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5"/>
  </p:handoutMasterIdLst>
  <p:sldIdLst>
    <p:sldId id="259" r:id="rId2"/>
    <p:sldId id="256" r:id="rId3"/>
    <p:sldId id="258" r:id="rId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2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61DF9-08D4-45B6-9018-EBB875967447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E22EE-0BC8-4491-B8FF-08AC172E8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5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9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3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2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3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6A12-BC41-4293-9BC5-A3682E790F33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0777-9401-443B-AB9C-E12FBD35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578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910225" y="654898"/>
            <a:ext cx="6414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300" dirty="0" smtClean="0">
                <a:solidFill>
                  <a:schemeClr val="bg1"/>
                </a:solidFill>
              </a:rPr>
              <a:t>UNDERSTAND HOW TO ADD BINARY NUMBERS</a:t>
            </a:r>
          </a:p>
          <a:p>
            <a:pPr algn="ctr"/>
            <a:r>
              <a:rPr lang="en-GB" sz="1600" spc="300" dirty="0" smtClean="0">
                <a:solidFill>
                  <a:schemeClr val="bg1"/>
                </a:solidFill>
              </a:rPr>
              <a:t>UNDERSTAND HOW TO SUBTRACT BINARY NUMBERS</a:t>
            </a:r>
          </a:p>
          <a:p>
            <a:pPr algn="ctr"/>
            <a:r>
              <a:rPr lang="en-GB" sz="1600" spc="300" dirty="0" smtClean="0">
                <a:solidFill>
                  <a:schemeClr val="bg1"/>
                </a:solidFill>
              </a:rPr>
              <a:t>ADD AND SUBTRACT BINARY NUMBERS</a:t>
            </a:r>
            <a:endParaRPr lang="en-GB" sz="1600" spc="3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78228"/>
            <a:ext cx="6096000" cy="527977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00047" y="1578227"/>
            <a:ext cx="6096000" cy="5279771"/>
          </a:xfrm>
          <a:prstGeom prst="rect">
            <a:avLst/>
          </a:prstGeom>
          <a:solidFill>
            <a:srgbClr val="FF0000">
              <a:alpha val="37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8284" y="1821380"/>
            <a:ext cx="44637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2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BINARY  ADDITION</a:t>
            </a:r>
            <a:endParaRPr lang="en-US" sz="3600" b="1" spc="2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5652" y="1808730"/>
            <a:ext cx="55585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2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BINARY  SUBTRACTION</a:t>
            </a:r>
            <a:endParaRPr lang="en-US" sz="3600" b="1" cap="none" spc="2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7349" y="39674"/>
            <a:ext cx="5786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60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OBJECTIVES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62359"/>
              </p:ext>
            </p:extLst>
          </p:nvPr>
        </p:nvGraphicFramePr>
        <p:xfrm>
          <a:off x="108284" y="2766833"/>
          <a:ext cx="5841356" cy="132433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841356"/>
              </a:tblGrid>
              <a:tr h="280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600" dirty="0" smtClean="0">
                          <a:effectLst/>
                          <a:latin typeface="Century Gothic" panose="020B0502020202020204" pitchFamily="34" charset="0"/>
                        </a:rPr>
                        <a:t>RULES</a:t>
                      </a:r>
                      <a:endParaRPr lang="en-GB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+ 0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+ 1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+ 0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+ 1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0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 carry 1</a:t>
                      </a:r>
                      <a:r>
                        <a:rPr lang="en-GB" sz="1400" baseline="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5570" y="5440523"/>
            <a:ext cx="96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1 0</a:t>
            </a:r>
          </a:p>
          <a:p>
            <a:r>
              <a:rPr lang="en-GB" sz="2400" b="1" u="sng" dirty="0" smtClean="0">
                <a:latin typeface="Century Gothic" panose="020B0502020202020204" pitchFamily="34" charset="0"/>
              </a:rPr>
              <a:t> 0 1</a:t>
            </a:r>
            <a:endParaRPr lang="en-GB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4605" y="5455911"/>
            <a:ext cx="1709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 1 0 1 1</a:t>
            </a:r>
          </a:p>
          <a:p>
            <a:r>
              <a:rPr lang="en-GB" sz="2400" b="1" u="sng" dirty="0" smtClean="0">
                <a:latin typeface="Century Gothic" panose="020B0502020202020204" pitchFamily="34" charset="0"/>
              </a:rPr>
              <a:t>  0 1 1 0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251" y="6196960"/>
            <a:ext cx="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1 1</a:t>
            </a:r>
            <a:endParaRPr lang="en-GB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320" y="5609799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+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2687" y="5609799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+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6380" y="6210213"/>
            <a:ext cx="15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1 0 0 0 1</a:t>
            </a:r>
            <a:endParaRPr lang="en-GB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7026" y="5455911"/>
            <a:ext cx="1790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 0 1 0 1 1</a:t>
            </a:r>
          </a:p>
          <a:p>
            <a:r>
              <a:rPr lang="en-GB" sz="2400" b="1" u="sng" dirty="0">
                <a:latin typeface="Century Gothic" panose="020B0502020202020204" pitchFamily="34" charset="0"/>
              </a:rPr>
              <a:t> </a:t>
            </a:r>
            <a:r>
              <a:rPr lang="en-GB" sz="2400" b="1" u="sng" dirty="0" smtClean="0">
                <a:latin typeface="Century Gothic" panose="020B0502020202020204" pitchFamily="34" charset="0"/>
              </a:rPr>
              <a:t> 1 0 1 1 1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4375" y="5640576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+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8225" y="6196959"/>
            <a:ext cx="166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1 0 0 0 1</a:t>
            </a:r>
            <a:endParaRPr lang="en-GB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88655"/>
              </p:ext>
            </p:extLst>
          </p:nvPr>
        </p:nvGraphicFramePr>
        <p:xfrm>
          <a:off x="6209326" y="2759453"/>
          <a:ext cx="5869349" cy="133909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869349"/>
              </a:tblGrid>
              <a:tr h="2954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600" dirty="0" smtClean="0">
                          <a:effectLst/>
                          <a:latin typeface="Century Gothic" panose="020B0502020202020204" pitchFamily="34" charset="0"/>
                        </a:rPr>
                        <a:t>RULES</a:t>
                      </a:r>
                      <a:endParaRPr lang="en-GB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r>
                        <a:rPr lang="en-GB" sz="1600" baseline="0" dirty="0" smtClean="0">
                          <a:effectLst/>
                          <a:latin typeface="Century Gothic" panose="020B0502020202020204" pitchFamily="34" charset="0"/>
                        </a:rPr>
                        <a:t> 0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 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and borrow 1 from the next</a:t>
                      </a:r>
                      <a:r>
                        <a:rPr lang="en-GB" sz="1400" baseline="0" dirty="0" smtClean="0">
                          <a:effectLst/>
                          <a:latin typeface="Century Gothic" panose="020B0502020202020204" pitchFamily="34" charset="0"/>
                        </a:rPr>
                        <a:t> most significant bit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949913" y="5467512"/>
            <a:ext cx="96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1 1</a:t>
            </a:r>
          </a:p>
          <a:p>
            <a:r>
              <a:rPr lang="en-GB" sz="2400" b="1" u="sng" dirty="0" smtClean="0">
                <a:latin typeface="Century Gothic" panose="020B0502020202020204" pitchFamily="34" charset="0"/>
              </a:rPr>
              <a:t> </a:t>
            </a:r>
            <a:r>
              <a:rPr lang="en-GB" sz="2400" b="1" u="sng" dirty="0">
                <a:latin typeface="Century Gothic" panose="020B0502020202020204" pitchFamily="34" charset="0"/>
              </a:rPr>
              <a:t>1</a:t>
            </a:r>
            <a:r>
              <a:rPr lang="en-GB" sz="2400" b="1" u="sng" dirty="0" smtClean="0">
                <a:latin typeface="Century Gothic" panose="020B0502020202020204" pitchFamily="34" charset="0"/>
              </a:rPr>
              <a:t> 0</a:t>
            </a:r>
            <a:endParaRPr lang="en-GB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54685" y="5463927"/>
            <a:ext cx="132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 1 0 1 1</a:t>
            </a:r>
          </a:p>
          <a:p>
            <a:r>
              <a:rPr lang="en-GB" sz="2400" b="1" u="sng" dirty="0" smtClean="0">
                <a:latin typeface="Century Gothic" panose="020B0502020202020204" pitchFamily="34" charset="0"/>
              </a:rPr>
              <a:t>  0 1 0 1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37934" y="6203247"/>
            <a:ext cx="61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0 1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5652" y="5630259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-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72767" y="5617815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-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74003" y="6204974"/>
            <a:ext cx="33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17106" y="5463927"/>
            <a:ext cx="1790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entury Gothic" panose="020B0502020202020204" pitchFamily="34" charset="0"/>
              </a:rPr>
              <a:t>  1 0 0 0 1</a:t>
            </a:r>
          </a:p>
          <a:p>
            <a:r>
              <a:rPr lang="en-GB" sz="2400" b="1" u="sng" dirty="0">
                <a:latin typeface="Century Gothic" panose="020B0502020202020204" pitchFamily="34" charset="0"/>
              </a:rPr>
              <a:t> </a:t>
            </a:r>
            <a:r>
              <a:rPr lang="en-GB" sz="2400" b="1" u="sng" dirty="0" smtClean="0">
                <a:latin typeface="Century Gothic" panose="020B0502020202020204" pitchFamily="34" charset="0"/>
              </a:rPr>
              <a:t> 0 0 0 1 1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64455" y="5648592"/>
            <a:ext cx="3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Century Gothic" panose="020B0502020202020204" pitchFamily="34" charset="0"/>
              </a:rPr>
              <a:t>-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88305" y="6204975"/>
            <a:ext cx="166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0</a:t>
            </a:r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GB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1</a:t>
            </a:r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GB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1</a:t>
            </a:r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1 0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45785" y="4299456"/>
            <a:ext cx="216150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1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45786" y="4660784"/>
            <a:ext cx="216150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45786" y="5012782"/>
            <a:ext cx="216150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19647" y="4655589"/>
            <a:ext cx="204595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19647" y="5007587"/>
            <a:ext cx="204595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10943" y="4648422"/>
            <a:ext cx="205423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10943" y="5000420"/>
            <a:ext cx="205423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877160" y="4650067"/>
            <a:ext cx="206816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877953" y="4996176"/>
            <a:ext cx="206816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4</a:t>
            </a:r>
            <a:endParaRPr lang="en-GB" sz="12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3603" y="4302468"/>
            <a:ext cx="197409" cy="350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10682269" y="4336520"/>
            <a:ext cx="28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16</a:t>
            </a:r>
            <a:endParaRPr lang="en-GB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86350" y="5058135"/>
            <a:ext cx="285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34672" y="4294421"/>
            <a:ext cx="215518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640171" y="4660842"/>
            <a:ext cx="209191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640964" y="4997426"/>
            <a:ext cx="209191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641813" y="4299456"/>
            <a:ext cx="216150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1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415676" y="4299456"/>
            <a:ext cx="204595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2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181540" y="4300338"/>
            <a:ext cx="205510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4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641814" y="4657235"/>
            <a:ext cx="216150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641814" y="5003257"/>
            <a:ext cx="216150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414847" y="4655589"/>
            <a:ext cx="205423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414847" y="5007587"/>
            <a:ext cx="205423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181064" y="4657234"/>
            <a:ext cx="206816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181857" y="5003343"/>
            <a:ext cx="206816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945993" y="4296391"/>
            <a:ext cx="201865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944075" y="4658484"/>
            <a:ext cx="209191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8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944868" y="5004593"/>
            <a:ext cx="209191" cy="3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8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77636" y="4293171"/>
            <a:ext cx="205510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4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111772" y="4292289"/>
            <a:ext cx="204595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2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7909" y="4292289"/>
            <a:ext cx="216150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1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19648" y="4299456"/>
            <a:ext cx="204595" cy="351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Agency FB" panose="020B0503020202020204" pitchFamily="34" charset="0"/>
              </a:rPr>
              <a:t>2</a:t>
            </a:r>
            <a:endParaRPr lang="en-GB" sz="1200" dirty="0">
              <a:latin typeface="Agency FB" panose="020B0503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026855" y="6214249"/>
            <a:ext cx="25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1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48" y="6204651"/>
            <a:ext cx="25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1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538609" y="6210213"/>
            <a:ext cx="25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</a:t>
            </a:r>
            <a:endParaRPr lang="en-GB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 animBg="1"/>
      <p:bldP spid="51" grpId="0" animBg="1"/>
      <p:bldP spid="52" grpId="0" animBg="1"/>
      <p:bldP spid="53" grpId="0" animBg="1"/>
      <p:bldP spid="54" grpId="0" animBg="1"/>
      <p:bldP spid="75" grpId="0" animBg="1"/>
      <p:bldP spid="76" grpId="0" animBg="1"/>
      <p:bldP spid="77" grpId="0" animBg="1"/>
      <p:bldP spid="78" grpId="0" animBg="1"/>
      <p:bldP spid="93" grpId="0"/>
      <p:bldP spid="10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68" grpId="0" animBg="1"/>
      <p:bldP spid="67" grpId="0" animBg="1"/>
      <p:bldP spid="66" grpId="0" animBg="1"/>
      <p:bldP spid="42" grpId="0" animBg="1"/>
      <p:bldP spid="124" grpId="0"/>
      <p:bldP spid="125" grpId="0"/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26" y="0"/>
            <a:ext cx="6047874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47872" cy="6857999"/>
          </a:xfrm>
          <a:prstGeom prst="rect">
            <a:avLst/>
          </a:prstGeom>
          <a:pattFill prst="pct5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40636" y="642260"/>
            <a:ext cx="574307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given binary number one over the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GB" sz="1200" dirty="0"/>
          </a:p>
          <a:p>
            <a:pPr algn="r"/>
            <a:r>
              <a:rPr lang="en-GB" sz="1200" dirty="0"/>
              <a:t>0 1 1 0</a:t>
            </a:r>
          </a:p>
          <a:p>
            <a:pPr algn="r"/>
            <a:r>
              <a:rPr lang="en-GB" sz="1200" dirty="0"/>
              <a:t>1 1 0 </a:t>
            </a:r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40636" y="5192681"/>
            <a:ext cx="574307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6: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next two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dirty="0" smtClean="0"/>
          </a:p>
          <a:p>
            <a:r>
              <a:rPr lang="en-GB" sz="1200" dirty="0" smtClean="0"/>
              <a:t>                                                                                                   0 1 1 0</a:t>
            </a:r>
          </a:p>
          <a:p>
            <a:r>
              <a:rPr lang="en-GB" sz="1200" dirty="0" smtClean="0"/>
              <a:t>                                                                                               </a:t>
            </a:r>
            <a:r>
              <a:rPr lang="en-GB" sz="1200" u="sng" dirty="0" smtClean="0"/>
              <a:t>    1 1 0 1</a:t>
            </a:r>
          </a:p>
          <a:p>
            <a:pPr algn="ctr"/>
            <a:r>
              <a:rPr lang="en-GB" sz="1200" dirty="0" smtClean="0"/>
              <a:t>                                                                                              </a:t>
            </a:r>
            <a:r>
              <a:rPr lang="en-GB" sz="1200" b="1" dirty="0" smtClean="0"/>
              <a:t>1 0 0 1 1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+ 1 = 0 + carry 1 )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1089" y="1509410"/>
            <a:ext cx="5732618" cy="28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2: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right side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0636" y="2011541"/>
            <a:ext cx="5743071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3: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 rules add the two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GB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7"/>
            <a:r>
              <a:rPr lang="en-GB" sz="1200" dirty="0" smtClean="0"/>
              <a:t>       0 1 1 0</a:t>
            </a:r>
          </a:p>
          <a:p>
            <a:pPr lvl="7"/>
            <a:r>
              <a:rPr lang="en-GB" sz="1200" dirty="0" smtClean="0"/>
              <a:t>       </a:t>
            </a:r>
            <a:r>
              <a:rPr lang="en-GB" sz="1200" u="sng" dirty="0" smtClean="0"/>
              <a:t>1 </a:t>
            </a:r>
            <a:r>
              <a:rPr lang="en-GB" sz="1200" u="sng" dirty="0"/>
              <a:t>1 0 1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 smtClean="0"/>
              <a:t>                 </a:t>
            </a:r>
            <a:r>
              <a:rPr lang="en-GB" sz="1200" b="1" dirty="0" smtClean="0"/>
              <a:t>1</a:t>
            </a:r>
            <a:r>
              <a:rPr lang="en-GB" sz="1200" dirty="0" smtClean="0"/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 :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 + 1 = 1 )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0636" y="3092439"/>
            <a:ext cx="574307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4: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next two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     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 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dirty="0"/>
          </a:p>
          <a:p>
            <a:pPr algn="ctr"/>
            <a:r>
              <a:rPr lang="en-GB" sz="1200" dirty="0" smtClean="0"/>
              <a:t>                                                        0 </a:t>
            </a:r>
            <a:r>
              <a:rPr lang="en-GB" sz="1200" dirty="0"/>
              <a:t>1 1 0</a:t>
            </a:r>
          </a:p>
          <a:p>
            <a:pPr algn="ctr"/>
            <a:r>
              <a:rPr lang="en-GB" sz="1200" i="1" dirty="0" smtClean="0"/>
              <a:t>                                                       </a:t>
            </a:r>
            <a:r>
              <a:rPr lang="en-GB" sz="1200" u="sng" dirty="0" smtClean="0"/>
              <a:t> 1 </a:t>
            </a:r>
            <a:r>
              <a:rPr lang="en-GB" sz="1200" u="sng" dirty="0"/>
              <a:t>1 0 1</a:t>
            </a:r>
            <a:endParaRPr lang="en-GB" sz="1200" dirty="0"/>
          </a:p>
          <a:p>
            <a:pPr algn="ctr"/>
            <a:r>
              <a:rPr lang="en-GB" sz="1200" dirty="0" smtClean="0"/>
              <a:t>                                                                                              </a:t>
            </a:r>
            <a:r>
              <a:rPr lang="en-GB" sz="1200" b="1" dirty="0" smtClean="0"/>
              <a:t>1 </a:t>
            </a:r>
            <a:r>
              <a:rPr lang="en-GB" sz="1200" b="1" dirty="0"/>
              <a:t>1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 + 0 = 1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6732" y="4142560"/>
            <a:ext cx="5736975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5: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next two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   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dirty="0" smtClean="0"/>
          </a:p>
          <a:p>
            <a:pPr algn="ctr"/>
            <a:r>
              <a:rPr lang="en-GB" sz="1200" dirty="0" smtClean="0"/>
              <a:t>                                                  0 </a:t>
            </a:r>
            <a:r>
              <a:rPr lang="en-GB" sz="1200" dirty="0"/>
              <a:t>1 1 0</a:t>
            </a:r>
          </a:p>
          <a:p>
            <a:pPr algn="ctr"/>
            <a:r>
              <a:rPr lang="en-GB" sz="1200" dirty="0" smtClean="0"/>
              <a:t>                                                 </a:t>
            </a:r>
            <a:r>
              <a:rPr lang="en-GB" sz="1200" u="sng" dirty="0" smtClean="0"/>
              <a:t> 1 </a:t>
            </a:r>
            <a:r>
              <a:rPr lang="en-GB" sz="1200" u="sng" dirty="0"/>
              <a:t>1 0 1</a:t>
            </a:r>
            <a:endParaRPr lang="en-GB" sz="1200" dirty="0"/>
          </a:p>
          <a:p>
            <a:pPr algn="ctr"/>
            <a:r>
              <a:rPr lang="en-GB" sz="1200" dirty="0" smtClean="0"/>
              <a:t>                                                                                                      </a:t>
            </a:r>
            <a:r>
              <a:rPr lang="en-GB" sz="1200" b="1" dirty="0" smtClean="0"/>
              <a:t>0 </a:t>
            </a:r>
            <a:r>
              <a:rPr lang="en-GB" sz="1200" b="1" dirty="0"/>
              <a:t>1 1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Rule: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+ 1 = 0 + carry 1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0559" y="6242802"/>
            <a:ext cx="5743073" cy="2792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sz="1200" b="1" dirty="0"/>
              <a:t>1 0 0 1 </a:t>
            </a:r>
            <a:r>
              <a:rPr lang="en-GB" sz="1200" b="1" dirty="0" smtClean="0"/>
              <a:t>1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6206148" y="44131"/>
            <a:ext cx="601204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EXAMPLE:    0110 </a:t>
            </a:r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1101</a:t>
            </a:r>
            <a:endParaRPr lang="en-US" sz="3000" b="1" cap="none" spc="600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65149"/>
              </p:ext>
            </p:extLst>
          </p:nvPr>
        </p:nvGraphicFramePr>
        <p:xfrm>
          <a:off x="128330" y="553998"/>
          <a:ext cx="5751095" cy="215232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10741"/>
                <a:gridCol w="4940354"/>
              </a:tblGrid>
              <a:tr h="27503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300" dirty="0" smtClean="0">
                          <a:effectLst/>
                        </a:rPr>
                        <a:t>INSTRUCTIONS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- 1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Write </a:t>
                      </a:r>
                      <a:r>
                        <a:rPr lang="en-GB" sz="1200" dirty="0">
                          <a:effectLst/>
                        </a:rPr>
                        <a:t>the two binary numbers. write one number in the top to the another number. The alignment should be properly made.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- 2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Start </a:t>
                      </a:r>
                      <a:r>
                        <a:rPr lang="en-GB" sz="1200" dirty="0">
                          <a:effectLst/>
                        </a:rPr>
                        <a:t>from the right side. </a:t>
                      </a:r>
                      <a:r>
                        <a:rPr lang="en-GB" sz="1200" dirty="0" smtClean="0">
                          <a:effectLst/>
                        </a:rPr>
                        <a:t>Then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add </a:t>
                      </a:r>
                      <a:r>
                        <a:rPr lang="en-GB" sz="1200" dirty="0">
                          <a:effectLst/>
                        </a:rPr>
                        <a:t>the two numbers.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5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- 3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If </a:t>
                      </a:r>
                      <a:r>
                        <a:rPr lang="en-GB" sz="1200" dirty="0" smtClean="0">
                          <a:effectLst/>
                        </a:rPr>
                        <a:t>[RULE 1+ 1 = 0] carry 1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baseline="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 smtClean="0">
                          <a:effectLst/>
                        </a:rPr>
                        <a:t> </a:t>
                      </a:r>
                      <a:r>
                        <a:rPr lang="en-GB" sz="1200" dirty="0">
                          <a:effectLst/>
                        </a:rPr>
                        <a:t>then it must be added to the next digit numbers</a:t>
                      </a:r>
                      <a:r>
                        <a:rPr lang="en-GB" sz="120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5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- 4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Use</a:t>
                      </a:r>
                      <a:r>
                        <a:rPr lang="en-GB" sz="1200" baseline="0" dirty="0" smtClean="0">
                          <a:effectLst/>
                        </a:rPr>
                        <a:t> binary addition rules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7703" y="0"/>
            <a:ext cx="42652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BINARY ADDITION</a:t>
            </a:r>
            <a:endParaRPr lang="en-US" sz="3000" b="1" cap="none" spc="600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50685"/>
              </p:ext>
            </p:extLst>
          </p:nvPr>
        </p:nvGraphicFramePr>
        <p:xfrm>
          <a:off x="138340" y="3485238"/>
          <a:ext cx="5725160" cy="132433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725160"/>
              </a:tblGrid>
              <a:tr h="280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600" dirty="0" smtClean="0">
                          <a:effectLst/>
                          <a:latin typeface="Century Gothic" panose="020B0502020202020204" pitchFamily="34" charset="0"/>
                        </a:rPr>
                        <a:t>RULES</a:t>
                      </a:r>
                      <a:endParaRPr lang="en-GB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+ 0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+ 1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+ 0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+ 1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0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 carry 1</a:t>
                      </a:r>
                      <a:r>
                        <a:rPr lang="en-GB" sz="1400" baseline="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96256"/>
              </p:ext>
            </p:extLst>
          </p:nvPr>
        </p:nvGraphicFramePr>
        <p:xfrm>
          <a:off x="181589" y="6159038"/>
          <a:ext cx="5802489" cy="53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</a:tblGrid>
              <a:tr h="193172"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256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128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64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32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16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8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4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6502"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126" y="0"/>
            <a:ext cx="6047874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47872" cy="6857999"/>
          </a:xfrm>
          <a:prstGeom prst="rect">
            <a:avLst/>
          </a:prstGeom>
          <a:pattFill prst="pct5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46732" y="565657"/>
            <a:ext cx="574307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</a:t>
            </a:r>
            <a:r>
              <a:rPr lang="en-GB" sz="1200" b="1" dirty="0"/>
              <a:t>Solve </a:t>
            </a:r>
            <a:r>
              <a:rPr lang="en-GB" sz="1200" dirty="0"/>
              <a:t>: 1 </a:t>
            </a:r>
            <a:r>
              <a:rPr lang="en-GB" sz="1200" dirty="0" smtClean="0"/>
              <a:t>1 </a:t>
            </a:r>
            <a:r>
              <a:rPr lang="en-GB" sz="1200" dirty="0"/>
              <a:t>0 </a:t>
            </a:r>
            <a:r>
              <a:rPr lang="en-GB" sz="1200" dirty="0" smtClean="0"/>
              <a:t>1 - </a:t>
            </a:r>
            <a:r>
              <a:rPr lang="en-GB" sz="1200" dirty="0"/>
              <a:t>0 1 1 </a:t>
            </a:r>
            <a:r>
              <a:rPr lang="en-GB" sz="1200" dirty="0" smtClean="0"/>
              <a:t>1 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ym typeface="Wingdings" panose="05000000000000000000" pitchFamily="2" charset="2"/>
              </a:rPr>
              <a:t>1</a:t>
            </a:r>
            <a:r>
              <a:rPr lang="en-GB" sz="1200" dirty="0" smtClean="0"/>
              <a:t> 1 0 1</a:t>
            </a:r>
            <a:br>
              <a:rPr lang="en-GB" sz="1200" dirty="0" smtClean="0"/>
            </a:br>
            <a:r>
              <a:rPr lang="en-GB" sz="1200" dirty="0" smtClean="0"/>
              <a:t>                                                                      </a:t>
            </a:r>
            <a:r>
              <a:rPr lang="en-GB" sz="1200" u="sng" dirty="0" smtClean="0"/>
              <a:t>0 </a:t>
            </a:r>
            <a:r>
              <a:rPr lang="en-GB" sz="1200" u="sng" dirty="0"/>
              <a:t>1 </a:t>
            </a:r>
            <a:r>
              <a:rPr lang="en-GB" sz="1200" u="sng" dirty="0" smtClean="0"/>
              <a:t>1 1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                                                     =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6220320" y="72728"/>
            <a:ext cx="22461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</a:t>
            </a:r>
            <a:endParaRPr lang="en-US" sz="3000" b="1" cap="none" spc="600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099" y="16884"/>
            <a:ext cx="5401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spc="60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BINARY SUBTRACTION</a:t>
            </a:r>
            <a:endParaRPr lang="en-US" sz="3000" b="1" cap="none" spc="600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63553"/>
              </p:ext>
            </p:extLst>
          </p:nvPr>
        </p:nvGraphicFramePr>
        <p:xfrm>
          <a:off x="110345" y="4348783"/>
          <a:ext cx="5869349" cy="133909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869349"/>
              </a:tblGrid>
              <a:tr h="2954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600" dirty="0" smtClean="0">
                          <a:effectLst/>
                          <a:latin typeface="Century Gothic" panose="020B0502020202020204" pitchFamily="34" charset="0"/>
                        </a:rPr>
                        <a:t>RULES</a:t>
                      </a:r>
                      <a:endParaRPr lang="en-GB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r>
                        <a:rPr lang="en-GB" sz="1600" baseline="0" dirty="0" smtClean="0">
                          <a:effectLst/>
                          <a:latin typeface="Century Gothic" panose="020B0502020202020204" pitchFamily="34" charset="0"/>
                        </a:rPr>
                        <a:t> 0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 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GB" sz="1400" dirty="0" smtClean="0">
                          <a:effectLst/>
                          <a:latin typeface="Century Gothic" panose="020B0502020202020204" pitchFamily="34" charset="0"/>
                        </a:rPr>
                        <a:t>and borrow 1 from the next</a:t>
                      </a:r>
                      <a:r>
                        <a:rPr lang="en-GB" sz="1400" baseline="0" dirty="0" smtClean="0">
                          <a:effectLst/>
                          <a:latin typeface="Century Gothic" panose="020B0502020202020204" pitchFamily="34" charset="0"/>
                        </a:rPr>
                        <a:t> most significant bit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0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1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- </a:t>
                      </a:r>
                      <a:r>
                        <a:rPr lang="en-GB" sz="16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r>
                        <a:rPr lang="en-GB" sz="1600" dirty="0" smtClean="0">
                          <a:effectLst/>
                          <a:latin typeface="Century Gothic" panose="020B0502020202020204" pitchFamily="34" charset="0"/>
                        </a:rPr>
                        <a:t>= 0</a:t>
                      </a:r>
                      <a:endParaRPr lang="en-GB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51091" y="1352675"/>
            <a:ext cx="5732618" cy="28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2: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right side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4538" y="1757672"/>
            <a:ext cx="5743071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3: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 rules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 the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GB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7"/>
            <a:r>
              <a:rPr lang="en-GB" sz="1200" dirty="0" smtClean="0"/>
              <a:t>       1 1 0 1</a:t>
            </a:r>
          </a:p>
          <a:p>
            <a:pPr lvl="7"/>
            <a:r>
              <a:rPr lang="en-GB" sz="1200" dirty="0" smtClean="0"/>
              <a:t>       </a:t>
            </a:r>
            <a:r>
              <a:rPr lang="en-GB" sz="1200" u="sng" dirty="0" smtClean="0"/>
              <a:t>0 </a:t>
            </a:r>
            <a:r>
              <a:rPr lang="en-GB" sz="1200" u="sng" dirty="0"/>
              <a:t>1 </a:t>
            </a:r>
            <a:r>
              <a:rPr lang="en-GB" sz="1200" u="sng" dirty="0" smtClean="0"/>
              <a:t>1 </a:t>
            </a:r>
            <a:r>
              <a:rPr lang="en-GB" sz="1200" u="sng" dirty="0"/>
              <a:t>1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 smtClean="0"/>
              <a:t>                 </a:t>
            </a:r>
            <a:r>
              <a:rPr lang="en-GB" sz="1200" b="1" dirty="0"/>
              <a:t>0</a:t>
            </a:r>
            <a:r>
              <a:rPr lang="en-GB" sz="1200" dirty="0" smtClean="0"/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1- 1 = 0 )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0636" y="2718280"/>
            <a:ext cx="5743073" cy="1384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b="1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sz="1200" b="1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4: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 next number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en-GB" sz="1200" dirty="0" smtClean="0"/>
              <a:t>  1 </a:t>
            </a:r>
            <a:r>
              <a:rPr lang="en-GB" sz="1200" dirty="0"/>
              <a:t>1</a:t>
            </a:r>
            <a:r>
              <a:rPr lang="en-GB" sz="1200" dirty="0" smtClean="0"/>
              <a:t> 0 1</a:t>
            </a:r>
            <a:br>
              <a:rPr lang="en-GB" sz="1200" dirty="0" smtClean="0"/>
            </a:br>
            <a:r>
              <a:rPr lang="en-GB" sz="1200" dirty="0" smtClean="0"/>
              <a:t>                                                                       </a:t>
            </a:r>
            <a:r>
              <a:rPr lang="en-GB" sz="1200" u="sng" dirty="0" smtClean="0"/>
              <a:t>0 1 1 1</a:t>
            </a:r>
            <a:br>
              <a:rPr lang="en-GB" sz="1200" u="sng" dirty="0" smtClean="0"/>
            </a:br>
            <a:r>
              <a:rPr lang="en-GB" sz="1200" dirty="0" smtClean="0"/>
              <a:t>                                                               </a:t>
            </a:r>
            <a:r>
              <a:rPr lang="en-GB" sz="1200" b="1" dirty="0" smtClean="0"/>
              <a:t>              1 0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 – 1</a:t>
            </a:r>
            <a:b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Borrow 1 from most significant bit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now is 1-1 = 0 then  1-0 = 1)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4538" y="6415343"/>
            <a:ext cx="5743073" cy="2792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sz="1200" b="1" dirty="0"/>
              <a:t>0</a:t>
            </a:r>
            <a:r>
              <a:rPr lang="en-GB" sz="1200" b="1" dirty="0" smtClean="0"/>
              <a:t> 1 1 0 </a:t>
            </a:r>
            <a:endParaRPr lang="en-GB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1684"/>
              </p:ext>
            </p:extLst>
          </p:nvPr>
        </p:nvGraphicFramePr>
        <p:xfrm>
          <a:off x="128330" y="553998"/>
          <a:ext cx="5875428" cy="363885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28268"/>
                <a:gridCol w="5047160"/>
              </a:tblGrid>
              <a:tr h="27503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spc="300" dirty="0" smtClean="0">
                          <a:effectLst/>
                        </a:rPr>
                        <a:t>INSTRUCTIONS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- 1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Write </a:t>
                      </a:r>
                      <a:r>
                        <a:rPr lang="en-GB" sz="1200" dirty="0">
                          <a:effectLst/>
                        </a:rPr>
                        <a:t>the two binary numbers. write one number in the top to the another number. The alignment should be properly made.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- 2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Start </a:t>
                      </a:r>
                      <a:r>
                        <a:rPr lang="en-GB" sz="1200" dirty="0">
                          <a:effectLst/>
                        </a:rPr>
                        <a:t>from the right side. Then </a:t>
                      </a:r>
                      <a:r>
                        <a:rPr lang="en-GB" sz="1200" dirty="0" smtClean="0">
                          <a:effectLst/>
                        </a:rPr>
                        <a:t>the subtract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the </a:t>
                      </a:r>
                      <a:r>
                        <a:rPr lang="en-GB" sz="1200" dirty="0">
                          <a:effectLst/>
                        </a:rPr>
                        <a:t>two numbers.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5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- 3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Borrow</a:t>
                      </a:r>
                      <a:r>
                        <a:rPr lang="en-GB" sz="1200" baseline="0" dirty="0" smtClean="0">
                          <a:effectLst/>
                        </a:rPr>
                        <a:t> one if you encounter </a:t>
                      </a:r>
                      <a:r>
                        <a:rPr lang="en-GB" sz="1200" b="1" baseline="0" dirty="0" smtClean="0">
                          <a:effectLst/>
                        </a:rPr>
                        <a:t>[RULE 0 – 1] </a:t>
                      </a:r>
                      <a:r>
                        <a:rPr lang="en-GB" sz="1200" b="0" baseline="0" dirty="0" smtClean="0">
                          <a:effectLst/>
                        </a:rPr>
                        <a:t>borrow </a:t>
                      </a:r>
                      <a:r>
                        <a:rPr lang="en-GB" sz="1200" baseline="0" dirty="0" smtClean="0">
                          <a:effectLst/>
                        </a:rPr>
                        <a:t>from the most significant bit</a:t>
                      </a:r>
                      <a:r>
                        <a:rPr lang="en-GB" sz="120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5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STEP - 4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Use</a:t>
                      </a:r>
                      <a:r>
                        <a:rPr lang="en-GB" sz="1200" baseline="0" dirty="0" smtClean="0">
                          <a:effectLst/>
                        </a:rPr>
                        <a:t> binary subtraction rules</a:t>
                      </a:r>
                      <a:endParaRPr lang="en-GB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01607"/>
              </p:ext>
            </p:extLst>
          </p:nvPr>
        </p:nvGraphicFramePr>
        <p:xfrm>
          <a:off x="2572894" y="2158899"/>
          <a:ext cx="771357" cy="685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2283"/>
                <a:gridCol w="409074"/>
              </a:tblGrid>
              <a:tr h="158999"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n-GB" sz="9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n-GB" sz="9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94912">
                <a:tc>
                  <a:txBody>
                    <a:bodyPr/>
                    <a:lstStyle/>
                    <a:p>
                      <a:pPr algn="ctr"/>
                      <a:r>
                        <a:rPr lang="en-GB" sz="900" b="0" strike="sngStrike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n-GB" sz="900" b="0" strike="sngStrike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9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4912"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sz="9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9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32404"/>
              </p:ext>
            </p:extLst>
          </p:nvPr>
        </p:nvGraphicFramePr>
        <p:xfrm>
          <a:off x="2646947" y="3055620"/>
          <a:ext cx="70518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78"/>
                <a:gridCol w="472704"/>
              </a:tblGrid>
              <a:tr h="19491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9491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9491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V="1">
            <a:off x="2572894" y="3600270"/>
            <a:ext cx="779906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88116" y="3300549"/>
            <a:ext cx="1199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333244" y="2898730"/>
            <a:ext cx="2688446" cy="365161"/>
          </a:xfrm>
          <a:custGeom>
            <a:avLst/>
            <a:gdLst>
              <a:gd name="connsiteX0" fmla="*/ 819259 w 2688446"/>
              <a:gd name="connsiteY0" fmla="*/ 306024 h 365161"/>
              <a:gd name="connsiteX1" fmla="*/ 1681407 w 2688446"/>
              <a:gd name="connsiteY1" fmla="*/ 332150 h 365161"/>
              <a:gd name="connsiteX2" fmla="*/ 2578390 w 2688446"/>
              <a:gd name="connsiteY2" fmla="*/ 349567 h 365161"/>
              <a:gd name="connsiteX3" fmla="*/ 2534847 w 2688446"/>
              <a:gd name="connsiteY3" fmla="*/ 88310 h 365161"/>
              <a:gd name="connsiteX4" fmla="*/ 1324356 w 2688446"/>
              <a:gd name="connsiteY4" fmla="*/ 27350 h 365161"/>
              <a:gd name="connsiteX5" fmla="*/ 793133 w 2688446"/>
              <a:gd name="connsiteY5" fmla="*/ 27350 h 365161"/>
              <a:gd name="connsiteX6" fmla="*/ 105156 w 2688446"/>
              <a:gd name="connsiteY6" fmla="*/ 9933 h 365161"/>
              <a:gd name="connsiteX7" fmla="*/ 26779 w 2688446"/>
              <a:gd name="connsiteY7" fmla="*/ 201521 h 365161"/>
              <a:gd name="connsiteX8" fmla="*/ 348996 w 2688446"/>
              <a:gd name="connsiteY8" fmla="*/ 288607 h 3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8446" h="365161">
                <a:moveTo>
                  <a:pt x="819259" y="306024"/>
                </a:moveTo>
                <a:lnTo>
                  <a:pt x="1681407" y="332150"/>
                </a:lnTo>
                <a:cubicBezTo>
                  <a:pt x="1974595" y="339407"/>
                  <a:pt x="2436150" y="390207"/>
                  <a:pt x="2578390" y="349567"/>
                </a:cubicBezTo>
                <a:cubicBezTo>
                  <a:pt x="2720630" y="308927"/>
                  <a:pt x="2743853" y="142013"/>
                  <a:pt x="2534847" y="88310"/>
                </a:cubicBezTo>
                <a:cubicBezTo>
                  <a:pt x="2325841" y="34607"/>
                  <a:pt x="1614642" y="37510"/>
                  <a:pt x="1324356" y="27350"/>
                </a:cubicBezTo>
                <a:cubicBezTo>
                  <a:pt x="1034070" y="17190"/>
                  <a:pt x="996333" y="30253"/>
                  <a:pt x="793133" y="27350"/>
                </a:cubicBezTo>
                <a:cubicBezTo>
                  <a:pt x="589933" y="24447"/>
                  <a:pt x="232882" y="-19096"/>
                  <a:pt x="105156" y="9933"/>
                </a:cubicBezTo>
                <a:cubicBezTo>
                  <a:pt x="-22570" y="38962"/>
                  <a:pt x="-13861" y="155075"/>
                  <a:pt x="26779" y="201521"/>
                </a:cubicBezTo>
                <a:cubicBezTo>
                  <a:pt x="67419" y="247967"/>
                  <a:pt x="208207" y="268287"/>
                  <a:pt x="348996" y="28860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3352800" y="3092439"/>
            <a:ext cx="1576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solidFill>
                  <a:srgbClr val="FF0000"/>
                </a:solidFill>
              </a:rPr>
              <a:t>0 </a:t>
            </a:r>
            <a:r>
              <a:rPr lang="en-GB" sz="10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1000" i="1" dirty="0" smtClean="0">
                <a:solidFill>
                  <a:srgbClr val="FF0000"/>
                </a:solidFill>
              </a:rPr>
              <a:t>BORROWS </a:t>
            </a:r>
            <a:r>
              <a:rPr lang="en-GB" sz="10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1000" i="1" dirty="0" smtClean="0">
                <a:solidFill>
                  <a:srgbClr val="FF0000"/>
                </a:solidFill>
              </a:rPr>
              <a:t>1 OVER</a:t>
            </a:r>
          </a:p>
          <a:p>
            <a:endParaRPr lang="en-GB" sz="1000" i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04160" y="2516777"/>
            <a:ext cx="278674" cy="20900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04160" y="2725783"/>
            <a:ext cx="278674" cy="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9022608" y="4383282"/>
            <a:ext cx="12259" cy="19826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34538" y="5670178"/>
            <a:ext cx="573697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5: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 next number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 smtClean="0"/>
              <a:t>  </a:t>
            </a:r>
            <a:r>
              <a:rPr lang="en-GB" sz="1200" strike="sngStrike" dirty="0" smtClean="0">
                <a:solidFill>
                  <a:srgbClr val="FF0000"/>
                </a:solidFill>
              </a:rPr>
              <a:t>1 </a:t>
            </a:r>
            <a:r>
              <a:rPr lang="en-GB" sz="1200" dirty="0" smtClean="0"/>
              <a:t>1</a:t>
            </a:r>
            <a:r>
              <a:rPr lang="en-GB" sz="1200" strike="sngStrike" dirty="0" smtClean="0">
                <a:solidFill>
                  <a:srgbClr val="FF0000"/>
                </a:solidFill>
              </a:rPr>
              <a:t> </a:t>
            </a:r>
            <a:r>
              <a:rPr lang="en-GB" sz="1200" dirty="0" smtClean="0"/>
              <a:t>0 1</a:t>
            </a:r>
            <a:br>
              <a:rPr lang="en-GB" sz="1200" dirty="0" smtClean="0"/>
            </a:br>
            <a:r>
              <a:rPr lang="en-GB" sz="1200" dirty="0" smtClean="0"/>
              <a:t>                                                                      </a:t>
            </a:r>
            <a:r>
              <a:rPr lang="en-GB" sz="1200" u="sng" dirty="0" smtClean="0"/>
              <a:t>0 1 1 1</a:t>
            </a:r>
            <a:endParaRPr lang="en-GB" sz="1200" dirty="0" smtClean="0"/>
          </a:p>
          <a:p>
            <a:pPr algn="ctr"/>
            <a:r>
              <a:rPr lang="en-GB" sz="1200" dirty="0" smtClean="0"/>
              <a:t>                        </a:t>
            </a:r>
            <a:r>
              <a:rPr lang="en-GB" sz="1200" b="1" dirty="0" smtClean="0"/>
              <a:t>0</a:t>
            </a:r>
            <a:r>
              <a:rPr lang="en-GB" sz="1200" dirty="0" smtClean="0"/>
              <a:t> </a:t>
            </a:r>
            <a:r>
              <a:rPr lang="en-GB" sz="1200" b="1" dirty="0"/>
              <a:t>1</a:t>
            </a:r>
            <a:r>
              <a:rPr lang="en-GB" sz="1200" b="1" dirty="0" smtClean="0"/>
              <a:t> </a:t>
            </a:r>
            <a:r>
              <a:rPr lang="en-GB" sz="1200" b="1" dirty="0"/>
              <a:t>1 </a:t>
            </a:r>
            <a:r>
              <a:rPr lang="en-GB" sz="1200" b="1" dirty="0" smtClean="0"/>
              <a:t>0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Rule: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0 - 0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036493" y="2801354"/>
            <a:ext cx="118140" cy="388320"/>
          </a:xfrm>
          <a:custGeom>
            <a:avLst/>
            <a:gdLst>
              <a:gd name="connsiteX0" fmla="*/ 1181 w 118140"/>
              <a:gd name="connsiteY0" fmla="*/ 313893 h 388320"/>
              <a:gd name="connsiteX1" fmla="*/ 11814 w 118140"/>
              <a:gd name="connsiteY1" fmla="*/ 58711 h 388320"/>
              <a:gd name="connsiteX2" fmla="*/ 86242 w 118140"/>
              <a:gd name="connsiteY2" fmla="*/ 26814 h 388320"/>
              <a:gd name="connsiteX3" fmla="*/ 118140 w 118140"/>
              <a:gd name="connsiteY3" fmla="*/ 388320 h 38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0" h="388320">
                <a:moveTo>
                  <a:pt x="1181" y="313893"/>
                </a:moveTo>
                <a:cubicBezTo>
                  <a:pt x="-591" y="210225"/>
                  <a:pt x="-2363" y="106557"/>
                  <a:pt x="11814" y="58711"/>
                </a:cubicBezTo>
                <a:cubicBezTo>
                  <a:pt x="25991" y="10864"/>
                  <a:pt x="68521" y="-28121"/>
                  <a:pt x="86242" y="26814"/>
                </a:cubicBezTo>
                <a:cubicBezTo>
                  <a:pt x="103963" y="81749"/>
                  <a:pt x="111051" y="235034"/>
                  <a:pt x="118140" y="38832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346732" y="4186349"/>
            <a:ext cx="5743073" cy="1384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b="1" spc="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sz="1200" b="1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4: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 next number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en-GB" sz="1200" dirty="0" smtClean="0"/>
              <a:t>  1 </a:t>
            </a:r>
            <a:r>
              <a:rPr lang="en-GB" sz="1200" strike="sngStrike" dirty="0">
                <a:solidFill>
                  <a:srgbClr val="FF0000"/>
                </a:solidFill>
              </a:rPr>
              <a:t>1</a:t>
            </a:r>
            <a:r>
              <a:rPr lang="en-GB" sz="1200" dirty="0" smtClean="0"/>
              <a:t> 0 1</a:t>
            </a:r>
            <a:br>
              <a:rPr lang="en-GB" sz="1200" dirty="0" smtClean="0"/>
            </a:br>
            <a:r>
              <a:rPr lang="en-GB" sz="1200" dirty="0" smtClean="0"/>
              <a:t>                                                                       </a:t>
            </a:r>
            <a:r>
              <a:rPr lang="en-GB" sz="1200" u="sng" dirty="0" smtClean="0"/>
              <a:t>0 1 1 1</a:t>
            </a:r>
            <a:br>
              <a:rPr lang="en-GB" sz="1200" u="sng" dirty="0" smtClean="0"/>
            </a:br>
            <a:r>
              <a:rPr lang="en-GB" sz="1200" dirty="0" smtClean="0"/>
              <a:t>                                                               </a:t>
            </a:r>
            <a:r>
              <a:rPr lang="en-GB" sz="1200" b="1" dirty="0" smtClean="0"/>
              <a:t>            1 1 0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 – 1</a:t>
            </a:r>
            <a:b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Borrow 1 from most significant bit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now is 1-1 = 0 then  1-0 = 1)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8926143" y="4204165"/>
            <a:ext cx="118140" cy="388320"/>
          </a:xfrm>
          <a:custGeom>
            <a:avLst/>
            <a:gdLst>
              <a:gd name="connsiteX0" fmla="*/ 1181 w 118140"/>
              <a:gd name="connsiteY0" fmla="*/ 313893 h 388320"/>
              <a:gd name="connsiteX1" fmla="*/ 11814 w 118140"/>
              <a:gd name="connsiteY1" fmla="*/ 58711 h 388320"/>
              <a:gd name="connsiteX2" fmla="*/ 86242 w 118140"/>
              <a:gd name="connsiteY2" fmla="*/ 26814 h 388320"/>
              <a:gd name="connsiteX3" fmla="*/ 118140 w 118140"/>
              <a:gd name="connsiteY3" fmla="*/ 388320 h 38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0" h="388320">
                <a:moveTo>
                  <a:pt x="1181" y="313893"/>
                </a:moveTo>
                <a:cubicBezTo>
                  <a:pt x="-591" y="210225"/>
                  <a:pt x="-2363" y="106557"/>
                  <a:pt x="11814" y="58711"/>
                </a:cubicBezTo>
                <a:cubicBezTo>
                  <a:pt x="25991" y="10864"/>
                  <a:pt x="68521" y="-28121"/>
                  <a:pt x="86242" y="26814"/>
                </a:cubicBezTo>
                <a:cubicBezTo>
                  <a:pt x="103963" y="81749"/>
                  <a:pt x="111051" y="235034"/>
                  <a:pt x="118140" y="38832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5429"/>
              </p:ext>
            </p:extLst>
          </p:nvPr>
        </p:nvGraphicFramePr>
        <p:xfrm>
          <a:off x="181589" y="6159038"/>
          <a:ext cx="5802489" cy="53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  <a:gridCol w="644721"/>
              </a:tblGrid>
              <a:tr h="193172"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256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128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64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32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16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8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4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spc="3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1</a:t>
                      </a:r>
                      <a:endParaRPr lang="en-GB" sz="1100" b="1" i="1" spc="3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6502"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5" grpId="0" animBg="1"/>
      <p:bldP spid="58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690</Words>
  <Application>Microsoft Office PowerPoint</Application>
  <PresentationFormat>Custom</PresentationFormat>
  <Paragraphs>170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Juancarlos Galeano</dc:creator>
  <cp:lastModifiedBy>williams.b</cp:lastModifiedBy>
  <cp:revision>57</cp:revision>
  <cp:lastPrinted>2014-06-12T18:51:40Z</cp:lastPrinted>
  <dcterms:created xsi:type="dcterms:W3CDTF">2014-06-11T09:40:14Z</dcterms:created>
  <dcterms:modified xsi:type="dcterms:W3CDTF">2019-01-15T10:59:50Z</dcterms:modified>
</cp:coreProperties>
</file>