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1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62" r:id="rId13"/>
    <p:sldId id="283" r:id="rId14"/>
    <p:sldId id="284" r:id="rId15"/>
    <p:sldId id="285" r:id="rId16"/>
    <p:sldId id="26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4725-02FF-4CC8-80D1-4E6CB5BA833B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2CBD-C7FA-4C63-A0C7-FB118803B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9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9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MuleSoft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是一家提供基于云的应用集成服务商，成立于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年，总部位于旧金山。公司的主打产品是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Anypoint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平台，可实现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SaaS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SOA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及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等的集成，也能实现本地系统与云，以及云与云服务的集成。该平台可以对企业的集成策略进行集中的设计和管理，并作为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hub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中心与各类端结点系统对接，将二维的点对点连接降低到一个维度，从而简化了集成的复杂性。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——36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氪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2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MuleSoft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是一家提供基于云的应用集成服务商，成立于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年，总部位于旧金山。公司的主打产品是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Anypoint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平台，可实现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SaaS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SOA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及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等的集成，也能实现本地系统与云，以及云与云服务的集成。该平台可以对企业的集成策略进行集中的设计和管理，并作为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hub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中心与各类端结点系统对接，将二维的点对点连接降低到一个维度，从而简化了集成的复杂性。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——36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氪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4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MuleSoft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是一家提供基于云的应用集成服务商，成立于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年，总部位于旧金山。公司的主打产品是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Anypoint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平台，可实现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SaaS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SOA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及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等的集成，也能实现本地系统与云，以及云与云服务的集成。该平台可以对企业的集成策略进行集中的设计和管理，并作为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hub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中心与各类端结点系统对接，将二维的点对点连接降低到一个维度，从而简化了集成的复杂性。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——36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氪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17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MuleSoft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是一家提供基于云的应用集成服务商，成立于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年，总部位于旧金山。公司的主打产品是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Anypoint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平台，可实现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SaaS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SOA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及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等的集成，也能实现本地系统与云，以及云与云服务的集成。该平台可以对企业的集成策略进行集中的设计和管理，并作为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hub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中心与各类端结点系统对接，将二维的点对点连接降低到一个维度，从而简化了集成的复杂性。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——36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氪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35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4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9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0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8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1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4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1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D3D4-64BB-45E1-A891-6EDF440824FE}" type="datetimeFigureOut">
              <a:rPr lang="zh-CN" altLang="en-US" smtClean="0"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ypoint.mulesoft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6"/>
          <p:cNvSpPr>
            <a:spLocks noEditPoints="1"/>
          </p:cNvSpPr>
          <p:nvPr/>
        </p:nvSpPr>
        <p:spPr bwMode="auto">
          <a:xfrm rot="2700000">
            <a:off x="2326854" y="1823283"/>
            <a:ext cx="249506" cy="459387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5" name="Group 65"/>
          <p:cNvGrpSpPr/>
          <p:nvPr/>
        </p:nvGrpSpPr>
        <p:grpSpPr>
          <a:xfrm>
            <a:off x="2260696" y="3761257"/>
            <a:ext cx="381819" cy="363438"/>
            <a:chOff x="6719888" y="887413"/>
            <a:chExt cx="492125" cy="468312"/>
          </a:xfrm>
          <a:solidFill>
            <a:schemeClr val="accent3"/>
          </a:solidFill>
        </p:grpSpPr>
        <p:sp>
          <p:nvSpPr>
            <p:cNvPr id="6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2257956" y="2785716"/>
            <a:ext cx="387301" cy="38977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13" name="Group 73"/>
          <p:cNvGrpSpPr/>
          <p:nvPr/>
        </p:nvGrpSpPr>
        <p:grpSpPr>
          <a:xfrm rot="2700000">
            <a:off x="2320357" y="5489933"/>
            <a:ext cx="254265" cy="442983"/>
            <a:chOff x="4732338" y="4783138"/>
            <a:chExt cx="703263" cy="1225550"/>
          </a:xfrm>
          <a:solidFill>
            <a:schemeClr val="accent6"/>
          </a:solidFill>
        </p:grpSpPr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5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grpSp>
        <p:nvGrpSpPr>
          <p:cNvPr id="17" name="Group 83"/>
          <p:cNvGrpSpPr/>
          <p:nvPr/>
        </p:nvGrpSpPr>
        <p:grpSpPr>
          <a:xfrm>
            <a:off x="2265039" y="4624724"/>
            <a:ext cx="364902" cy="345407"/>
            <a:chOff x="8332788" y="4254500"/>
            <a:chExt cx="561975" cy="531813"/>
          </a:xfrm>
          <a:solidFill>
            <a:schemeClr val="accent4"/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416926" y="4486275"/>
              <a:ext cx="1889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416926" y="4416425"/>
              <a:ext cx="1397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416926" y="4564063"/>
              <a:ext cx="13970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629651" y="4513263"/>
              <a:ext cx="247650" cy="127000"/>
            </a:xfrm>
            <a:custGeom>
              <a:avLst/>
              <a:gdLst>
                <a:gd name="T0" fmla="*/ 295 w 561"/>
                <a:gd name="T1" fmla="*/ 289 h 289"/>
                <a:gd name="T2" fmla="*/ 61 w 561"/>
                <a:gd name="T3" fmla="*/ 157 h 289"/>
                <a:gd name="T4" fmla="*/ 34 w 561"/>
                <a:gd name="T5" fmla="*/ 172 h 289"/>
                <a:gd name="T6" fmla="*/ 23 w 561"/>
                <a:gd name="T7" fmla="*/ 175 h 289"/>
                <a:gd name="T8" fmla="*/ 7 w 561"/>
                <a:gd name="T9" fmla="*/ 168 h 289"/>
                <a:gd name="T10" fmla="*/ 0 w 561"/>
                <a:gd name="T11" fmla="*/ 152 h 289"/>
                <a:gd name="T12" fmla="*/ 1 w 561"/>
                <a:gd name="T13" fmla="*/ 23 h 289"/>
                <a:gd name="T14" fmla="*/ 23 w 561"/>
                <a:gd name="T15" fmla="*/ 0 h 289"/>
                <a:gd name="T16" fmla="*/ 35 w 561"/>
                <a:gd name="T17" fmla="*/ 3 h 289"/>
                <a:gd name="T18" fmla="*/ 148 w 561"/>
                <a:gd name="T19" fmla="*/ 68 h 289"/>
                <a:gd name="T20" fmla="*/ 160 w 561"/>
                <a:gd name="T21" fmla="*/ 88 h 289"/>
                <a:gd name="T22" fmla="*/ 148 w 561"/>
                <a:gd name="T23" fmla="*/ 108 h 289"/>
                <a:gd name="T24" fmla="*/ 116 w 561"/>
                <a:gd name="T25" fmla="*/ 126 h 289"/>
                <a:gd name="T26" fmla="*/ 295 w 561"/>
                <a:gd name="T27" fmla="*/ 225 h 289"/>
                <a:gd name="T28" fmla="*/ 495 w 561"/>
                <a:gd name="T29" fmla="*/ 97 h 289"/>
                <a:gd name="T30" fmla="*/ 525 w 561"/>
                <a:gd name="T31" fmla="*/ 77 h 289"/>
                <a:gd name="T32" fmla="*/ 537 w 561"/>
                <a:gd name="T33" fmla="*/ 80 h 289"/>
                <a:gd name="T34" fmla="*/ 554 w 561"/>
                <a:gd name="T35" fmla="*/ 121 h 289"/>
                <a:gd name="T36" fmla="*/ 295 w 561"/>
                <a:gd name="T3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1" h="289">
                  <a:moveTo>
                    <a:pt x="295" y="289"/>
                  </a:moveTo>
                  <a:cubicBezTo>
                    <a:pt x="200" y="289"/>
                    <a:pt x="111" y="239"/>
                    <a:pt x="61" y="157"/>
                  </a:cubicBezTo>
                  <a:cubicBezTo>
                    <a:pt x="47" y="165"/>
                    <a:pt x="36" y="171"/>
                    <a:pt x="34" y="172"/>
                  </a:cubicBezTo>
                  <a:cubicBezTo>
                    <a:pt x="31" y="174"/>
                    <a:pt x="27" y="175"/>
                    <a:pt x="23" y="175"/>
                  </a:cubicBezTo>
                  <a:cubicBezTo>
                    <a:pt x="17" y="175"/>
                    <a:pt x="11" y="172"/>
                    <a:pt x="7" y="168"/>
                  </a:cubicBezTo>
                  <a:cubicBezTo>
                    <a:pt x="2" y="164"/>
                    <a:pt x="0" y="158"/>
                    <a:pt x="0" y="152"/>
                  </a:cubicBezTo>
                  <a:cubicBezTo>
                    <a:pt x="0" y="140"/>
                    <a:pt x="0" y="29"/>
                    <a:pt x="1" y="23"/>
                  </a:cubicBezTo>
                  <a:cubicBezTo>
                    <a:pt x="1" y="10"/>
                    <a:pt x="11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7" y="4"/>
                    <a:pt x="145" y="66"/>
                    <a:pt x="148" y="68"/>
                  </a:cubicBezTo>
                  <a:cubicBezTo>
                    <a:pt x="155" y="73"/>
                    <a:pt x="160" y="80"/>
                    <a:pt x="160" y="88"/>
                  </a:cubicBezTo>
                  <a:cubicBezTo>
                    <a:pt x="160" y="96"/>
                    <a:pt x="155" y="104"/>
                    <a:pt x="148" y="108"/>
                  </a:cubicBezTo>
                  <a:cubicBezTo>
                    <a:pt x="145" y="110"/>
                    <a:pt x="129" y="119"/>
                    <a:pt x="116" y="126"/>
                  </a:cubicBezTo>
                  <a:cubicBezTo>
                    <a:pt x="156" y="188"/>
                    <a:pt x="223" y="225"/>
                    <a:pt x="295" y="225"/>
                  </a:cubicBezTo>
                  <a:cubicBezTo>
                    <a:pt x="385" y="225"/>
                    <a:pt x="463" y="175"/>
                    <a:pt x="495" y="97"/>
                  </a:cubicBezTo>
                  <a:cubicBezTo>
                    <a:pt x="500" y="85"/>
                    <a:pt x="512" y="77"/>
                    <a:pt x="525" y="77"/>
                  </a:cubicBezTo>
                  <a:cubicBezTo>
                    <a:pt x="529" y="77"/>
                    <a:pt x="533" y="78"/>
                    <a:pt x="537" y="80"/>
                  </a:cubicBezTo>
                  <a:cubicBezTo>
                    <a:pt x="553" y="86"/>
                    <a:pt x="561" y="105"/>
                    <a:pt x="554" y="121"/>
                  </a:cubicBezTo>
                  <a:cubicBezTo>
                    <a:pt x="512" y="223"/>
                    <a:pt x="411" y="289"/>
                    <a:pt x="295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643938" y="4391025"/>
              <a:ext cx="250825" cy="128588"/>
            </a:xfrm>
            <a:custGeom>
              <a:avLst/>
              <a:gdLst>
                <a:gd name="T0" fmla="*/ 544 w 567"/>
                <a:gd name="T1" fmla="*/ 289 h 289"/>
                <a:gd name="T2" fmla="*/ 533 w 567"/>
                <a:gd name="T3" fmla="*/ 286 h 289"/>
                <a:gd name="T4" fmla="*/ 419 w 567"/>
                <a:gd name="T5" fmla="*/ 222 h 289"/>
                <a:gd name="T6" fmla="*/ 407 w 567"/>
                <a:gd name="T7" fmla="*/ 202 h 289"/>
                <a:gd name="T8" fmla="*/ 419 w 567"/>
                <a:gd name="T9" fmla="*/ 182 h 289"/>
                <a:gd name="T10" fmla="*/ 448 w 567"/>
                <a:gd name="T11" fmla="*/ 165 h 289"/>
                <a:gd name="T12" fmla="*/ 260 w 567"/>
                <a:gd name="T13" fmla="*/ 63 h 289"/>
                <a:gd name="T14" fmla="*/ 66 w 567"/>
                <a:gd name="T15" fmla="*/ 193 h 289"/>
                <a:gd name="T16" fmla="*/ 36 w 567"/>
                <a:gd name="T17" fmla="*/ 212 h 289"/>
                <a:gd name="T18" fmla="*/ 24 w 567"/>
                <a:gd name="T19" fmla="*/ 209 h 289"/>
                <a:gd name="T20" fmla="*/ 7 w 567"/>
                <a:gd name="T21" fmla="*/ 167 h 289"/>
                <a:gd name="T22" fmla="*/ 260 w 567"/>
                <a:gd name="T23" fmla="*/ 0 h 289"/>
                <a:gd name="T24" fmla="*/ 503 w 567"/>
                <a:gd name="T25" fmla="*/ 134 h 289"/>
                <a:gd name="T26" fmla="*/ 532 w 567"/>
                <a:gd name="T27" fmla="*/ 117 h 289"/>
                <a:gd name="T28" fmla="*/ 543 w 567"/>
                <a:gd name="T29" fmla="*/ 114 h 289"/>
                <a:gd name="T30" fmla="*/ 566 w 567"/>
                <a:gd name="T31" fmla="*/ 137 h 289"/>
                <a:gd name="T32" fmla="*/ 567 w 567"/>
                <a:gd name="T33" fmla="*/ 266 h 289"/>
                <a:gd name="T34" fmla="*/ 560 w 567"/>
                <a:gd name="T35" fmla="*/ 282 h 289"/>
                <a:gd name="T36" fmla="*/ 544 w 567"/>
                <a:gd name="T3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289">
                  <a:moveTo>
                    <a:pt x="544" y="289"/>
                  </a:moveTo>
                  <a:cubicBezTo>
                    <a:pt x="540" y="289"/>
                    <a:pt x="536" y="288"/>
                    <a:pt x="533" y="286"/>
                  </a:cubicBezTo>
                  <a:cubicBezTo>
                    <a:pt x="527" y="283"/>
                    <a:pt x="426" y="226"/>
                    <a:pt x="419" y="222"/>
                  </a:cubicBezTo>
                  <a:cubicBezTo>
                    <a:pt x="411" y="218"/>
                    <a:pt x="407" y="210"/>
                    <a:pt x="407" y="202"/>
                  </a:cubicBezTo>
                  <a:cubicBezTo>
                    <a:pt x="407" y="194"/>
                    <a:pt x="411" y="187"/>
                    <a:pt x="419" y="182"/>
                  </a:cubicBezTo>
                  <a:cubicBezTo>
                    <a:pt x="420" y="181"/>
                    <a:pt x="433" y="174"/>
                    <a:pt x="448" y="165"/>
                  </a:cubicBezTo>
                  <a:cubicBezTo>
                    <a:pt x="413" y="101"/>
                    <a:pt x="344" y="63"/>
                    <a:pt x="260" y="63"/>
                  </a:cubicBezTo>
                  <a:cubicBezTo>
                    <a:pt x="176" y="63"/>
                    <a:pt x="100" y="114"/>
                    <a:pt x="66" y="193"/>
                  </a:cubicBezTo>
                  <a:cubicBezTo>
                    <a:pt x="61" y="204"/>
                    <a:pt x="49" y="212"/>
                    <a:pt x="36" y="212"/>
                  </a:cubicBezTo>
                  <a:cubicBezTo>
                    <a:pt x="32" y="212"/>
                    <a:pt x="28" y="211"/>
                    <a:pt x="24" y="209"/>
                  </a:cubicBezTo>
                  <a:cubicBezTo>
                    <a:pt x="8" y="202"/>
                    <a:pt x="0" y="183"/>
                    <a:pt x="7" y="167"/>
                  </a:cubicBezTo>
                  <a:cubicBezTo>
                    <a:pt x="52" y="65"/>
                    <a:pt x="151" y="0"/>
                    <a:pt x="260" y="0"/>
                  </a:cubicBezTo>
                  <a:cubicBezTo>
                    <a:pt x="367" y="0"/>
                    <a:pt x="457" y="49"/>
                    <a:pt x="503" y="134"/>
                  </a:cubicBezTo>
                  <a:cubicBezTo>
                    <a:pt x="519" y="125"/>
                    <a:pt x="530" y="118"/>
                    <a:pt x="532" y="117"/>
                  </a:cubicBezTo>
                  <a:cubicBezTo>
                    <a:pt x="535" y="115"/>
                    <a:pt x="539" y="114"/>
                    <a:pt x="543" y="114"/>
                  </a:cubicBezTo>
                  <a:cubicBezTo>
                    <a:pt x="556" y="114"/>
                    <a:pt x="566" y="124"/>
                    <a:pt x="566" y="137"/>
                  </a:cubicBezTo>
                  <a:cubicBezTo>
                    <a:pt x="566" y="143"/>
                    <a:pt x="567" y="254"/>
                    <a:pt x="567" y="266"/>
                  </a:cubicBezTo>
                  <a:cubicBezTo>
                    <a:pt x="567" y="272"/>
                    <a:pt x="564" y="278"/>
                    <a:pt x="560" y="282"/>
                  </a:cubicBezTo>
                  <a:cubicBezTo>
                    <a:pt x="556" y="286"/>
                    <a:pt x="550" y="289"/>
                    <a:pt x="544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332788" y="4254500"/>
              <a:ext cx="430213" cy="531813"/>
            </a:xfrm>
            <a:custGeom>
              <a:avLst/>
              <a:gdLst>
                <a:gd name="T0" fmla="*/ 966 w 972"/>
                <a:gd name="T1" fmla="*/ 903 h 1202"/>
                <a:gd name="T2" fmla="*/ 900 w 972"/>
                <a:gd name="T3" fmla="*/ 896 h 1202"/>
                <a:gd name="T4" fmla="*/ 898 w 972"/>
                <a:gd name="T5" fmla="*/ 897 h 1202"/>
                <a:gd name="T6" fmla="*/ 898 w 972"/>
                <a:gd name="T7" fmla="*/ 1128 h 1202"/>
                <a:gd name="T8" fmla="*/ 74 w 972"/>
                <a:gd name="T9" fmla="*/ 1128 h 1202"/>
                <a:gd name="T10" fmla="*/ 74 w 972"/>
                <a:gd name="T11" fmla="*/ 290 h 1202"/>
                <a:gd name="T12" fmla="*/ 290 w 972"/>
                <a:gd name="T13" fmla="*/ 290 h 1202"/>
                <a:gd name="T14" fmla="*/ 290 w 972"/>
                <a:gd name="T15" fmla="*/ 73 h 1202"/>
                <a:gd name="T16" fmla="*/ 898 w 972"/>
                <a:gd name="T17" fmla="*/ 73 h 1202"/>
                <a:gd name="T18" fmla="*/ 898 w 972"/>
                <a:gd name="T19" fmla="*/ 284 h 1202"/>
                <a:gd name="T20" fmla="*/ 966 w 972"/>
                <a:gd name="T21" fmla="*/ 276 h 1202"/>
                <a:gd name="T22" fmla="*/ 972 w 972"/>
                <a:gd name="T23" fmla="*/ 276 h 1202"/>
                <a:gd name="T24" fmla="*/ 972 w 972"/>
                <a:gd name="T25" fmla="*/ 0 h 1202"/>
                <a:gd name="T26" fmla="*/ 257 w 972"/>
                <a:gd name="T27" fmla="*/ 0 h 1202"/>
                <a:gd name="T28" fmla="*/ 0 w 972"/>
                <a:gd name="T29" fmla="*/ 256 h 1202"/>
                <a:gd name="T30" fmla="*/ 0 w 972"/>
                <a:gd name="T31" fmla="*/ 1202 h 1202"/>
                <a:gd name="T32" fmla="*/ 972 w 972"/>
                <a:gd name="T33" fmla="*/ 1202 h 1202"/>
                <a:gd name="T34" fmla="*/ 972 w 972"/>
                <a:gd name="T35" fmla="*/ 903 h 1202"/>
                <a:gd name="T36" fmla="*/ 966 w 972"/>
                <a:gd name="T37" fmla="*/ 903 h 1202"/>
                <a:gd name="T38" fmla="*/ 253 w 972"/>
                <a:gd name="T39" fmla="*/ 107 h 1202"/>
                <a:gd name="T40" fmla="*/ 253 w 972"/>
                <a:gd name="T41" fmla="*/ 253 h 1202"/>
                <a:gd name="T42" fmla="*/ 107 w 972"/>
                <a:gd name="T43" fmla="*/ 253 h 1202"/>
                <a:gd name="T44" fmla="*/ 253 w 972"/>
                <a:gd name="T45" fmla="*/ 107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2" h="1202">
                  <a:moveTo>
                    <a:pt x="966" y="903"/>
                  </a:moveTo>
                  <a:cubicBezTo>
                    <a:pt x="944" y="903"/>
                    <a:pt x="921" y="901"/>
                    <a:pt x="900" y="896"/>
                  </a:cubicBezTo>
                  <a:cubicBezTo>
                    <a:pt x="898" y="897"/>
                    <a:pt x="898" y="897"/>
                    <a:pt x="898" y="897"/>
                  </a:cubicBezTo>
                  <a:cubicBezTo>
                    <a:pt x="898" y="1128"/>
                    <a:pt x="898" y="1128"/>
                    <a:pt x="898" y="1128"/>
                  </a:cubicBezTo>
                  <a:cubicBezTo>
                    <a:pt x="74" y="1128"/>
                    <a:pt x="74" y="1128"/>
                    <a:pt x="74" y="1128"/>
                  </a:cubicBezTo>
                  <a:cubicBezTo>
                    <a:pt x="74" y="290"/>
                    <a:pt x="74" y="290"/>
                    <a:pt x="74" y="290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73"/>
                    <a:pt x="290" y="73"/>
                    <a:pt x="290" y="73"/>
                  </a:cubicBezTo>
                  <a:cubicBezTo>
                    <a:pt x="898" y="73"/>
                    <a:pt x="898" y="73"/>
                    <a:pt x="898" y="73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20" y="279"/>
                    <a:pt x="943" y="276"/>
                    <a:pt x="966" y="276"/>
                  </a:cubicBezTo>
                  <a:cubicBezTo>
                    <a:pt x="968" y="276"/>
                    <a:pt x="970" y="276"/>
                    <a:pt x="972" y="276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1202"/>
                    <a:pt x="0" y="1202"/>
                    <a:pt x="0" y="1202"/>
                  </a:cubicBezTo>
                  <a:cubicBezTo>
                    <a:pt x="972" y="1202"/>
                    <a:pt x="972" y="1202"/>
                    <a:pt x="972" y="1202"/>
                  </a:cubicBezTo>
                  <a:cubicBezTo>
                    <a:pt x="972" y="903"/>
                    <a:pt x="972" y="903"/>
                    <a:pt x="972" y="903"/>
                  </a:cubicBezTo>
                  <a:cubicBezTo>
                    <a:pt x="970" y="903"/>
                    <a:pt x="968" y="903"/>
                    <a:pt x="966" y="903"/>
                  </a:cubicBezTo>
                  <a:close/>
                  <a:moveTo>
                    <a:pt x="253" y="107"/>
                  </a:moveTo>
                  <a:cubicBezTo>
                    <a:pt x="253" y="253"/>
                    <a:pt x="253" y="253"/>
                    <a:pt x="253" y="253"/>
                  </a:cubicBezTo>
                  <a:cubicBezTo>
                    <a:pt x="107" y="253"/>
                    <a:pt x="107" y="253"/>
                    <a:pt x="107" y="253"/>
                  </a:cubicBezTo>
                  <a:lnTo>
                    <a:pt x="25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24" name="TextBox 100"/>
          <p:cNvSpPr txBox="1"/>
          <p:nvPr/>
        </p:nvSpPr>
        <p:spPr>
          <a:xfrm>
            <a:off x="2865164" y="1746413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Web services and APIs</a:t>
            </a:r>
            <a:endParaRPr lang="en-US" sz="2800" b="1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5" name="TextBox 88"/>
          <p:cNvSpPr txBox="1"/>
          <p:nvPr/>
        </p:nvSpPr>
        <p:spPr>
          <a:xfrm>
            <a:off x="2919860" y="2681484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API lifecycle</a:t>
            </a:r>
          </a:p>
        </p:txBody>
      </p:sp>
      <p:sp>
        <p:nvSpPr>
          <p:cNvPr id="26" name="TextBox 89"/>
          <p:cNvSpPr txBox="1"/>
          <p:nvPr/>
        </p:nvSpPr>
        <p:spPr>
          <a:xfrm>
            <a:off x="2865164" y="3572732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Anypoint platform</a:t>
            </a:r>
          </a:p>
        </p:txBody>
      </p:sp>
      <p:sp>
        <p:nvSpPr>
          <p:cNvPr id="27" name="TextBox 93"/>
          <p:cNvSpPr txBox="1"/>
          <p:nvPr/>
        </p:nvSpPr>
        <p:spPr>
          <a:xfrm>
            <a:off x="2861047" y="4464767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Design and deploy API without any code</a:t>
            </a:r>
          </a:p>
        </p:txBody>
      </p:sp>
      <p:sp>
        <p:nvSpPr>
          <p:cNvPr id="28" name="TextBox 94"/>
          <p:cNvSpPr txBox="1"/>
          <p:nvPr/>
        </p:nvSpPr>
        <p:spPr>
          <a:xfrm>
            <a:off x="2872187" y="5362755"/>
            <a:ext cx="8047117" cy="58475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Calling mock service</a:t>
            </a:r>
          </a:p>
        </p:txBody>
      </p:sp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API Led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课程目标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12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31090"/>
            <a:chOff x="1739573" y="511491"/>
            <a:chExt cx="20937538" cy="2262178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API lifecycle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Design, build, deploy, manage, and govern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98" y="1403904"/>
            <a:ext cx="8980714" cy="5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31090"/>
            <a:chOff x="1739573" y="511491"/>
            <a:chExt cx="20937538" cy="2262178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Anypoint platform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介绍</a:t>
              </a:r>
              <a:r>
                <a:rPr lang="en-US" altLang="zh-CN" dirty="0"/>
                <a:t>Anypoint</a:t>
              </a:r>
              <a:r>
                <a:rPr lang="zh-CN" altLang="en-US" dirty="0"/>
                <a:t>平台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6" y="1729046"/>
            <a:ext cx="10990217" cy="45973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55956" y="1412764"/>
            <a:ext cx="466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zh-CN" altLang="en-US" dirty="0">
                <a:hlinkClick r:id="rId4"/>
              </a:rPr>
              <a:t>https://anypoint.mulesoft.com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Design and deploy API without any code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RAML/API Manager/ API portal</a:t>
              </a:r>
              <a:r>
                <a:rPr lang="zh-CN" altLang="en-US" sz="2000" dirty="0"/>
                <a:t>和介绍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9" y="1562065"/>
            <a:ext cx="5942116" cy="298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36" y="1562065"/>
            <a:ext cx="5654425" cy="41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Design and deploy API without any code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Walkthrough API design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23" y="1634961"/>
            <a:ext cx="9705703" cy="26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Design and deploy API without any code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API portal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01" y="1775213"/>
            <a:ext cx="10175966" cy="38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Design and deploy API without any code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API portal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74" y="1775213"/>
            <a:ext cx="10554789" cy="31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Calling mock service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使用</a:t>
              </a:r>
              <a:r>
                <a:rPr lang="en-US" altLang="zh-CN" sz="2000" dirty="0"/>
                <a:t>postman</a:t>
              </a:r>
              <a:r>
                <a:rPr lang="zh-CN" altLang="en-US" sz="2000"/>
                <a:t>访问</a:t>
              </a:r>
              <a:r>
                <a:rPr lang="zh-CN" altLang="en-US" sz="2000"/>
                <a:t>服务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6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6" y="1746413"/>
            <a:ext cx="10010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636243" y="2686768"/>
            <a:ext cx="10468769" cy="1161868"/>
            <a:chOff x="1739573" y="511491"/>
            <a:chExt cx="20937538" cy="2323734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Thanks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API-Led </a:t>
              </a:r>
              <a:r>
                <a:rPr lang="zh-CN" altLang="en-US" sz="20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结束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1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API?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3362584" y="1775213"/>
            <a:ext cx="6858907" cy="41548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API</a:t>
            </a:r>
            <a:r>
              <a:rPr lang="zh-CN" altLang="en-US" dirty="0"/>
              <a:t>是协议，是约定，是接口，并且和具体的技术实现无关</a:t>
            </a:r>
            <a:endParaRPr lang="en-US" altLang="zh-CN" dirty="0"/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20" y="2442714"/>
            <a:ext cx="2343694" cy="2343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65" y="2442714"/>
            <a:ext cx="3124925" cy="23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API?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3362584" y="1775213"/>
            <a:ext cx="6858907" cy="288692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API </a:t>
            </a:r>
            <a:r>
              <a:rPr lang="en-US" altLang="zh-CN" dirty="0"/>
              <a:t>is an </a:t>
            </a:r>
            <a:r>
              <a:rPr lang="en-US" altLang="zh-CN" b="1" dirty="0"/>
              <a:t>A</a:t>
            </a:r>
            <a:r>
              <a:rPr lang="en-US" altLang="zh-CN" dirty="0"/>
              <a:t>pplication </a:t>
            </a:r>
            <a:r>
              <a:rPr lang="en-US" altLang="zh-CN" b="1" dirty="0"/>
              <a:t>P</a:t>
            </a:r>
            <a:r>
              <a:rPr lang="en-US" altLang="zh-CN" dirty="0"/>
              <a:t>rogramming </a:t>
            </a:r>
            <a:r>
              <a:rPr lang="en-US" altLang="zh-CN" b="1" dirty="0"/>
              <a:t>I</a:t>
            </a:r>
            <a:r>
              <a:rPr lang="en-US" altLang="zh-CN" dirty="0"/>
              <a:t>nterface</a:t>
            </a:r>
            <a:r>
              <a:rPr lang="en-US" altLang="zh-CN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It provides the information for how to communicate with a software</a:t>
            </a:r>
            <a:br>
              <a:rPr lang="en-US" altLang="zh-CN" dirty="0"/>
            </a:br>
            <a:r>
              <a:rPr lang="en-US" altLang="zh-CN" dirty="0"/>
              <a:t>component, defining the</a:t>
            </a:r>
            <a:br>
              <a:rPr lang="en-US" altLang="zh-CN" dirty="0"/>
            </a:br>
            <a:r>
              <a:rPr lang="en-US" altLang="zh-CN" dirty="0"/>
              <a:t>– Operations (what to call)</a:t>
            </a:r>
            <a:br>
              <a:rPr lang="en-US" altLang="zh-CN" dirty="0"/>
            </a:br>
            <a:r>
              <a:rPr lang="en-US" altLang="zh-CN" dirty="0"/>
              <a:t>– Inputs (what to send with a call)</a:t>
            </a:r>
            <a:br>
              <a:rPr lang="en-US" altLang="zh-CN" dirty="0"/>
            </a:br>
            <a:r>
              <a:rPr lang="en-US" altLang="zh-CN" dirty="0"/>
              <a:t>– Outputs (what you get back from a call)</a:t>
            </a:r>
            <a:br>
              <a:rPr lang="en-US" altLang="zh-CN" dirty="0"/>
            </a:br>
            <a:r>
              <a:rPr lang="en-US" altLang="zh-CN" dirty="0"/>
              <a:t>– Underlying data types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86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Web Service?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2110186" y="1775213"/>
            <a:ext cx="8235937" cy="420728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A </a:t>
            </a:r>
            <a:r>
              <a:rPr lang="en-US" altLang="zh-CN" b="1" dirty="0"/>
              <a:t>web service </a:t>
            </a:r>
            <a:r>
              <a:rPr lang="en-US" altLang="zh-CN" dirty="0"/>
              <a:t>is a method of communication that allows two software systems to exchange data with some rules over the internet.</a:t>
            </a:r>
          </a:p>
          <a:p>
            <a:pPr>
              <a:lnSpc>
                <a:spcPct val="110000"/>
              </a:lnSpc>
            </a:pP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There are two main types of web service: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• </a:t>
            </a:r>
            <a:r>
              <a:rPr lang="en-US" altLang="zh-CN" b="1" dirty="0"/>
              <a:t>SOAP web services</a:t>
            </a:r>
            <a:br>
              <a:rPr lang="en-US" altLang="zh-CN" dirty="0"/>
            </a:br>
            <a:r>
              <a:rPr lang="en-US" altLang="zh-CN" dirty="0"/>
              <a:t>– Traditional, more complex type</a:t>
            </a:r>
            <a:br>
              <a:rPr lang="en-US" altLang="zh-CN" dirty="0"/>
            </a:br>
            <a:r>
              <a:rPr lang="en-US" altLang="zh-CN" dirty="0"/>
              <a:t>– The communication rules are defined in an XML-based WSDL (Web Services</a:t>
            </a:r>
            <a:br>
              <a:rPr lang="en-US" altLang="zh-CN" dirty="0"/>
            </a:br>
            <a:r>
              <a:rPr lang="en-US" altLang="zh-CN" dirty="0"/>
              <a:t>Description Language) file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• </a:t>
            </a:r>
            <a:r>
              <a:rPr lang="en-US" altLang="zh-CN" b="1" dirty="0"/>
              <a:t>RESTful web services</a:t>
            </a:r>
            <a:br>
              <a:rPr lang="en-US" altLang="zh-CN" dirty="0"/>
            </a:br>
            <a:r>
              <a:rPr lang="en-US" altLang="zh-CN" dirty="0"/>
              <a:t>– Recent, simpler type based on representational state transfer (REST) based</a:t>
            </a:r>
            <a:br>
              <a:rPr lang="en-US" altLang="zh-CN" dirty="0"/>
            </a:br>
            <a:r>
              <a:rPr lang="en-US" altLang="zh-CN" dirty="0"/>
              <a:t>communications</a:t>
            </a:r>
            <a:br>
              <a:rPr lang="en-US" altLang="zh-CN" dirty="0"/>
            </a:br>
            <a:r>
              <a:rPr lang="en-US" altLang="zh-CN" dirty="0"/>
              <a:t>– Use the existing HTTP communication protocol</a:t>
            </a:r>
            <a:r>
              <a:rPr lang="en-US" altLang="zh-CN" sz="2000" dirty="0"/>
              <a:t>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89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SOAP(Simple Object Access Protocol)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30" y="1434682"/>
            <a:ext cx="9656050" cy="43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SOAP(Simple Object Access Protocol)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738" y="200571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getCompanies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companies()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listCompanies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getCompaniesByCountry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(“France”)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getOneCompany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(3)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addCompany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(“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name”,”address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”,…)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deleteCompany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(3)</a:t>
            </a:r>
            <a:b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A0DF"/>
                </a:solidFill>
                <a:latin typeface="ArialMT"/>
              </a:rPr>
              <a:t>• </a:t>
            </a:r>
            <a:r>
              <a:rPr lang="en-US" altLang="zh-CN" dirty="0" err="1">
                <a:solidFill>
                  <a:srgbClr val="323031"/>
                </a:solidFill>
                <a:latin typeface="Verdana" panose="020B0604030504040204" pitchFamily="34" charset="0"/>
              </a:rPr>
              <a:t>editACompany</a:t>
            </a:r>
            <a:r>
              <a:rPr lang="en-US" altLang="zh-CN" dirty="0">
                <a:solidFill>
                  <a:srgbClr val="323031"/>
                </a:solidFill>
                <a:latin typeface="Verdana" panose="020B0604030504040204" pitchFamily="34" charset="0"/>
              </a:rPr>
              <a:t>(3,”new data”)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RESTful web services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00"/>
          <p:cNvSpPr txBox="1"/>
          <p:nvPr/>
        </p:nvSpPr>
        <p:spPr>
          <a:xfrm>
            <a:off x="2110186" y="1775213"/>
            <a:ext cx="8235937" cy="354794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REST</a:t>
            </a:r>
            <a:r>
              <a:rPr lang="en-US" altLang="zh-CN" dirty="0"/>
              <a:t> stands for Representational State Transfer</a:t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– An architectural style where clients and servers exchange representations of</a:t>
            </a:r>
            <a:br>
              <a:rPr lang="en-US" altLang="zh-CN" dirty="0"/>
            </a:br>
            <a:r>
              <a:rPr lang="en-US" altLang="zh-CN" dirty="0"/>
              <a:t>resources using standard HTTP protocol 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dirty="0"/>
              <a:t>– The HTTP request method indicates which operation should be performed on the</a:t>
            </a:r>
            <a:br>
              <a:rPr lang="en-US" altLang="zh-CN" dirty="0"/>
            </a:br>
            <a:r>
              <a:rPr lang="en-US" altLang="zh-CN" dirty="0"/>
              <a:t>object identified by the URL</a:t>
            </a:r>
            <a:br>
              <a:rPr lang="en-US" altLang="zh-CN" dirty="0"/>
            </a:br>
            <a:r>
              <a:rPr lang="en-US" altLang="zh-CN" dirty="0"/>
              <a:t>• GET, POST, DELETE, PUT, PATCH </a:t>
            </a:r>
            <a:br>
              <a:rPr lang="en-US" altLang="zh-CN" sz="2000" dirty="0"/>
            </a:br>
            <a:endParaRPr lang="zh-CN" altLang="en-US" sz="2000" dirty="0"/>
          </a:p>
          <a:p>
            <a:pPr>
              <a:lnSpc>
                <a:spcPct val="11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71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RESTful web services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00"/>
          <p:cNvSpPr txBox="1"/>
          <p:nvPr/>
        </p:nvSpPr>
        <p:spPr>
          <a:xfrm>
            <a:off x="2110186" y="1775213"/>
            <a:ext cx="8235937" cy="346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• Data and resources are represented using URIs</a:t>
            </a:r>
            <a:br>
              <a:rPr lang="en-US" altLang="zh-CN" dirty="0"/>
            </a:br>
            <a:r>
              <a:rPr lang="en-US" altLang="zh-CN" dirty="0"/>
              <a:t>• Resources are accessed or changed using a fixed set of operations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b="1" dirty="0"/>
              <a:t>GET </a:t>
            </a:r>
            <a:r>
              <a:rPr lang="en-US" altLang="zh-CN" dirty="0"/>
              <a:t>retrieves the current state of a resource in some representation (usually</a:t>
            </a:r>
            <a:br>
              <a:rPr lang="en-US" altLang="zh-CN" dirty="0"/>
            </a:br>
            <a:r>
              <a:rPr lang="en-US" altLang="zh-CN" dirty="0"/>
              <a:t>JSON or XML)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b="1" dirty="0"/>
              <a:t>POST </a:t>
            </a:r>
            <a:r>
              <a:rPr lang="en-US" altLang="zh-CN" dirty="0"/>
              <a:t>creates a new resource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b="1" dirty="0"/>
              <a:t>DELETE </a:t>
            </a:r>
            <a:r>
              <a:rPr lang="en-US" altLang="zh-CN" dirty="0"/>
              <a:t>deletes a resource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b="1" dirty="0"/>
              <a:t>PUT </a:t>
            </a:r>
            <a:r>
              <a:rPr lang="en-US" altLang="zh-CN" dirty="0"/>
              <a:t>replaces a resource completely</a:t>
            </a:r>
            <a:br>
              <a:rPr lang="en-US" altLang="zh-CN" dirty="0"/>
            </a:br>
            <a:r>
              <a:rPr lang="en-US" altLang="zh-CN" dirty="0"/>
              <a:t>• If the resource doesn't exist,</a:t>
            </a:r>
            <a:br>
              <a:rPr lang="en-US" altLang="zh-CN" dirty="0"/>
            </a:br>
            <a:r>
              <a:rPr lang="en-US" altLang="zh-CN" dirty="0"/>
              <a:t>a new one is created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b="1" dirty="0"/>
              <a:t>PATCH </a:t>
            </a:r>
            <a:r>
              <a:rPr lang="en-US" altLang="zh-CN" dirty="0"/>
              <a:t>partially updates a resource</a:t>
            </a:r>
            <a:br>
              <a:rPr lang="en-US" altLang="zh-CN" dirty="0"/>
            </a:br>
            <a:r>
              <a:rPr lang="en-US" altLang="zh-CN" dirty="0"/>
              <a:t>• Just submitted data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2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Web services and APIs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RESTful web services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00"/>
          <p:cNvSpPr txBox="1"/>
          <p:nvPr/>
        </p:nvSpPr>
        <p:spPr>
          <a:xfrm>
            <a:off x="4452231" y="2167640"/>
            <a:ext cx="4016089" cy="224367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HTTP status ranges in a nutshell:</a:t>
            </a:r>
          </a:p>
          <a:p>
            <a:pPr>
              <a:lnSpc>
                <a:spcPct val="110000"/>
              </a:lnSpc>
            </a:pPr>
            <a:br>
              <a:rPr lang="en-US" altLang="zh-CN" dirty="0"/>
            </a:br>
            <a:r>
              <a:rPr lang="en-US" altLang="zh-CN" dirty="0"/>
              <a:t>1xx: hold on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2xx: here you go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3xx: go away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4xx: you fucked up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5xx: I fucked up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98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891</Words>
  <Application>Microsoft Office PowerPoint</Application>
  <PresentationFormat>宽屏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ArialMT</vt:lpstr>
      <vt:lpstr>Lato Regular</vt:lpstr>
      <vt:lpstr>Open Sans Light</vt:lpstr>
      <vt:lpstr>等线</vt:lpstr>
      <vt:lpstr>等线 Light</vt:lpstr>
      <vt:lpstr>Arial</vt:lpstr>
      <vt:lpstr>Calibri Light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92</cp:revision>
  <dcterms:created xsi:type="dcterms:W3CDTF">2017-05-27T08:20:14Z</dcterms:created>
  <dcterms:modified xsi:type="dcterms:W3CDTF">2017-05-28T06:12:06Z</dcterms:modified>
</cp:coreProperties>
</file>