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2" r:id="rId4"/>
    <p:sldId id="264" r:id="rId5"/>
    <p:sldId id="263" r:id="rId6"/>
    <p:sldId id="266" r:id="rId7"/>
    <p:sldId id="267" r:id="rId8"/>
    <p:sldId id="265" r:id="rId9"/>
    <p:sldId id="268" r:id="rId10"/>
    <p:sldId id="269" r:id="rId11"/>
    <p:sldId id="270" r:id="rId12"/>
    <p:sldId id="271" r:id="rId13"/>
    <p:sldId id="272" r:id="rId14"/>
    <p:sldId id="27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4725-02FF-4CC8-80D1-4E6CB5BA833B}" type="datetimeFigureOut">
              <a:rPr lang="zh-CN" altLang="en-US" smtClean="0"/>
              <a:t>2017/5/27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12CBD-C7FA-4C63-A0C7-FB118803BA16}" type="slidenum">
              <a:rPr lang="zh-CN" altLang="en-US" smtClean="0"/>
              <a:t>‹#›</a:t>
            </a:fld>
            <a:endParaRPr lang="zh-CN" altLang="en-US"/>
          </a:p>
        </p:txBody>
      </p:sp>
    </p:spTree>
    <p:extLst>
      <p:ext uri="{BB962C8B-B14F-4D97-AF65-F5344CB8AC3E}">
        <p14:creationId xmlns:p14="http://schemas.microsoft.com/office/powerpoint/2010/main" val="225078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a:t>
            </a:fld>
            <a:endParaRPr lang="zh-CN" altLang="en-US"/>
          </a:p>
        </p:txBody>
      </p:sp>
    </p:spTree>
    <p:extLst>
      <p:ext uri="{BB962C8B-B14F-4D97-AF65-F5344CB8AC3E}">
        <p14:creationId xmlns:p14="http://schemas.microsoft.com/office/powerpoint/2010/main" val="167669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10</a:t>
            </a:fld>
            <a:endParaRPr lang="zh-CN" altLang="en-US"/>
          </a:p>
        </p:txBody>
      </p:sp>
    </p:spTree>
    <p:extLst>
      <p:ext uri="{BB962C8B-B14F-4D97-AF65-F5344CB8AC3E}">
        <p14:creationId xmlns:p14="http://schemas.microsoft.com/office/powerpoint/2010/main" val="1667530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11</a:t>
            </a:fld>
            <a:endParaRPr lang="zh-CN" altLang="en-US"/>
          </a:p>
        </p:txBody>
      </p:sp>
    </p:spTree>
    <p:extLst>
      <p:ext uri="{BB962C8B-B14F-4D97-AF65-F5344CB8AC3E}">
        <p14:creationId xmlns:p14="http://schemas.microsoft.com/office/powerpoint/2010/main" val="232728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12</a:t>
            </a:fld>
            <a:endParaRPr lang="zh-CN" altLang="en-US"/>
          </a:p>
        </p:txBody>
      </p:sp>
    </p:spTree>
    <p:extLst>
      <p:ext uri="{BB962C8B-B14F-4D97-AF65-F5344CB8AC3E}">
        <p14:creationId xmlns:p14="http://schemas.microsoft.com/office/powerpoint/2010/main" val="399637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13</a:t>
            </a:fld>
            <a:endParaRPr lang="zh-CN" altLang="en-US"/>
          </a:p>
        </p:txBody>
      </p:sp>
    </p:spTree>
    <p:extLst>
      <p:ext uri="{BB962C8B-B14F-4D97-AF65-F5344CB8AC3E}">
        <p14:creationId xmlns:p14="http://schemas.microsoft.com/office/powerpoint/2010/main" val="3122257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14</a:t>
            </a:fld>
            <a:endParaRPr lang="zh-CN" altLang="en-US"/>
          </a:p>
        </p:txBody>
      </p:sp>
    </p:spTree>
    <p:extLst>
      <p:ext uri="{BB962C8B-B14F-4D97-AF65-F5344CB8AC3E}">
        <p14:creationId xmlns:p14="http://schemas.microsoft.com/office/powerpoint/2010/main" val="108540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2</a:t>
            </a:fld>
            <a:endParaRPr lang="zh-CN" altLang="en-US"/>
          </a:p>
        </p:txBody>
      </p:sp>
    </p:spTree>
    <p:extLst>
      <p:ext uri="{BB962C8B-B14F-4D97-AF65-F5344CB8AC3E}">
        <p14:creationId xmlns:p14="http://schemas.microsoft.com/office/powerpoint/2010/main" val="326890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0000"/>
              </a:lnSpc>
            </a:pPr>
            <a:r>
              <a:rPr lang="en-US" altLang="zh-CN" sz="1200" dirty="0">
                <a:solidFill>
                  <a:schemeClr val="bg2">
                    <a:lumMod val="25000"/>
                  </a:schemeClr>
                </a:solidFill>
              </a:rPr>
              <a:t>MuleSoft</a:t>
            </a:r>
            <a:r>
              <a:rPr lang="zh-CN" altLang="en-US" sz="1200" dirty="0">
                <a:solidFill>
                  <a:schemeClr val="bg2">
                    <a:lumMod val="25000"/>
                  </a:schemeClr>
                </a:solidFill>
              </a:rPr>
              <a:t>是一家提供基于云的应用集成服务商，成立于</a:t>
            </a:r>
            <a:r>
              <a:rPr lang="en-US" altLang="zh-CN" sz="1200" dirty="0">
                <a:solidFill>
                  <a:schemeClr val="bg2">
                    <a:lumMod val="25000"/>
                  </a:schemeClr>
                </a:solidFill>
              </a:rPr>
              <a:t>2006</a:t>
            </a:r>
            <a:r>
              <a:rPr lang="zh-CN" altLang="en-US" sz="1200" dirty="0">
                <a:solidFill>
                  <a:schemeClr val="bg2">
                    <a:lumMod val="25000"/>
                  </a:schemeClr>
                </a:solidFill>
              </a:rPr>
              <a:t>年，总部位于旧金山。公司的主打产品是 </a:t>
            </a:r>
            <a:r>
              <a:rPr lang="en-US" altLang="zh-CN" sz="1200" dirty="0">
                <a:solidFill>
                  <a:schemeClr val="bg2">
                    <a:lumMod val="25000"/>
                  </a:schemeClr>
                </a:solidFill>
              </a:rPr>
              <a:t>Anypoint </a:t>
            </a:r>
            <a:r>
              <a:rPr lang="zh-CN" altLang="en-US" sz="1200" dirty="0">
                <a:solidFill>
                  <a:schemeClr val="bg2">
                    <a:lumMod val="25000"/>
                  </a:schemeClr>
                </a:solidFill>
              </a:rPr>
              <a:t>平台，可实现</a:t>
            </a:r>
            <a:r>
              <a:rPr lang="en-US" altLang="zh-CN" sz="1200" dirty="0">
                <a:solidFill>
                  <a:schemeClr val="bg2">
                    <a:lumMod val="25000"/>
                  </a:schemeClr>
                </a:solidFill>
              </a:rPr>
              <a:t>SaaS</a:t>
            </a:r>
            <a:r>
              <a:rPr lang="zh-CN" altLang="en-US" sz="1200" dirty="0">
                <a:solidFill>
                  <a:schemeClr val="bg2">
                    <a:lumMod val="25000"/>
                  </a:schemeClr>
                </a:solidFill>
              </a:rPr>
              <a:t>、</a:t>
            </a:r>
            <a:r>
              <a:rPr lang="en-US" altLang="zh-CN" sz="1200" dirty="0">
                <a:solidFill>
                  <a:schemeClr val="bg2">
                    <a:lumMod val="25000"/>
                  </a:schemeClr>
                </a:solidFill>
              </a:rPr>
              <a:t>SOA</a:t>
            </a:r>
            <a:r>
              <a:rPr lang="zh-CN" altLang="en-US" sz="1200" dirty="0">
                <a:solidFill>
                  <a:schemeClr val="bg2">
                    <a:lumMod val="25000"/>
                  </a:schemeClr>
                </a:solidFill>
              </a:rPr>
              <a:t>及</a:t>
            </a:r>
            <a:r>
              <a:rPr lang="en-US" altLang="zh-CN" sz="1200" dirty="0">
                <a:solidFill>
                  <a:schemeClr val="bg2">
                    <a:lumMod val="25000"/>
                  </a:schemeClr>
                </a:solidFill>
              </a:rPr>
              <a:t>API</a:t>
            </a:r>
            <a:r>
              <a:rPr lang="zh-CN" altLang="en-US" sz="1200" dirty="0">
                <a:solidFill>
                  <a:schemeClr val="bg2">
                    <a:lumMod val="25000"/>
                  </a:schemeClr>
                </a:solidFill>
              </a:rPr>
              <a:t>等的集成，也能实现本地系统与云，以及云与云服务的集成。该平台可以对企业的集成策略进行集中的设计和管理，并作为</a:t>
            </a:r>
            <a:r>
              <a:rPr lang="en-US" altLang="zh-CN" sz="1200" dirty="0">
                <a:solidFill>
                  <a:schemeClr val="bg2">
                    <a:lumMod val="25000"/>
                  </a:schemeClr>
                </a:solidFill>
              </a:rPr>
              <a:t>hub</a:t>
            </a:r>
            <a:r>
              <a:rPr lang="zh-CN" altLang="en-US" sz="1200" dirty="0">
                <a:solidFill>
                  <a:schemeClr val="bg2">
                    <a:lumMod val="25000"/>
                  </a:schemeClr>
                </a:solidFill>
              </a:rPr>
              <a:t>中心与各类端结点系统对接，将二维的点对点连接降低到一个维度，从而简化了集成的复杂性。</a:t>
            </a:r>
            <a:endParaRPr lang="en-US" altLang="zh-CN" sz="1200" dirty="0">
              <a:solidFill>
                <a:schemeClr val="bg2">
                  <a:lumMod val="25000"/>
                </a:schemeClr>
              </a:solidFill>
            </a:endParaRPr>
          </a:p>
          <a:p>
            <a:pPr algn="just">
              <a:lnSpc>
                <a:spcPct val="110000"/>
              </a:lnSpc>
            </a:pPr>
            <a:endParaRPr lang="en-US" altLang="zh-CN" sz="1600" b="1" dirty="0">
              <a:solidFill>
                <a:schemeClr val="bg2">
                  <a:lumMod val="25000"/>
                </a:schemeClr>
              </a:solidFill>
              <a:latin typeface="Calibri Light"/>
              <a:ea typeface="Open Sans Light" panose="020B0306030504020204" pitchFamily="34" charset="0"/>
              <a:cs typeface="Calibri Light"/>
            </a:endParaRPr>
          </a:p>
          <a:p>
            <a:pPr algn="just">
              <a:lnSpc>
                <a:spcPct val="110000"/>
              </a:lnSpc>
            </a:pPr>
            <a:r>
              <a:rPr lang="en-US" altLang="zh-CN" sz="1600" b="1" dirty="0">
                <a:solidFill>
                  <a:schemeClr val="bg2">
                    <a:lumMod val="25000"/>
                  </a:schemeClr>
                </a:solidFill>
                <a:latin typeface="Calibri Light"/>
                <a:ea typeface="Open Sans Light" panose="020B0306030504020204" pitchFamily="34" charset="0"/>
                <a:cs typeface="Calibri Light"/>
              </a:rPr>
              <a:t>——36</a:t>
            </a:r>
            <a:r>
              <a:rPr lang="zh-CN" altLang="en-US" sz="1600" b="1" dirty="0">
                <a:solidFill>
                  <a:schemeClr val="bg2">
                    <a:lumMod val="25000"/>
                  </a:schemeClr>
                </a:solidFill>
                <a:latin typeface="Calibri Light"/>
                <a:ea typeface="Open Sans Light" panose="020B0306030504020204" pitchFamily="34" charset="0"/>
                <a:cs typeface="Calibri Light"/>
              </a:rPr>
              <a:t>氪</a:t>
            </a:r>
            <a:endParaRPr lang="en-US" altLang="zh-CN" sz="1600" b="1" dirty="0">
              <a:solidFill>
                <a:schemeClr val="bg2">
                  <a:lumMod val="25000"/>
                </a:schemeClr>
              </a:solidFill>
              <a:latin typeface="Calibri Light"/>
              <a:ea typeface="Open Sans Light" panose="020B0306030504020204" pitchFamily="34" charset="0"/>
              <a:cs typeface="Calibri Light"/>
            </a:endParaRPr>
          </a:p>
        </p:txBody>
      </p:sp>
      <p:sp>
        <p:nvSpPr>
          <p:cNvPr id="4" name="灯片编号占位符 3"/>
          <p:cNvSpPr>
            <a:spLocks noGrp="1"/>
          </p:cNvSpPr>
          <p:nvPr>
            <p:ph type="sldNum" sz="quarter" idx="10"/>
          </p:nvPr>
        </p:nvSpPr>
        <p:spPr/>
        <p:txBody>
          <a:bodyPr/>
          <a:lstStyle/>
          <a:p>
            <a:fld id="{FBF12CBD-C7FA-4C63-A0C7-FB118803BA16}" type="slidenum">
              <a:rPr lang="zh-CN" altLang="en-US" smtClean="0"/>
              <a:t>3</a:t>
            </a:fld>
            <a:endParaRPr lang="zh-CN" altLang="en-US"/>
          </a:p>
        </p:txBody>
      </p:sp>
    </p:spTree>
    <p:extLst>
      <p:ext uri="{BB962C8B-B14F-4D97-AF65-F5344CB8AC3E}">
        <p14:creationId xmlns:p14="http://schemas.microsoft.com/office/powerpoint/2010/main" val="1753026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4</a:t>
            </a:fld>
            <a:endParaRPr lang="zh-CN" altLang="en-US"/>
          </a:p>
        </p:txBody>
      </p:sp>
    </p:spTree>
    <p:extLst>
      <p:ext uri="{BB962C8B-B14F-4D97-AF65-F5344CB8AC3E}">
        <p14:creationId xmlns:p14="http://schemas.microsoft.com/office/powerpoint/2010/main" val="193254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5</a:t>
            </a:fld>
            <a:endParaRPr lang="zh-CN" altLang="en-US"/>
          </a:p>
        </p:txBody>
      </p:sp>
    </p:spTree>
    <p:extLst>
      <p:ext uri="{BB962C8B-B14F-4D97-AF65-F5344CB8AC3E}">
        <p14:creationId xmlns:p14="http://schemas.microsoft.com/office/powerpoint/2010/main" val="42367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6</a:t>
            </a:fld>
            <a:endParaRPr lang="zh-CN" altLang="en-US"/>
          </a:p>
        </p:txBody>
      </p:sp>
    </p:spTree>
    <p:extLst>
      <p:ext uri="{BB962C8B-B14F-4D97-AF65-F5344CB8AC3E}">
        <p14:creationId xmlns:p14="http://schemas.microsoft.com/office/powerpoint/2010/main" val="124427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7</a:t>
            </a:fld>
            <a:endParaRPr lang="zh-CN" altLang="en-US"/>
          </a:p>
        </p:txBody>
      </p:sp>
    </p:spTree>
    <p:extLst>
      <p:ext uri="{BB962C8B-B14F-4D97-AF65-F5344CB8AC3E}">
        <p14:creationId xmlns:p14="http://schemas.microsoft.com/office/powerpoint/2010/main" val="234795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8</a:t>
            </a:fld>
            <a:endParaRPr lang="zh-CN" altLang="en-US"/>
          </a:p>
        </p:txBody>
      </p:sp>
    </p:spTree>
    <p:extLst>
      <p:ext uri="{BB962C8B-B14F-4D97-AF65-F5344CB8AC3E}">
        <p14:creationId xmlns:p14="http://schemas.microsoft.com/office/powerpoint/2010/main" val="34225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9</a:t>
            </a:fld>
            <a:endParaRPr lang="zh-CN" altLang="en-US"/>
          </a:p>
        </p:txBody>
      </p:sp>
    </p:spTree>
    <p:extLst>
      <p:ext uri="{BB962C8B-B14F-4D97-AF65-F5344CB8AC3E}">
        <p14:creationId xmlns:p14="http://schemas.microsoft.com/office/powerpoint/2010/main" val="162941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291754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322441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39454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89621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369442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324108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90558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22318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3644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02301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CD3D4-64BB-45E1-A891-6EDF440824FE}" type="datetimeFigureOut">
              <a:rPr lang="zh-CN" altLang="en-US" smtClean="0"/>
              <a:t>2017/5/27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47269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CD3D4-64BB-45E1-A891-6EDF440824FE}" type="datetimeFigureOut">
              <a:rPr lang="zh-CN" altLang="en-US" smtClean="0"/>
              <a:t>2017/5/27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3161131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mulesoft.com/cn/platform/soa/mule-esb-open-source-esb" TargetMode="External"/><Relationship Id="rId5" Type="http://schemas.openxmlformats.org/officeDocument/2006/relationships/hyperlink" Target="https://www.mulesoft.com/cn/platform/enterprise-integration" TargetMode="External"/><Relationship Id="rId4" Type="http://schemas.openxmlformats.org/officeDocument/2006/relationships/hyperlink" Target="https://en.wikipedia.org/wiki/San_Francisc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oracle.com/technetwork/java/javase/downloads/jdk8-downloads-2133151.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training.mulesoft.com/" TargetMode="External"/><Relationship Id="rId5" Type="http://schemas.openxmlformats.org/officeDocument/2006/relationships/hyperlink" Target="https://www.getpostman.com/" TargetMode="External"/><Relationship Id="rId4" Type="http://schemas.openxmlformats.org/officeDocument/2006/relationships/hyperlink" Target="https://www.mulesoft.com/lp/dl/stud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6"/>
          <p:cNvSpPr>
            <a:spLocks noEditPoints="1"/>
          </p:cNvSpPr>
          <p:nvPr/>
        </p:nvSpPr>
        <p:spPr bwMode="auto">
          <a:xfrm rot="2700000">
            <a:off x="2326854" y="1823283"/>
            <a:ext cx="249506" cy="459387"/>
          </a:xfrm>
          <a:custGeom>
            <a:avLst/>
            <a:gdLst>
              <a:gd name="T0" fmla="*/ 482 w 579"/>
              <a:gd name="T1" fmla="*/ 367 h 1073"/>
              <a:gd name="T2" fmla="*/ 482 w 579"/>
              <a:gd name="T3" fmla="*/ 148 h 1073"/>
              <a:gd name="T4" fmla="*/ 525 w 579"/>
              <a:gd name="T5" fmla="*/ 79 h 1073"/>
              <a:gd name="T6" fmla="*/ 447 w 579"/>
              <a:gd name="T7" fmla="*/ 0 h 1073"/>
              <a:gd name="T8" fmla="*/ 132 w 579"/>
              <a:gd name="T9" fmla="*/ 0 h 1073"/>
              <a:gd name="T10" fmla="*/ 54 w 579"/>
              <a:gd name="T11" fmla="*/ 79 h 1073"/>
              <a:gd name="T12" fmla="*/ 96 w 579"/>
              <a:gd name="T13" fmla="*/ 148 h 1073"/>
              <a:gd name="T14" fmla="*/ 96 w 579"/>
              <a:gd name="T15" fmla="*/ 367 h 1073"/>
              <a:gd name="T16" fmla="*/ 0 w 579"/>
              <a:gd name="T17" fmla="*/ 583 h 1073"/>
              <a:gd name="T18" fmla="*/ 0 w 579"/>
              <a:gd name="T19" fmla="*/ 612 h 1073"/>
              <a:gd name="T20" fmla="*/ 224 w 579"/>
              <a:gd name="T21" fmla="*/ 612 h 1073"/>
              <a:gd name="T22" fmla="*/ 224 w 579"/>
              <a:gd name="T23" fmla="*/ 923 h 1073"/>
              <a:gd name="T24" fmla="*/ 289 w 579"/>
              <a:gd name="T25" fmla="*/ 1073 h 1073"/>
              <a:gd name="T26" fmla="*/ 355 w 579"/>
              <a:gd name="T27" fmla="*/ 923 h 1073"/>
              <a:gd name="T28" fmla="*/ 355 w 579"/>
              <a:gd name="T29" fmla="*/ 612 h 1073"/>
              <a:gd name="T30" fmla="*/ 579 w 579"/>
              <a:gd name="T31" fmla="*/ 612 h 1073"/>
              <a:gd name="T32" fmla="*/ 579 w 579"/>
              <a:gd name="T33" fmla="*/ 583 h 1073"/>
              <a:gd name="T34" fmla="*/ 482 w 579"/>
              <a:gd name="T35" fmla="*/ 367 h 1073"/>
              <a:gd name="T36" fmla="*/ 132 w 579"/>
              <a:gd name="T37" fmla="*/ 58 h 1073"/>
              <a:gd name="T38" fmla="*/ 447 w 579"/>
              <a:gd name="T39" fmla="*/ 58 h 1073"/>
              <a:gd name="T40" fmla="*/ 467 w 579"/>
              <a:gd name="T41" fmla="*/ 79 h 1073"/>
              <a:gd name="T42" fmla="*/ 449 w 579"/>
              <a:gd name="T43" fmla="*/ 99 h 1073"/>
              <a:gd name="T44" fmla="*/ 436 w 579"/>
              <a:gd name="T45" fmla="*/ 101 h 1073"/>
              <a:gd name="T46" fmla="*/ 143 w 579"/>
              <a:gd name="T47" fmla="*/ 101 h 1073"/>
              <a:gd name="T48" fmla="*/ 129 w 579"/>
              <a:gd name="T49" fmla="*/ 99 h 1073"/>
              <a:gd name="T50" fmla="*/ 111 w 579"/>
              <a:gd name="T51" fmla="*/ 79 h 1073"/>
              <a:gd name="T52" fmla="*/ 132 w 579"/>
              <a:gd name="T53" fmla="*/ 58 h 1073"/>
              <a:gd name="T54" fmla="*/ 424 w 579"/>
              <a:gd name="T55" fmla="*/ 370 h 1073"/>
              <a:gd name="T56" fmla="*/ 154 w 579"/>
              <a:gd name="T57" fmla="*/ 370 h 1073"/>
              <a:gd name="T58" fmla="*/ 154 w 579"/>
              <a:gd name="T59" fmla="*/ 130 h 1073"/>
              <a:gd name="T60" fmla="*/ 424 w 579"/>
              <a:gd name="T61" fmla="*/ 130 h 1073"/>
              <a:gd name="T62" fmla="*/ 424 w 579"/>
              <a:gd name="T63" fmla="*/ 370 h 1073"/>
              <a:gd name="T64" fmla="*/ 297 w 579"/>
              <a:gd name="T65" fmla="*/ 911 h 1073"/>
              <a:gd name="T66" fmla="*/ 289 w 579"/>
              <a:gd name="T67" fmla="*/ 928 h 1073"/>
              <a:gd name="T68" fmla="*/ 282 w 579"/>
              <a:gd name="T69" fmla="*/ 911 h 1073"/>
              <a:gd name="T70" fmla="*/ 282 w 579"/>
              <a:gd name="T71" fmla="*/ 612 h 1073"/>
              <a:gd name="T72" fmla="*/ 297 w 579"/>
              <a:gd name="T73" fmla="*/ 612 h 1073"/>
              <a:gd name="T74" fmla="*/ 297 w 579"/>
              <a:gd name="T75" fmla="*/ 911 h 1073"/>
              <a:gd name="T76" fmla="*/ 355 w 579"/>
              <a:gd name="T77" fmla="*/ 554 h 1073"/>
              <a:gd name="T78" fmla="*/ 224 w 579"/>
              <a:gd name="T79" fmla="*/ 554 h 1073"/>
              <a:gd name="T80" fmla="*/ 59 w 579"/>
              <a:gd name="T81" fmla="*/ 554 h 1073"/>
              <a:gd name="T82" fmla="*/ 144 w 579"/>
              <a:gd name="T83" fmla="*/ 403 h 1073"/>
              <a:gd name="T84" fmla="*/ 149 w 579"/>
              <a:gd name="T85" fmla="*/ 399 h 1073"/>
              <a:gd name="T86" fmla="*/ 430 w 579"/>
              <a:gd name="T87" fmla="*/ 399 h 1073"/>
              <a:gd name="T88" fmla="*/ 435 w 579"/>
              <a:gd name="T89" fmla="*/ 403 h 1073"/>
              <a:gd name="T90" fmla="*/ 519 w 579"/>
              <a:gd name="T91" fmla="*/ 554 h 1073"/>
              <a:gd name="T92" fmla="*/ 355 w 579"/>
              <a:gd name="T93" fmla="*/ 554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chemeClr val="accent1"/>
          </a:solidFill>
          <a:ln>
            <a:noFill/>
          </a:ln>
        </p:spPr>
        <p:txBody>
          <a:bodyPr vert="horz" wrap="square" lIns="91422" tIns="45711" rIns="91422" bIns="45711" numCol="1" anchor="t" anchorCtr="0" compatLnSpc="1">
            <a:prstTxWarp prst="textNoShape">
              <a:avLst/>
            </a:prstTxWarp>
          </a:bodyPr>
          <a:lstStyle/>
          <a:p>
            <a:endParaRPr lang="id-ID" sz="900" dirty="0">
              <a:solidFill>
                <a:schemeClr val="bg1">
                  <a:lumMod val="95000"/>
                </a:schemeClr>
              </a:solidFill>
              <a:latin typeface="Calibri Light"/>
            </a:endParaRPr>
          </a:p>
        </p:txBody>
      </p:sp>
      <p:grpSp>
        <p:nvGrpSpPr>
          <p:cNvPr id="5" name="Group 65"/>
          <p:cNvGrpSpPr/>
          <p:nvPr/>
        </p:nvGrpSpPr>
        <p:grpSpPr>
          <a:xfrm>
            <a:off x="2260696" y="3761257"/>
            <a:ext cx="381819" cy="363438"/>
            <a:chOff x="6719888" y="887413"/>
            <a:chExt cx="492125" cy="468312"/>
          </a:xfrm>
          <a:solidFill>
            <a:schemeClr val="accent3"/>
          </a:solidFill>
        </p:grpSpPr>
        <p:sp>
          <p:nvSpPr>
            <p:cNvPr id="6" name="Freeform 13"/>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7" name="Freeform 14"/>
            <p:cNvSpPr>
              <a:spLocks noEditPoints="1"/>
            </p:cNvSpPr>
            <p:nvPr/>
          </p:nvSpPr>
          <p:spPr bwMode="auto">
            <a:xfrm>
              <a:off x="6781801" y="947738"/>
              <a:ext cx="368300" cy="2476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8" name="Freeform 15"/>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9" name="Freeform 16"/>
            <p:cNvSpPr>
              <a:spLocks/>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0" name="Freeform 17"/>
            <p:cNvSpPr>
              <a:spLocks/>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1" name="Freeform 18"/>
            <p:cNvSpPr>
              <a:spLocks/>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grpSp>
      <p:sp>
        <p:nvSpPr>
          <p:cNvPr id="12" name="Freeform 22"/>
          <p:cNvSpPr>
            <a:spLocks noEditPoints="1"/>
          </p:cNvSpPr>
          <p:nvPr/>
        </p:nvSpPr>
        <p:spPr bwMode="auto">
          <a:xfrm>
            <a:off x="2257956" y="2785716"/>
            <a:ext cx="387301" cy="389778"/>
          </a:xfrm>
          <a:custGeom>
            <a:avLst/>
            <a:gdLst>
              <a:gd name="T0" fmla="*/ 326 w 326"/>
              <a:gd name="T1" fmla="*/ 108 h 328"/>
              <a:gd name="T2" fmla="*/ 219 w 326"/>
              <a:gd name="T3" fmla="*/ 0 h 328"/>
              <a:gd name="T4" fmla="*/ 31 w 326"/>
              <a:gd name="T5" fmla="*/ 188 h 328"/>
              <a:gd name="T6" fmla="*/ 0 w 326"/>
              <a:gd name="T7" fmla="*/ 328 h 328"/>
              <a:gd name="T8" fmla="*/ 139 w 326"/>
              <a:gd name="T9" fmla="*/ 295 h 328"/>
              <a:gd name="T10" fmla="*/ 326 w 326"/>
              <a:gd name="T11" fmla="*/ 108 h 328"/>
              <a:gd name="T12" fmla="*/ 129 w 326"/>
              <a:gd name="T13" fmla="*/ 275 h 328"/>
              <a:gd name="T14" fmla="*/ 112 w 326"/>
              <a:gd name="T15" fmla="*/ 258 h 328"/>
              <a:gd name="T16" fmla="*/ 280 w 326"/>
              <a:gd name="T17" fmla="*/ 91 h 328"/>
              <a:gd name="T18" fmla="*/ 297 w 326"/>
              <a:gd name="T19" fmla="*/ 108 h 328"/>
              <a:gd name="T20" fmla="*/ 129 w 326"/>
              <a:gd name="T21" fmla="*/ 275 h 328"/>
              <a:gd name="T22" fmla="*/ 67 w 326"/>
              <a:gd name="T23" fmla="*/ 290 h 328"/>
              <a:gd name="T24" fmla="*/ 37 w 326"/>
              <a:gd name="T25" fmla="*/ 260 h 328"/>
              <a:gd name="T26" fmla="*/ 48 w 326"/>
              <a:gd name="T27" fmla="*/ 208 h 328"/>
              <a:gd name="T28" fmla="*/ 66 w 326"/>
              <a:gd name="T29" fmla="*/ 226 h 328"/>
              <a:gd name="T30" fmla="*/ 66 w 326"/>
              <a:gd name="T31" fmla="*/ 226 h 328"/>
              <a:gd name="T32" fmla="*/ 105 w 326"/>
              <a:gd name="T33" fmla="*/ 265 h 328"/>
              <a:gd name="T34" fmla="*/ 105 w 326"/>
              <a:gd name="T35" fmla="*/ 265 h 328"/>
              <a:gd name="T36" fmla="*/ 119 w 326"/>
              <a:gd name="T37" fmla="*/ 278 h 328"/>
              <a:gd name="T38" fmla="*/ 67 w 326"/>
              <a:gd name="T39" fmla="*/ 290 h 328"/>
              <a:gd name="T40" fmla="*/ 272 w 326"/>
              <a:gd name="T41" fmla="*/ 83 h 328"/>
              <a:gd name="T42" fmla="*/ 105 w 326"/>
              <a:gd name="T43" fmla="*/ 250 h 328"/>
              <a:gd name="T44" fmla="*/ 80 w 326"/>
              <a:gd name="T45" fmla="*/ 226 h 328"/>
              <a:gd name="T46" fmla="*/ 248 w 326"/>
              <a:gd name="T47" fmla="*/ 59 h 328"/>
              <a:gd name="T48" fmla="*/ 272 w 326"/>
              <a:gd name="T49" fmla="*/ 83 h 328"/>
              <a:gd name="T50" fmla="*/ 219 w 326"/>
              <a:gd name="T51" fmla="*/ 30 h 328"/>
              <a:gd name="T52" fmla="*/ 240 w 326"/>
              <a:gd name="T53" fmla="*/ 51 h 328"/>
              <a:gd name="T54" fmla="*/ 73 w 326"/>
              <a:gd name="T55" fmla="*/ 218 h 328"/>
              <a:gd name="T56" fmla="*/ 52 w 326"/>
              <a:gd name="T57" fmla="*/ 197 h 328"/>
              <a:gd name="T58" fmla="*/ 219 w 326"/>
              <a:gd name="T59" fmla="*/ 3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66" y="226"/>
                </a:lnTo>
                <a:lnTo>
                  <a:pt x="105" y="265"/>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chemeClr val="accent2"/>
          </a:solidFill>
          <a:ln>
            <a:noFill/>
          </a:ln>
        </p:spPr>
        <p:txBody>
          <a:bodyPr vert="horz" wrap="square" lIns="91422" tIns="45711" rIns="91422" bIns="45711" numCol="1" anchor="t" anchorCtr="0" compatLnSpc="1">
            <a:prstTxWarp prst="textNoShape">
              <a:avLst/>
            </a:prstTxWarp>
          </a:bodyPr>
          <a:lstStyle/>
          <a:p>
            <a:endParaRPr lang="id-ID" sz="900" dirty="0">
              <a:solidFill>
                <a:schemeClr val="bg1">
                  <a:lumMod val="95000"/>
                </a:schemeClr>
              </a:solidFill>
              <a:latin typeface="Calibri Light"/>
            </a:endParaRPr>
          </a:p>
        </p:txBody>
      </p:sp>
      <p:grpSp>
        <p:nvGrpSpPr>
          <p:cNvPr id="13" name="Group 73"/>
          <p:cNvGrpSpPr/>
          <p:nvPr/>
        </p:nvGrpSpPr>
        <p:grpSpPr>
          <a:xfrm rot="2700000">
            <a:off x="2320357" y="5489933"/>
            <a:ext cx="254265" cy="442983"/>
            <a:chOff x="4732338" y="4783138"/>
            <a:chExt cx="703263" cy="1225550"/>
          </a:xfrm>
          <a:solidFill>
            <a:schemeClr val="accent6"/>
          </a:solidFill>
        </p:grpSpPr>
        <p:sp>
          <p:nvSpPr>
            <p:cNvPr id="14" name="Freeform 30"/>
            <p:cNvSpPr>
              <a:spLocks noEditPoints="1"/>
            </p:cNvSpPr>
            <p:nvPr/>
          </p:nvSpPr>
          <p:spPr bwMode="auto">
            <a:xfrm>
              <a:off x="4732338" y="4783138"/>
              <a:ext cx="703263" cy="1173163"/>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5" name="Freeform 31"/>
            <p:cNvSpPr>
              <a:spLocks noEditPoints="1"/>
            </p:cNvSpPr>
            <p:nvPr/>
          </p:nvSpPr>
          <p:spPr bwMode="auto">
            <a:xfrm>
              <a:off x="4960938" y="5127626"/>
              <a:ext cx="244475" cy="241300"/>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6" name="Freeform 32"/>
            <p:cNvSpPr>
              <a:spLocks noEditPoints="1"/>
            </p:cNvSpPr>
            <p:nvPr/>
          </p:nvSpPr>
          <p:spPr bwMode="auto">
            <a:xfrm>
              <a:off x="4973638" y="5649913"/>
              <a:ext cx="225425" cy="358775"/>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grpSp>
      <p:grpSp>
        <p:nvGrpSpPr>
          <p:cNvPr id="17" name="Group 83"/>
          <p:cNvGrpSpPr/>
          <p:nvPr/>
        </p:nvGrpSpPr>
        <p:grpSpPr>
          <a:xfrm>
            <a:off x="2265039" y="4624724"/>
            <a:ext cx="364902" cy="345407"/>
            <a:chOff x="8332788" y="4254500"/>
            <a:chExt cx="561975" cy="531813"/>
          </a:xfrm>
          <a:solidFill>
            <a:schemeClr val="accent4"/>
          </a:solidFill>
        </p:grpSpPr>
        <p:sp>
          <p:nvSpPr>
            <p:cNvPr id="18" name="Rectangle 16"/>
            <p:cNvSpPr>
              <a:spLocks noChangeArrowheads="1"/>
            </p:cNvSpPr>
            <p:nvPr/>
          </p:nvSpPr>
          <p:spPr bwMode="auto">
            <a:xfrm>
              <a:off x="8416926" y="4486275"/>
              <a:ext cx="188913" cy="158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9" name="Rectangle 17"/>
            <p:cNvSpPr>
              <a:spLocks noChangeArrowheads="1"/>
            </p:cNvSpPr>
            <p:nvPr/>
          </p:nvSpPr>
          <p:spPr bwMode="auto">
            <a:xfrm>
              <a:off x="8416926" y="4416425"/>
              <a:ext cx="139700" cy="158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20" name="Rectangle 18"/>
            <p:cNvSpPr>
              <a:spLocks noChangeArrowheads="1"/>
            </p:cNvSpPr>
            <p:nvPr/>
          </p:nvSpPr>
          <p:spPr bwMode="auto">
            <a:xfrm>
              <a:off x="8416926" y="4564063"/>
              <a:ext cx="139700"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21" name="Freeform 19"/>
            <p:cNvSpPr>
              <a:spLocks/>
            </p:cNvSpPr>
            <p:nvPr/>
          </p:nvSpPr>
          <p:spPr bwMode="auto">
            <a:xfrm>
              <a:off x="8629651" y="4513263"/>
              <a:ext cx="247650" cy="127000"/>
            </a:xfrm>
            <a:custGeom>
              <a:avLst/>
              <a:gdLst>
                <a:gd name="T0" fmla="*/ 295 w 561"/>
                <a:gd name="T1" fmla="*/ 289 h 289"/>
                <a:gd name="T2" fmla="*/ 61 w 561"/>
                <a:gd name="T3" fmla="*/ 157 h 289"/>
                <a:gd name="T4" fmla="*/ 34 w 561"/>
                <a:gd name="T5" fmla="*/ 172 h 289"/>
                <a:gd name="T6" fmla="*/ 23 w 561"/>
                <a:gd name="T7" fmla="*/ 175 h 289"/>
                <a:gd name="T8" fmla="*/ 7 w 561"/>
                <a:gd name="T9" fmla="*/ 168 h 289"/>
                <a:gd name="T10" fmla="*/ 0 w 561"/>
                <a:gd name="T11" fmla="*/ 152 h 289"/>
                <a:gd name="T12" fmla="*/ 1 w 561"/>
                <a:gd name="T13" fmla="*/ 23 h 289"/>
                <a:gd name="T14" fmla="*/ 23 w 561"/>
                <a:gd name="T15" fmla="*/ 0 h 289"/>
                <a:gd name="T16" fmla="*/ 35 w 561"/>
                <a:gd name="T17" fmla="*/ 3 h 289"/>
                <a:gd name="T18" fmla="*/ 148 w 561"/>
                <a:gd name="T19" fmla="*/ 68 h 289"/>
                <a:gd name="T20" fmla="*/ 160 w 561"/>
                <a:gd name="T21" fmla="*/ 88 h 289"/>
                <a:gd name="T22" fmla="*/ 148 w 561"/>
                <a:gd name="T23" fmla="*/ 108 h 289"/>
                <a:gd name="T24" fmla="*/ 116 w 561"/>
                <a:gd name="T25" fmla="*/ 126 h 289"/>
                <a:gd name="T26" fmla="*/ 295 w 561"/>
                <a:gd name="T27" fmla="*/ 225 h 289"/>
                <a:gd name="T28" fmla="*/ 495 w 561"/>
                <a:gd name="T29" fmla="*/ 97 h 289"/>
                <a:gd name="T30" fmla="*/ 525 w 561"/>
                <a:gd name="T31" fmla="*/ 77 h 289"/>
                <a:gd name="T32" fmla="*/ 537 w 561"/>
                <a:gd name="T33" fmla="*/ 80 h 289"/>
                <a:gd name="T34" fmla="*/ 554 w 561"/>
                <a:gd name="T35" fmla="*/ 121 h 289"/>
                <a:gd name="T36" fmla="*/ 295 w 561"/>
                <a:gd name="T37"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1" h="289">
                  <a:moveTo>
                    <a:pt x="295" y="289"/>
                  </a:moveTo>
                  <a:cubicBezTo>
                    <a:pt x="200" y="289"/>
                    <a:pt x="111" y="239"/>
                    <a:pt x="61" y="157"/>
                  </a:cubicBezTo>
                  <a:cubicBezTo>
                    <a:pt x="47" y="165"/>
                    <a:pt x="36" y="171"/>
                    <a:pt x="34" y="172"/>
                  </a:cubicBezTo>
                  <a:cubicBezTo>
                    <a:pt x="31" y="174"/>
                    <a:pt x="27" y="175"/>
                    <a:pt x="23" y="175"/>
                  </a:cubicBezTo>
                  <a:cubicBezTo>
                    <a:pt x="17" y="175"/>
                    <a:pt x="11" y="172"/>
                    <a:pt x="7" y="168"/>
                  </a:cubicBezTo>
                  <a:cubicBezTo>
                    <a:pt x="2" y="164"/>
                    <a:pt x="0" y="158"/>
                    <a:pt x="0" y="152"/>
                  </a:cubicBezTo>
                  <a:cubicBezTo>
                    <a:pt x="0" y="140"/>
                    <a:pt x="0" y="29"/>
                    <a:pt x="1" y="23"/>
                  </a:cubicBezTo>
                  <a:cubicBezTo>
                    <a:pt x="1" y="10"/>
                    <a:pt x="11" y="0"/>
                    <a:pt x="23" y="0"/>
                  </a:cubicBezTo>
                  <a:cubicBezTo>
                    <a:pt x="27" y="0"/>
                    <a:pt x="32" y="1"/>
                    <a:pt x="35" y="3"/>
                  </a:cubicBezTo>
                  <a:cubicBezTo>
                    <a:pt x="37" y="4"/>
                    <a:pt x="145" y="66"/>
                    <a:pt x="148" y="68"/>
                  </a:cubicBezTo>
                  <a:cubicBezTo>
                    <a:pt x="155" y="73"/>
                    <a:pt x="160" y="80"/>
                    <a:pt x="160" y="88"/>
                  </a:cubicBezTo>
                  <a:cubicBezTo>
                    <a:pt x="160" y="96"/>
                    <a:pt x="155" y="104"/>
                    <a:pt x="148" y="108"/>
                  </a:cubicBezTo>
                  <a:cubicBezTo>
                    <a:pt x="145" y="110"/>
                    <a:pt x="129" y="119"/>
                    <a:pt x="116" y="126"/>
                  </a:cubicBezTo>
                  <a:cubicBezTo>
                    <a:pt x="156" y="188"/>
                    <a:pt x="223" y="225"/>
                    <a:pt x="295" y="225"/>
                  </a:cubicBezTo>
                  <a:cubicBezTo>
                    <a:pt x="385" y="225"/>
                    <a:pt x="463" y="175"/>
                    <a:pt x="495" y="97"/>
                  </a:cubicBezTo>
                  <a:cubicBezTo>
                    <a:pt x="500" y="85"/>
                    <a:pt x="512" y="77"/>
                    <a:pt x="525" y="77"/>
                  </a:cubicBezTo>
                  <a:cubicBezTo>
                    <a:pt x="529" y="77"/>
                    <a:pt x="533" y="78"/>
                    <a:pt x="537" y="80"/>
                  </a:cubicBezTo>
                  <a:cubicBezTo>
                    <a:pt x="553" y="86"/>
                    <a:pt x="561" y="105"/>
                    <a:pt x="554" y="121"/>
                  </a:cubicBezTo>
                  <a:cubicBezTo>
                    <a:pt x="512" y="223"/>
                    <a:pt x="411" y="289"/>
                    <a:pt x="295" y="28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22" name="Freeform 20"/>
            <p:cNvSpPr>
              <a:spLocks/>
            </p:cNvSpPr>
            <p:nvPr/>
          </p:nvSpPr>
          <p:spPr bwMode="auto">
            <a:xfrm>
              <a:off x="8643938" y="4391025"/>
              <a:ext cx="250825" cy="128588"/>
            </a:xfrm>
            <a:custGeom>
              <a:avLst/>
              <a:gdLst>
                <a:gd name="T0" fmla="*/ 544 w 567"/>
                <a:gd name="T1" fmla="*/ 289 h 289"/>
                <a:gd name="T2" fmla="*/ 533 w 567"/>
                <a:gd name="T3" fmla="*/ 286 h 289"/>
                <a:gd name="T4" fmla="*/ 419 w 567"/>
                <a:gd name="T5" fmla="*/ 222 h 289"/>
                <a:gd name="T6" fmla="*/ 407 w 567"/>
                <a:gd name="T7" fmla="*/ 202 h 289"/>
                <a:gd name="T8" fmla="*/ 419 w 567"/>
                <a:gd name="T9" fmla="*/ 182 h 289"/>
                <a:gd name="T10" fmla="*/ 448 w 567"/>
                <a:gd name="T11" fmla="*/ 165 h 289"/>
                <a:gd name="T12" fmla="*/ 260 w 567"/>
                <a:gd name="T13" fmla="*/ 63 h 289"/>
                <a:gd name="T14" fmla="*/ 66 w 567"/>
                <a:gd name="T15" fmla="*/ 193 h 289"/>
                <a:gd name="T16" fmla="*/ 36 w 567"/>
                <a:gd name="T17" fmla="*/ 212 h 289"/>
                <a:gd name="T18" fmla="*/ 24 w 567"/>
                <a:gd name="T19" fmla="*/ 209 h 289"/>
                <a:gd name="T20" fmla="*/ 7 w 567"/>
                <a:gd name="T21" fmla="*/ 167 h 289"/>
                <a:gd name="T22" fmla="*/ 260 w 567"/>
                <a:gd name="T23" fmla="*/ 0 h 289"/>
                <a:gd name="T24" fmla="*/ 503 w 567"/>
                <a:gd name="T25" fmla="*/ 134 h 289"/>
                <a:gd name="T26" fmla="*/ 532 w 567"/>
                <a:gd name="T27" fmla="*/ 117 h 289"/>
                <a:gd name="T28" fmla="*/ 543 w 567"/>
                <a:gd name="T29" fmla="*/ 114 h 289"/>
                <a:gd name="T30" fmla="*/ 566 w 567"/>
                <a:gd name="T31" fmla="*/ 137 h 289"/>
                <a:gd name="T32" fmla="*/ 567 w 567"/>
                <a:gd name="T33" fmla="*/ 266 h 289"/>
                <a:gd name="T34" fmla="*/ 560 w 567"/>
                <a:gd name="T35" fmla="*/ 282 h 289"/>
                <a:gd name="T36" fmla="*/ 544 w 567"/>
                <a:gd name="T37"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289">
                  <a:moveTo>
                    <a:pt x="544" y="289"/>
                  </a:moveTo>
                  <a:cubicBezTo>
                    <a:pt x="540" y="289"/>
                    <a:pt x="536" y="288"/>
                    <a:pt x="533" y="286"/>
                  </a:cubicBezTo>
                  <a:cubicBezTo>
                    <a:pt x="527" y="283"/>
                    <a:pt x="426" y="226"/>
                    <a:pt x="419" y="222"/>
                  </a:cubicBezTo>
                  <a:cubicBezTo>
                    <a:pt x="411" y="218"/>
                    <a:pt x="407" y="210"/>
                    <a:pt x="407" y="202"/>
                  </a:cubicBezTo>
                  <a:cubicBezTo>
                    <a:pt x="407" y="194"/>
                    <a:pt x="411" y="187"/>
                    <a:pt x="419" y="182"/>
                  </a:cubicBezTo>
                  <a:cubicBezTo>
                    <a:pt x="420" y="181"/>
                    <a:pt x="433" y="174"/>
                    <a:pt x="448" y="165"/>
                  </a:cubicBezTo>
                  <a:cubicBezTo>
                    <a:pt x="413" y="101"/>
                    <a:pt x="344" y="63"/>
                    <a:pt x="260" y="63"/>
                  </a:cubicBezTo>
                  <a:cubicBezTo>
                    <a:pt x="176" y="63"/>
                    <a:pt x="100" y="114"/>
                    <a:pt x="66" y="193"/>
                  </a:cubicBezTo>
                  <a:cubicBezTo>
                    <a:pt x="61" y="204"/>
                    <a:pt x="49" y="212"/>
                    <a:pt x="36" y="212"/>
                  </a:cubicBezTo>
                  <a:cubicBezTo>
                    <a:pt x="32" y="212"/>
                    <a:pt x="28" y="211"/>
                    <a:pt x="24" y="209"/>
                  </a:cubicBezTo>
                  <a:cubicBezTo>
                    <a:pt x="8" y="202"/>
                    <a:pt x="0" y="183"/>
                    <a:pt x="7" y="167"/>
                  </a:cubicBezTo>
                  <a:cubicBezTo>
                    <a:pt x="52" y="65"/>
                    <a:pt x="151" y="0"/>
                    <a:pt x="260" y="0"/>
                  </a:cubicBezTo>
                  <a:cubicBezTo>
                    <a:pt x="367" y="0"/>
                    <a:pt x="457" y="49"/>
                    <a:pt x="503" y="134"/>
                  </a:cubicBezTo>
                  <a:cubicBezTo>
                    <a:pt x="519" y="125"/>
                    <a:pt x="530" y="118"/>
                    <a:pt x="532" y="117"/>
                  </a:cubicBezTo>
                  <a:cubicBezTo>
                    <a:pt x="535" y="115"/>
                    <a:pt x="539" y="114"/>
                    <a:pt x="543" y="114"/>
                  </a:cubicBezTo>
                  <a:cubicBezTo>
                    <a:pt x="556" y="114"/>
                    <a:pt x="566" y="124"/>
                    <a:pt x="566" y="137"/>
                  </a:cubicBezTo>
                  <a:cubicBezTo>
                    <a:pt x="566" y="143"/>
                    <a:pt x="567" y="254"/>
                    <a:pt x="567" y="266"/>
                  </a:cubicBezTo>
                  <a:cubicBezTo>
                    <a:pt x="567" y="272"/>
                    <a:pt x="564" y="278"/>
                    <a:pt x="560" y="282"/>
                  </a:cubicBezTo>
                  <a:cubicBezTo>
                    <a:pt x="556" y="286"/>
                    <a:pt x="550" y="289"/>
                    <a:pt x="544" y="28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23" name="Freeform 21"/>
            <p:cNvSpPr>
              <a:spLocks noEditPoints="1"/>
            </p:cNvSpPr>
            <p:nvPr/>
          </p:nvSpPr>
          <p:spPr bwMode="auto">
            <a:xfrm>
              <a:off x="8332788" y="4254500"/>
              <a:ext cx="430213" cy="531813"/>
            </a:xfrm>
            <a:custGeom>
              <a:avLst/>
              <a:gdLst>
                <a:gd name="T0" fmla="*/ 966 w 972"/>
                <a:gd name="T1" fmla="*/ 903 h 1202"/>
                <a:gd name="T2" fmla="*/ 900 w 972"/>
                <a:gd name="T3" fmla="*/ 896 h 1202"/>
                <a:gd name="T4" fmla="*/ 898 w 972"/>
                <a:gd name="T5" fmla="*/ 897 h 1202"/>
                <a:gd name="T6" fmla="*/ 898 w 972"/>
                <a:gd name="T7" fmla="*/ 1128 h 1202"/>
                <a:gd name="T8" fmla="*/ 74 w 972"/>
                <a:gd name="T9" fmla="*/ 1128 h 1202"/>
                <a:gd name="T10" fmla="*/ 74 w 972"/>
                <a:gd name="T11" fmla="*/ 290 h 1202"/>
                <a:gd name="T12" fmla="*/ 290 w 972"/>
                <a:gd name="T13" fmla="*/ 290 h 1202"/>
                <a:gd name="T14" fmla="*/ 290 w 972"/>
                <a:gd name="T15" fmla="*/ 73 h 1202"/>
                <a:gd name="T16" fmla="*/ 898 w 972"/>
                <a:gd name="T17" fmla="*/ 73 h 1202"/>
                <a:gd name="T18" fmla="*/ 898 w 972"/>
                <a:gd name="T19" fmla="*/ 284 h 1202"/>
                <a:gd name="T20" fmla="*/ 966 w 972"/>
                <a:gd name="T21" fmla="*/ 276 h 1202"/>
                <a:gd name="T22" fmla="*/ 972 w 972"/>
                <a:gd name="T23" fmla="*/ 276 h 1202"/>
                <a:gd name="T24" fmla="*/ 972 w 972"/>
                <a:gd name="T25" fmla="*/ 0 h 1202"/>
                <a:gd name="T26" fmla="*/ 257 w 972"/>
                <a:gd name="T27" fmla="*/ 0 h 1202"/>
                <a:gd name="T28" fmla="*/ 0 w 972"/>
                <a:gd name="T29" fmla="*/ 256 h 1202"/>
                <a:gd name="T30" fmla="*/ 0 w 972"/>
                <a:gd name="T31" fmla="*/ 1202 h 1202"/>
                <a:gd name="T32" fmla="*/ 972 w 972"/>
                <a:gd name="T33" fmla="*/ 1202 h 1202"/>
                <a:gd name="T34" fmla="*/ 972 w 972"/>
                <a:gd name="T35" fmla="*/ 903 h 1202"/>
                <a:gd name="T36" fmla="*/ 966 w 972"/>
                <a:gd name="T37" fmla="*/ 903 h 1202"/>
                <a:gd name="T38" fmla="*/ 253 w 972"/>
                <a:gd name="T39" fmla="*/ 107 h 1202"/>
                <a:gd name="T40" fmla="*/ 253 w 972"/>
                <a:gd name="T41" fmla="*/ 253 h 1202"/>
                <a:gd name="T42" fmla="*/ 107 w 972"/>
                <a:gd name="T43" fmla="*/ 253 h 1202"/>
                <a:gd name="T44" fmla="*/ 253 w 972"/>
                <a:gd name="T45" fmla="*/ 107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2" h="1202">
                  <a:moveTo>
                    <a:pt x="966" y="903"/>
                  </a:moveTo>
                  <a:cubicBezTo>
                    <a:pt x="944" y="903"/>
                    <a:pt x="921" y="901"/>
                    <a:pt x="900" y="896"/>
                  </a:cubicBezTo>
                  <a:cubicBezTo>
                    <a:pt x="898" y="897"/>
                    <a:pt x="898" y="897"/>
                    <a:pt x="898" y="897"/>
                  </a:cubicBezTo>
                  <a:cubicBezTo>
                    <a:pt x="898" y="1128"/>
                    <a:pt x="898" y="1128"/>
                    <a:pt x="898" y="1128"/>
                  </a:cubicBezTo>
                  <a:cubicBezTo>
                    <a:pt x="74" y="1128"/>
                    <a:pt x="74" y="1128"/>
                    <a:pt x="74" y="1128"/>
                  </a:cubicBezTo>
                  <a:cubicBezTo>
                    <a:pt x="74" y="290"/>
                    <a:pt x="74" y="290"/>
                    <a:pt x="74" y="290"/>
                  </a:cubicBezTo>
                  <a:cubicBezTo>
                    <a:pt x="290" y="290"/>
                    <a:pt x="290" y="290"/>
                    <a:pt x="290" y="290"/>
                  </a:cubicBezTo>
                  <a:cubicBezTo>
                    <a:pt x="290" y="73"/>
                    <a:pt x="290" y="73"/>
                    <a:pt x="290" y="73"/>
                  </a:cubicBezTo>
                  <a:cubicBezTo>
                    <a:pt x="898" y="73"/>
                    <a:pt x="898" y="73"/>
                    <a:pt x="898" y="73"/>
                  </a:cubicBezTo>
                  <a:cubicBezTo>
                    <a:pt x="898" y="284"/>
                    <a:pt x="898" y="284"/>
                    <a:pt x="898" y="284"/>
                  </a:cubicBezTo>
                  <a:cubicBezTo>
                    <a:pt x="920" y="279"/>
                    <a:pt x="943" y="276"/>
                    <a:pt x="966" y="276"/>
                  </a:cubicBezTo>
                  <a:cubicBezTo>
                    <a:pt x="968" y="276"/>
                    <a:pt x="970" y="276"/>
                    <a:pt x="972" y="276"/>
                  </a:cubicBezTo>
                  <a:cubicBezTo>
                    <a:pt x="972" y="0"/>
                    <a:pt x="972" y="0"/>
                    <a:pt x="972" y="0"/>
                  </a:cubicBezTo>
                  <a:cubicBezTo>
                    <a:pt x="257" y="0"/>
                    <a:pt x="257" y="0"/>
                    <a:pt x="257" y="0"/>
                  </a:cubicBezTo>
                  <a:cubicBezTo>
                    <a:pt x="0" y="256"/>
                    <a:pt x="0" y="256"/>
                    <a:pt x="0" y="256"/>
                  </a:cubicBezTo>
                  <a:cubicBezTo>
                    <a:pt x="0" y="1202"/>
                    <a:pt x="0" y="1202"/>
                    <a:pt x="0" y="1202"/>
                  </a:cubicBezTo>
                  <a:cubicBezTo>
                    <a:pt x="972" y="1202"/>
                    <a:pt x="972" y="1202"/>
                    <a:pt x="972" y="1202"/>
                  </a:cubicBezTo>
                  <a:cubicBezTo>
                    <a:pt x="972" y="903"/>
                    <a:pt x="972" y="903"/>
                    <a:pt x="972" y="903"/>
                  </a:cubicBezTo>
                  <a:cubicBezTo>
                    <a:pt x="970" y="903"/>
                    <a:pt x="968" y="903"/>
                    <a:pt x="966" y="903"/>
                  </a:cubicBezTo>
                  <a:close/>
                  <a:moveTo>
                    <a:pt x="253" y="107"/>
                  </a:moveTo>
                  <a:cubicBezTo>
                    <a:pt x="253" y="253"/>
                    <a:pt x="253" y="253"/>
                    <a:pt x="253" y="253"/>
                  </a:cubicBezTo>
                  <a:cubicBezTo>
                    <a:pt x="107" y="253"/>
                    <a:pt x="107" y="253"/>
                    <a:pt x="107" y="253"/>
                  </a:cubicBezTo>
                  <a:lnTo>
                    <a:pt x="253" y="1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grpSp>
      <p:sp>
        <p:nvSpPr>
          <p:cNvPr id="24" name="TextBox 100"/>
          <p:cNvSpPr txBox="1"/>
          <p:nvPr/>
        </p:nvSpPr>
        <p:spPr>
          <a:xfrm>
            <a:off x="2865164" y="1746413"/>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What is Mule?</a:t>
            </a:r>
            <a:endParaRPr lang="en-US" sz="2800" dirty="0">
              <a:solidFill>
                <a:schemeClr val="bg2">
                  <a:lumMod val="25000"/>
                </a:schemeClr>
              </a:solidFill>
              <a:latin typeface="Calibri Light"/>
              <a:ea typeface="Open Sans Light" panose="020B0306030504020204" pitchFamily="34" charset="0"/>
              <a:cs typeface="Calibri Light"/>
            </a:endParaRPr>
          </a:p>
        </p:txBody>
      </p:sp>
      <p:sp>
        <p:nvSpPr>
          <p:cNvPr id="25" name="TextBox 88"/>
          <p:cNvSpPr txBox="1"/>
          <p:nvPr/>
        </p:nvSpPr>
        <p:spPr>
          <a:xfrm>
            <a:off x="2919860" y="2681484"/>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Why Mule?</a:t>
            </a:r>
          </a:p>
        </p:txBody>
      </p:sp>
      <p:sp>
        <p:nvSpPr>
          <p:cNvPr id="26" name="TextBox 89"/>
          <p:cNvSpPr txBox="1"/>
          <p:nvPr/>
        </p:nvSpPr>
        <p:spPr>
          <a:xfrm>
            <a:off x="2865164" y="3572732"/>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How Mule?</a:t>
            </a:r>
          </a:p>
        </p:txBody>
      </p:sp>
      <p:sp>
        <p:nvSpPr>
          <p:cNvPr id="27" name="TextBox 93"/>
          <p:cNvSpPr txBox="1"/>
          <p:nvPr/>
        </p:nvSpPr>
        <p:spPr>
          <a:xfrm>
            <a:off x="2861047" y="4464767"/>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How to setup Mule?</a:t>
            </a:r>
          </a:p>
        </p:txBody>
      </p:sp>
      <p:sp>
        <p:nvSpPr>
          <p:cNvPr id="28" name="TextBox 94"/>
          <p:cNvSpPr txBox="1"/>
          <p:nvPr/>
        </p:nvSpPr>
        <p:spPr>
          <a:xfrm>
            <a:off x="2872187" y="5362755"/>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Learn Mule by self</a:t>
            </a:r>
          </a:p>
        </p:txBody>
      </p:sp>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zh-CN" altLang="en-US" sz="4400" b="1" dirty="0">
                  <a:solidFill>
                    <a:schemeClr val="tx2"/>
                  </a:solidFill>
                  <a:latin typeface="Lato Regular"/>
                  <a:cs typeface="Lato Regular"/>
                </a:rPr>
                <a:t>课程介绍</a:t>
              </a:r>
              <a:endParaRPr lang="id-ID" sz="4400" b="1" dirty="0">
                <a:solidFill>
                  <a:schemeClr val="tx2"/>
                </a:solidFill>
                <a:latin typeface="Lato Regular"/>
                <a:cs typeface="Lato Regular"/>
              </a:endParaRP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培训说明和</a:t>
              </a:r>
              <a:r>
                <a:rPr lang="en-US" altLang="zh-CN" sz="2000" dirty="0"/>
                <a:t>MuleSoft</a:t>
              </a:r>
              <a:r>
                <a:rPr lang="zh-CN" altLang="en-US" sz="2000" dirty="0"/>
                <a:t>总体介绍</a:t>
              </a:r>
              <a:endParaRPr lang="id-ID" sz="1900" dirty="0">
                <a:solidFill>
                  <a:schemeClr val="accent1"/>
                </a:solidFill>
                <a:latin typeface="Calibri Light"/>
                <a:cs typeface="Calibri Light"/>
              </a:endParaRPr>
            </a:p>
          </p:txBody>
        </p:sp>
      </p:grpSp>
      <p:sp>
        <p:nvSpPr>
          <p:cNvPr id="40"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83123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24" grpId="0"/>
      <p:bldP spid="25" grpId="0"/>
      <p:bldP spid="26" grpId="0"/>
      <p:bldP spid="2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How to setup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使用</a:t>
              </a:r>
              <a:r>
                <a:rPr lang="en-US" sz="2000" dirty="0"/>
                <a:t>MuleSoft</a:t>
              </a:r>
              <a:r>
                <a:rPr lang="zh-CN" altLang="en-US" sz="2000" dirty="0"/>
                <a:t>的硬软件要求</a:t>
              </a:r>
              <a:endParaRPr lang="id-ID" sz="1900" dirty="0">
                <a:solidFill>
                  <a:schemeClr val="accent1"/>
                </a:solidFill>
                <a:latin typeface="Calibri Light"/>
                <a:cs typeface="Calibri Light"/>
              </a:endParaRPr>
            </a:p>
          </p:txBody>
        </p:sp>
      </p:grpSp>
      <p:sp>
        <p:nvSpPr>
          <p:cNvPr id="14" name="TextBox 100"/>
          <p:cNvSpPr txBox="1"/>
          <p:nvPr/>
        </p:nvSpPr>
        <p:spPr>
          <a:xfrm>
            <a:off x="2865165" y="1746413"/>
            <a:ext cx="6265772" cy="787890"/>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Knowledge</a:t>
            </a:r>
            <a:endParaRPr lang="en-US" altLang="zh-CN" sz="2800" b="1" dirty="0">
              <a:latin typeface="Calibri Light"/>
              <a:ea typeface="Open Sans Light" panose="020B0306030504020204" pitchFamily="34" charset="0"/>
              <a:cs typeface="Calibri Light"/>
            </a:endParaRPr>
          </a:p>
          <a:p>
            <a:pPr algn="just">
              <a:lnSpc>
                <a:spcPct val="110000"/>
              </a:lnSpc>
            </a:pPr>
            <a:r>
              <a:rPr lang="en-US" sz="1200" dirty="0">
                <a:solidFill>
                  <a:schemeClr val="bg2">
                    <a:lumMod val="25000"/>
                  </a:schemeClr>
                </a:solidFill>
                <a:latin typeface="Calibri Light"/>
                <a:ea typeface="Open Sans Light" panose="020B0306030504020204" pitchFamily="34" charset="0"/>
                <a:cs typeface="Calibri Light"/>
              </a:rPr>
              <a:t>Microservice Architecture </a:t>
            </a:r>
            <a:r>
              <a:rPr lang="en-US" altLang="zh-CN" sz="1200" dirty="0">
                <a:solidFill>
                  <a:schemeClr val="bg2">
                    <a:lumMod val="25000"/>
                  </a:schemeClr>
                </a:solidFill>
                <a:latin typeface="Calibri Light"/>
                <a:ea typeface="Open Sans Light" panose="020B0306030504020204" pitchFamily="34" charset="0"/>
                <a:cs typeface="Calibri Light"/>
              </a:rPr>
              <a:t>/ </a:t>
            </a:r>
            <a:r>
              <a:rPr lang="en-US" sz="1200" dirty="0">
                <a:solidFill>
                  <a:schemeClr val="bg2">
                    <a:lumMod val="25000"/>
                  </a:schemeClr>
                </a:solidFill>
                <a:latin typeface="Calibri Light"/>
                <a:ea typeface="Open Sans Light" panose="020B0306030504020204" pitchFamily="34" charset="0"/>
                <a:cs typeface="Calibri Light"/>
              </a:rPr>
              <a:t>Web Service </a:t>
            </a:r>
            <a:r>
              <a:rPr lang="en-US" altLang="zh-CN" sz="1200" dirty="0">
                <a:solidFill>
                  <a:schemeClr val="bg2">
                    <a:lumMod val="25000"/>
                  </a:schemeClr>
                </a:solidFill>
                <a:latin typeface="Calibri Light"/>
                <a:ea typeface="Open Sans Light" panose="020B0306030504020204" pitchFamily="34" charset="0"/>
                <a:cs typeface="Calibri Light"/>
              </a:rPr>
              <a:t>/ </a:t>
            </a:r>
            <a:r>
              <a:rPr lang="en-US" sz="1200" dirty="0">
                <a:solidFill>
                  <a:schemeClr val="bg2">
                    <a:lumMod val="25000"/>
                  </a:schemeClr>
                </a:solidFill>
                <a:latin typeface="Calibri Light"/>
                <a:ea typeface="Open Sans Light" panose="020B0306030504020204" pitchFamily="34" charset="0"/>
                <a:cs typeface="Calibri Light"/>
              </a:rPr>
              <a:t>HTTP</a:t>
            </a:r>
            <a:r>
              <a:rPr lang="zh-CN" altLang="en-US" sz="1200" dirty="0">
                <a:solidFill>
                  <a:schemeClr val="bg2">
                    <a:lumMod val="25000"/>
                  </a:schemeClr>
                </a:solidFill>
                <a:latin typeface="Calibri Light"/>
                <a:ea typeface="Open Sans Light" panose="020B0306030504020204" pitchFamily="34" charset="0"/>
                <a:cs typeface="Calibri Light"/>
              </a:rPr>
              <a:t>以及</a:t>
            </a:r>
            <a:r>
              <a:rPr lang="en-US" altLang="zh-CN" sz="1200" dirty="0">
                <a:solidFill>
                  <a:schemeClr val="bg2">
                    <a:lumMod val="25000"/>
                  </a:schemeClr>
                </a:solidFill>
                <a:latin typeface="Calibri Light"/>
                <a:ea typeface="Open Sans Light" panose="020B0306030504020204" pitchFamily="34" charset="0"/>
                <a:cs typeface="Calibri Light"/>
              </a:rPr>
              <a:t>URL schema</a:t>
            </a:r>
            <a:endParaRPr lang="en-US" sz="1200" dirty="0">
              <a:solidFill>
                <a:schemeClr val="bg2">
                  <a:lumMod val="25000"/>
                </a:schemeClr>
              </a:solidFill>
              <a:latin typeface="Calibri Light"/>
              <a:ea typeface="Open Sans Light" panose="020B0306030504020204" pitchFamily="34" charset="0"/>
              <a:cs typeface="Calibri Light"/>
            </a:endParaRPr>
          </a:p>
        </p:txBody>
      </p:sp>
      <p:sp>
        <p:nvSpPr>
          <p:cNvPr id="18" name="TextBox 100"/>
          <p:cNvSpPr txBox="1"/>
          <p:nvPr/>
        </p:nvSpPr>
        <p:spPr>
          <a:xfrm>
            <a:off x="2865165" y="2874834"/>
            <a:ext cx="6265772"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VPN</a:t>
            </a:r>
            <a:endParaRPr lang="en-US" altLang="zh-CN" sz="2800" b="1" dirty="0">
              <a:latin typeface="Calibri Light"/>
              <a:ea typeface="Open Sans Light" panose="020B0306030504020204" pitchFamily="34" charset="0"/>
              <a:cs typeface="Calibri Light"/>
            </a:endParaRPr>
          </a:p>
        </p:txBody>
      </p:sp>
      <p:sp>
        <p:nvSpPr>
          <p:cNvPr id="19" name="TextBox 100"/>
          <p:cNvSpPr txBox="1"/>
          <p:nvPr/>
        </p:nvSpPr>
        <p:spPr>
          <a:xfrm>
            <a:off x="2863098" y="3941634"/>
            <a:ext cx="6265772" cy="1035009"/>
          </a:xfrm>
          <a:prstGeom prst="rect">
            <a:avLst/>
          </a:prstGeom>
          <a:noFill/>
        </p:spPr>
        <p:txBody>
          <a:bodyPr wrap="square" lIns="109710" tIns="54855" rIns="109710" bIns="54855" rtlCol="0">
            <a:spAutoFit/>
          </a:bodyPr>
          <a:lstStyle/>
          <a:p>
            <a:pPr algn="just">
              <a:lnSpc>
                <a:spcPct val="110000"/>
              </a:lnSpc>
            </a:pPr>
            <a:r>
              <a:rPr lang="en-US" altLang="zh-CN" sz="2800" b="1" dirty="0">
                <a:latin typeface="Calibri Light"/>
                <a:ea typeface="Open Sans Light" panose="020B0306030504020204" pitchFamily="34" charset="0"/>
                <a:cs typeface="Calibri Light"/>
              </a:rPr>
              <a:t>Motivation – </a:t>
            </a:r>
            <a:r>
              <a:rPr lang="zh-CN" altLang="en-US" sz="2800" b="1" dirty="0">
                <a:latin typeface="Calibri Light"/>
                <a:ea typeface="Open Sans Light" panose="020B0306030504020204" pitchFamily="34" charset="0"/>
                <a:cs typeface="Calibri Light"/>
              </a:rPr>
              <a:t>动机</a:t>
            </a:r>
            <a:endParaRPr lang="en-US" altLang="zh-CN" sz="2800" b="1" dirty="0">
              <a:latin typeface="Calibri Light"/>
              <a:ea typeface="Open Sans Light" panose="020B0306030504020204" pitchFamily="34" charset="0"/>
              <a:cs typeface="Calibri Light"/>
            </a:endParaRPr>
          </a:p>
          <a:p>
            <a:pPr algn="just">
              <a:lnSpc>
                <a:spcPct val="110000"/>
              </a:lnSpc>
            </a:pPr>
            <a:r>
              <a:rPr lang="zh-CN" altLang="en-US" sz="2800" b="1" dirty="0">
                <a:latin typeface="Calibri Light"/>
                <a:ea typeface="Open Sans Light" panose="020B0306030504020204" pitchFamily="34" charset="0"/>
                <a:cs typeface="Calibri Light"/>
              </a:rPr>
              <a:t>好读书，欣然忘食</a:t>
            </a:r>
            <a:endParaRPr lang="en-US" altLang="zh-CN" sz="2800" b="1" dirty="0">
              <a:latin typeface="Calibri Light"/>
              <a:ea typeface="Open Sans Light" panose="020B0306030504020204" pitchFamily="34" charset="0"/>
              <a:cs typeface="Calibri Light"/>
            </a:endParaRPr>
          </a:p>
        </p:txBody>
      </p:sp>
      <p:sp>
        <p:nvSpPr>
          <p:cNvPr id="20"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272953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Learn Mule by self</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自学</a:t>
              </a:r>
              <a:r>
                <a:rPr lang="en-US" altLang="zh-CN" sz="2000" dirty="0"/>
                <a:t>mulesoft</a:t>
              </a:r>
              <a:endParaRPr lang="id-ID" sz="1900" dirty="0">
                <a:solidFill>
                  <a:schemeClr val="accent1"/>
                </a:solidFill>
                <a:latin typeface="Calibri Light"/>
                <a:cs typeface="Calibri Light"/>
              </a:endParaRPr>
            </a:p>
          </p:txBody>
        </p:sp>
      </p:grpSp>
      <p:sp>
        <p:nvSpPr>
          <p:cNvPr id="39" name="TextBox 39"/>
          <p:cNvSpPr txBox="1"/>
          <p:nvPr/>
        </p:nvSpPr>
        <p:spPr>
          <a:xfrm>
            <a:off x="0" y="6522096"/>
            <a:ext cx="2677886"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pic>
        <p:nvPicPr>
          <p:cNvPr id="16" name="图片 15"/>
          <p:cNvPicPr>
            <a:picLocks noChangeAspect="1"/>
          </p:cNvPicPr>
          <p:nvPr/>
        </p:nvPicPr>
        <p:blipFill>
          <a:blip r:embed="rId3"/>
          <a:stretch>
            <a:fillRect/>
          </a:stretch>
        </p:blipFill>
        <p:spPr>
          <a:xfrm>
            <a:off x="1814642" y="1444757"/>
            <a:ext cx="9030788" cy="5077339"/>
          </a:xfrm>
          <a:prstGeom prst="rect">
            <a:avLst/>
          </a:prstGeom>
        </p:spPr>
      </p:pic>
    </p:spTree>
    <p:extLst>
      <p:ext uri="{BB962C8B-B14F-4D97-AF65-F5344CB8AC3E}">
        <p14:creationId xmlns:p14="http://schemas.microsoft.com/office/powerpoint/2010/main" val="96689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Learn Mule by self</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自学</a:t>
              </a:r>
              <a:r>
                <a:rPr lang="en-US" altLang="zh-CN" sz="2000" dirty="0"/>
                <a:t>mulesoft</a:t>
              </a:r>
              <a:endParaRPr lang="id-ID" sz="1900" dirty="0">
                <a:solidFill>
                  <a:schemeClr val="accent1"/>
                </a:solidFill>
                <a:latin typeface="Calibri Light"/>
                <a:cs typeface="Calibri Light"/>
              </a:endParaRPr>
            </a:p>
          </p:txBody>
        </p:sp>
      </p:grpSp>
      <p:pic>
        <p:nvPicPr>
          <p:cNvPr id="14" name="图片 13"/>
          <p:cNvPicPr>
            <a:picLocks noChangeAspect="1"/>
          </p:cNvPicPr>
          <p:nvPr/>
        </p:nvPicPr>
        <p:blipFill>
          <a:blip r:embed="rId3"/>
          <a:stretch>
            <a:fillRect/>
          </a:stretch>
        </p:blipFill>
        <p:spPr>
          <a:xfrm>
            <a:off x="1073804" y="1405882"/>
            <a:ext cx="9844359" cy="4637494"/>
          </a:xfrm>
          <a:prstGeom prst="rect">
            <a:avLst/>
          </a:prstGeom>
        </p:spPr>
      </p:pic>
      <p:sp>
        <p:nvSpPr>
          <p:cNvPr id="15"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238593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Learn Mule by self</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自学</a:t>
              </a:r>
              <a:r>
                <a:rPr lang="en-US" altLang="zh-CN" sz="2000" dirty="0"/>
                <a:t>mulesoft</a:t>
              </a:r>
              <a:endParaRPr lang="id-ID" sz="1900" dirty="0">
                <a:solidFill>
                  <a:schemeClr val="accent1"/>
                </a:solidFill>
                <a:latin typeface="Calibri Light"/>
                <a:cs typeface="Calibri Light"/>
              </a:endParaRPr>
            </a:p>
          </p:txBody>
        </p:sp>
      </p:grpSp>
      <p:sp>
        <p:nvSpPr>
          <p:cNvPr id="39"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pic>
        <p:nvPicPr>
          <p:cNvPr id="15" name="图片 14"/>
          <p:cNvPicPr>
            <a:picLocks noChangeAspect="1"/>
          </p:cNvPicPr>
          <p:nvPr/>
        </p:nvPicPr>
        <p:blipFill>
          <a:blip r:embed="rId3"/>
          <a:stretch>
            <a:fillRect/>
          </a:stretch>
        </p:blipFill>
        <p:spPr>
          <a:xfrm>
            <a:off x="735893" y="1308808"/>
            <a:ext cx="3533775" cy="3048000"/>
          </a:xfrm>
          <a:prstGeom prst="rect">
            <a:avLst/>
          </a:prstGeom>
        </p:spPr>
      </p:pic>
      <p:pic>
        <p:nvPicPr>
          <p:cNvPr id="3" name="图片 2"/>
          <p:cNvPicPr>
            <a:picLocks noChangeAspect="1"/>
          </p:cNvPicPr>
          <p:nvPr/>
        </p:nvPicPr>
        <p:blipFill>
          <a:blip r:embed="rId4"/>
          <a:stretch>
            <a:fillRect/>
          </a:stretch>
        </p:blipFill>
        <p:spPr>
          <a:xfrm>
            <a:off x="4139040" y="1398795"/>
            <a:ext cx="6121309" cy="1910033"/>
          </a:xfrm>
          <a:prstGeom prst="rect">
            <a:avLst/>
          </a:prstGeom>
        </p:spPr>
      </p:pic>
      <p:pic>
        <p:nvPicPr>
          <p:cNvPr id="4" name="图片 3"/>
          <p:cNvPicPr>
            <a:picLocks noChangeAspect="1"/>
          </p:cNvPicPr>
          <p:nvPr/>
        </p:nvPicPr>
        <p:blipFill>
          <a:blip r:embed="rId5"/>
          <a:stretch>
            <a:fillRect/>
          </a:stretch>
        </p:blipFill>
        <p:spPr>
          <a:xfrm>
            <a:off x="4266453" y="3442093"/>
            <a:ext cx="6986043" cy="2435501"/>
          </a:xfrm>
          <a:prstGeom prst="rect">
            <a:avLst/>
          </a:prstGeom>
        </p:spPr>
      </p:pic>
    </p:spTree>
    <p:extLst>
      <p:ext uri="{BB962C8B-B14F-4D97-AF65-F5344CB8AC3E}">
        <p14:creationId xmlns:p14="http://schemas.microsoft.com/office/powerpoint/2010/main" val="10868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636243" y="2686768"/>
            <a:ext cx="10468769" cy="1161868"/>
            <a:chOff x="1739573" y="511491"/>
            <a:chExt cx="20937538" cy="2323734"/>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Thanks</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19"/>
            </a:xfrm>
            <a:prstGeom prst="rect">
              <a:avLst/>
            </a:prstGeom>
            <a:noFill/>
          </p:spPr>
          <p:txBody>
            <a:bodyPr wrap="square" rtlCol="0">
              <a:spAutoFit/>
            </a:bodyPr>
            <a:lstStyle/>
            <a:p>
              <a:pPr algn="ctr"/>
              <a:r>
                <a:rPr lang="zh-CN" altLang="en-US" sz="2000" b="1" dirty="0">
                  <a:solidFill>
                    <a:schemeClr val="tx2"/>
                  </a:solidFill>
                  <a:latin typeface="Lato Regular"/>
                  <a:cs typeface="Lato Regular"/>
                </a:rPr>
                <a:t>课程介绍结束</a:t>
              </a:r>
              <a:endParaRPr lang="id-ID" sz="1900" dirty="0">
                <a:solidFill>
                  <a:schemeClr val="accent1"/>
                </a:solidFill>
                <a:latin typeface="Calibri Light"/>
                <a:cs typeface="Calibri Light"/>
              </a:endParaRPr>
            </a:p>
          </p:txBody>
        </p:sp>
      </p:grpSp>
      <p:sp>
        <p:nvSpPr>
          <p:cNvPr id="39"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421411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100"/>
          <p:cNvSpPr txBox="1"/>
          <p:nvPr/>
        </p:nvSpPr>
        <p:spPr>
          <a:xfrm>
            <a:off x="1506495" y="1791882"/>
            <a:ext cx="8978978" cy="1397287"/>
          </a:xfrm>
          <a:prstGeom prst="rect">
            <a:avLst/>
          </a:prstGeom>
          <a:noFill/>
        </p:spPr>
        <p:txBody>
          <a:bodyPr wrap="square" lIns="109710" tIns="54855" rIns="109710" bIns="54855" rtlCol="0">
            <a:spAutoFit/>
          </a:bodyPr>
          <a:lstStyle/>
          <a:p>
            <a:pPr algn="just">
              <a:lnSpc>
                <a:spcPct val="110000"/>
              </a:lnSpc>
            </a:pPr>
            <a:r>
              <a:rPr lang="en-US" altLang="zh-CN" sz="2000" b="1" dirty="0">
                <a:solidFill>
                  <a:schemeClr val="bg2">
                    <a:lumMod val="25000"/>
                  </a:schemeClr>
                </a:solidFill>
              </a:rPr>
              <a:t>MuleSoft</a:t>
            </a:r>
            <a:r>
              <a:rPr lang="en-US" altLang="zh-CN" sz="2000" dirty="0">
                <a:solidFill>
                  <a:schemeClr val="bg2">
                    <a:lumMod val="25000"/>
                  </a:schemeClr>
                </a:solidFill>
              </a:rPr>
              <a:t> </a:t>
            </a:r>
            <a:r>
              <a:rPr lang="en-US" altLang="zh-CN" sz="1600" dirty="0">
                <a:solidFill>
                  <a:schemeClr val="bg2">
                    <a:lumMod val="25000"/>
                  </a:schemeClr>
                </a:solidFill>
              </a:rPr>
              <a:t>is a </a:t>
            </a:r>
            <a:r>
              <a:rPr lang="en-US" altLang="zh-CN" sz="1600" dirty="0">
                <a:solidFill>
                  <a:schemeClr val="bg2">
                    <a:lumMod val="25000"/>
                  </a:schemeClr>
                </a:solidFill>
                <a:hlinkClick r:id="rId3" tooltip="Software"/>
              </a:rPr>
              <a:t>software</a:t>
            </a:r>
            <a:r>
              <a:rPr lang="en-US" altLang="zh-CN" sz="1600" dirty="0">
                <a:solidFill>
                  <a:schemeClr val="bg2">
                    <a:lumMod val="25000"/>
                  </a:schemeClr>
                </a:solidFill>
              </a:rPr>
              <a:t> company headquartered in </a:t>
            </a:r>
            <a:r>
              <a:rPr lang="en-US" altLang="zh-CN" sz="1600" dirty="0">
                <a:solidFill>
                  <a:schemeClr val="bg2">
                    <a:lumMod val="25000"/>
                  </a:schemeClr>
                </a:solidFill>
                <a:hlinkClick r:id="rId4" tooltip="San Francisco"/>
              </a:rPr>
              <a:t>San Francisco</a:t>
            </a:r>
            <a:r>
              <a:rPr lang="en-US" altLang="zh-CN" sz="1600" dirty="0">
                <a:solidFill>
                  <a:schemeClr val="bg2">
                    <a:lumMod val="25000"/>
                  </a:schemeClr>
                </a:solidFill>
              </a:rPr>
              <a:t>, California that provides integration software for connecting applications, data and devices.</a:t>
            </a:r>
            <a:r>
              <a:rPr lang="en-US" altLang="zh-CN" sz="1600" dirty="0"/>
              <a:t> </a:t>
            </a:r>
            <a:r>
              <a:rPr lang="en-US" altLang="zh-CN" sz="1600" dirty="0">
                <a:solidFill>
                  <a:schemeClr val="bg2">
                    <a:lumMod val="25000"/>
                  </a:schemeClr>
                </a:solidFill>
              </a:rPr>
              <a:t>the runtime engine </a:t>
            </a:r>
            <a:endParaRPr lang="en-US" altLang="zh-CN" sz="2000" b="1"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altLang="zh-CN" sz="2000" b="1" dirty="0">
              <a:solidFill>
                <a:schemeClr val="bg2">
                  <a:lumMod val="25000"/>
                </a:schemeClr>
              </a:solidFill>
              <a:latin typeface="Calibri Light"/>
              <a:ea typeface="Open Sans Light" panose="020B0306030504020204" pitchFamily="34" charset="0"/>
              <a:cs typeface="Calibri Light"/>
            </a:endParaRPr>
          </a:p>
          <a:p>
            <a:pPr algn="just">
              <a:lnSpc>
                <a:spcPct val="110000"/>
              </a:lnSpc>
            </a:pPr>
            <a:r>
              <a:rPr lang="en-US" altLang="zh-CN" sz="2000" b="1" dirty="0">
                <a:solidFill>
                  <a:schemeClr val="bg2">
                    <a:lumMod val="25000"/>
                  </a:schemeClr>
                </a:solidFill>
                <a:latin typeface="Calibri Light"/>
                <a:ea typeface="Open Sans Light" panose="020B0306030504020204" pitchFamily="34" charset="0"/>
                <a:cs typeface="Calibri Light"/>
              </a:rPr>
              <a:t>——</a:t>
            </a:r>
            <a:r>
              <a:rPr lang="en-US" altLang="zh-CN" sz="2000" b="1" dirty="0">
                <a:solidFill>
                  <a:schemeClr val="bg2">
                    <a:lumMod val="25000"/>
                  </a:schemeClr>
                </a:solidFill>
                <a:latin typeface="Calibri Light"/>
                <a:ea typeface="Open Sans Light" panose="020B0306030504020204" pitchFamily="34" charset="0"/>
                <a:cs typeface="Calibri Light"/>
              </a:rPr>
              <a:t>Wikipedia</a:t>
            </a:r>
            <a:endParaRPr lang="en-US" sz="2000" b="1" dirty="0">
              <a:solidFill>
                <a:schemeClr val="bg2">
                  <a:lumMod val="25000"/>
                </a:schemeClr>
              </a:solidFill>
              <a:latin typeface="Calibri Light"/>
              <a:ea typeface="Open Sans Light" panose="020B0306030504020204" pitchFamily="34" charset="0"/>
              <a:cs typeface="Calibri Light"/>
            </a:endParaRPr>
          </a:p>
        </p:txBody>
      </p:sp>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What is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en-US" altLang="zh-CN" sz="2000" dirty="0"/>
                <a:t>MuleSoft</a:t>
              </a:r>
              <a:r>
                <a:rPr lang="zh-CN" altLang="en-US" sz="2000" dirty="0"/>
                <a:t>公司和产品介绍</a:t>
              </a:r>
              <a:endParaRPr lang="id-ID" sz="1900" dirty="0">
                <a:solidFill>
                  <a:schemeClr val="accent1"/>
                </a:solidFill>
                <a:latin typeface="Calibri Light"/>
                <a:cs typeface="Calibri Light"/>
              </a:endParaRPr>
            </a:p>
          </p:txBody>
        </p:sp>
      </p:grpSp>
      <p:sp>
        <p:nvSpPr>
          <p:cNvPr id="40" name="TextBox 100"/>
          <p:cNvSpPr txBox="1"/>
          <p:nvPr/>
        </p:nvSpPr>
        <p:spPr>
          <a:xfrm>
            <a:off x="1506495" y="3575169"/>
            <a:ext cx="8978978" cy="2480661"/>
          </a:xfrm>
          <a:prstGeom prst="rect">
            <a:avLst/>
          </a:prstGeom>
          <a:noFill/>
        </p:spPr>
        <p:txBody>
          <a:bodyPr wrap="square" lIns="109710" tIns="54855" rIns="109710" bIns="54855" rtlCol="0">
            <a:spAutoFit/>
          </a:bodyPr>
          <a:lstStyle/>
          <a:p>
            <a:pPr algn="just">
              <a:lnSpc>
                <a:spcPct val="110000"/>
              </a:lnSpc>
            </a:pPr>
            <a:r>
              <a:rPr lang="en-US" altLang="zh-CN" sz="2000" b="1" dirty="0">
                <a:solidFill>
                  <a:schemeClr val="bg2">
                    <a:lumMod val="25000"/>
                  </a:schemeClr>
                </a:solidFill>
              </a:rPr>
              <a:t>Mule</a:t>
            </a:r>
            <a:r>
              <a:rPr lang="en-US" altLang="zh-CN" sz="1600" dirty="0">
                <a:solidFill>
                  <a:schemeClr val="bg2">
                    <a:lumMod val="25000"/>
                  </a:schemeClr>
                </a:solidFill>
              </a:rPr>
              <a:t>, the runtime engine of Anypoint Platform, is a lightweight Java-based enterprise service bus (ESB) and </a:t>
            </a:r>
            <a:r>
              <a:rPr lang="en-US" altLang="zh-CN" sz="1600" dirty="0">
                <a:solidFill>
                  <a:schemeClr val="bg2">
                    <a:lumMod val="25000"/>
                  </a:schemeClr>
                </a:solidFill>
                <a:hlinkClick r:id="rId5"/>
              </a:rPr>
              <a:t>integration platform</a:t>
            </a:r>
            <a:r>
              <a:rPr lang="en-US" altLang="zh-CN" sz="1600" dirty="0">
                <a:solidFill>
                  <a:schemeClr val="bg2">
                    <a:lumMod val="25000"/>
                  </a:schemeClr>
                </a:solidFill>
              </a:rPr>
              <a:t> that allows developers to connect applications together quickly and easily, enabling them to exchange data. It enables easy integration of existing systems, regardless of the different technologies that the applications use, including JMS, Web Services, JDBC, HTTP, and more. The </a:t>
            </a:r>
            <a:r>
              <a:rPr lang="en-US" altLang="zh-CN" sz="1600" dirty="0">
                <a:solidFill>
                  <a:schemeClr val="bg2">
                    <a:lumMod val="25000"/>
                  </a:schemeClr>
                </a:solidFill>
                <a:hlinkClick r:id="rId6"/>
              </a:rPr>
              <a:t>ESB</a:t>
            </a:r>
            <a:r>
              <a:rPr lang="en-US" altLang="zh-CN" sz="1600" dirty="0">
                <a:solidFill>
                  <a:schemeClr val="bg2">
                    <a:lumMod val="25000"/>
                  </a:schemeClr>
                </a:solidFill>
              </a:rPr>
              <a:t> can be deployed anywhere, can integrate and orchestrate events in real time or in batch, and has universal connectivity.</a:t>
            </a:r>
          </a:p>
          <a:p>
            <a:pPr algn="just">
              <a:lnSpc>
                <a:spcPct val="110000"/>
              </a:lnSpc>
            </a:pPr>
            <a:endParaRPr lang="en-US" altLang="zh-CN" sz="2000" b="1" dirty="0">
              <a:solidFill>
                <a:schemeClr val="bg2">
                  <a:lumMod val="25000"/>
                </a:schemeClr>
              </a:solidFill>
              <a:latin typeface="Calibri Light"/>
              <a:ea typeface="Open Sans Light" panose="020B0306030504020204" pitchFamily="34" charset="0"/>
              <a:cs typeface="Calibri Light"/>
            </a:endParaRPr>
          </a:p>
          <a:p>
            <a:pPr algn="just">
              <a:lnSpc>
                <a:spcPct val="110000"/>
              </a:lnSpc>
            </a:pPr>
            <a:r>
              <a:rPr lang="en-US" altLang="zh-CN" sz="2000" b="1" dirty="0">
                <a:solidFill>
                  <a:schemeClr val="bg2">
                    <a:lumMod val="25000"/>
                  </a:schemeClr>
                </a:solidFill>
                <a:latin typeface="Calibri Light"/>
                <a:ea typeface="Open Sans Light" panose="020B0306030504020204" pitchFamily="34" charset="0"/>
                <a:cs typeface="Calibri Light"/>
              </a:rPr>
              <a:t>——</a:t>
            </a:r>
            <a:r>
              <a:rPr lang="en-US" altLang="zh-CN" sz="2000" b="1" dirty="0">
                <a:solidFill>
                  <a:schemeClr val="bg2">
                    <a:lumMod val="25000"/>
                  </a:schemeClr>
                </a:solidFill>
                <a:latin typeface="Calibri Light"/>
                <a:ea typeface="Open Sans Light" panose="020B0306030504020204" pitchFamily="34" charset="0"/>
                <a:cs typeface="Calibri Light"/>
              </a:rPr>
              <a:t>MuleSoft.com</a:t>
            </a:r>
            <a:endParaRPr lang="en-US" sz="2000" b="1" dirty="0">
              <a:solidFill>
                <a:schemeClr val="bg2">
                  <a:lumMod val="25000"/>
                </a:schemeClr>
              </a:solidFill>
              <a:latin typeface="Calibri Light"/>
              <a:ea typeface="Open Sans Light" panose="020B0306030504020204" pitchFamily="34" charset="0"/>
              <a:cs typeface="Calibri Light"/>
            </a:endParaRPr>
          </a:p>
        </p:txBody>
      </p:sp>
      <p:sp>
        <p:nvSpPr>
          <p:cNvPr id="41"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15586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What is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en-US" altLang="zh-CN" sz="2000" dirty="0"/>
                <a:t>ESB</a:t>
              </a:r>
              <a:r>
                <a:rPr lang="zh-CN" altLang="en-US" sz="2000" dirty="0"/>
                <a:t>介绍</a:t>
              </a:r>
              <a:endParaRPr lang="id-ID" sz="1900" dirty="0">
                <a:solidFill>
                  <a:schemeClr val="accent1"/>
                </a:solidFill>
                <a:latin typeface="Calibri Light"/>
                <a:cs typeface="Calibri Light"/>
              </a:endParaRPr>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104" y="976972"/>
            <a:ext cx="9343759" cy="4834663"/>
          </a:xfrm>
          <a:prstGeom prst="rect">
            <a:avLst/>
          </a:prstGeom>
        </p:spPr>
      </p:pic>
      <p:sp>
        <p:nvSpPr>
          <p:cNvPr id="19"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6980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Why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为什么要用</a:t>
              </a:r>
              <a:r>
                <a:rPr lang="en-US" altLang="zh-CN" sz="2000" dirty="0"/>
                <a:t>MuleSoft</a:t>
              </a:r>
              <a:r>
                <a:rPr lang="zh-CN" altLang="en-US" sz="2000" dirty="0"/>
                <a:t>？</a:t>
              </a:r>
              <a:r>
                <a:rPr lang="en-US" altLang="zh-CN" sz="2000" dirty="0"/>
                <a:t>TA</a:t>
              </a:r>
              <a:r>
                <a:rPr lang="zh-CN" altLang="en-US" sz="2000" dirty="0"/>
                <a:t>为我们解决了什么问题？</a:t>
              </a:r>
              <a:endParaRPr lang="id-ID" sz="1900" dirty="0">
                <a:solidFill>
                  <a:schemeClr val="accent1"/>
                </a:solidFill>
                <a:latin typeface="Calibri Light"/>
                <a:cs typeface="Calibri Light"/>
              </a:endParaRPr>
            </a:p>
          </p:txBody>
        </p:sp>
      </p:grpSp>
      <p:pic>
        <p:nvPicPr>
          <p:cNvPr id="4" name="图片 3"/>
          <p:cNvPicPr>
            <a:picLocks noChangeAspect="1"/>
          </p:cNvPicPr>
          <p:nvPr/>
        </p:nvPicPr>
        <p:blipFill>
          <a:blip r:embed="rId3"/>
          <a:stretch>
            <a:fillRect/>
          </a:stretch>
        </p:blipFill>
        <p:spPr>
          <a:xfrm>
            <a:off x="2120589" y="1434682"/>
            <a:ext cx="8418894" cy="4861615"/>
          </a:xfrm>
          <a:prstGeom prst="rect">
            <a:avLst/>
          </a:prstGeom>
        </p:spPr>
      </p:pic>
      <p:sp>
        <p:nvSpPr>
          <p:cNvPr id="16"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92400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Why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为什么要用</a:t>
              </a:r>
              <a:r>
                <a:rPr lang="en-US" altLang="zh-CN" sz="2000" dirty="0"/>
                <a:t>MuleSoft</a:t>
              </a:r>
              <a:r>
                <a:rPr lang="zh-CN" altLang="en-US" sz="2000" dirty="0"/>
                <a:t>？</a:t>
              </a:r>
              <a:r>
                <a:rPr lang="en-US" altLang="zh-CN" sz="2000" dirty="0"/>
                <a:t>TA</a:t>
              </a:r>
              <a:r>
                <a:rPr lang="zh-CN" altLang="en-US" sz="2000" dirty="0"/>
                <a:t>为我们解决了什么问题？</a:t>
              </a:r>
              <a:endParaRPr lang="id-ID" sz="1900" dirty="0">
                <a:solidFill>
                  <a:schemeClr val="accent1"/>
                </a:solidFill>
                <a:latin typeface="Calibri Light"/>
                <a:cs typeface="Calibri Light"/>
              </a:endParaRPr>
            </a:p>
          </p:txBody>
        </p:sp>
      </p:grpSp>
      <p:pic>
        <p:nvPicPr>
          <p:cNvPr id="2" name="图片 1"/>
          <p:cNvPicPr>
            <a:picLocks noChangeAspect="1"/>
          </p:cNvPicPr>
          <p:nvPr/>
        </p:nvPicPr>
        <p:blipFill>
          <a:blip r:embed="rId3"/>
          <a:stretch>
            <a:fillRect/>
          </a:stretch>
        </p:blipFill>
        <p:spPr>
          <a:xfrm>
            <a:off x="1379452" y="1434682"/>
            <a:ext cx="8958124" cy="4694987"/>
          </a:xfrm>
          <a:prstGeom prst="rect">
            <a:avLst/>
          </a:prstGeom>
        </p:spPr>
      </p:pic>
      <p:sp>
        <p:nvSpPr>
          <p:cNvPr id="16"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245660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Why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为什么要用</a:t>
              </a:r>
              <a:r>
                <a:rPr lang="en-US" altLang="zh-CN" sz="2000" dirty="0"/>
                <a:t>MuleSoft</a:t>
              </a:r>
              <a:r>
                <a:rPr lang="zh-CN" altLang="en-US" sz="2000" dirty="0"/>
                <a:t>？</a:t>
              </a:r>
              <a:r>
                <a:rPr lang="en-US" altLang="zh-CN" sz="2000" dirty="0"/>
                <a:t>TA</a:t>
              </a:r>
              <a:r>
                <a:rPr lang="zh-CN" altLang="en-US" sz="2000" dirty="0"/>
                <a:t>为我们解决了什么问题？</a:t>
              </a:r>
              <a:endParaRPr lang="id-ID" sz="1900" dirty="0">
                <a:solidFill>
                  <a:schemeClr val="accent1"/>
                </a:solidFill>
                <a:latin typeface="Calibri Light"/>
                <a:cs typeface="Calibri Light"/>
              </a:endParaRPr>
            </a:p>
          </p:txBody>
        </p:sp>
      </p:grpSp>
      <p:pic>
        <p:nvPicPr>
          <p:cNvPr id="3" name="图片 2"/>
          <p:cNvPicPr>
            <a:picLocks noChangeAspect="1"/>
          </p:cNvPicPr>
          <p:nvPr/>
        </p:nvPicPr>
        <p:blipFill>
          <a:blip r:embed="rId3"/>
          <a:stretch>
            <a:fillRect/>
          </a:stretch>
        </p:blipFill>
        <p:spPr>
          <a:xfrm>
            <a:off x="2502781" y="1438619"/>
            <a:ext cx="6873595" cy="5083477"/>
          </a:xfrm>
          <a:prstGeom prst="rect">
            <a:avLst/>
          </a:prstGeom>
        </p:spPr>
      </p:pic>
      <p:sp>
        <p:nvSpPr>
          <p:cNvPr id="15"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314247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Why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为什么要用</a:t>
              </a:r>
              <a:r>
                <a:rPr lang="en-US" altLang="zh-CN" sz="2000" dirty="0"/>
                <a:t>MuleSoft</a:t>
              </a:r>
              <a:r>
                <a:rPr lang="zh-CN" altLang="en-US" sz="2000" dirty="0"/>
                <a:t>？</a:t>
              </a:r>
              <a:r>
                <a:rPr lang="en-US" altLang="zh-CN" sz="2000" dirty="0"/>
                <a:t>TA</a:t>
              </a:r>
              <a:r>
                <a:rPr lang="zh-CN" altLang="en-US" sz="2000" dirty="0"/>
                <a:t>为我们解决了什么问题？</a:t>
              </a:r>
              <a:endParaRPr lang="id-ID" sz="1900" dirty="0">
                <a:solidFill>
                  <a:schemeClr val="accent1"/>
                </a:solidFill>
                <a:latin typeface="Calibri Light"/>
                <a:cs typeface="Calibri Light"/>
              </a:endParaRPr>
            </a:p>
          </p:txBody>
        </p:sp>
      </p:grpSp>
      <p:pic>
        <p:nvPicPr>
          <p:cNvPr id="2" name="图片 1"/>
          <p:cNvPicPr>
            <a:picLocks noChangeAspect="1"/>
          </p:cNvPicPr>
          <p:nvPr/>
        </p:nvPicPr>
        <p:blipFill>
          <a:blip r:embed="rId3"/>
          <a:stretch>
            <a:fillRect/>
          </a:stretch>
        </p:blipFill>
        <p:spPr>
          <a:xfrm>
            <a:off x="831581" y="1471299"/>
            <a:ext cx="10742109" cy="4914181"/>
          </a:xfrm>
          <a:prstGeom prst="rect">
            <a:avLst/>
          </a:prstGeom>
        </p:spPr>
      </p:pic>
      <p:sp>
        <p:nvSpPr>
          <p:cNvPr id="15"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406457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How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en-US" altLang="zh-CN" sz="2000" dirty="0"/>
                <a:t>MuleSoft</a:t>
              </a:r>
              <a:r>
                <a:rPr lang="zh-CN" altLang="en-US" sz="2000" dirty="0"/>
                <a:t>是怎么解决问题的？</a:t>
              </a:r>
              <a:endParaRPr lang="id-ID" sz="1900" dirty="0">
                <a:solidFill>
                  <a:schemeClr val="accent1"/>
                </a:solidFill>
                <a:latin typeface="Calibri Light"/>
                <a:cs typeface="Calibri Light"/>
              </a:endParaRPr>
            </a:p>
          </p:txBody>
        </p:sp>
      </p:grpSp>
      <p:pic>
        <p:nvPicPr>
          <p:cNvPr id="3" name="图片 2"/>
          <p:cNvPicPr>
            <a:picLocks noChangeAspect="1"/>
          </p:cNvPicPr>
          <p:nvPr/>
        </p:nvPicPr>
        <p:blipFill>
          <a:blip r:embed="rId3"/>
          <a:stretch>
            <a:fillRect/>
          </a:stretch>
        </p:blipFill>
        <p:spPr>
          <a:xfrm>
            <a:off x="1007602" y="1353257"/>
            <a:ext cx="10180525" cy="4436609"/>
          </a:xfrm>
          <a:prstGeom prst="rect">
            <a:avLst/>
          </a:prstGeom>
        </p:spPr>
      </p:pic>
      <p:sp>
        <p:nvSpPr>
          <p:cNvPr id="16"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285234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How to setup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使用</a:t>
              </a:r>
              <a:r>
                <a:rPr lang="en-US" sz="2000" dirty="0"/>
                <a:t>MuleSoft</a:t>
              </a:r>
              <a:r>
                <a:rPr lang="zh-CN" altLang="en-US" sz="2000" dirty="0"/>
                <a:t>的硬软件要求</a:t>
              </a:r>
              <a:endParaRPr lang="id-ID" sz="1900" dirty="0">
                <a:solidFill>
                  <a:schemeClr val="accent1"/>
                </a:solidFill>
                <a:latin typeface="Calibri Light"/>
                <a:cs typeface="Calibri Light"/>
              </a:endParaRPr>
            </a:p>
          </p:txBody>
        </p:sp>
      </p:grpSp>
      <p:sp>
        <p:nvSpPr>
          <p:cNvPr id="14" name="TextBox 100"/>
          <p:cNvSpPr txBox="1"/>
          <p:nvPr/>
        </p:nvSpPr>
        <p:spPr>
          <a:xfrm>
            <a:off x="2865165" y="1746413"/>
            <a:ext cx="6265772" cy="991022"/>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JDK </a:t>
            </a:r>
            <a:r>
              <a:rPr lang="en-US" altLang="zh-CN" sz="2800" b="1" dirty="0">
                <a:latin typeface="Calibri Light"/>
                <a:ea typeface="Open Sans Light" panose="020B0306030504020204" pitchFamily="34" charset="0"/>
                <a:cs typeface="Calibri Light"/>
              </a:rPr>
              <a:t>1.8</a:t>
            </a:r>
          </a:p>
          <a:p>
            <a:pPr algn="just">
              <a:lnSpc>
                <a:spcPct val="110000"/>
              </a:lnSpc>
            </a:pPr>
            <a:r>
              <a:rPr lang="en-US" sz="1200" dirty="0">
                <a:solidFill>
                  <a:schemeClr val="bg2">
                    <a:lumMod val="25000"/>
                  </a:schemeClr>
                </a:solidFill>
                <a:latin typeface="Calibri Light"/>
                <a:ea typeface="Open Sans Light" panose="020B0306030504020204" pitchFamily="34" charset="0"/>
                <a:cs typeface="Calibri Light"/>
                <a:hlinkClick r:id="rId3"/>
              </a:rPr>
              <a:t>http://www.oracle.com/technetwork/java/javase/downloads/jdk8-downloads-2133151.html</a:t>
            </a:r>
            <a:endParaRPr lang="en-US" sz="12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sz="1200" dirty="0">
              <a:solidFill>
                <a:schemeClr val="bg2">
                  <a:lumMod val="25000"/>
                </a:schemeClr>
              </a:solidFill>
              <a:latin typeface="Calibri Light"/>
              <a:ea typeface="Open Sans Light" panose="020B0306030504020204" pitchFamily="34" charset="0"/>
              <a:cs typeface="Calibri Light"/>
            </a:endParaRPr>
          </a:p>
        </p:txBody>
      </p:sp>
      <p:sp>
        <p:nvSpPr>
          <p:cNvPr id="15" name="TextBox 100"/>
          <p:cNvSpPr txBox="1"/>
          <p:nvPr/>
        </p:nvSpPr>
        <p:spPr>
          <a:xfrm>
            <a:off x="2863098" y="2545719"/>
            <a:ext cx="6265772" cy="991022"/>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Anypoint studio</a:t>
            </a:r>
          </a:p>
          <a:p>
            <a:pPr algn="just">
              <a:lnSpc>
                <a:spcPct val="110000"/>
              </a:lnSpc>
            </a:pPr>
            <a:r>
              <a:rPr lang="en-US" sz="1200" dirty="0">
                <a:solidFill>
                  <a:schemeClr val="bg2">
                    <a:lumMod val="25000"/>
                  </a:schemeClr>
                </a:solidFill>
                <a:latin typeface="Calibri Light"/>
                <a:ea typeface="Open Sans Light" panose="020B0306030504020204" pitchFamily="34" charset="0"/>
                <a:cs typeface="Calibri Light"/>
                <a:hlinkClick r:id="rId4"/>
              </a:rPr>
              <a:t>https://www.mulesoft.com/lp/dl/studio</a:t>
            </a:r>
            <a:endParaRPr lang="en-US" sz="12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sz="1200" dirty="0">
              <a:solidFill>
                <a:schemeClr val="bg2">
                  <a:lumMod val="25000"/>
                </a:schemeClr>
              </a:solidFill>
              <a:latin typeface="Calibri Light"/>
              <a:ea typeface="Open Sans Light" panose="020B0306030504020204" pitchFamily="34" charset="0"/>
              <a:cs typeface="Calibri Light"/>
            </a:endParaRPr>
          </a:p>
        </p:txBody>
      </p:sp>
      <p:sp>
        <p:nvSpPr>
          <p:cNvPr id="16" name="TextBox 100"/>
          <p:cNvSpPr txBox="1"/>
          <p:nvPr/>
        </p:nvSpPr>
        <p:spPr>
          <a:xfrm>
            <a:off x="2863098" y="3345025"/>
            <a:ext cx="6265772" cy="10587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Postman</a:t>
            </a:r>
          </a:p>
          <a:p>
            <a:pPr algn="just">
              <a:lnSpc>
                <a:spcPct val="110000"/>
              </a:lnSpc>
            </a:pPr>
            <a:r>
              <a:rPr lang="en-US" sz="1400" dirty="0">
                <a:solidFill>
                  <a:schemeClr val="bg2">
                    <a:lumMod val="25000"/>
                  </a:schemeClr>
                </a:solidFill>
                <a:latin typeface="Calibri Light"/>
                <a:ea typeface="Open Sans Light" panose="020B0306030504020204" pitchFamily="34" charset="0"/>
                <a:cs typeface="Calibri Light"/>
                <a:hlinkClick r:id="rId5"/>
              </a:rPr>
              <a:t>https://www.getpostman.com/</a:t>
            </a:r>
            <a:endParaRPr lang="en-US" sz="14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sz="1400" dirty="0">
              <a:solidFill>
                <a:schemeClr val="bg2">
                  <a:lumMod val="25000"/>
                </a:schemeClr>
              </a:solidFill>
              <a:latin typeface="Calibri Light"/>
              <a:ea typeface="Open Sans Light" panose="020B0306030504020204" pitchFamily="34" charset="0"/>
              <a:cs typeface="Calibri Light"/>
            </a:endParaRPr>
          </a:p>
        </p:txBody>
      </p:sp>
      <p:sp>
        <p:nvSpPr>
          <p:cNvPr id="17" name="TextBox 100"/>
          <p:cNvSpPr txBox="1"/>
          <p:nvPr/>
        </p:nvSpPr>
        <p:spPr>
          <a:xfrm>
            <a:off x="2863098" y="4294259"/>
            <a:ext cx="6265772" cy="1295721"/>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A</a:t>
            </a:r>
            <a:r>
              <a:rPr lang="en-US" altLang="zh-CN" sz="2800" b="1" dirty="0">
                <a:latin typeface="Calibri Light"/>
                <a:ea typeface="Open Sans Light" panose="020B0306030504020204" pitchFamily="34" charset="0"/>
                <a:cs typeface="Calibri Light"/>
              </a:rPr>
              <a:t>ccounts</a:t>
            </a:r>
            <a:endParaRPr lang="en-US" sz="2800" b="1" dirty="0">
              <a:latin typeface="Calibri Light"/>
              <a:ea typeface="Open Sans Light" panose="020B0306030504020204" pitchFamily="34" charset="0"/>
              <a:cs typeface="Calibri Light"/>
            </a:endParaRPr>
          </a:p>
          <a:p>
            <a:pPr algn="just">
              <a:lnSpc>
                <a:spcPct val="110000"/>
              </a:lnSpc>
            </a:pPr>
            <a:r>
              <a:rPr lang="en-US" altLang="zh-CN" sz="1400" dirty="0">
                <a:solidFill>
                  <a:schemeClr val="bg2">
                    <a:lumMod val="25000"/>
                  </a:schemeClr>
                </a:solidFill>
                <a:latin typeface="Calibri Light"/>
                <a:ea typeface="Open Sans Light" panose="020B0306030504020204" pitchFamily="34" charset="0"/>
                <a:cs typeface="Calibri Light"/>
              </a:rPr>
              <a:t>Anypoint platform: </a:t>
            </a:r>
            <a:r>
              <a:rPr lang="en-US" sz="1400" dirty="0">
                <a:solidFill>
                  <a:schemeClr val="bg2">
                    <a:lumMod val="25000"/>
                  </a:schemeClr>
                </a:solidFill>
                <a:latin typeface="Calibri Light"/>
                <a:ea typeface="Open Sans Light" panose="020B0306030504020204" pitchFamily="34" charset="0"/>
                <a:cs typeface="Calibri Light"/>
                <a:hlinkClick r:id="rId5"/>
              </a:rPr>
              <a:t>https://www.getpostman.com/</a:t>
            </a:r>
            <a:endParaRPr lang="en-US" sz="14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r>
              <a:rPr lang="en-US" sz="1400" dirty="0">
                <a:solidFill>
                  <a:schemeClr val="bg2">
                    <a:lumMod val="25000"/>
                  </a:schemeClr>
                </a:solidFill>
                <a:latin typeface="Calibri Light"/>
                <a:ea typeface="Open Sans Light" panose="020B0306030504020204" pitchFamily="34" charset="0"/>
                <a:cs typeface="Calibri Light"/>
              </a:rPr>
              <a:t>Traing account: </a:t>
            </a:r>
            <a:r>
              <a:rPr lang="en-US" sz="1400" dirty="0">
                <a:solidFill>
                  <a:schemeClr val="bg2">
                    <a:lumMod val="25000"/>
                  </a:schemeClr>
                </a:solidFill>
                <a:latin typeface="Calibri Light"/>
                <a:ea typeface="Open Sans Light" panose="020B0306030504020204" pitchFamily="34" charset="0"/>
                <a:cs typeface="Calibri Light"/>
                <a:hlinkClick r:id="rId6"/>
              </a:rPr>
              <a:t>https://training.mulesoft.com/</a:t>
            </a:r>
            <a:endParaRPr lang="en-US" sz="14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sz="1400" dirty="0">
              <a:solidFill>
                <a:schemeClr val="bg2">
                  <a:lumMod val="25000"/>
                </a:schemeClr>
              </a:solidFill>
              <a:latin typeface="Calibri Light"/>
              <a:ea typeface="Open Sans Light" panose="020B0306030504020204" pitchFamily="34" charset="0"/>
              <a:cs typeface="Calibri Light"/>
            </a:endParaRPr>
          </a:p>
        </p:txBody>
      </p:sp>
      <p:sp>
        <p:nvSpPr>
          <p:cNvPr id="18"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34840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535</Words>
  <Application>Microsoft Office PowerPoint</Application>
  <PresentationFormat>宽屏</PresentationFormat>
  <Paragraphs>97</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Lato Regular</vt:lpstr>
      <vt:lpstr>Open Sans Light</vt:lpstr>
      <vt:lpstr>等线</vt:lpstr>
      <vt:lpstr>等线 Light</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43</cp:revision>
  <dcterms:created xsi:type="dcterms:W3CDTF">2017-05-27T08:20:14Z</dcterms:created>
  <dcterms:modified xsi:type="dcterms:W3CDTF">2017-05-27T11:08:51Z</dcterms:modified>
</cp:coreProperties>
</file>