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2" r:id="rId4"/>
    <p:sldId id="264" r:id="rId5"/>
    <p:sldId id="263" r:id="rId6"/>
    <p:sldId id="266" r:id="rId7"/>
    <p:sldId id="267" r:id="rId8"/>
    <p:sldId id="265" r:id="rId9"/>
    <p:sldId id="268" r:id="rId10"/>
    <p:sldId id="269" r:id="rId11"/>
    <p:sldId id="270" r:id="rId12"/>
    <p:sldId id="271" r:id="rId13"/>
    <p:sldId id="272" r:id="rId14"/>
    <p:sldId id="27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E4725-02FF-4CC8-80D1-4E6CB5BA833B}" type="datetimeFigureOut">
              <a:rPr lang="zh-CN" altLang="en-US" smtClean="0"/>
              <a:t>2017/5/28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12CBD-C7FA-4C63-A0C7-FB118803BA16}" type="slidenum">
              <a:rPr lang="zh-CN" altLang="en-US" smtClean="0"/>
              <a:t>‹#›</a:t>
            </a:fld>
            <a:endParaRPr lang="zh-CN" altLang="en-US"/>
          </a:p>
        </p:txBody>
      </p:sp>
    </p:spTree>
    <p:extLst>
      <p:ext uri="{BB962C8B-B14F-4D97-AF65-F5344CB8AC3E}">
        <p14:creationId xmlns:p14="http://schemas.microsoft.com/office/powerpoint/2010/main" val="225078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a:t>
            </a:fld>
            <a:endParaRPr lang="zh-CN" altLang="en-US"/>
          </a:p>
        </p:txBody>
      </p:sp>
    </p:spTree>
    <p:extLst>
      <p:ext uri="{BB962C8B-B14F-4D97-AF65-F5344CB8AC3E}">
        <p14:creationId xmlns:p14="http://schemas.microsoft.com/office/powerpoint/2010/main" val="167669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10</a:t>
            </a:fld>
            <a:endParaRPr lang="zh-CN" altLang="en-US"/>
          </a:p>
        </p:txBody>
      </p:sp>
    </p:spTree>
    <p:extLst>
      <p:ext uri="{BB962C8B-B14F-4D97-AF65-F5344CB8AC3E}">
        <p14:creationId xmlns:p14="http://schemas.microsoft.com/office/powerpoint/2010/main" val="166753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11</a:t>
            </a:fld>
            <a:endParaRPr lang="zh-CN" altLang="en-US"/>
          </a:p>
        </p:txBody>
      </p:sp>
    </p:spTree>
    <p:extLst>
      <p:ext uri="{BB962C8B-B14F-4D97-AF65-F5344CB8AC3E}">
        <p14:creationId xmlns:p14="http://schemas.microsoft.com/office/powerpoint/2010/main" val="232728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12</a:t>
            </a:fld>
            <a:endParaRPr lang="zh-CN" altLang="en-US"/>
          </a:p>
        </p:txBody>
      </p:sp>
    </p:spTree>
    <p:extLst>
      <p:ext uri="{BB962C8B-B14F-4D97-AF65-F5344CB8AC3E}">
        <p14:creationId xmlns:p14="http://schemas.microsoft.com/office/powerpoint/2010/main" val="399637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13</a:t>
            </a:fld>
            <a:endParaRPr lang="zh-CN" altLang="en-US"/>
          </a:p>
        </p:txBody>
      </p:sp>
    </p:spTree>
    <p:extLst>
      <p:ext uri="{BB962C8B-B14F-4D97-AF65-F5344CB8AC3E}">
        <p14:creationId xmlns:p14="http://schemas.microsoft.com/office/powerpoint/2010/main" val="3122257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14</a:t>
            </a:fld>
            <a:endParaRPr lang="zh-CN" altLang="en-US"/>
          </a:p>
        </p:txBody>
      </p:sp>
    </p:spTree>
    <p:extLst>
      <p:ext uri="{BB962C8B-B14F-4D97-AF65-F5344CB8AC3E}">
        <p14:creationId xmlns:p14="http://schemas.microsoft.com/office/powerpoint/2010/main" val="108540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2</a:t>
            </a:fld>
            <a:endParaRPr lang="zh-CN" altLang="en-US"/>
          </a:p>
        </p:txBody>
      </p:sp>
    </p:spTree>
    <p:extLst>
      <p:ext uri="{BB962C8B-B14F-4D97-AF65-F5344CB8AC3E}">
        <p14:creationId xmlns:p14="http://schemas.microsoft.com/office/powerpoint/2010/main" val="3268900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0000"/>
              </a:lnSpc>
            </a:pPr>
            <a:r>
              <a:rPr lang="en-US" altLang="zh-CN" sz="1200" dirty="0">
                <a:solidFill>
                  <a:schemeClr val="bg2">
                    <a:lumMod val="25000"/>
                  </a:schemeClr>
                </a:solidFill>
              </a:rPr>
              <a:t>MuleSoft</a:t>
            </a:r>
            <a:r>
              <a:rPr lang="zh-CN" altLang="en-US" sz="1200" dirty="0">
                <a:solidFill>
                  <a:schemeClr val="bg2">
                    <a:lumMod val="25000"/>
                  </a:schemeClr>
                </a:solidFill>
              </a:rPr>
              <a:t>是一家提供基于云的应用集成服务商，成立于</a:t>
            </a:r>
            <a:r>
              <a:rPr lang="en-US" altLang="zh-CN" sz="1200" dirty="0">
                <a:solidFill>
                  <a:schemeClr val="bg2">
                    <a:lumMod val="25000"/>
                  </a:schemeClr>
                </a:solidFill>
              </a:rPr>
              <a:t>2006</a:t>
            </a:r>
            <a:r>
              <a:rPr lang="zh-CN" altLang="en-US" sz="1200" dirty="0">
                <a:solidFill>
                  <a:schemeClr val="bg2">
                    <a:lumMod val="25000"/>
                  </a:schemeClr>
                </a:solidFill>
              </a:rPr>
              <a:t>年，总部位于旧金山。公司的主打产品是 </a:t>
            </a:r>
            <a:r>
              <a:rPr lang="en-US" altLang="zh-CN" sz="1200" dirty="0">
                <a:solidFill>
                  <a:schemeClr val="bg2">
                    <a:lumMod val="25000"/>
                  </a:schemeClr>
                </a:solidFill>
              </a:rPr>
              <a:t>Anypoint </a:t>
            </a:r>
            <a:r>
              <a:rPr lang="zh-CN" altLang="en-US" sz="1200" dirty="0">
                <a:solidFill>
                  <a:schemeClr val="bg2">
                    <a:lumMod val="25000"/>
                  </a:schemeClr>
                </a:solidFill>
              </a:rPr>
              <a:t>平台，可实现</a:t>
            </a:r>
            <a:r>
              <a:rPr lang="en-US" altLang="zh-CN" sz="1200" dirty="0">
                <a:solidFill>
                  <a:schemeClr val="bg2">
                    <a:lumMod val="25000"/>
                  </a:schemeClr>
                </a:solidFill>
              </a:rPr>
              <a:t>SaaS</a:t>
            </a:r>
            <a:r>
              <a:rPr lang="zh-CN" altLang="en-US" sz="1200" dirty="0">
                <a:solidFill>
                  <a:schemeClr val="bg2">
                    <a:lumMod val="25000"/>
                  </a:schemeClr>
                </a:solidFill>
              </a:rPr>
              <a:t>、</a:t>
            </a:r>
            <a:r>
              <a:rPr lang="en-US" altLang="zh-CN" sz="1200" dirty="0">
                <a:solidFill>
                  <a:schemeClr val="bg2">
                    <a:lumMod val="25000"/>
                  </a:schemeClr>
                </a:solidFill>
              </a:rPr>
              <a:t>SOA</a:t>
            </a:r>
            <a:r>
              <a:rPr lang="zh-CN" altLang="en-US" sz="1200" dirty="0">
                <a:solidFill>
                  <a:schemeClr val="bg2">
                    <a:lumMod val="25000"/>
                  </a:schemeClr>
                </a:solidFill>
              </a:rPr>
              <a:t>及</a:t>
            </a:r>
            <a:r>
              <a:rPr lang="en-US" altLang="zh-CN" sz="1200" dirty="0">
                <a:solidFill>
                  <a:schemeClr val="bg2">
                    <a:lumMod val="25000"/>
                  </a:schemeClr>
                </a:solidFill>
              </a:rPr>
              <a:t>API</a:t>
            </a:r>
            <a:r>
              <a:rPr lang="zh-CN" altLang="en-US" sz="1200" dirty="0">
                <a:solidFill>
                  <a:schemeClr val="bg2">
                    <a:lumMod val="25000"/>
                  </a:schemeClr>
                </a:solidFill>
              </a:rPr>
              <a:t>等的集成，也能实现本地系统与云，以及云与云服务的集成。该平台可以对企业的集成策略进行集中的设计和管理，并作为</a:t>
            </a:r>
            <a:r>
              <a:rPr lang="en-US" altLang="zh-CN" sz="1200" dirty="0">
                <a:solidFill>
                  <a:schemeClr val="bg2">
                    <a:lumMod val="25000"/>
                  </a:schemeClr>
                </a:solidFill>
              </a:rPr>
              <a:t>hub</a:t>
            </a:r>
            <a:r>
              <a:rPr lang="zh-CN" altLang="en-US" sz="1200" dirty="0">
                <a:solidFill>
                  <a:schemeClr val="bg2">
                    <a:lumMod val="25000"/>
                  </a:schemeClr>
                </a:solidFill>
              </a:rPr>
              <a:t>中心与各类端结点系统对接，将二维的点对点连接降低到一个维度，从而简化了集成的复杂性。</a:t>
            </a:r>
            <a:endParaRPr lang="en-US" altLang="zh-CN" sz="1200" dirty="0">
              <a:solidFill>
                <a:schemeClr val="bg2">
                  <a:lumMod val="25000"/>
                </a:schemeClr>
              </a:solidFill>
            </a:endParaRPr>
          </a:p>
          <a:p>
            <a:pPr algn="just">
              <a:lnSpc>
                <a:spcPct val="110000"/>
              </a:lnSpc>
            </a:pPr>
            <a:endParaRPr lang="en-US" altLang="zh-CN" sz="16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altLang="zh-CN" sz="1600" b="1" dirty="0">
                <a:solidFill>
                  <a:schemeClr val="bg2">
                    <a:lumMod val="25000"/>
                  </a:schemeClr>
                </a:solidFill>
                <a:latin typeface="Calibri Light"/>
                <a:ea typeface="Open Sans Light" panose="020B0306030504020204" pitchFamily="34" charset="0"/>
                <a:cs typeface="Calibri Light"/>
              </a:rPr>
              <a:t>——36</a:t>
            </a:r>
            <a:r>
              <a:rPr lang="zh-CN" altLang="en-US" sz="1600" b="1" dirty="0">
                <a:solidFill>
                  <a:schemeClr val="bg2">
                    <a:lumMod val="25000"/>
                  </a:schemeClr>
                </a:solidFill>
                <a:latin typeface="Calibri Light"/>
                <a:ea typeface="Open Sans Light" panose="020B0306030504020204" pitchFamily="34" charset="0"/>
                <a:cs typeface="Calibri Light"/>
              </a:rPr>
              <a:t>氪</a:t>
            </a:r>
            <a:endParaRPr lang="en-US" altLang="zh-CN" sz="1600" b="1" dirty="0">
              <a:solidFill>
                <a:schemeClr val="bg2">
                  <a:lumMod val="25000"/>
                </a:schemeClr>
              </a:solidFill>
              <a:latin typeface="Calibri Light"/>
              <a:ea typeface="Open Sans Light" panose="020B0306030504020204" pitchFamily="34" charset="0"/>
              <a:cs typeface="Calibri Light"/>
            </a:endParaRPr>
          </a:p>
        </p:txBody>
      </p:sp>
      <p:sp>
        <p:nvSpPr>
          <p:cNvPr id="4" name="灯片编号占位符 3"/>
          <p:cNvSpPr>
            <a:spLocks noGrp="1"/>
          </p:cNvSpPr>
          <p:nvPr>
            <p:ph type="sldNum" sz="quarter" idx="10"/>
          </p:nvPr>
        </p:nvSpPr>
        <p:spPr/>
        <p:txBody>
          <a:bodyPr/>
          <a:lstStyle/>
          <a:p>
            <a:fld id="{FBF12CBD-C7FA-4C63-A0C7-FB118803BA16}" type="slidenum">
              <a:rPr lang="zh-CN" altLang="en-US" smtClean="0"/>
              <a:t>3</a:t>
            </a:fld>
            <a:endParaRPr lang="zh-CN" altLang="en-US"/>
          </a:p>
        </p:txBody>
      </p:sp>
    </p:spTree>
    <p:extLst>
      <p:ext uri="{BB962C8B-B14F-4D97-AF65-F5344CB8AC3E}">
        <p14:creationId xmlns:p14="http://schemas.microsoft.com/office/powerpoint/2010/main" val="1753026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4</a:t>
            </a:fld>
            <a:endParaRPr lang="zh-CN" altLang="en-US"/>
          </a:p>
        </p:txBody>
      </p:sp>
    </p:spTree>
    <p:extLst>
      <p:ext uri="{BB962C8B-B14F-4D97-AF65-F5344CB8AC3E}">
        <p14:creationId xmlns:p14="http://schemas.microsoft.com/office/powerpoint/2010/main" val="193254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5</a:t>
            </a:fld>
            <a:endParaRPr lang="zh-CN" altLang="en-US"/>
          </a:p>
        </p:txBody>
      </p:sp>
    </p:spTree>
    <p:extLst>
      <p:ext uri="{BB962C8B-B14F-4D97-AF65-F5344CB8AC3E}">
        <p14:creationId xmlns:p14="http://schemas.microsoft.com/office/powerpoint/2010/main" val="42367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6</a:t>
            </a:fld>
            <a:endParaRPr lang="zh-CN" altLang="en-US"/>
          </a:p>
        </p:txBody>
      </p:sp>
    </p:spTree>
    <p:extLst>
      <p:ext uri="{BB962C8B-B14F-4D97-AF65-F5344CB8AC3E}">
        <p14:creationId xmlns:p14="http://schemas.microsoft.com/office/powerpoint/2010/main" val="124427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7</a:t>
            </a:fld>
            <a:endParaRPr lang="zh-CN" altLang="en-US"/>
          </a:p>
        </p:txBody>
      </p:sp>
    </p:spTree>
    <p:extLst>
      <p:ext uri="{BB962C8B-B14F-4D97-AF65-F5344CB8AC3E}">
        <p14:creationId xmlns:p14="http://schemas.microsoft.com/office/powerpoint/2010/main" val="234795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8</a:t>
            </a:fld>
            <a:endParaRPr lang="zh-CN" altLang="en-US"/>
          </a:p>
        </p:txBody>
      </p:sp>
    </p:spTree>
    <p:extLst>
      <p:ext uri="{BB962C8B-B14F-4D97-AF65-F5344CB8AC3E}">
        <p14:creationId xmlns:p14="http://schemas.microsoft.com/office/powerpoint/2010/main" val="34225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培训说明和</a:t>
            </a:r>
            <a:r>
              <a:rPr lang="en-US" altLang="zh-CN" dirty="0"/>
              <a:t>Mulesoft</a:t>
            </a:r>
            <a:r>
              <a:rPr lang="zh-CN" altLang="en-US" dirty="0"/>
              <a:t>总体介绍</a:t>
            </a:r>
            <a:r>
              <a:rPr lang="en-US" altLang="zh-CN" dirty="0"/>
              <a:t>(15-25</a:t>
            </a:r>
            <a:r>
              <a:rPr lang="zh-CN" altLang="en-US" dirty="0"/>
              <a:t>分钟</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BF12CBD-C7FA-4C63-A0C7-FB118803BA16}" type="slidenum">
              <a:rPr lang="zh-CN" altLang="en-US" smtClean="0"/>
              <a:t>9</a:t>
            </a:fld>
            <a:endParaRPr lang="zh-CN" altLang="en-US"/>
          </a:p>
        </p:txBody>
      </p:sp>
    </p:spTree>
    <p:extLst>
      <p:ext uri="{BB962C8B-B14F-4D97-AF65-F5344CB8AC3E}">
        <p14:creationId xmlns:p14="http://schemas.microsoft.com/office/powerpoint/2010/main" val="162941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291754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22441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39454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89621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69442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2410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90558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22318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3644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02301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D3D4-64BB-45E1-A891-6EDF440824FE}" type="datetimeFigureOut">
              <a:rPr lang="zh-CN" altLang="en-US" smtClean="0"/>
              <a:t>2017/5/28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14726938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CD3D4-64BB-45E1-A891-6EDF440824FE}" type="datetimeFigureOut">
              <a:rPr lang="zh-CN" altLang="en-US" smtClean="0"/>
              <a:t>2017/5/28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F7E6B-992C-447D-A68E-B1FBF7042E94}" type="slidenum">
              <a:rPr lang="zh-CN" altLang="en-US" smtClean="0"/>
              <a:t>‹#›</a:t>
            </a:fld>
            <a:endParaRPr lang="zh-CN" altLang="en-US"/>
          </a:p>
        </p:txBody>
      </p:sp>
    </p:spTree>
    <p:extLst>
      <p:ext uri="{BB962C8B-B14F-4D97-AF65-F5344CB8AC3E}">
        <p14:creationId xmlns:p14="http://schemas.microsoft.com/office/powerpoint/2010/main" val="3161131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ftware" TargetMode="External"/><Relationship Id="rId4" Type="http://schemas.openxmlformats.org/officeDocument/2006/relationships/hyperlink" Target="https://en.wikipedia.org/wiki/San_Francisco" TargetMode="External"/><Relationship Id="rId5" Type="http://schemas.openxmlformats.org/officeDocument/2006/relationships/hyperlink" Target="https://www.mulesoft.com/cn/platform/enterprise-integration" TargetMode="External"/><Relationship Id="rId6" Type="http://schemas.openxmlformats.org/officeDocument/2006/relationships/hyperlink" Target="https://www.mulesoft.com/cn/platform/soa/mule-esb-open-source-esb"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www.oracle.com/technetwork/java/javase/downloads/jdk8-downloads-2133151.html" TargetMode="External"/><Relationship Id="rId4" Type="http://schemas.openxmlformats.org/officeDocument/2006/relationships/hyperlink" Target="https://www.mulesoft.com/lp/dl/studio" TargetMode="External"/><Relationship Id="rId5" Type="http://schemas.openxmlformats.org/officeDocument/2006/relationships/hyperlink" Target="https://www.getpostman.com/" TargetMode="External"/><Relationship Id="rId6" Type="http://schemas.openxmlformats.org/officeDocument/2006/relationships/hyperlink" Target="https://training.mulesoft.com/" TargetMode="External"/><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6"/>
          <p:cNvSpPr>
            <a:spLocks noEditPoints="1"/>
          </p:cNvSpPr>
          <p:nvPr/>
        </p:nvSpPr>
        <p:spPr bwMode="auto">
          <a:xfrm rot="2700000">
            <a:off x="2326854" y="1823283"/>
            <a:ext cx="249506" cy="459387"/>
          </a:xfrm>
          <a:custGeom>
            <a:avLst/>
            <a:gdLst>
              <a:gd name="T0" fmla="*/ 482 w 579"/>
              <a:gd name="T1" fmla="*/ 367 h 1073"/>
              <a:gd name="T2" fmla="*/ 482 w 579"/>
              <a:gd name="T3" fmla="*/ 148 h 1073"/>
              <a:gd name="T4" fmla="*/ 525 w 579"/>
              <a:gd name="T5" fmla="*/ 79 h 1073"/>
              <a:gd name="T6" fmla="*/ 447 w 579"/>
              <a:gd name="T7" fmla="*/ 0 h 1073"/>
              <a:gd name="T8" fmla="*/ 132 w 579"/>
              <a:gd name="T9" fmla="*/ 0 h 1073"/>
              <a:gd name="T10" fmla="*/ 54 w 579"/>
              <a:gd name="T11" fmla="*/ 79 h 1073"/>
              <a:gd name="T12" fmla="*/ 96 w 579"/>
              <a:gd name="T13" fmla="*/ 148 h 1073"/>
              <a:gd name="T14" fmla="*/ 96 w 579"/>
              <a:gd name="T15" fmla="*/ 367 h 1073"/>
              <a:gd name="T16" fmla="*/ 0 w 579"/>
              <a:gd name="T17" fmla="*/ 583 h 1073"/>
              <a:gd name="T18" fmla="*/ 0 w 579"/>
              <a:gd name="T19" fmla="*/ 612 h 1073"/>
              <a:gd name="T20" fmla="*/ 224 w 579"/>
              <a:gd name="T21" fmla="*/ 612 h 1073"/>
              <a:gd name="T22" fmla="*/ 224 w 579"/>
              <a:gd name="T23" fmla="*/ 923 h 1073"/>
              <a:gd name="T24" fmla="*/ 289 w 579"/>
              <a:gd name="T25" fmla="*/ 1073 h 1073"/>
              <a:gd name="T26" fmla="*/ 355 w 579"/>
              <a:gd name="T27" fmla="*/ 923 h 1073"/>
              <a:gd name="T28" fmla="*/ 355 w 579"/>
              <a:gd name="T29" fmla="*/ 612 h 1073"/>
              <a:gd name="T30" fmla="*/ 579 w 579"/>
              <a:gd name="T31" fmla="*/ 612 h 1073"/>
              <a:gd name="T32" fmla="*/ 579 w 579"/>
              <a:gd name="T33" fmla="*/ 583 h 1073"/>
              <a:gd name="T34" fmla="*/ 482 w 579"/>
              <a:gd name="T35" fmla="*/ 367 h 1073"/>
              <a:gd name="T36" fmla="*/ 132 w 579"/>
              <a:gd name="T37" fmla="*/ 58 h 1073"/>
              <a:gd name="T38" fmla="*/ 447 w 579"/>
              <a:gd name="T39" fmla="*/ 58 h 1073"/>
              <a:gd name="T40" fmla="*/ 467 w 579"/>
              <a:gd name="T41" fmla="*/ 79 h 1073"/>
              <a:gd name="T42" fmla="*/ 449 w 579"/>
              <a:gd name="T43" fmla="*/ 99 h 1073"/>
              <a:gd name="T44" fmla="*/ 436 w 579"/>
              <a:gd name="T45" fmla="*/ 101 h 1073"/>
              <a:gd name="T46" fmla="*/ 143 w 579"/>
              <a:gd name="T47" fmla="*/ 101 h 1073"/>
              <a:gd name="T48" fmla="*/ 129 w 579"/>
              <a:gd name="T49" fmla="*/ 99 h 1073"/>
              <a:gd name="T50" fmla="*/ 111 w 579"/>
              <a:gd name="T51" fmla="*/ 79 h 1073"/>
              <a:gd name="T52" fmla="*/ 132 w 579"/>
              <a:gd name="T53" fmla="*/ 58 h 1073"/>
              <a:gd name="T54" fmla="*/ 424 w 579"/>
              <a:gd name="T55" fmla="*/ 370 h 1073"/>
              <a:gd name="T56" fmla="*/ 154 w 579"/>
              <a:gd name="T57" fmla="*/ 370 h 1073"/>
              <a:gd name="T58" fmla="*/ 154 w 579"/>
              <a:gd name="T59" fmla="*/ 130 h 1073"/>
              <a:gd name="T60" fmla="*/ 424 w 579"/>
              <a:gd name="T61" fmla="*/ 130 h 1073"/>
              <a:gd name="T62" fmla="*/ 424 w 579"/>
              <a:gd name="T63" fmla="*/ 370 h 1073"/>
              <a:gd name="T64" fmla="*/ 297 w 579"/>
              <a:gd name="T65" fmla="*/ 911 h 1073"/>
              <a:gd name="T66" fmla="*/ 289 w 579"/>
              <a:gd name="T67" fmla="*/ 928 h 1073"/>
              <a:gd name="T68" fmla="*/ 282 w 579"/>
              <a:gd name="T69" fmla="*/ 911 h 1073"/>
              <a:gd name="T70" fmla="*/ 282 w 579"/>
              <a:gd name="T71" fmla="*/ 612 h 1073"/>
              <a:gd name="T72" fmla="*/ 297 w 579"/>
              <a:gd name="T73" fmla="*/ 612 h 1073"/>
              <a:gd name="T74" fmla="*/ 297 w 579"/>
              <a:gd name="T75" fmla="*/ 911 h 1073"/>
              <a:gd name="T76" fmla="*/ 355 w 579"/>
              <a:gd name="T77" fmla="*/ 554 h 1073"/>
              <a:gd name="T78" fmla="*/ 224 w 579"/>
              <a:gd name="T79" fmla="*/ 554 h 1073"/>
              <a:gd name="T80" fmla="*/ 59 w 579"/>
              <a:gd name="T81" fmla="*/ 554 h 1073"/>
              <a:gd name="T82" fmla="*/ 144 w 579"/>
              <a:gd name="T83" fmla="*/ 403 h 1073"/>
              <a:gd name="T84" fmla="*/ 149 w 579"/>
              <a:gd name="T85" fmla="*/ 399 h 1073"/>
              <a:gd name="T86" fmla="*/ 430 w 579"/>
              <a:gd name="T87" fmla="*/ 399 h 1073"/>
              <a:gd name="T88" fmla="*/ 435 w 579"/>
              <a:gd name="T89" fmla="*/ 403 h 1073"/>
              <a:gd name="T90" fmla="*/ 519 w 579"/>
              <a:gd name="T91" fmla="*/ 554 h 1073"/>
              <a:gd name="T92" fmla="*/ 355 w 579"/>
              <a:gd name="T93" fmla="*/ 554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9" h="1073">
                <a:moveTo>
                  <a:pt x="482" y="367"/>
                </a:moveTo>
                <a:cubicBezTo>
                  <a:pt x="482" y="148"/>
                  <a:pt x="482" y="148"/>
                  <a:pt x="482" y="148"/>
                </a:cubicBezTo>
                <a:cubicBezTo>
                  <a:pt x="508" y="135"/>
                  <a:pt x="525" y="109"/>
                  <a:pt x="525" y="79"/>
                </a:cubicBezTo>
                <a:cubicBezTo>
                  <a:pt x="525" y="35"/>
                  <a:pt x="490" y="0"/>
                  <a:pt x="447" y="0"/>
                </a:cubicBezTo>
                <a:cubicBezTo>
                  <a:pt x="132" y="0"/>
                  <a:pt x="132" y="0"/>
                  <a:pt x="132" y="0"/>
                </a:cubicBezTo>
                <a:cubicBezTo>
                  <a:pt x="89" y="0"/>
                  <a:pt x="54" y="35"/>
                  <a:pt x="54" y="79"/>
                </a:cubicBezTo>
                <a:cubicBezTo>
                  <a:pt x="54" y="109"/>
                  <a:pt x="71" y="135"/>
                  <a:pt x="96" y="148"/>
                </a:cubicBezTo>
                <a:cubicBezTo>
                  <a:pt x="96" y="367"/>
                  <a:pt x="96" y="367"/>
                  <a:pt x="96" y="367"/>
                </a:cubicBezTo>
                <a:cubicBezTo>
                  <a:pt x="35" y="422"/>
                  <a:pt x="0" y="500"/>
                  <a:pt x="0" y="583"/>
                </a:cubicBezTo>
                <a:cubicBezTo>
                  <a:pt x="0" y="612"/>
                  <a:pt x="0" y="612"/>
                  <a:pt x="0" y="612"/>
                </a:cubicBezTo>
                <a:cubicBezTo>
                  <a:pt x="224" y="612"/>
                  <a:pt x="224" y="612"/>
                  <a:pt x="224" y="612"/>
                </a:cubicBezTo>
                <a:cubicBezTo>
                  <a:pt x="224" y="923"/>
                  <a:pt x="224" y="923"/>
                  <a:pt x="224" y="923"/>
                </a:cubicBezTo>
                <a:cubicBezTo>
                  <a:pt x="289" y="1073"/>
                  <a:pt x="289" y="1073"/>
                  <a:pt x="289" y="1073"/>
                </a:cubicBezTo>
                <a:cubicBezTo>
                  <a:pt x="355" y="923"/>
                  <a:pt x="355" y="923"/>
                  <a:pt x="355" y="923"/>
                </a:cubicBezTo>
                <a:cubicBezTo>
                  <a:pt x="355" y="612"/>
                  <a:pt x="355" y="612"/>
                  <a:pt x="355" y="612"/>
                </a:cubicBezTo>
                <a:cubicBezTo>
                  <a:pt x="579" y="612"/>
                  <a:pt x="579" y="612"/>
                  <a:pt x="579" y="612"/>
                </a:cubicBezTo>
                <a:cubicBezTo>
                  <a:pt x="579" y="583"/>
                  <a:pt x="579" y="583"/>
                  <a:pt x="579" y="583"/>
                </a:cubicBezTo>
                <a:cubicBezTo>
                  <a:pt x="579" y="500"/>
                  <a:pt x="544" y="422"/>
                  <a:pt x="482" y="367"/>
                </a:cubicBezTo>
                <a:close/>
                <a:moveTo>
                  <a:pt x="132" y="58"/>
                </a:moveTo>
                <a:cubicBezTo>
                  <a:pt x="447" y="58"/>
                  <a:pt x="447" y="58"/>
                  <a:pt x="447" y="58"/>
                </a:cubicBezTo>
                <a:cubicBezTo>
                  <a:pt x="458" y="58"/>
                  <a:pt x="467" y="67"/>
                  <a:pt x="467" y="79"/>
                </a:cubicBezTo>
                <a:cubicBezTo>
                  <a:pt x="467" y="89"/>
                  <a:pt x="459" y="97"/>
                  <a:pt x="449" y="99"/>
                </a:cubicBezTo>
                <a:cubicBezTo>
                  <a:pt x="436" y="101"/>
                  <a:pt x="436" y="101"/>
                  <a:pt x="436" y="101"/>
                </a:cubicBezTo>
                <a:cubicBezTo>
                  <a:pt x="143" y="101"/>
                  <a:pt x="143" y="101"/>
                  <a:pt x="143" y="101"/>
                </a:cubicBezTo>
                <a:cubicBezTo>
                  <a:pt x="129" y="99"/>
                  <a:pt x="129" y="99"/>
                  <a:pt x="129" y="99"/>
                </a:cubicBezTo>
                <a:cubicBezTo>
                  <a:pt x="119" y="97"/>
                  <a:pt x="111" y="89"/>
                  <a:pt x="111" y="79"/>
                </a:cubicBezTo>
                <a:cubicBezTo>
                  <a:pt x="111" y="67"/>
                  <a:pt x="121" y="58"/>
                  <a:pt x="132" y="58"/>
                </a:cubicBezTo>
                <a:close/>
                <a:moveTo>
                  <a:pt x="424" y="370"/>
                </a:moveTo>
                <a:cubicBezTo>
                  <a:pt x="154" y="370"/>
                  <a:pt x="154" y="370"/>
                  <a:pt x="154" y="370"/>
                </a:cubicBezTo>
                <a:cubicBezTo>
                  <a:pt x="154" y="130"/>
                  <a:pt x="154" y="130"/>
                  <a:pt x="154" y="130"/>
                </a:cubicBezTo>
                <a:cubicBezTo>
                  <a:pt x="424" y="130"/>
                  <a:pt x="424" y="130"/>
                  <a:pt x="424" y="130"/>
                </a:cubicBezTo>
                <a:lnTo>
                  <a:pt x="424" y="370"/>
                </a:lnTo>
                <a:close/>
                <a:moveTo>
                  <a:pt x="297" y="911"/>
                </a:moveTo>
                <a:cubicBezTo>
                  <a:pt x="289" y="928"/>
                  <a:pt x="289" y="928"/>
                  <a:pt x="289" y="928"/>
                </a:cubicBezTo>
                <a:cubicBezTo>
                  <a:pt x="282" y="911"/>
                  <a:pt x="282" y="911"/>
                  <a:pt x="282" y="911"/>
                </a:cubicBezTo>
                <a:cubicBezTo>
                  <a:pt x="282" y="612"/>
                  <a:pt x="282" y="612"/>
                  <a:pt x="282" y="612"/>
                </a:cubicBezTo>
                <a:cubicBezTo>
                  <a:pt x="297" y="612"/>
                  <a:pt x="297" y="612"/>
                  <a:pt x="297" y="612"/>
                </a:cubicBezTo>
                <a:lnTo>
                  <a:pt x="297" y="911"/>
                </a:lnTo>
                <a:close/>
                <a:moveTo>
                  <a:pt x="355" y="554"/>
                </a:moveTo>
                <a:cubicBezTo>
                  <a:pt x="224" y="554"/>
                  <a:pt x="224" y="554"/>
                  <a:pt x="224" y="554"/>
                </a:cubicBezTo>
                <a:cubicBezTo>
                  <a:pt x="59" y="554"/>
                  <a:pt x="59" y="554"/>
                  <a:pt x="59" y="554"/>
                </a:cubicBezTo>
                <a:cubicBezTo>
                  <a:pt x="67" y="495"/>
                  <a:pt x="97" y="441"/>
                  <a:pt x="144" y="403"/>
                </a:cubicBezTo>
                <a:cubicBezTo>
                  <a:pt x="149" y="399"/>
                  <a:pt x="149" y="399"/>
                  <a:pt x="149" y="399"/>
                </a:cubicBezTo>
                <a:cubicBezTo>
                  <a:pt x="430" y="399"/>
                  <a:pt x="430" y="399"/>
                  <a:pt x="430" y="399"/>
                </a:cubicBezTo>
                <a:cubicBezTo>
                  <a:pt x="435" y="403"/>
                  <a:pt x="435" y="403"/>
                  <a:pt x="435" y="403"/>
                </a:cubicBezTo>
                <a:cubicBezTo>
                  <a:pt x="482" y="441"/>
                  <a:pt x="512" y="495"/>
                  <a:pt x="519" y="554"/>
                </a:cubicBezTo>
                <a:lnTo>
                  <a:pt x="355" y="554"/>
                </a:lnTo>
                <a:close/>
              </a:path>
            </a:pathLst>
          </a:custGeom>
          <a:solidFill>
            <a:schemeClr val="accent1"/>
          </a:solidFill>
          <a:ln>
            <a:noFill/>
          </a:ln>
        </p:spPr>
        <p:txBody>
          <a:bodyPr vert="horz" wrap="square" lIns="91422" tIns="45711" rIns="91422" bIns="45711" numCol="1" anchor="t" anchorCtr="0" compatLnSpc="1">
            <a:prstTxWarp prst="textNoShape">
              <a:avLst/>
            </a:prstTxWarp>
          </a:bodyPr>
          <a:lstStyle/>
          <a:p>
            <a:endParaRPr lang="id-ID" sz="900" dirty="0">
              <a:solidFill>
                <a:schemeClr val="bg1">
                  <a:lumMod val="95000"/>
                </a:schemeClr>
              </a:solidFill>
              <a:latin typeface="Calibri Light"/>
            </a:endParaRPr>
          </a:p>
        </p:txBody>
      </p:sp>
      <p:grpSp>
        <p:nvGrpSpPr>
          <p:cNvPr id="5" name="Group 65"/>
          <p:cNvGrpSpPr/>
          <p:nvPr/>
        </p:nvGrpSpPr>
        <p:grpSpPr>
          <a:xfrm>
            <a:off x="2260696" y="3761257"/>
            <a:ext cx="381819" cy="363438"/>
            <a:chOff x="6719888" y="887413"/>
            <a:chExt cx="492125" cy="468312"/>
          </a:xfrm>
          <a:solidFill>
            <a:schemeClr val="accent3"/>
          </a:solidFill>
        </p:grpSpPr>
        <p:sp>
          <p:nvSpPr>
            <p:cNvPr id="6" name="Freeform 13"/>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7" name="Freeform 14"/>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8" name="Freeform 15"/>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9" name="Freeform 16"/>
            <p:cNvSpPr>
              <a:spLocks/>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0" name="Freeform 17"/>
            <p:cNvSpPr>
              <a:spLocks/>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1" name="Freeform 18"/>
            <p:cNvSpPr>
              <a:spLocks/>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grpSp>
      <p:sp>
        <p:nvSpPr>
          <p:cNvPr id="12" name="Freeform 22"/>
          <p:cNvSpPr>
            <a:spLocks noEditPoints="1"/>
          </p:cNvSpPr>
          <p:nvPr/>
        </p:nvSpPr>
        <p:spPr bwMode="auto">
          <a:xfrm>
            <a:off x="2257956" y="2785716"/>
            <a:ext cx="387301" cy="389778"/>
          </a:xfrm>
          <a:custGeom>
            <a:avLst/>
            <a:gdLst>
              <a:gd name="T0" fmla="*/ 326 w 326"/>
              <a:gd name="T1" fmla="*/ 108 h 328"/>
              <a:gd name="T2" fmla="*/ 219 w 326"/>
              <a:gd name="T3" fmla="*/ 0 h 328"/>
              <a:gd name="T4" fmla="*/ 31 w 326"/>
              <a:gd name="T5" fmla="*/ 188 h 328"/>
              <a:gd name="T6" fmla="*/ 0 w 326"/>
              <a:gd name="T7" fmla="*/ 328 h 328"/>
              <a:gd name="T8" fmla="*/ 139 w 326"/>
              <a:gd name="T9" fmla="*/ 295 h 328"/>
              <a:gd name="T10" fmla="*/ 326 w 326"/>
              <a:gd name="T11" fmla="*/ 108 h 328"/>
              <a:gd name="T12" fmla="*/ 129 w 326"/>
              <a:gd name="T13" fmla="*/ 275 h 328"/>
              <a:gd name="T14" fmla="*/ 112 w 326"/>
              <a:gd name="T15" fmla="*/ 258 h 328"/>
              <a:gd name="T16" fmla="*/ 280 w 326"/>
              <a:gd name="T17" fmla="*/ 91 h 328"/>
              <a:gd name="T18" fmla="*/ 297 w 326"/>
              <a:gd name="T19" fmla="*/ 108 h 328"/>
              <a:gd name="T20" fmla="*/ 129 w 326"/>
              <a:gd name="T21" fmla="*/ 275 h 328"/>
              <a:gd name="T22" fmla="*/ 67 w 326"/>
              <a:gd name="T23" fmla="*/ 290 h 328"/>
              <a:gd name="T24" fmla="*/ 37 w 326"/>
              <a:gd name="T25" fmla="*/ 260 h 328"/>
              <a:gd name="T26" fmla="*/ 48 w 326"/>
              <a:gd name="T27" fmla="*/ 208 h 328"/>
              <a:gd name="T28" fmla="*/ 66 w 326"/>
              <a:gd name="T29" fmla="*/ 226 h 328"/>
              <a:gd name="T30" fmla="*/ 66 w 326"/>
              <a:gd name="T31" fmla="*/ 226 h 328"/>
              <a:gd name="T32" fmla="*/ 105 w 326"/>
              <a:gd name="T33" fmla="*/ 265 h 328"/>
              <a:gd name="T34" fmla="*/ 105 w 326"/>
              <a:gd name="T35" fmla="*/ 265 h 328"/>
              <a:gd name="T36" fmla="*/ 119 w 326"/>
              <a:gd name="T37" fmla="*/ 278 h 328"/>
              <a:gd name="T38" fmla="*/ 67 w 326"/>
              <a:gd name="T39" fmla="*/ 290 h 328"/>
              <a:gd name="T40" fmla="*/ 272 w 326"/>
              <a:gd name="T41" fmla="*/ 83 h 328"/>
              <a:gd name="T42" fmla="*/ 105 w 326"/>
              <a:gd name="T43" fmla="*/ 250 h 328"/>
              <a:gd name="T44" fmla="*/ 80 w 326"/>
              <a:gd name="T45" fmla="*/ 226 h 328"/>
              <a:gd name="T46" fmla="*/ 248 w 326"/>
              <a:gd name="T47" fmla="*/ 59 h 328"/>
              <a:gd name="T48" fmla="*/ 272 w 326"/>
              <a:gd name="T49" fmla="*/ 83 h 328"/>
              <a:gd name="T50" fmla="*/ 219 w 326"/>
              <a:gd name="T51" fmla="*/ 30 h 328"/>
              <a:gd name="T52" fmla="*/ 240 w 326"/>
              <a:gd name="T53" fmla="*/ 51 h 328"/>
              <a:gd name="T54" fmla="*/ 73 w 326"/>
              <a:gd name="T55" fmla="*/ 218 h 328"/>
              <a:gd name="T56" fmla="*/ 52 w 326"/>
              <a:gd name="T57" fmla="*/ 197 h 328"/>
              <a:gd name="T58" fmla="*/ 219 w 326"/>
              <a:gd name="T59" fmla="*/ 3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6" h="328">
                <a:moveTo>
                  <a:pt x="326" y="108"/>
                </a:moveTo>
                <a:lnTo>
                  <a:pt x="219" y="0"/>
                </a:lnTo>
                <a:lnTo>
                  <a:pt x="31" y="188"/>
                </a:lnTo>
                <a:lnTo>
                  <a:pt x="0" y="328"/>
                </a:lnTo>
                <a:lnTo>
                  <a:pt x="139" y="295"/>
                </a:lnTo>
                <a:lnTo>
                  <a:pt x="326" y="108"/>
                </a:lnTo>
                <a:close/>
                <a:moveTo>
                  <a:pt x="129" y="275"/>
                </a:moveTo>
                <a:lnTo>
                  <a:pt x="112" y="258"/>
                </a:lnTo>
                <a:lnTo>
                  <a:pt x="280" y="91"/>
                </a:lnTo>
                <a:lnTo>
                  <a:pt x="297" y="108"/>
                </a:lnTo>
                <a:lnTo>
                  <a:pt x="129" y="275"/>
                </a:lnTo>
                <a:close/>
                <a:moveTo>
                  <a:pt x="67" y="290"/>
                </a:moveTo>
                <a:lnTo>
                  <a:pt x="37" y="260"/>
                </a:lnTo>
                <a:lnTo>
                  <a:pt x="48" y="208"/>
                </a:lnTo>
                <a:lnTo>
                  <a:pt x="66" y="226"/>
                </a:lnTo>
                <a:lnTo>
                  <a:pt x="66" y="226"/>
                </a:lnTo>
                <a:lnTo>
                  <a:pt x="105" y="265"/>
                </a:lnTo>
                <a:lnTo>
                  <a:pt x="105" y="265"/>
                </a:lnTo>
                <a:lnTo>
                  <a:pt x="119" y="278"/>
                </a:lnTo>
                <a:lnTo>
                  <a:pt x="67" y="290"/>
                </a:lnTo>
                <a:close/>
                <a:moveTo>
                  <a:pt x="272" y="83"/>
                </a:moveTo>
                <a:lnTo>
                  <a:pt x="105" y="250"/>
                </a:lnTo>
                <a:lnTo>
                  <a:pt x="80" y="226"/>
                </a:lnTo>
                <a:lnTo>
                  <a:pt x="248" y="59"/>
                </a:lnTo>
                <a:lnTo>
                  <a:pt x="272" y="83"/>
                </a:lnTo>
                <a:close/>
                <a:moveTo>
                  <a:pt x="219" y="30"/>
                </a:moveTo>
                <a:lnTo>
                  <a:pt x="240" y="51"/>
                </a:lnTo>
                <a:lnTo>
                  <a:pt x="73" y="218"/>
                </a:lnTo>
                <a:lnTo>
                  <a:pt x="52" y="197"/>
                </a:lnTo>
                <a:lnTo>
                  <a:pt x="219" y="30"/>
                </a:lnTo>
                <a:close/>
              </a:path>
            </a:pathLst>
          </a:custGeom>
          <a:solidFill>
            <a:schemeClr val="accent2"/>
          </a:solidFill>
          <a:ln>
            <a:noFill/>
          </a:ln>
        </p:spPr>
        <p:txBody>
          <a:bodyPr vert="horz" wrap="square" lIns="91422" tIns="45711" rIns="91422" bIns="45711" numCol="1" anchor="t" anchorCtr="0" compatLnSpc="1">
            <a:prstTxWarp prst="textNoShape">
              <a:avLst/>
            </a:prstTxWarp>
          </a:bodyPr>
          <a:lstStyle/>
          <a:p>
            <a:endParaRPr lang="id-ID" sz="900" dirty="0">
              <a:solidFill>
                <a:schemeClr val="bg1">
                  <a:lumMod val="95000"/>
                </a:schemeClr>
              </a:solidFill>
              <a:latin typeface="Calibri Light"/>
            </a:endParaRPr>
          </a:p>
        </p:txBody>
      </p:sp>
      <p:grpSp>
        <p:nvGrpSpPr>
          <p:cNvPr id="13" name="Group 73"/>
          <p:cNvGrpSpPr/>
          <p:nvPr/>
        </p:nvGrpSpPr>
        <p:grpSpPr>
          <a:xfrm rot="2700000">
            <a:off x="2320357" y="5489933"/>
            <a:ext cx="254265" cy="442983"/>
            <a:chOff x="4732338" y="4783138"/>
            <a:chExt cx="703263" cy="1225550"/>
          </a:xfrm>
          <a:solidFill>
            <a:schemeClr val="accent6"/>
          </a:solidFill>
        </p:grpSpPr>
        <p:sp>
          <p:nvSpPr>
            <p:cNvPr id="14" name="Freeform 30"/>
            <p:cNvSpPr>
              <a:spLocks noEditPoints="1"/>
            </p:cNvSpPr>
            <p:nvPr/>
          </p:nvSpPr>
          <p:spPr bwMode="auto">
            <a:xfrm>
              <a:off x="4732338" y="4783138"/>
              <a:ext cx="703263" cy="1173163"/>
            </a:xfrm>
            <a:custGeom>
              <a:avLst/>
              <a:gdLst>
                <a:gd name="T0" fmla="*/ 50 w 184"/>
                <a:gd name="T1" fmla="*/ 310 h 310"/>
                <a:gd name="T2" fmla="*/ 32 w 184"/>
                <a:gd name="T3" fmla="*/ 282 h 310"/>
                <a:gd name="T4" fmla="*/ 10 w 184"/>
                <a:gd name="T5" fmla="*/ 199 h 310"/>
                <a:gd name="T6" fmla="*/ 39 w 184"/>
                <a:gd name="T7" fmla="*/ 171 h 310"/>
                <a:gd name="T8" fmla="*/ 30 w 184"/>
                <a:gd name="T9" fmla="*/ 116 h 310"/>
                <a:gd name="T10" fmla="*/ 36 w 184"/>
                <a:gd name="T11" fmla="*/ 73 h 310"/>
                <a:gd name="T12" fmla="*/ 36 w 184"/>
                <a:gd name="T13" fmla="*/ 72 h 310"/>
                <a:gd name="T14" fmla="*/ 92 w 184"/>
                <a:gd name="T15" fmla="*/ 0 h 310"/>
                <a:gd name="T16" fmla="*/ 148 w 184"/>
                <a:gd name="T17" fmla="*/ 72 h 310"/>
                <a:gd name="T18" fmla="*/ 148 w 184"/>
                <a:gd name="T19" fmla="*/ 73 h 310"/>
                <a:gd name="T20" fmla="*/ 155 w 184"/>
                <a:gd name="T21" fmla="*/ 116 h 310"/>
                <a:gd name="T22" fmla="*/ 145 w 184"/>
                <a:gd name="T23" fmla="*/ 171 h 310"/>
                <a:gd name="T24" fmla="*/ 174 w 184"/>
                <a:gd name="T25" fmla="*/ 199 h 310"/>
                <a:gd name="T26" fmla="*/ 153 w 184"/>
                <a:gd name="T27" fmla="*/ 282 h 310"/>
                <a:gd name="T28" fmla="*/ 134 w 184"/>
                <a:gd name="T29" fmla="*/ 310 h 310"/>
                <a:gd name="T30" fmla="*/ 134 w 184"/>
                <a:gd name="T31" fmla="*/ 276 h 310"/>
                <a:gd name="T32" fmla="*/ 118 w 184"/>
                <a:gd name="T33" fmla="*/ 239 h 310"/>
                <a:gd name="T34" fmla="*/ 118 w 184"/>
                <a:gd name="T35" fmla="*/ 240 h 310"/>
                <a:gd name="T36" fmla="*/ 115 w 184"/>
                <a:gd name="T37" fmla="*/ 246 h 310"/>
                <a:gd name="T38" fmla="*/ 108 w 184"/>
                <a:gd name="T39" fmla="*/ 245 h 310"/>
                <a:gd name="T40" fmla="*/ 76 w 184"/>
                <a:gd name="T41" fmla="*/ 245 h 310"/>
                <a:gd name="T42" fmla="*/ 69 w 184"/>
                <a:gd name="T43" fmla="*/ 246 h 310"/>
                <a:gd name="T44" fmla="*/ 66 w 184"/>
                <a:gd name="T45" fmla="*/ 240 h 310"/>
                <a:gd name="T46" fmla="*/ 66 w 184"/>
                <a:gd name="T47" fmla="*/ 239 h 310"/>
                <a:gd name="T48" fmla="*/ 50 w 184"/>
                <a:gd name="T49" fmla="*/ 276 h 310"/>
                <a:gd name="T50" fmla="*/ 50 w 184"/>
                <a:gd name="T51" fmla="*/ 310 h 310"/>
                <a:gd name="T52" fmla="*/ 55 w 184"/>
                <a:gd name="T53" fmla="*/ 79 h 310"/>
                <a:gd name="T54" fmla="*/ 50 w 184"/>
                <a:gd name="T55" fmla="*/ 116 h 310"/>
                <a:gd name="T56" fmla="*/ 61 w 184"/>
                <a:gd name="T57" fmla="*/ 174 h 310"/>
                <a:gd name="T58" fmla="*/ 64 w 184"/>
                <a:gd name="T59" fmla="*/ 184 h 310"/>
                <a:gd name="T60" fmla="*/ 54 w 184"/>
                <a:gd name="T61" fmla="*/ 187 h 310"/>
                <a:gd name="T62" fmla="*/ 29 w 184"/>
                <a:gd name="T63" fmla="*/ 205 h 310"/>
                <a:gd name="T64" fmla="*/ 36 w 184"/>
                <a:gd name="T65" fmla="*/ 247 h 310"/>
                <a:gd name="T66" fmla="*/ 65 w 184"/>
                <a:gd name="T67" fmla="*/ 215 h 310"/>
                <a:gd name="T68" fmla="*/ 74 w 184"/>
                <a:gd name="T69" fmla="*/ 209 h 310"/>
                <a:gd name="T70" fmla="*/ 79 w 184"/>
                <a:gd name="T71" fmla="*/ 219 h 310"/>
                <a:gd name="T72" fmla="*/ 82 w 184"/>
                <a:gd name="T73" fmla="*/ 225 h 310"/>
                <a:gd name="T74" fmla="*/ 103 w 184"/>
                <a:gd name="T75" fmla="*/ 225 h 310"/>
                <a:gd name="T76" fmla="*/ 105 w 184"/>
                <a:gd name="T77" fmla="*/ 219 h 310"/>
                <a:gd name="T78" fmla="*/ 110 w 184"/>
                <a:gd name="T79" fmla="*/ 209 h 310"/>
                <a:gd name="T80" fmla="*/ 120 w 184"/>
                <a:gd name="T81" fmla="*/ 215 h 310"/>
                <a:gd name="T82" fmla="*/ 148 w 184"/>
                <a:gd name="T83" fmla="*/ 247 h 310"/>
                <a:gd name="T84" fmla="*/ 155 w 184"/>
                <a:gd name="T85" fmla="*/ 205 h 310"/>
                <a:gd name="T86" fmla="*/ 130 w 184"/>
                <a:gd name="T87" fmla="*/ 187 h 310"/>
                <a:gd name="T88" fmla="*/ 120 w 184"/>
                <a:gd name="T89" fmla="*/ 184 h 310"/>
                <a:gd name="T90" fmla="*/ 123 w 184"/>
                <a:gd name="T91" fmla="*/ 174 h 310"/>
                <a:gd name="T92" fmla="*/ 135 w 184"/>
                <a:gd name="T93" fmla="*/ 116 h 310"/>
                <a:gd name="T94" fmla="*/ 129 w 184"/>
                <a:gd name="T95" fmla="*/ 79 h 310"/>
                <a:gd name="T96" fmla="*/ 92 w 184"/>
                <a:gd name="T97" fmla="*/ 21 h 310"/>
                <a:gd name="T98" fmla="*/ 55 w 184"/>
                <a:gd name="T99" fmla="*/ 7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10">
                  <a:moveTo>
                    <a:pt x="50" y="310"/>
                  </a:moveTo>
                  <a:cubicBezTo>
                    <a:pt x="32" y="282"/>
                    <a:pt x="32" y="282"/>
                    <a:pt x="32" y="282"/>
                  </a:cubicBezTo>
                  <a:cubicBezTo>
                    <a:pt x="28" y="276"/>
                    <a:pt x="0" y="230"/>
                    <a:pt x="10" y="199"/>
                  </a:cubicBezTo>
                  <a:cubicBezTo>
                    <a:pt x="14" y="187"/>
                    <a:pt x="24" y="178"/>
                    <a:pt x="39" y="171"/>
                  </a:cubicBezTo>
                  <a:cubicBezTo>
                    <a:pt x="33" y="151"/>
                    <a:pt x="30" y="132"/>
                    <a:pt x="30" y="116"/>
                  </a:cubicBezTo>
                  <a:cubicBezTo>
                    <a:pt x="30" y="102"/>
                    <a:pt x="32" y="87"/>
                    <a:pt x="36" y="73"/>
                  </a:cubicBezTo>
                  <a:cubicBezTo>
                    <a:pt x="36" y="72"/>
                    <a:pt x="36" y="72"/>
                    <a:pt x="36" y="72"/>
                  </a:cubicBezTo>
                  <a:cubicBezTo>
                    <a:pt x="50" y="35"/>
                    <a:pt x="77" y="0"/>
                    <a:pt x="92" y="0"/>
                  </a:cubicBezTo>
                  <a:cubicBezTo>
                    <a:pt x="107" y="0"/>
                    <a:pt x="134" y="35"/>
                    <a:pt x="148" y="72"/>
                  </a:cubicBezTo>
                  <a:cubicBezTo>
                    <a:pt x="148" y="73"/>
                    <a:pt x="148" y="73"/>
                    <a:pt x="148" y="73"/>
                  </a:cubicBezTo>
                  <a:cubicBezTo>
                    <a:pt x="152" y="87"/>
                    <a:pt x="155" y="102"/>
                    <a:pt x="155" y="116"/>
                  </a:cubicBezTo>
                  <a:cubicBezTo>
                    <a:pt x="155" y="132"/>
                    <a:pt x="152" y="151"/>
                    <a:pt x="145" y="171"/>
                  </a:cubicBezTo>
                  <a:cubicBezTo>
                    <a:pt x="160" y="178"/>
                    <a:pt x="170" y="187"/>
                    <a:pt x="174" y="199"/>
                  </a:cubicBezTo>
                  <a:cubicBezTo>
                    <a:pt x="184" y="230"/>
                    <a:pt x="156" y="276"/>
                    <a:pt x="153" y="282"/>
                  </a:cubicBezTo>
                  <a:cubicBezTo>
                    <a:pt x="134" y="310"/>
                    <a:pt x="134" y="310"/>
                    <a:pt x="134" y="310"/>
                  </a:cubicBezTo>
                  <a:cubicBezTo>
                    <a:pt x="134" y="276"/>
                    <a:pt x="134" y="276"/>
                    <a:pt x="134" y="276"/>
                  </a:cubicBezTo>
                  <a:cubicBezTo>
                    <a:pt x="134" y="262"/>
                    <a:pt x="128" y="248"/>
                    <a:pt x="118" y="239"/>
                  </a:cubicBezTo>
                  <a:cubicBezTo>
                    <a:pt x="118" y="239"/>
                    <a:pt x="118" y="239"/>
                    <a:pt x="118" y="240"/>
                  </a:cubicBezTo>
                  <a:cubicBezTo>
                    <a:pt x="115" y="246"/>
                    <a:pt x="115" y="246"/>
                    <a:pt x="115" y="246"/>
                  </a:cubicBezTo>
                  <a:cubicBezTo>
                    <a:pt x="108" y="245"/>
                    <a:pt x="108" y="245"/>
                    <a:pt x="108" y="245"/>
                  </a:cubicBezTo>
                  <a:cubicBezTo>
                    <a:pt x="98" y="245"/>
                    <a:pt x="87" y="245"/>
                    <a:pt x="76" y="245"/>
                  </a:cubicBezTo>
                  <a:cubicBezTo>
                    <a:pt x="69" y="246"/>
                    <a:pt x="69" y="246"/>
                    <a:pt x="69" y="246"/>
                  </a:cubicBezTo>
                  <a:cubicBezTo>
                    <a:pt x="66" y="240"/>
                    <a:pt x="66" y="240"/>
                    <a:pt x="66" y="240"/>
                  </a:cubicBezTo>
                  <a:cubicBezTo>
                    <a:pt x="66" y="239"/>
                    <a:pt x="66" y="239"/>
                    <a:pt x="66" y="239"/>
                  </a:cubicBezTo>
                  <a:cubicBezTo>
                    <a:pt x="56" y="249"/>
                    <a:pt x="50" y="262"/>
                    <a:pt x="50" y="276"/>
                  </a:cubicBezTo>
                  <a:lnTo>
                    <a:pt x="50" y="310"/>
                  </a:lnTo>
                  <a:close/>
                  <a:moveTo>
                    <a:pt x="55" y="79"/>
                  </a:moveTo>
                  <a:cubicBezTo>
                    <a:pt x="52" y="91"/>
                    <a:pt x="50" y="104"/>
                    <a:pt x="50" y="116"/>
                  </a:cubicBezTo>
                  <a:cubicBezTo>
                    <a:pt x="50" y="132"/>
                    <a:pt x="53" y="152"/>
                    <a:pt x="61" y="174"/>
                  </a:cubicBezTo>
                  <a:cubicBezTo>
                    <a:pt x="64" y="184"/>
                    <a:pt x="64" y="184"/>
                    <a:pt x="64" y="184"/>
                  </a:cubicBezTo>
                  <a:cubicBezTo>
                    <a:pt x="54" y="187"/>
                    <a:pt x="54" y="187"/>
                    <a:pt x="54" y="187"/>
                  </a:cubicBezTo>
                  <a:cubicBezTo>
                    <a:pt x="45" y="190"/>
                    <a:pt x="33" y="196"/>
                    <a:pt x="29" y="205"/>
                  </a:cubicBezTo>
                  <a:cubicBezTo>
                    <a:pt x="26" y="216"/>
                    <a:pt x="30" y="233"/>
                    <a:pt x="36" y="247"/>
                  </a:cubicBezTo>
                  <a:cubicBezTo>
                    <a:pt x="42" y="234"/>
                    <a:pt x="52" y="223"/>
                    <a:pt x="65" y="215"/>
                  </a:cubicBezTo>
                  <a:cubicBezTo>
                    <a:pt x="74" y="209"/>
                    <a:pt x="74" y="209"/>
                    <a:pt x="74" y="209"/>
                  </a:cubicBezTo>
                  <a:cubicBezTo>
                    <a:pt x="79" y="219"/>
                    <a:pt x="79" y="219"/>
                    <a:pt x="79" y="219"/>
                  </a:cubicBezTo>
                  <a:cubicBezTo>
                    <a:pt x="80" y="221"/>
                    <a:pt x="81" y="223"/>
                    <a:pt x="82" y="225"/>
                  </a:cubicBezTo>
                  <a:cubicBezTo>
                    <a:pt x="89" y="225"/>
                    <a:pt x="96" y="225"/>
                    <a:pt x="103" y="225"/>
                  </a:cubicBezTo>
                  <a:cubicBezTo>
                    <a:pt x="104" y="223"/>
                    <a:pt x="105" y="221"/>
                    <a:pt x="105" y="219"/>
                  </a:cubicBezTo>
                  <a:cubicBezTo>
                    <a:pt x="110" y="209"/>
                    <a:pt x="110" y="209"/>
                    <a:pt x="110" y="209"/>
                  </a:cubicBezTo>
                  <a:cubicBezTo>
                    <a:pt x="120" y="215"/>
                    <a:pt x="120" y="215"/>
                    <a:pt x="120" y="215"/>
                  </a:cubicBezTo>
                  <a:cubicBezTo>
                    <a:pt x="133" y="223"/>
                    <a:pt x="142" y="234"/>
                    <a:pt x="148" y="247"/>
                  </a:cubicBezTo>
                  <a:cubicBezTo>
                    <a:pt x="154" y="233"/>
                    <a:pt x="159" y="216"/>
                    <a:pt x="155" y="205"/>
                  </a:cubicBezTo>
                  <a:cubicBezTo>
                    <a:pt x="152" y="196"/>
                    <a:pt x="140" y="190"/>
                    <a:pt x="130" y="187"/>
                  </a:cubicBezTo>
                  <a:cubicBezTo>
                    <a:pt x="120" y="184"/>
                    <a:pt x="120" y="184"/>
                    <a:pt x="120" y="184"/>
                  </a:cubicBezTo>
                  <a:cubicBezTo>
                    <a:pt x="123" y="174"/>
                    <a:pt x="123" y="174"/>
                    <a:pt x="123" y="174"/>
                  </a:cubicBezTo>
                  <a:cubicBezTo>
                    <a:pt x="131" y="152"/>
                    <a:pt x="135" y="132"/>
                    <a:pt x="135" y="116"/>
                  </a:cubicBezTo>
                  <a:cubicBezTo>
                    <a:pt x="135" y="104"/>
                    <a:pt x="133" y="91"/>
                    <a:pt x="129" y="79"/>
                  </a:cubicBezTo>
                  <a:cubicBezTo>
                    <a:pt x="117" y="47"/>
                    <a:pt x="99" y="26"/>
                    <a:pt x="92" y="21"/>
                  </a:cubicBezTo>
                  <a:cubicBezTo>
                    <a:pt x="85" y="26"/>
                    <a:pt x="67" y="47"/>
                    <a:pt x="55" y="7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5" name="Freeform 31"/>
            <p:cNvSpPr>
              <a:spLocks noEditPoints="1"/>
            </p:cNvSpPr>
            <p:nvPr/>
          </p:nvSpPr>
          <p:spPr bwMode="auto">
            <a:xfrm>
              <a:off x="4960938" y="5127626"/>
              <a:ext cx="244475" cy="241300"/>
            </a:xfrm>
            <a:custGeom>
              <a:avLst/>
              <a:gdLst>
                <a:gd name="T0" fmla="*/ 32 w 64"/>
                <a:gd name="T1" fmla="*/ 64 h 64"/>
                <a:gd name="T2" fmla="*/ 0 w 64"/>
                <a:gd name="T3" fmla="*/ 32 h 64"/>
                <a:gd name="T4" fmla="*/ 32 w 64"/>
                <a:gd name="T5" fmla="*/ 0 h 64"/>
                <a:gd name="T6" fmla="*/ 64 w 64"/>
                <a:gd name="T7" fmla="*/ 32 h 64"/>
                <a:gd name="T8" fmla="*/ 32 w 64"/>
                <a:gd name="T9" fmla="*/ 64 h 64"/>
                <a:gd name="T10" fmla="*/ 32 w 64"/>
                <a:gd name="T11" fmla="*/ 12 h 64"/>
                <a:gd name="T12" fmla="*/ 12 w 64"/>
                <a:gd name="T13" fmla="*/ 32 h 64"/>
                <a:gd name="T14" fmla="*/ 32 w 64"/>
                <a:gd name="T15" fmla="*/ 52 h 64"/>
                <a:gd name="T16" fmla="*/ 52 w 64"/>
                <a:gd name="T17" fmla="*/ 32 h 64"/>
                <a:gd name="T18" fmla="*/ 32 w 64"/>
                <a:gd name="T19"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14" y="64"/>
                    <a:pt x="0" y="50"/>
                    <a:pt x="0" y="32"/>
                  </a:cubicBezTo>
                  <a:cubicBezTo>
                    <a:pt x="0" y="14"/>
                    <a:pt x="14" y="0"/>
                    <a:pt x="32" y="0"/>
                  </a:cubicBezTo>
                  <a:cubicBezTo>
                    <a:pt x="50" y="0"/>
                    <a:pt x="64" y="14"/>
                    <a:pt x="64" y="32"/>
                  </a:cubicBezTo>
                  <a:cubicBezTo>
                    <a:pt x="64" y="50"/>
                    <a:pt x="50" y="64"/>
                    <a:pt x="32" y="64"/>
                  </a:cubicBezTo>
                  <a:close/>
                  <a:moveTo>
                    <a:pt x="32" y="12"/>
                  </a:moveTo>
                  <a:cubicBezTo>
                    <a:pt x="21" y="12"/>
                    <a:pt x="12" y="21"/>
                    <a:pt x="12" y="32"/>
                  </a:cubicBezTo>
                  <a:cubicBezTo>
                    <a:pt x="12" y="43"/>
                    <a:pt x="21" y="52"/>
                    <a:pt x="32" y="52"/>
                  </a:cubicBezTo>
                  <a:cubicBezTo>
                    <a:pt x="43" y="52"/>
                    <a:pt x="52" y="43"/>
                    <a:pt x="52" y="32"/>
                  </a:cubicBezTo>
                  <a:cubicBezTo>
                    <a:pt x="52" y="21"/>
                    <a:pt x="43" y="12"/>
                    <a:pt x="32"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6" name="Freeform 32"/>
            <p:cNvSpPr>
              <a:spLocks noEditPoints="1"/>
            </p:cNvSpPr>
            <p:nvPr/>
          </p:nvSpPr>
          <p:spPr bwMode="auto">
            <a:xfrm>
              <a:off x="4973638" y="5649913"/>
              <a:ext cx="225425" cy="358775"/>
            </a:xfrm>
            <a:custGeom>
              <a:avLst/>
              <a:gdLst>
                <a:gd name="T0" fmla="*/ 29 w 59"/>
                <a:gd name="T1" fmla="*/ 95 h 95"/>
                <a:gd name="T2" fmla="*/ 24 w 59"/>
                <a:gd name="T3" fmla="*/ 85 h 95"/>
                <a:gd name="T4" fmla="*/ 0 w 59"/>
                <a:gd name="T5" fmla="*/ 26 h 95"/>
                <a:gd name="T6" fmla="*/ 29 w 59"/>
                <a:gd name="T7" fmla="*/ 0 h 95"/>
                <a:gd name="T8" fmla="*/ 59 w 59"/>
                <a:gd name="T9" fmla="*/ 26 h 95"/>
                <a:gd name="T10" fmla="*/ 34 w 59"/>
                <a:gd name="T11" fmla="*/ 85 h 95"/>
                <a:gd name="T12" fmla="*/ 29 w 59"/>
                <a:gd name="T13" fmla="*/ 95 h 95"/>
                <a:gd name="T14" fmla="*/ 29 w 59"/>
                <a:gd name="T15" fmla="*/ 12 h 95"/>
                <a:gd name="T16" fmla="*/ 12 w 59"/>
                <a:gd name="T17" fmla="*/ 26 h 95"/>
                <a:gd name="T18" fmla="*/ 29 w 59"/>
                <a:gd name="T19" fmla="*/ 69 h 95"/>
                <a:gd name="T20" fmla="*/ 47 w 59"/>
                <a:gd name="T21" fmla="*/ 26 h 95"/>
                <a:gd name="T22" fmla="*/ 29 w 59"/>
                <a:gd name="T23"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95">
                  <a:moveTo>
                    <a:pt x="29" y="95"/>
                  </a:moveTo>
                  <a:cubicBezTo>
                    <a:pt x="24" y="85"/>
                    <a:pt x="24" y="85"/>
                    <a:pt x="24" y="85"/>
                  </a:cubicBezTo>
                  <a:cubicBezTo>
                    <a:pt x="20" y="77"/>
                    <a:pt x="0" y="38"/>
                    <a:pt x="0" y="26"/>
                  </a:cubicBezTo>
                  <a:cubicBezTo>
                    <a:pt x="0" y="12"/>
                    <a:pt x="13" y="0"/>
                    <a:pt x="29" y="0"/>
                  </a:cubicBezTo>
                  <a:cubicBezTo>
                    <a:pt x="45" y="0"/>
                    <a:pt x="59" y="12"/>
                    <a:pt x="59" y="26"/>
                  </a:cubicBezTo>
                  <a:cubicBezTo>
                    <a:pt x="59" y="38"/>
                    <a:pt x="39" y="77"/>
                    <a:pt x="34" y="85"/>
                  </a:cubicBezTo>
                  <a:lnTo>
                    <a:pt x="29" y="95"/>
                  </a:lnTo>
                  <a:close/>
                  <a:moveTo>
                    <a:pt x="29" y="12"/>
                  </a:moveTo>
                  <a:cubicBezTo>
                    <a:pt x="19" y="12"/>
                    <a:pt x="12" y="18"/>
                    <a:pt x="12" y="26"/>
                  </a:cubicBezTo>
                  <a:cubicBezTo>
                    <a:pt x="12" y="31"/>
                    <a:pt x="20" y="50"/>
                    <a:pt x="29" y="69"/>
                  </a:cubicBezTo>
                  <a:cubicBezTo>
                    <a:pt x="38" y="50"/>
                    <a:pt x="47" y="31"/>
                    <a:pt x="47" y="26"/>
                  </a:cubicBezTo>
                  <a:cubicBezTo>
                    <a:pt x="47" y="18"/>
                    <a:pt x="39" y="12"/>
                    <a:pt x="29"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grpSp>
      <p:grpSp>
        <p:nvGrpSpPr>
          <p:cNvPr id="17" name="Group 83"/>
          <p:cNvGrpSpPr/>
          <p:nvPr/>
        </p:nvGrpSpPr>
        <p:grpSpPr>
          <a:xfrm>
            <a:off x="2265039" y="4624724"/>
            <a:ext cx="364902" cy="345407"/>
            <a:chOff x="8332788" y="4254500"/>
            <a:chExt cx="561975" cy="531813"/>
          </a:xfrm>
          <a:solidFill>
            <a:schemeClr val="accent4"/>
          </a:solidFill>
        </p:grpSpPr>
        <p:sp>
          <p:nvSpPr>
            <p:cNvPr id="18" name="Rectangle 16"/>
            <p:cNvSpPr>
              <a:spLocks noChangeArrowheads="1"/>
            </p:cNvSpPr>
            <p:nvPr/>
          </p:nvSpPr>
          <p:spPr bwMode="auto">
            <a:xfrm>
              <a:off x="8416926" y="4486275"/>
              <a:ext cx="188913" cy="158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19" name="Rectangle 17"/>
            <p:cNvSpPr>
              <a:spLocks noChangeArrowheads="1"/>
            </p:cNvSpPr>
            <p:nvPr/>
          </p:nvSpPr>
          <p:spPr bwMode="auto">
            <a:xfrm>
              <a:off x="8416926" y="4416425"/>
              <a:ext cx="139700" cy="1587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0" name="Rectangle 18"/>
            <p:cNvSpPr>
              <a:spLocks noChangeArrowheads="1"/>
            </p:cNvSpPr>
            <p:nvPr/>
          </p:nvSpPr>
          <p:spPr bwMode="auto">
            <a:xfrm>
              <a:off x="8416926" y="4564063"/>
              <a:ext cx="139700"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1" name="Freeform 19"/>
            <p:cNvSpPr>
              <a:spLocks/>
            </p:cNvSpPr>
            <p:nvPr/>
          </p:nvSpPr>
          <p:spPr bwMode="auto">
            <a:xfrm>
              <a:off x="8629651" y="4513263"/>
              <a:ext cx="247650" cy="127000"/>
            </a:xfrm>
            <a:custGeom>
              <a:avLst/>
              <a:gdLst>
                <a:gd name="T0" fmla="*/ 295 w 561"/>
                <a:gd name="T1" fmla="*/ 289 h 289"/>
                <a:gd name="T2" fmla="*/ 61 w 561"/>
                <a:gd name="T3" fmla="*/ 157 h 289"/>
                <a:gd name="T4" fmla="*/ 34 w 561"/>
                <a:gd name="T5" fmla="*/ 172 h 289"/>
                <a:gd name="T6" fmla="*/ 23 w 561"/>
                <a:gd name="T7" fmla="*/ 175 h 289"/>
                <a:gd name="T8" fmla="*/ 7 w 561"/>
                <a:gd name="T9" fmla="*/ 168 h 289"/>
                <a:gd name="T10" fmla="*/ 0 w 561"/>
                <a:gd name="T11" fmla="*/ 152 h 289"/>
                <a:gd name="T12" fmla="*/ 1 w 561"/>
                <a:gd name="T13" fmla="*/ 23 h 289"/>
                <a:gd name="T14" fmla="*/ 23 w 561"/>
                <a:gd name="T15" fmla="*/ 0 h 289"/>
                <a:gd name="T16" fmla="*/ 35 w 561"/>
                <a:gd name="T17" fmla="*/ 3 h 289"/>
                <a:gd name="T18" fmla="*/ 148 w 561"/>
                <a:gd name="T19" fmla="*/ 68 h 289"/>
                <a:gd name="T20" fmla="*/ 160 w 561"/>
                <a:gd name="T21" fmla="*/ 88 h 289"/>
                <a:gd name="T22" fmla="*/ 148 w 561"/>
                <a:gd name="T23" fmla="*/ 108 h 289"/>
                <a:gd name="T24" fmla="*/ 116 w 561"/>
                <a:gd name="T25" fmla="*/ 126 h 289"/>
                <a:gd name="T26" fmla="*/ 295 w 561"/>
                <a:gd name="T27" fmla="*/ 225 h 289"/>
                <a:gd name="T28" fmla="*/ 495 w 561"/>
                <a:gd name="T29" fmla="*/ 97 h 289"/>
                <a:gd name="T30" fmla="*/ 525 w 561"/>
                <a:gd name="T31" fmla="*/ 77 h 289"/>
                <a:gd name="T32" fmla="*/ 537 w 561"/>
                <a:gd name="T33" fmla="*/ 80 h 289"/>
                <a:gd name="T34" fmla="*/ 554 w 561"/>
                <a:gd name="T35" fmla="*/ 121 h 289"/>
                <a:gd name="T36" fmla="*/ 295 w 561"/>
                <a:gd name="T37"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1" h="289">
                  <a:moveTo>
                    <a:pt x="295" y="289"/>
                  </a:moveTo>
                  <a:cubicBezTo>
                    <a:pt x="200" y="289"/>
                    <a:pt x="111" y="239"/>
                    <a:pt x="61" y="157"/>
                  </a:cubicBezTo>
                  <a:cubicBezTo>
                    <a:pt x="47" y="165"/>
                    <a:pt x="36" y="171"/>
                    <a:pt x="34" y="172"/>
                  </a:cubicBezTo>
                  <a:cubicBezTo>
                    <a:pt x="31" y="174"/>
                    <a:pt x="27" y="175"/>
                    <a:pt x="23" y="175"/>
                  </a:cubicBezTo>
                  <a:cubicBezTo>
                    <a:pt x="17" y="175"/>
                    <a:pt x="11" y="172"/>
                    <a:pt x="7" y="168"/>
                  </a:cubicBezTo>
                  <a:cubicBezTo>
                    <a:pt x="2" y="164"/>
                    <a:pt x="0" y="158"/>
                    <a:pt x="0" y="152"/>
                  </a:cubicBezTo>
                  <a:cubicBezTo>
                    <a:pt x="0" y="140"/>
                    <a:pt x="0" y="29"/>
                    <a:pt x="1" y="23"/>
                  </a:cubicBezTo>
                  <a:cubicBezTo>
                    <a:pt x="1" y="10"/>
                    <a:pt x="11" y="0"/>
                    <a:pt x="23" y="0"/>
                  </a:cubicBezTo>
                  <a:cubicBezTo>
                    <a:pt x="27" y="0"/>
                    <a:pt x="32" y="1"/>
                    <a:pt x="35" y="3"/>
                  </a:cubicBezTo>
                  <a:cubicBezTo>
                    <a:pt x="37" y="4"/>
                    <a:pt x="145" y="66"/>
                    <a:pt x="148" y="68"/>
                  </a:cubicBezTo>
                  <a:cubicBezTo>
                    <a:pt x="155" y="73"/>
                    <a:pt x="160" y="80"/>
                    <a:pt x="160" y="88"/>
                  </a:cubicBezTo>
                  <a:cubicBezTo>
                    <a:pt x="160" y="96"/>
                    <a:pt x="155" y="104"/>
                    <a:pt x="148" y="108"/>
                  </a:cubicBezTo>
                  <a:cubicBezTo>
                    <a:pt x="145" y="110"/>
                    <a:pt x="129" y="119"/>
                    <a:pt x="116" y="126"/>
                  </a:cubicBezTo>
                  <a:cubicBezTo>
                    <a:pt x="156" y="188"/>
                    <a:pt x="223" y="225"/>
                    <a:pt x="295" y="225"/>
                  </a:cubicBezTo>
                  <a:cubicBezTo>
                    <a:pt x="385" y="225"/>
                    <a:pt x="463" y="175"/>
                    <a:pt x="495" y="97"/>
                  </a:cubicBezTo>
                  <a:cubicBezTo>
                    <a:pt x="500" y="85"/>
                    <a:pt x="512" y="77"/>
                    <a:pt x="525" y="77"/>
                  </a:cubicBezTo>
                  <a:cubicBezTo>
                    <a:pt x="529" y="77"/>
                    <a:pt x="533" y="78"/>
                    <a:pt x="537" y="80"/>
                  </a:cubicBezTo>
                  <a:cubicBezTo>
                    <a:pt x="553" y="86"/>
                    <a:pt x="561" y="105"/>
                    <a:pt x="554" y="121"/>
                  </a:cubicBezTo>
                  <a:cubicBezTo>
                    <a:pt x="512" y="223"/>
                    <a:pt x="411" y="289"/>
                    <a:pt x="295" y="28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2" name="Freeform 20"/>
            <p:cNvSpPr>
              <a:spLocks/>
            </p:cNvSpPr>
            <p:nvPr/>
          </p:nvSpPr>
          <p:spPr bwMode="auto">
            <a:xfrm>
              <a:off x="8643938" y="4391025"/>
              <a:ext cx="250825" cy="128588"/>
            </a:xfrm>
            <a:custGeom>
              <a:avLst/>
              <a:gdLst>
                <a:gd name="T0" fmla="*/ 544 w 567"/>
                <a:gd name="T1" fmla="*/ 289 h 289"/>
                <a:gd name="T2" fmla="*/ 533 w 567"/>
                <a:gd name="T3" fmla="*/ 286 h 289"/>
                <a:gd name="T4" fmla="*/ 419 w 567"/>
                <a:gd name="T5" fmla="*/ 222 h 289"/>
                <a:gd name="T6" fmla="*/ 407 w 567"/>
                <a:gd name="T7" fmla="*/ 202 h 289"/>
                <a:gd name="T8" fmla="*/ 419 w 567"/>
                <a:gd name="T9" fmla="*/ 182 h 289"/>
                <a:gd name="T10" fmla="*/ 448 w 567"/>
                <a:gd name="T11" fmla="*/ 165 h 289"/>
                <a:gd name="T12" fmla="*/ 260 w 567"/>
                <a:gd name="T13" fmla="*/ 63 h 289"/>
                <a:gd name="T14" fmla="*/ 66 w 567"/>
                <a:gd name="T15" fmla="*/ 193 h 289"/>
                <a:gd name="T16" fmla="*/ 36 w 567"/>
                <a:gd name="T17" fmla="*/ 212 h 289"/>
                <a:gd name="T18" fmla="*/ 24 w 567"/>
                <a:gd name="T19" fmla="*/ 209 h 289"/>
                <a:gd name="T20" fmla="*/ 7 w 567"/>
                <a:gd name="T21" fmla="*/ 167 h 289"/>
                <a:gd name="T22" fmla="*/ 260 w 567"/>
                <a:gd name="T23" fmla="*/ 0 h 289"/>
                <a:gd name="T24" fmla="*/ 503 w 567"/>
                <a:gd name="T25" fmla="*/ 134 h 289"/>
                <a:gd name="T26" fmla="*/ 532 w 567"/>
                <a:gd name="T27" fmla="*/ 117 h 289"/>
                <a:gd name="T28" fmla="*/ 543 w 567"/>
                <a:gd name="T29" fmla="*/ 114 h 289"/>
                <a:gd name="T30" fmla="*/ 566 w 567"/>
                <a:gd name="T31" fmla="*/ 137 h 289"/>
                <a:gd name="T32" fmla="*/ 567 w 567"/>
                <a:gd name="T33" fmla="*/ 266 h 289"/>
                <a:gd name="T34" fmla="*/ 560 w 567"/>
                <a:gd name="T35" fmla="*/ 282 h 289"/>
                <a:gd name="T36" fmla="*/ 544 w 567"/>
                <a:gd name="T37"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289">
                  <a:moveTo>
                    <a:pt x="544" y="289"/>
                  </a:moveTo>
                  <a:cubicBezTo>
                    <a:pt x="540" y="289"/>
                    <a:pt x="536" y="288"/>
                    <a:pt x="533" y="286"/>
                  </a:cubicBezTo>
                  <a:cubicBezTo>
                    <a:pt x="527" y="283"/>
                    <a:pt x="426" y="226"/>
                    <a:pt x="419" y="222"/>
                  </a:cubicBezTo>
                  <a:cubicBezTo>
                    <a:pt x="411" y="218"/>
                    <a:pt x="407" y="210"/>
                    <a:pt x="407" y="202"/>
                  </a:cubicBezTo>
                  <a:cubicBezTo>
                    <a:pt x="407" y="194"/>
                    <a:pt x="411" y="187"/>
                    <a:pt x="419" y="182"/>
                  </a:cubicBezTo>
                  <a:cubicBezTo>
                    <a:pt x="420" y="181"/>
                    <a:pt x="433" y="174"/>
                    <a:pt x="448" y="165"/>
                  </a:cubicBezTo>
                  <a:cubicBezTo>
                    <a:pt x="413" y="101"/>
                    <a:pt x="344" y="63"/>
                    <a:pt x="260" y="63"/>
                  </a:cubicBezTo>
                  <a:cubicBezTo>
                    <a:pt x="176" y="63"/>
                    <a:pt x="100" y="114"/>
                    <a:pt x="66" y="193"/>
                  </a:cubicBezTo>
                  <a:cubicBezTo>
                    <a:pt x="61" y="204"/>
                    <a:pt x="49" y="212"/>
                    <a:pt x="36" y="212"/>
                  </a:cubicBezTo>
                  <a:cubicBezTo>
                    <a:pt x="32" y="212"/>
                    <a:pt x="28" y="211"/>
                    <a:pt x="24" y="209"/>
                  </a:cubicBezTo>
                  <a:cubicBezTo>
                    <a:pt x="8" y="202"/>
                    <a:pt x="0" y="183"/>
                    <a:pt x="7" y="167"/>
                  </a:cubicBezTo>
                  <a:cubicBezTo>
                    <a:pt x="52" y="65"/>
                    <a:pt x="151" y="0"/>
                    <a:pt x="260" y="0"/>
                  </a:cubicBezTo>
                  <a:cubicBezTo>
                    <a:pt x="367" y="0"/>
                    <a:pt x="457" y="49"/>
                    <a:pt x="503" y="134"/>
                  </a:cubicBezTo>
                  <a:cubicBezTo>
                    <a:pt x="519" y="125"/>
                    <a:pt x="530" y="118"/>
                    <a:pt x="532" y="117"/>
                  </a:cubicBezTo>
                  <a:cubicBezTo>
                    <a:pt x="535" y="115"/>
                    <a:pt x="539" y="114"/>
                    <a:pt x="543" y="114"/>
                  </a:cubicBezTo>
                  <a:cubicBezTo>
                    <a:pt x="556" y="114"/>
                    <a:pt x="566" y="124"/>
                    <a:pt x="566" y="137"/>
                  </a:cubicBezTo>
                  <a:cubicBezTo>
                    <a:pt x="566" y="143"/>
                    <a:pt x="567" y="254"/>
                    <a:pt x="567" y="266"/>
                  </a:cubicBezTo>
                  <a:cubicBezTo>
                    <a:pt x="567" y="272"/>
                    <a:pt x="564" y="278"/>
                    <a:pt x="560" y="282"/>
                  </a:cubicBezTo>
                  <a:cubicBezTo>
                    <a:pt x="556" y="286"/>
                    <a:pt x="550" y="289"/>
                    <a:pt x="544" y="28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sp>
          <p:nvSpPr>
            <p:cNvPr id="23" name="Freeform 21"/>
            <p:cNvSpPr>
              <a:spLocks noEditPoints="1"/>
            </p:cNvSpPr>
            <p:nvPr/>
          </p:nvSpPr>
          <p:spPr bwMode="auto">
            <a:xfrm>
              <a:off x="8332788" y="4254500"/>
              <a:ext cx="430213" cy="531813"/>
            </a:xfrm>
            <a:custGeom>
              <a:avLst/>
              <a:gdLst>
                <a:gd name="T0" fmla="*/ 966 w 972"/>
                <a:gd name="T1" fmla="*/ 903 h 1202"/>
                <a:gd name="T2" fmla="*/ 900 w 972"/>
                <a:gd name="T3" fmla="*/ 896 h 1202"/>
                <a:gd name="T4" fmla="*/ 898 w 972"/>
                <a:gd name="T5" fmla="*/ 897 h 1202"/>
                <a:gd name="T6" fmla="*/ 898 w 972"/>
                <a:gd name="T7" fmla="*/ 1128 h 1202"/>
                <a:gd name="T8" fmla="*/ 74 w 972"/>
                <a:gd name="T9" fmla="*/ 1128 h 1202"/>
                <a:gd name="T10" fmla="*/ 74 w 972"/>
                <a:gd name="T11" fmla="*/ 290 h 1202"/>
                <a:gd name="T12" fmla="*/ 290 w 972"/>
                <a:gd name="T13" fmla="*/ 290 h 1202"/>
                <a:gd name="T14" fmla="*/ 290 w 972"/>
                <a:gd name="T15" fmla="*/ 73 h 1202"/>
                <a:gd name="T16" fmla="*/ 898 w 972"/>
                <a:gd name="T17" fmla="*/ 73 h 1202"/>
                <a:gd name="T18" fmla="*/ 898 w 972"/>
                <a:gd name="T19" fmla="*/ 284 h 1202"/>
                <a:gd name="T20" fmla="*/ 966 w 972"/>
                <a:gd name="T21" fmla="*/ 276 h 1202"/>
                <a:gd name="T22" fmla="*/ 972 w 972"/>
                <a:gd name="T23" fmla="*/ 276 h 1202"/>
                <a:gd name="T24" fmla="*/ 972 w 972"/>
                <a:gd name="T25" fmla="*/ 0 h 1202"/>
                <a:gd name="T26" fmla="*/ 257 w 972"/>
                <a:gd name="T27" fmla="*/ 0 h 1202"/>
                <a:gd name="T28" fmla="*/ 0 w 972"/>
                <a:gd name="T29" fmla="*/ 256 h 1202"/>
                <a:gd name="T30" fmla="*/ 0 w 972"/>
                <a:gd name="T31" fmla="*/ 1202 h 1202"/>
                <a:gd name="T32" fmla="*/ 972 w 972"/>
                <a:gd name="T33" fmla="*/ 1202 h 1202"/>
                <a:gd name="T34" fmla="*/ 972 w 972"/>
                <a:gd name="T35" fmla="*/ 903 h 1202"/>
                <a:gd name="T36" fmla="*/ 966 w 972"/>
                <a:gd name="T37" fmla="*/ 903 h 1202"/>
                <a:gd name="T38" fmla="*/ 253 w 972"/>
                <a:gd name="T39" fmla="*/ 107 h 1202"/>
                <a:gd name="T40" fmla="*/ 253 w 972"/>
                <a:gd name="T41" fmla="*/ 253 h 1202"/>
                <a:gd name="T42" fmla="*/ 107 w 972"/>
                <a:gd name="T43" fmla="*/ 253 h 1202"/>
                <a:gd name="T44" fmla="*/ 253 w 972"/>
                <a:gd name="T45" fmla="*/ 107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72" h="1202">
                  <a:moveTo>
                    <a:pt x="966" y="903"/>
                  </a:moveTo>
                  <a:cubicBezTo>
                    <a:pt x="944" y="903"/>
                    <a:pt x="921" y="901"/>
                    <a:pt x="900" y="896"/>
                  </a:cubicBezTo>
                  <a:cubicBezTo>
                    <a:pt x="898" y="897"/>
                    <a:pt x="898" y="897"/>
                    <a:pt x="898" y="897"/>
                  </a:cubicBezTo>
                  <a:cubicBezTo>
                    <a:pt x="898" y="1128"/>
                    <a:pt x="898" y="1128"/>
                    <a:pt x="898" y="1128"/>
                  </a:cubicBezTo>
                  <a:cubicBezTo>
                    <a:pt x="74" y="1128"/>
                    <a:pt x="74" y="1128"/>
                    <a:pt x="74" y="1128"/>
                  </a:cubicBezTo>
                  <a:cubicBezTo>
                    <a:pt x="74" y="290"/>
                    <a:pt x="74" y="290"/>
                    <a:pt x="74" y="290"/>
                  </a:cubicBezTo>
                  <a:cubicBezTo>
                    <a:pt x="290" y="290"/>
                    <a:pt x="290" y="290"/>
                    <a:pt x="290" y="290"/>
                  </a:cubicBezTo>
                  <a:cubicBezTo>
                    <a:pt x="290" y="73"/>
                    <a:pt x="290" y="73"/>
                    <a:pt x="290" y="73"/>
                  </a:cubicBezTo>
                  <a:cubicBezTo>
                    <a:pt x="898" y="73"/>
                    <a:pt x="898" y="73"/>
                    <a:pt x="898" y="73"/>
                  </a:cubicBezTo>
                  <a:cubicBezTo>
                    <a:pt x="898" y="284"/>
                    <a:pt x="898" y="284"/>
                    <a:pt x="898" y="284"/>
                  </a:cubicBezTo>
                  <a:cubicBezTo>
                    <a:pt x="920" y="279"/>
                    <a:pt x="943" y="276"/>
                    <a:pt x="966" y="276"/>
                  </a:cubicBezTo>
                  <a:cubicBezTo>
                    <a:pt x="968" y="276"/>
                    <a:pt x="970" y="276"/>
                    <a:pt x="972" y="276"/>
                  </a:cubicBezTo>
                  <a:cubicBezTo>
                    <a:pt x="972" y="0"/>
                    <a:pt x="972" y="0"/>
                    <a:pt x="972" y="0"/>
                  </a:cubicBezTo>
                  <a:cubicBezTo>
                    <a:pt x="257" y="0"/>
                    <a:pt x="257" y="0"/>
                    <a:pt x="257" y="0"/>
                  </a:cubicBezTo>
                  <a:cubicBezTo>
                    <a:pt x="0" y="256"/>
                    <a:pt x="0" y="256"/>
                    <a:pt x="0" y="256"/>
                  </a:cubicBezTo>
                  <a:cubicBezTo>
                    <a:pt x="0" y="1202"/>
                    <a:pt x="0" y="1202"/>
                    <a:pt x="0" y="1202"/>
                  </a:cubicBezTo>
                  <a:cubicBezTo>
                    <a:pt x="972" y="1202"/>
                    <a:pt x="972" y="1202"/>
                    <a:pt x="972" y="1202"/>
                  </a:cubicBezTo>
                  <a:cubicBezTo>
                    <a:pt x="972" y="903"/>
                    <a:pt x="972" y="903"/>
                    <a:pt x="972" y="903"/>
                  </a:cubicBezTo>
                  <a:cubicBezTo>
                    <a:pt x="970" y="903"/>
                    <a:pt x="968" y="903"/>
                    <a:pt x="966" y="903"/>
                  </a:cubicBezTo>
                  <a:close/>
                  <a:moveTo>
                    <a:pt x="253" y="107"/>
                  </a:moveTo>
                  <a:cubicBezTo>
                    <a:pt x="253" y="253"/>
                    <a:pt x="253" y="253"/>
                    <a:pt x="253" y="253"/>
                  </a:cubicBezTo>
                  <a:cubicBezTo>
                    <a:pt x="107" y="253"/>
                    <a:pt x="107" y="253"/>
                    <a:pt x="107" y="253"/>
                  </a:cubicBezTo>
                  <a:lnTo>
                    <a:pt x="253"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solidFill>
                  <a:schemeClr val="bg1">
                    <a:lumMod val="95000"/>
                  </a:schemeClr>
                </a:solidFill>
                <a:latin typeface="Calibri Light"/>
              </a:endParaRPr>
            </a:p>
          </p:txBody>
        </p:sp>
      </p:grpSp>
      <p:sp>
        <p:nvSpPr>
          <p:cNvPr id="24" name="TextBox 100"/>
          <p:cNvSpPr txBox="1"/>
          <p:nvPr/>
        </p:nvSpPr>
        <p:spPr>
          <a:xfrm>
            <a:off x="2865164" y="1746413"/>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What is Mule?</a:t>
            </a:r>
            <a:endParaRPr lang="en-US" sz="2800" dirty="0">
              <a:solidFill>
                <a:schemeClr val="bg2">
                  <a:lumMod val="25000"/>
                </a:schemeClr>
              </a:solidFill>
              <a:latin typeface="Calibri Light"/>
              <a:ea typeface="Open Sans Light" panose="020B0306030504020204" pitchFamily="34" charset="0"/>
              <a:cs typeface="Calibri Light"/>
            </a:endParaRPr>
          </a:p>
        </p:txBody>
      </p:sp>
      <p:sp>
        <p:nvSpPr>
          <p:cNvPr id="25" name="TextBox 88"/>
          <p:cNvSpPr txBox="1"/>
          <p:nvPr/>
        </p:nvSpPr>
        <p:spPr>
          <a:xfrm>
            <a:off x="2919860" y="2681484"/>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Why Mule?</a:t>
            </a:r>
          </a:p>
        </p:txBody>
      </p:sp>
      <p:sp>
        <p:nvSpPr>
          <p:cNvPr id="26" name="TextBox 89"/>
          <p:cNvSpPr txBox="1"/>
          <p:nvPr/>
        </p:nvSpPr>
        <p:spPr>
          <a:xfrm>
            <a:off x="2865164" y="3572732"/>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How Mule?</a:t>
            </a:r>
          </a:p>
        </p:txBody>
      </p:sp>
      <p:sp>
        <p:nvSpPr>
          <p:cNvPr id="27" name="TextBox 93"/>
          <p:cNvSpPr txBox="1"/>
          <p:nvPr/>
        </p:nvSpPr>
        <p:spPr>
          <a:xfrm>
            <a:off x="2861047" y="4464767"/>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How to setup Mule?</a:t>
            </a:r>
          </a:p>
        </p:txBody>
      </p:sp>
      <p:sp>
        <p:nvSpPr>
          <p:cNvPr id="28" name="TextBox 94"/>
          <p:cNvSpPr txBox="1"/>
          <p:nvPr/>
        </p:nvSpPr>
        <p:spPr>
          <a:xfrm>
            <a:off x="2872187" y="5362755"/>
            <a:ext cx="8047117"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Learn Mule by self</a:t>
            </a:r>
          </a:p>
        </p:txBody>
      </p:sp>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zh-CN" altLang="en-US" sz="4400" b="1" dirty="0">
                  <a:solidFill>
                    <a:schemeClr val="tx2"/>
                  </a:solidFill>
                  <a:latin typeface="Lato Regular"/>
                  <a:cs typeface="Lato Regular"/>
                </a:rPr>
                <a:t>课程介绍</a:t>
              </a:r>
              <a:endParaRPr lang="id-ID" sz="4400" b="1" dirty="0">
                <a:solidFill>
                  <a:schemeClr val="tx2"/>
                </a:solidFill>
                <a:latin typeface="Lato Regular"/>
                <a:cs typeface="Lato Regular"/>
              </a:endParaRP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培训说明和</a:t>
              </a:r>
              <a:r>
                <a:rPr lang="en-US" altLang="zh-CN" sz="2000" dirty="0"/>
                <a:t>MuleSoft</a:t>
              </a:r>
              <a:r>
                <a:rPr lang="zh-CN" altLang="en-US" sz="2000" dirty="0"/>
                <a:t>总体介绍</a:t>
              </a:r>
              <a:endParaRPr lang="id-ID" sz="1900" dirty="0">
                <a:solidFill>
                  <a:schemeClr val="accent1"/>
                </a:solidFill>
                <a:latin typeface="Calibri Light"/>
                <a:cs typeface="Calibri Light"/>
              </a:endParaRPr>
            </a:p>
          </p:txBody>
        </p:sp>
      </p:grpSp>
      <p:sp>
        <p:nvSpPr>
          <p:cNvPr id="40"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83123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24" grpId="0"/>
      <p:bldP spid="25" grpId="0"/>
      <p:bldP spid="26"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How to setup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使用</a:t>
              </a:r>
              <a:r>
                <a:rPr lang="en-US" sz="2000" dirty="0"/>
                <a:t>MuleSoft</a:t>
              </a:r>
              <a:r>
                <a:rPr lang="zh-CN" altLang="en-US" sz="2000" dirty="0"/>
                <a:t>的硬软件要求</a:t>
              </a:r>
              <a:endParaRPr lang="id-ID" sz="1900" dirty="0">
                <a:solidFill>
                  <a:schemeClr val="accent1"/>
                </a:solidFill>
                <a:latin typeface="Calibri Light"/>
                <a:cs typeface="Calibri Light"/>
              </a:endParaRPr>
            </a:p>
          </p:txBody>
        </p:sp>
      </p:grpSp>
      <p:sp>
        <p:nvSpPr>
          <p:cNvPr id="14" name="TextBox 100"/>
          <p:cNvSpPr txBox="1"/>
          <p:nvPr/>
        </p:nvSpPr>
        <p:spPr>
          <a:xfrm>
            <a:off x="2865165" y="1746413"/>
            <a:ext cx="6265772" cy="787890"/>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Knowledge</a:t>
            </a:r>
            <a:endParaRPr lang="en-US" altLang="zh-CN" sz="2800" b="1" dirty="0">
              <a:latin typeface="Calibri Light"/>
              <a:ea typeface="Open Sans Light" panose="020B0306030504020204" pitchFamily="34" charset="0"/>
              <a:cs typeface="Calibri Light"/>
            </a:endParaRPr>
          </a:p>
          <a:p>
            <a:pPr algn="just">
              <a:lnSpc>
                <a:spcPct val="110000"/>
              </a:lnSpc>
            </a:pPr>
            <a:r>
              <a:rPr lang="en-US" sz="1200" dirty="0">
                <a:solidFill>
                  <a:schemeClr val="bg2">
                    <a:lumMod val="25000"/>
                  </a:schemeClr>
                </a:solidFill>
                <a:latin typeface="Calibri Light"/>
                <a:ea typeface="Open Sans Light" panose="020B0306030504020204" pitchFamily="34" charset="0"/>
                <a:cs typeface="Calibri Light"/>
              </a:rPr>
              <a:t>Microservice Architecture </a:t>
            </a:r>
            <a:r>
              <a:rPr lang="en-US" altLang="zh-CN" sz="1200" dirty="0">
                <a:solidFill>
                  <a:schemeClr val="bg2">
                    <a:lumMod val="25000"/>
                  </a:schemeClr>
                </a:solidFill>
                <a:latin typeface="Calibri Light"/>
                <a:ea typeface="Open Sans Light" panose="020B0306030504020204" pitchFamily="34" charset="0"/>
                <a:cs typeface="Calibri Light"/>
              </a:rPr>
              <a:t>/ </a:t>
            </a:r>
            <a:r>
              <a:rPr lang="en-US" sz="1200" dirty="0">
                <a:solidFill>
                  <a:schemeClr val="bg2">
                    <a:lumMod val="25000"/>
                  </a:schemeClr>
                </a:solidFill>
                <a:latin typeface="Calibri Light"/>
                <a:ea typeface="Open Sans Light" panose="020B0306030504020204" pitchFamily="34" charset="0"/>
                <a:cs typeface="Calibri Light"/>
              </a:rPr>
              <a:t>Web Service </a:t>
            </a:r>
            <a:r>
              <a:rPr lang="en-US" altLang="zh-CN" sz="1200" dirty="0">
                <a:solidFill>
                  <a:schemeClr val="bg2">
                    <a:lumMod val="25000"/>
                  </a:schemeClr>
                </a:solidFill>
                <a:latin typeface="Calibri Light"/>
                <a:ea typeface="Open Sans Light" panose="020B0306030504020204" pitchFamily="34" charset="0"/>
                <a:cs typeface="Calibri Light"/>
              </a:rPr>
              <a:t>/ </a:t>
            </a:r>
            <a:r>
              <a:rPr lang="en-US" sz="1200" dirty="0">
                <a:solidFill>
                  <a:schemeClr val="bg2">
                    <a:lumMod val="25000"/>
                  </a:schemeClr>
                </a:solidFill>
                <a:latin typeface="Calibri Light"/>
                <a:ea typeface="Open Sans Light" panose="020B0306030504020204" pitchFamily="34" charset="0"/>
                <a:cs typeface="Calibri Light"/>
              </a:rPr>
              <a:t>HTTP</a:t>
            </a:r>
            <a:r>
              <a:rPr lang="zh-CN" altLang="en-US" sz="1200" dirty="0">
                <a:solidFill>
                  <a:schemeClr val="bg2">
                    <a:lumMod val="25000"/>
                  </a:schemeClr>
                </a:solidFill>
                <a:latin typeface="Calibri Light"/>
                <a:ea typeface="Open Sans Light" panose="020B0306030504020204" pitchFamily="34" charset="0"/>
                <a:cs typeface="Calibri Light"/>
              </a:rPr>
              <a:t>以及</a:t>
            </a:r>
            <a:r>
              <a:rPr lang="en-US" altLang="zh-CN" sz="1200" dirty="0">
                <a:solidFill>
                  <a:schemeClr val="bg2">
                    <a:lumMod val="25000"/>
                  </a:schemeClr>
                </a:solidFill>
                <a:latin typeface="Calibri Light"/>
                <a:ea typeface="Open Sans Light" panose="020B0306030504020204" pitchFamily="34" charset="0"/>
                <a:cs typeface="Calibri Light"/>
              </a:rPr>
              <a:t>URL schema</a:t>
            </a:r>
            <a:endParaRPr lang="en-US" sz="1200" dirty="0">
              <a:solidFill>
                <a:schemeClr val="bg2">
                  <a:lumMod val="25000"/>
                </a:schemeClr>
              </a:solidFill>
              <a:latin typeface="Calibri Light"/>
              <a:ea typeface="Open Sans Light" panose="020B0306030504020204" pitchFamily="34" charset="0"/>
              <a:cs typeface="Calibri Light"/>
            </a:endParaRPr>
          </a:p>
        </p:txBody>
      </p:sp>
      <p:sp>
        <p:nvSpPr>
          <p:cNvPr id="18" name="TextBox 100"/>
          <p:cNvSpPr txBox="1"/>
          <p:nvPr/>
        </p:nvSpPr>
        <p:spPr>
          <a:xfrm>
            <a:off x="2865165" y="2874834"/>
            <a:ext cx="6265772" cy="5610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VPN</a:t>
            </a:r>
            <a:endParaRPr lang="en-US" altLang="zh-CN" sz="2800" b="1" dirty="0">
              <a:latin typeface="Calibri Light"/>
              <a:ea typeface="Open Sans Light" panose="020B0306030504020204" pitchFamily="34" charset="0"/>
              <a:cs typeface="Calibri Light"/>
            </a:endParaRPr>
          </a:p>
        </p:txBody>
      </p:sp>
      <p:sp>
        <p:nvSpPr>
          <p:cNvPr id="19" name="TextBox 100"/>
          <p:cNvSpPr txBox="1"/>
          <p:nvPr/>
        </p:nvSpPr>
        <p:spPr>
          <a:xfrm>
            <a:off x="2863098" y="3941634"/>
            <a:ext cx="6265772" cy="1035009"/>
          </a:xfrm>
          <a:prstGeom prst="rect">
            <a:avLst/>
          </a:prstGeom>
          <a:noFill/>
        </p:spPr>
        <p:txBody>
          <a:bodyPr wrap="square" lIns="109710" tIns="54855" rIns="109710" bIns="54855" rtlCol="0">
            <a:spAutoFit/>
          </a:bodyPr>
          <a:lstStyle/>
          <a:p>
            <a:pPr algn="just">
              <a:lnSpc>
                <a:spcPct val="110000"/>
              </a:lnSpc>
            </a:pPr>
            <a:r>
              <a:rPr lang="en-US" altLang="zh-CN" sz="2800" b="1" dirty="0">
                <a:latin typeface="Calibri Light"/>
                <a:ea typeface="Open Sans Light" panose="020B0306030504020204" pitchFamily="34" charset="0"/>
                <a:cs typeface="Calibri Light"/>
              </a:rPr>
              <a:t>Motivation – </a:t>
            </a:r>
            <a:r>
              <a:rPr lang="zh-CN" altLang="en-US" sz="2800" b="1" dirty="0">
                <a:latin typeface="Calibri Light"/>
                <a:ea typeface="Open Sans Light" panose="020B0306030504020204" pitchFamily="34" charset="0"/>
                <a:cs typeface="Calibri Light"/>
              </a:rPr>
              <a:t>动机</a:t>
            </a:r>
            <a:endParaRPr lang="en-US" altLang="zh-CN" sz="2800" b="1" dirty="0">
              <a:latin typeface="Calibri Light"/>
              <a:ea typeface="Open Sans Light" panose="020B0306030504020204" pitchFamily="34" charset="0"/>
              <a:cs typeface="Calibri Light"/>
            </a:endParaRPr>
          </a:p>
          <a:p>
            <a:pPr algn="just">
              <a:lnSpc>
                <a:spcPct val="110000"/>
              </a:lnSpc>
            </a:pPr>
            <a:r>
              <a:rPr lang="zh-CN" altLang="en-US" sz="2800" b="1" dirty="0">
                <a:latin typeface="Calibri Light"/>
                <a:ea typeface="Open Sans Light" panose="020B0306030504020204" pitchFamily="34" charset="0"/>
                <a:cs typeface="Calibri Light"/>
              </a:rPr>
              <a:t>好读书，欣然忘食</a:t>
            </a:r>
            <a:endParaRPr lang="en-US" altLang="zh-CN" sz="2800" b="1" dirty="0">
              <a:latin typeface="Calibri Light"/>
              <a:ea typeface="Open Sans Light" panose="020B0306030504020204" pitchFamily="34" charset="0"/>
              <a:cs typeface="Calibri Light"/>
            </a:endParaRPr>
          </a:p>
        </p:txBody>
      </p:sp>
      <p:sp>
        <p:nvSpPr>
          <p:cNvPr id="20"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72953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Learn Mule by self</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自学</a:t>
              </a:r>
              <a:r>
                <a:rPr lang="en-US" altLang="zh-CN" sz="2000" dirty="0"/>
                <a:t>mulesoft</a:t>
              </a:r>
              <a:endParaRPr lang="id-ID" sz="1900" dirty="0">
                <a:solidFill>
                  <a:schemeClr val="accent1"/>
                </a:solidFill>
                <a:latin typeface="Calibri Light"/>
                <a:cs typeface="Calibri Light"/>
              </a:endParaRPr>
            </a:p>
          </p:txBody>
        </p:sp>
      </p:grpSp>
      <p:sp>
        <p:nvSpPr>
          <p:cNvPr id="39" name="TextBox 39"/>
          <p:cNvSpPr txBox="1"/>
          <p:nvPr/>
        </p:nvSpPr>
        <p:spPr>
          <a:xfrm>
            <a:off x="0" y="6522096"/>
            <a:ext cx="2677886"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pic>
        <p:nvPicPr>
          <p:cNvPr id="16" name="图片 15"/>
          <p:cNvPicPr>
            <a:picLocks noChangeAspect="1"/>
          </p:cNvPicPr>
          <p:nvPr/>
        </p:nvPicPr>
        <p:blipFill>
          <a:blip r:embed="rId3"/>
          <a:stretch>
            <a:fillRect/>
          </a:stretch>
        </p:blipFill>
        <p:spPr>
          <a:xfrm>
            <a:off x="1814642" y="1444757"/>
            <a:ext cx="9030788" cy="5077339"/>
          </a:xfrm>
          <a:prstGeom prst="rect">
            <a:avLst/>
          </a:prstGeom>
        </p:spPr>
      </p:pic>
    </p:spTree>
    <p:extLst>
      <p:ext uri="{BB962C8B-B14F-4D97-AF65-F5344CB8AC3E}">
        <p14:creationId xmlns:p14="http://schemas.microsoft.com/office/powerpoint/2010/main" val="9668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Learn Mule by self</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自学</a:t>
              </a:r>
              <a:r>
                <a:rPr lang="en-US" altLang="zh-CN" sz="2000" dirty="0"/>
                <a:t>mulesoft</a:t>
              </a:r>
              <a:endParaRPr lang="id-ID" sz="1900" dirty="0">
                <a:solidFill>
                  <a:schemeClr val="accent1"/>
                </a:solidFill>
                <a:latin typeface="Calibri Light"/>
                <a:cs typeface="Calibri Light"/>
              </a:endParaRPr>
            </a:p>
          </p:txBody>
        </p:sp>
      </p:grpSp>
      <p:pic>
        <p:nvPicPr>
          <p:cNvPr id="14" name="图片 13"/>
          <p:cNvPicPr>
            <a:picLocks noChangeAspect="1"/>
          </p:cNvPicPr>
          <p:nvPr/>
        </p:nvPicPr>
        <p:blipFill>
          <a:blip r:embed="rId3"/>
          <a:stretch>
            <a:fillRect/>
          </a:stretch>
        </p:blipFill>
        <p:spPr>
          <a:xfrm>
            <a:off x="1073804" y="1405882"/>
            <a:ext cx="9844359" cy="4637494"/>
          </a:xfrm>
          <a:prstGeom prst="rect">
            <a:avLst/>
          </a:prstGeom>
        </p:spPr>
      </p:pic>
      <p:sp>
        <p:nvSpPr>
          <p:cNvPr id="15"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38593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Learn Mule by self</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自学</a:t>
              </a:r>
              <a:r>
                <a:rPr lang="en-US" altLang="zh-CN" sz="2000" dirty="0"/>
                <a:t>mulesoft</a:t>
              </a:r>
              <a:endParaRPr lang="id-ID" sz="1900" dirty="0">
                <a:solidFill>
                  <a:schemeClr val="accent1"/>
                </a:solidFill>
                <a:latin typeface="Calibri Light"/>
                <a:cs typeface="Calibri Light"/>
              </a:endParaRPr>
            </a:p>
          </p:txBody>
        </p:sp>
      </p:grpSp>
      <p:sp>
        <p:nvSpPr>
          <p:cNvPr id="39"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pic>
        <p:nvPicPr>
          <p:cNvPr id="15" name="图片 14"/>
          <p:cNvPicPr>
            <a:picLocks noChangeAspect="1"/>
          </p:cNvPicPr>
          <p:nvPr/>
        </p:nvPicPr>
        <p:blipFill>
          <a:blip r:embed="rId3"/>
          <a:stretch>
            <a:fillRect/>
          </a:stretch>
        </p:blipFill>
        <p:spPr>
          <a:xfrm>
            <a:off x="735893" y="1308808"/>
            <a:ext cx="3533775" cy="3048000"/>
          </a:xfrm>
          <a:prstGeom prst="rect">
            <a:avLst/>
          </a:prstGeom>
        </p:spPr>
      </p:pic>
      <p:pic>
        <p:nvPicPr>
          <p:cNvPr id="3" name="图片 2"/>
          <p:cNvPicPr>
            <a:picLocks noChangeAspect="1"/>
          </p:cNvPicPr>
          <p:nvPr/>
        </p:nvPicPr>
        <p:blipFill>
          <a:blip r:embed="rId4"/>
          <a:stretch>
            <a:fillRect/>
          </a:stretch>
        </p:blipFill>
        <p:spPr>
          <a:xfrm>
            <a:off x="4139040" y="1398795"/>
            <a:ext cx="6121309" cy="1910033"/>
          </a:xfrm>
          <a:prstGeom prst="rect">
            <a:avLst/>
          </a:prstGeom>
        </p:spPr>
      </p:pic>
      <p:pic>
        <p:nvPicPr>
          <p:cNvPr id="4" name="图片 3"/>
          <p:cNvPicPr>
            <a:picLocks noChangeAspect="1"/>
          </p:cNvPicPr>
          <p:nvPr/>
        </p:nvPicPr>
        <p:blipFill>
          <a:blip r:embed="rId5"/>
          <a:stretch>
            <a:fillRect/>
          </a:stretch>
        </p:blipFill>
        <p:spPr>
          <a:xfrm>
            <a:off x="4266453" y="3442093"/>
            <a:ext cx="6986043" cy="2435501"/>
          </a:xfrm>
          <a:prstGeom prst="rect">
            <a:avLst/>
          </a:prstGeom>
        </p:spPr>
      </p:pic>
    </p:spTree>
    <p:extLst>
      <p:ext uri="{BB962C8B-B14F-4D97-AF65-F5344CB8AC3E}">
        <p14:creationId xmlns:p14="http://schemas.microsoft.com/office/powerpoint/2010/main" val="10868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636243" y="2686768"/>
            <a:ext cx="10468769" cy="1161868"/>
            <a:chOff x="1739573" y="511491"/>
            <a:chExt cx="20937538" cy="2323734"/>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Thanks</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19"/>
            </a:xfrm>
            <a:prstGeom prst="rect">
              <a:avLst/>
            </a:prstGeom>
            <a:noFill/>
          </p:spPr>
          <p:txBody>
            <a:bodyPr wrap="square" rtlCol="0">
              <a:spAutoFit/>
            </a:bodyPr>
            <a:lstStyle/>
            <a:p>
              <a:pPr algn="ctr"/>
              <a:r>
                <a:rPr lang="zh-CN" altLang="en-US" sz="2000" b="1" dirty="0">
                  <a:solidFill>
                    <a:schemeClr val="tx2"/>
                  </a:solidFill>
                  <a:latin typeface="Lato Regular"/>
                  <a:cs typeface="Lato Regular"/>
                </a:rPr>
                <a:t>课程介绍结束</a:t>
              </a:r>
              <a:endParaRPr lang="id-ID" sz="1900" dirty="0">
                <a:solidFill>
                  <a:schemeClr val="accent1"/>
                </a:solidFill>
                <a:latin typeface="Calibri Light"/>
                <a:cs typeface="Calibri Light"/>
              </a:endParaRPr>
            </a:p>
          </p:txBody>
        </p:sp>
      </p:grpSp>
      <p:sp>
        <p:nvSpPr>
          <p:cNvPr id="39"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421411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100"/>
          <p:cNvSpPr txBox="1"/>
          <p:nvPr/>
        </p:nvSpPr>
        <p:spPr>
          <a:xfrm>
            <a:off x="1506495" y="1791882"/>
            <a:ext cx="8978978" cy="1397287"/>
          </a:xfrm>
          <a:prstGeom prst="rect">
            <a:avLst/>
          </a:prstGeom>
          <a:noFill/>
        </p:spPr>
        <p:txBody>
          <a:bodyPr wrap="square" lIns="109710" tIns="54855" rIns="109710" bIns="54855" rtlCol="0">
            <a:spAutoFit/>
          </a:bodyPr>
          <a:lstStyle/>
          <a:p>
            <a:pPr algn="just">
              <a:lnSpc>
                <a:spcPct val="110000"/>
              </a:lnSpc>
            </a:pPr>
            <a:r>
              <a:rPr lang="en-US" altLang="zh-CN" sz="2000" b="1" dirty="0">
                <a:solidFill>
                  <a:schemeClr val="bg2">
                    <a:lumMod val="25000"/>
                  </a:schemeClr>
                </a:solidFill>
              </a:rPr>
              <a:t>MuleSoft</a:t>
            </a:r>
            <a:r>
              <a:rPr lang="en-US" altLang="zh-CN" sz="2000" dirty="0">
                <a:solidFill>
                  <a:schemeClr val="bg2">
                    <a:lumMod val="25000"/>
                  </a:schemeClr>
                </a:solidFill>
              </a:rPr>
              <a:t> </a:t>
            </a:r>
            <a:r>
              <a:rPr lang="en-US" altLang="zh-CN" sz="1600" dirty="0">
                <a:solidFill>
                  <a:schemeClr val="bg2">
                    <a:lumMod val="25000"/>
                  </a:schemeClr>
                </a:solidFill>
              </a:rPr>
              <a:t>is a </a:t>
            </a:r>
            <a:r>
              <a:rPr lang="en-US" altLang="zh-CN" sz="1600" dirty="0">
                <a:solidFill>
                  <a:schemeClr val="bg2">
                    <a:lumMod val="25000"/>
                  </a:schemeClr>
                </a:solidFill>
                <a:hlinkClick r:id="rId3" tooltip="Software"/>
              </a:rPr>
              <a:t>software</a:t>
            </a:r>
            <a:r>
              <a:rPr lang="en-US" altLang="zh-CN" sz="1600" dirty="0">
                <a:solidFill>
                  <a:schemeClr val="bg2">
                    <a:lumMod val="25000"/>
                  </a:schemeClr>
                </a:solidFill>
              </a:rPr>
              <a:t> company headquartered in </a:t>
            </a:r>
            <a:r>
              <a:rPr lang="en-US" altLang="zh-CN" sz="1600" dirty="0">
                <a:solidFill>
                  <a:schemeClr val="bg2">
                    <a:lumMod val="25000"/>
                  </a:schemeClr>
                </a:solidFill>
                <a:hlinkClick r:id="rId4" tooltip="San Francisco"/>
              </a:rPr>
              <a:t>San Francisco</a:t>
            </a:r>
            <a:r>
              <a:rPr lang="en-US" altLang="zh-CN" sz="1600" dirty="0">
                <a:solidFill>
                  <a:schemeClr val="bg2">
                    <a:lumMod val="25000"/>
                  </a:schemeClr>
                </a:solidFill>
              </a:rPr>
              <a:t>, California that provides integration software for connecting applications, data and devices.</a:t>
            </a:r>
            <a:r>
              <a:rPr lang="en-US" altLang="zh-CN" sz="1600" dirty="0"/>
              <a:t> </a:t>
            </a:r>
            <a:r>
              <a:rPr lang="en-US" altLang="zh-CN" sz="1600" dirty="0">
                <a:solidFill>
                  <a:schemeClr val="bg2">
                    <a:lumMod val="25000"/>
                  </a:schemeClr>
                </a:solidFill>
              </a:rPr>
              <a:t>the runtime engine </a:t>
            </a:r>
            <a:endParaRPr lang="en-US" altLang="zh-CN" sz="20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altLang="zh-CN" sz="20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altLang="zh-CN" sz="2000" b="1" dirty="0">
                <a:solidFill>
                  <a:schemeClr val="bg2">
                    <a:lumMod val="25000"/>
                  </a:schemeClr>
                </a:solidFill>
                <a:latin typeface="Calibri Light"/>
                <a:ea typeface="Open Sans Light" panose="020B0306030504020204" pitchFamily="34" charset="0"/>
                <a:cs typeface="Calibri Light"/>
              </a:rPr>
              <a:t>——Wikipedia</a:t>
            </a:r>
            <a:endParaRPr lang="en-US" sz="2000" b="1" dirty="0">
              <a:solidFill>
                <a:schemeClr val="bg2">
                  <a:lumMod val="25000"/>
                </a:schemeClr>
              </a:solidFill>
              <a:latin typeface="Calibri Light"/>
              <a:ea typeface="Open Sans Light" panose="020B0306030504020204" pitchFamily="34" charset="0"/>
              <a:cs typeface="Calibri Light"/>
            </a:endParaRPr>
          </a:p>
        </p:txBody>
      </p:sp>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What is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en-US" altLang="zh-CN" sz="2000" dirty="0"/>
                <a:t>MuleSoft</a:t>
              </a:r>
              <a:r>
                <a:rPr lang="zh-CN" altLang="en-US" sz="2000" dirty="0"/>
                <a:t>公司和产品介绍</a:t>
              </a:r>
              <a:endParaRPr lang="id-ID" sz="1900" dirty="0">
                <a:solidFill>
                  <a:schemeClr val="accent1"/>
                </a:solidFill>
                <a:latin typeface="Calibri Light"/>
                <a:cs typeface="Calibri Light"/>
              </a:endParaRPr>
            </a:p>
          </p:txBody>
        </p:sp>
      </p:grpSp>
      <p:sp>
        <p:nvSpPr>
          <p:cNvPr id="40" name="TextBox 100"/>
          <p:cNvSpPr txBox="1"/>
          <p:nvPr/>
        </p:nvSpPr>
        <p:spPr>
          <a:xfrm>
            <a:off x="1506495" y="3575169"/>
            <a:ext cx="8978978" cy="2480661"/>
          </a:xfrm>
          <a:prstGeom prst="rect">
            <a:avLst/>
          </a:prstGeom>
          <a:noFill/>
        </p:spPr>
        <p:txBody>
          <a:bodyPr wrap="square" lIns="109710" tIns="54855" rIns="109710" bIns="54855" rtlCol="0">
            <a:spAutoFit/>
          </a:bodyPr>
          <a:lstStyle/>
          <a:p>
            <a:pPr algn="just">
              <a:lnSpc>
                <a:spcPct val="110000"/>
              </a:lnSpc>
            </a:pPr>
            <a:r>
              <a:rPr lang="en-US" altLang="zh-CN" sz="2000" b="1" dirty="0">
                <a:solidFill>
                  <a:schemeClr val="bg2">
                    <a:lumMod val="25000"/>
                  </a:schemeClr>
                </a:solidFill>
              </a:rPr>
              <a:t>Mule</a:t>
            </a:r>
            <a:r>
              <a:rPr lang="en-US" altLang="zh-CN" sz="1600" dirty="0">
                <a:solidFill>
                  <a:schemeClr val="bg2">
                    <a:lumMod val="25000"/>
                  </a:schemeClr>
                </a:solidFill>
              </a:rPr>
              <a:t>, the runtime engine of Anypoint Platform, is a lightweight Java-based enterprise service bus (ESB) and </a:t>
            </a:r>
            <a:r>
              <a:rPr lang="en-US" altLang="zh-CN" sz="1600" dirty="0">
                <a:solidFill>
                  <a:schemeClr val="bg2">
                    <a:lumMod val="25000"/>
                  </a:schemeClr>
                </a:solidFill>
                <a:hlinkClick r:id="rId5"/>
              </a:rPr>
              <a:t>integration platform</a:t>
            </a:r>
            <a:r>
              <a:rPr lang="en-US" altLang="zh-CN" sz="1600" dirty="0">
                <a:solidFill>
                  <a:schemeClr val="bg2">
                    <a:lumMod val="25000"/>
                  </a:schemeClr>
                </a:solidFill>
              </a:rPr>
              <a:t> that allows developers to connect applications together quickly and easily, enabling them to exchange data. It enables easy integration of existing systems, regardless of the different technologies that the applications use, including JMS, Web Services, JDBC, HTTP, and more. The </a:t>
            </a:r>
            <a:r>
              <a:rPr lang="en-US" altLang="zh-CN" sz="1600" dirty="0">
                <a:solidFill>
                  <a:schemeClr val="bg2">
                    <a:lumMod val="25000"/>
                  </a:schemeClr>
                </a:solidFill>
                <a:hlinkClick r:id="rId6"/>
              </a:rPr>
              <a:t>ESB</a:t>
            </a:r>
            <a:r>
              <a:rPr lang="en-US" altLang="zh-CN" sz="1600" dirty="0">
                <a:solidFill>
                  <a:schemeClr val="bg2">
                    <a:lumMod val="25000"/>
                  </a:schemeClr>
                </a:solidFill>
              </a:rPr>
              <a:t> can be deployed anywhere, can integrate and orchestrate events in real time or in batch, and has universal connectivity.</a:t>
            </a:r>
          </a:p>
          <a:p>
            <a:pPr algn="just">
              <a:lnSpc>
                <a:spcPct val="110000"/>
              </a:lnSpc>
            </a:pPr>
            <a:endParaRPr lang="en-US" altLang="zh-CN" sz="2000" b="1"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altLang="zh-CN" sz="2000" b="1" dirty="0">
                <a:solidFill>
                  <a:schemeClr val="bg2">
                    <a:lumMod val="25000"/>
                  </a:schemeClr>
                </a:solidFill>
                <a:latin typeface="Calibri Light"/>
                <a:ea typeface="Open Sans Light" panose="020B0306030504020204" pitchFamily="34" charset="0"/>
                <a:cs typeface="Calibri Light"/>
              </a:rPr>
              <a:t>——MuleSoft.com</a:t>
            </a:r>
            <a:endParaRPr lang="en-US" sz="2000" b="1" dirty="0">
              <a:solidFill>
                <a:schemeClr val="bg2">
                  <a:lumMod val="25000"/>
                </a:schemeClr>
              </a:solidFill>
              <a:latin typeface="Calibri Light"/>
              <a:ea typeface="Open Sans Light" panose="020B0306030504020204" pitchFamily="34" charset="0"/>
              <a:cs typeface="Calibri Light"/>
            </a:endParaRPr>
          </a:p>
        </p:txBody>
      </p:sp>
      <p:sp>
        <p:nvSpPr>
          <p:cNvPr id="41"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15586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What is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en-US" altLang="zh-CN" sz="2000" dirty="0"/>
                <a:t>ESB</a:t>
              </a:r>
              <a:r>
                <a:rPr lang="zh-CN" altLang="en-US" sz="2000" dirty="0"/>
                <a:t>介绍</a:t>
              </a:r>
              <a:endParaRPr lang="id-ID" sz="1900" dirty="0">
                <a:solidFill>
                  <a:schemeClr val="accent1"/>
                </a:solidFill>
                <a:latin typeface="Calibri Light"/>
                <a:cs typeface="Calibri Light"/>
              </a:endParaRPr>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104" y="976972"/>
            <a:ext cx="9343759" cy="4834663"/>
          </a:xfrm>
          <a:prstGeom prst="rect">
            <a:avLst/>
          </a:prstGeom>
        </p:spPr>
      </p:pic>
      <p:sp>
        <p:nvSpPr>
          <p:cNvPr id="19"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6980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4" name="图片 3"/>
          <p:cNvPicPr>
            <a:picLocks noChangeAspect="1"/>
          </p:cNvPicPr>
          <p:nvPr/>
        </p:nvPicPr>
        <p:blipFill>
          <a:blip r:embed="rId3"/>
          <a:stretch>
            <a:fillRect/>
          </a:stretch>
        </p:blipFill>
        <p:spPr>
          <a:xfrm>
            <a:off x="2120589" y="1434682"/>
            <a:ext cx="8418894" cy="4861615"/>
          </a:xfrm>
          <a:prstGeom prst="rect">
            <a:avLst/>
          </a:prstGeom>
        </p:spPr>
      </p:pic>
      <p:sp>
        <p:nvSpPr>
          <p:cNvPr id="16"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92400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2" name="图片 1"/>
          <p:cNvPicPr>
            <a:picLocks noChangeAspect="1"/>
          </p:cNvPicPr>
          <p:nvPr/>
        </p:nvPicPr>
        <p:blipFill>
          <a:blip r:embed="rId3"/>
          <a:stretch>
            <a:fillRect/>
          </a:stretch>
        </p:blipFill>
        <p:spPr>
          <a:xfrm>
            <a:off x="1379452" y="1434682"/>
            <a:ext cx="8958124" cy="4694987"/>
          </a:xfrm>
          <a:prstGeom prst="rect">
            <a:avLst/>
          </a:prstGeom>
        </p:spPr>
      </p:pic>
      <p:sp>
        <p:nvSpPr>
          <p:cNvPr id="16"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45660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3" name="图片 2"/>
          <p:cNvPicPr>
            <a:picLocks noChangeAspect="1"/>
          </p:cNvPicPr>
          <p:nvPr/>
        </p:nvPicPr>
        <p:blipFill>
          <a:blip r:embed="rId3"/>
          <a:stretch>
            <a:fillRect/>
          </a:stretch>
        </p:blipFill>
        <p:spPr>
          <a:xfrm>
            <a:off x="2502781" y="1438619"/>
            <a:ext cx="6873595" cy="5083477"/>
          </a:xfrm>
          <a:prstGeom prst="rect">
            <a:avLst/>
          </a:prstGeom>
        </p:spPr>
      </p:pic>
      <p:sp>
        <p:nvSpPr>
          <p:cNvPr id="15"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314247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Why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为什么要用</a:t>
              </a:r>
              <a:r>
                <a:rPr lang="en-US" altLang="zh-CN" sz="2000" dirty="0"/>
                <a:t>MuleSoft</a:t>
              </a:r>
              <a:r>
                <a:rPr lang="zh-CN" altLang="en-US" sz="2000" dirty="0"/>
                <a:t>？</a:t>
              </a:r>
              <a:r>
                <a:rPr lang="en-US" altLang="zh-CN" sz="2000" dirty="0"/>
                <a:t>TA</a:t>
              </a:r>
              <a:r>
                <a:rPr lang="zh-CN" altLang="en-US" sz="2000" dirty="0"/>
                <a:t>为我们解决了什么问题？</a:t>
              </a:r>
              <a:endParaRPr lang="id-ID" sz="1900" dirty="0">
                <a:solidFill>
                  <a:schemeClr val="accent1"/>
                </a:solidFill>
                <a:latin typeface="Calibri Light"/>
                <a:cs typeface="Calibri Light"/>
              </a:endParaRPr>
            </a:p>
          </p:txBody>
        </p:sp>
      </p:grpSp>
      <p:pic>
        <p:nvPicPr>
          <p:cNvPr id="2" name="图片 1"/>
          <p:cNvPicPr>
            <a:picLocks noChangeAspect="1"/>
          </p:cNvPicPr>
          <p:nvPr/>
        </p:nvPicPr>
        <p:blipFill>
          <a:blip r:embed="rId3"/>
          <a:stretch>
            <a:fillRect/>
          </a:stretch>
        </p:blipFill>
        <p:spPr>
          <a:xfrm>
            <a:off x="831581" y="1471299"/>
            <a:ext cx="10742109" cy="4914181"/>
          </a:xfrm>
          <a:prstGeom prst="rect">
            <a:avLst/>
          </a:prstGeom>
        </p:spPr>
      </p:pic>
      <p:sp>
        <p:nvSpPr>
          <p:cNvPr id="15"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406457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How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en-US" altLang="zh-CN" sz="2000" dirty="0"/>
                <a:t>MuleSoft</a:t>
              </a:r>
              <a:r>
                <a:rPr lang="zh-CN" altLang="en-US" sz="2000" dirty="0"/>
                <a:t>是怎么解决问题的？</a:t>
              </a:r>
              <a:endParaRPr lang="id-ID" sz="1900" dirty="0">
                <a:solidFill>
                  <a:schemeClr val="accent1"/>
                </a:solidFill>
                <a:latin typeface="Calibri Light"/>
                <a:cs typeface="Calibri Light"/>
              </a:endParaRPr>
            </a:p>
          </p:txBody>
        </p:sp>
      </p:grpSp>
      <p:pic>
        <p:nvPicPr>
          <p:cNvPr id="3" name="图片 2"/>
          <p:cNvPicPr>
            <a:picLocks noChangeAspect="1"/>
          </p:cNvPicPr>
          <p:nvPr/>
        </p:nvPicPr>
        <p:blipFill>
          <a:blip r:embed="rId3"/>
          <a:stretch>
            <a:fillRect/>
          </a:stretch>
        </p:blipFill>
        <p:spPr>
          <a:xfrm>
            <a:off x="1007602" y="1353257"/>
            <a:ext cx="10180525" cy="4436609"/>
          </a:xfrm>
          <a:prstGeom prst="rect">
            <a:avLst/>
          </a:prstGeom>
        </p:spPr>
      </p:pic>
      <p:sp>
        <p:nvSpPr>
          <p:cNvPr id="16"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285234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36"/>
          <p:cNvGrpSpPr/>
          <p:nvPr/>
        </p:nvGrpSpPr>
        <p:grpSpPr>
          <a:xfrm>
            <a:off x="871374" y="244014"/>
            <a:ext cx="10468769" cy="1161868"/>
            <a:chOff x="1739573" y="511491"/>
            <a:chExt cx="20937538" cy="2323735"/>
          </a:xfrm>
        </p:grpSpPr>
        <p:sp>
          <p:nvSpPr>
            <p:cNvPr id="30" name="TextBox 37"/>
            <p:cNvSpPr txBox="1"/>
            <p:nvPr/>
          </p:nvSpPr>
          <p:spPr>
            <a:xfrm>
              <a:off x="1739573" y="511491"/>
              <a:ext cx="20937538" cy="1538881"/>
            </a:xfrm>
            <a:prstGeom prst="rect">
              <a:avLst/>
            </a:prstGeom>
            <a:noFill/>
          </p:spPr>
          <p:txBody>
            <a:bodyPr wrap="square" rtlCol="0">
              <a:spAutoFit/>
            </a:bodyPr>
            <a:lstStyle/>
            <a:p>
              <a:pPr algn="ctr"/>
              <a:r>
                <a:rPr lang="en-US" altLang="zh-CN" sz="4400" b="1" dirty="0">
                  <a:solidFill>
                    <a:schemeClr val="tx2"/>
                  </a:solidFill>
                  <a:latin typeface="Lato Regular"/>
                  <a:cs typeface="Lato Regular"/>
                </a:rPr>
                <a:t>How to setup Mule?</a:t>
              </a:r>
            </a:p>
          </p:txBody>
        </p:sp>
        <p:grpSp>
          <p:nvGrpSpPr>
            <p:cNvPr id="31" name="Group 38"/>
            <p:cNvGrpSpPr/>
            <p:nvPr/>
          </p:nvGrpSpPr>
          <p:grpSpPr>
            <a:xfrm>
              <a:off x="10842089" y="1977406"/>
              <a:ext cx="2738812" cy="73151"/>
              <a:chOff x="1775295" y="2020905"/>
              <a:chExt cx="3631535" cy="45719"/>
            </a:xfrm>
          </p:grpSpPr>
          <p:sp>
            <p:nvSpPr>
              <p:cNvPr id="33" name="Rectangle 40"/>
              <p:cNvSpPr/>
              <p:nvPr/>
            </p:nvSpPr>
            <p:spPr>
              <a:xfrm flipV="1">
                <a:off x="1775295" y="2020905"/>
                <a:ext cx="540354"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4" name="Rectangle 41"/>
              <p:cNvSpPr/>
              <p:nvPr/>
            </p:nvSpPr>
            <p:spPr>
              <a:xfrm flipV="1">
                <a:off x="2390858" y="2020905"/>
                <a:ext cx="54035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5" name="Rectangle 46"/>
              <p:cNvSpPr/>
              <p:nvPr/>
            </p:nvSpPr>
            <p:spPr>
              <a:xfrm flipV="1">
                <a:off x="3025595" y="2020905"/>
                <a:ext cx="540354"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6" name="Rectangle 47"/>
              <p:cNvSpPr/>
              <p:nvPr/>
            </p:nvSpPr>
            <p:spPr>
              <a:xfrm flipV="1">
                <a:off x="3641290" y="2020905"/>
                <a:ext cx="54035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7" name="Rectangle 48"/>
              <p:cNvSpPr/>
              <p:nvPr/>
            </p:nvSpPr>
            <p:spPr>
              <a:xfrm flipV="1">
                <a:off x="4256852" y="2020905"/>
                <a:ext cx="540354"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sp>
            <p:nvSpPr>
              <p:cNvPr id="38" name="Rectangle 49"/>
              <p:cNvSpPr/>
              <p:nvPr/>
            </p:nvSpPr>
            <p:spPr>
              <a:xfrm flipV="1">
                <a:off x="4866476" y="2020905"/>
                <a:ext cx="540354"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latin typeface="Calibri Light"/>
                </a:endParaRPr>
              </a:p>
            </p:txBody>
          </p:sp>
        </p:grpSp>
        <p:sp>
          <p:nvSpPr>
            <p:cNvPr id="32" name="TextBox 39"/>
            <p:cNvSpPr txBox="1"/>
            <p:nvPr/>
          </p:nvSpPr>
          <p:spPr>
            <a:xfrm>
              <a:off x="1739573" y="2035006"/>
              <a:ext cx="20937538" cy="800220"/>
            </a:xfrm>
            <a:prstGeom prst="rect">
              <a:avLst/>
            </a:prstGeom>
            <a:noFill/>
          </p:spPr>
          <p:txBody>
            <a:bodyPr wrap="square" rtlCol="0">
              <a:spAutoFit/>
            </a:bodyPr>
            <a:lstStyle/>
            <a:p>
              <a:pPr algn="ctr"/>
              <a:r>
                <a:rPr lang="zh-CN" altLang="en-US" sz="2000" dirty="0"/>
                <a:t>使用</a:t>
              </a:r>
              <a:r>
                <a:rPr lang="en-US" sz="2000" dirty="0"/>
                <a:t>MuleSoft</a:t>
              </a:r>
              <a:r>
                <a:rPr lang="zh-CN" altLang="en-US" sz="2000" dirty="0"/>
                <a:t>的硬软件要求</a:t>
              </a:r>
              <a:endParaRPr lang="id-ID" sz="1900" dirty="0">
                <a:solidFill>
                  <a:schemeClr val="accent1"/>
                </a:solidFill>
                <a:latin typeface="Calibri Light"/>
                <a:cs typeface="Calibri Light"/>
              </a:endParaRPr>
            </a:p>
          </p:txBody>
        </p:sp>
      </p:grpSp>
      <p:sp>
        <p:nvSpPr>
          <p:cNvPr id="14" name="TextBox 100"/>
          <p:cNvSpPr txBox="1"/>
          <p:nvPr/>
        </p:nvSpPr>
        <p:spPr>
          <a:xfrm>
            <a:off x="2865165" y="1746413"/>
            <a:ext cx="6265772" cy="991022"/>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JDK </a:t>
            </a:r>
            <a:r>
              <a:rPr lang="en-US" altLang="zh-CN" sz="2800" b="1" dirty="0">
                <a:latin typeface="Calibri Light"/>
                <a:ea typeface="Open Sans Light" panose="020B0306030504020204" pitchFamily="34" charset="0"/>
                <a:cs typeface="Calibri Light"/>
              </a:rPr>
              <a:t>1.8</a:t>
            </a:r>
          </a:p>
          <a:p>
            <a:pPr algn="just">
              <a:lnSpc>
                <a:spcPct val="110000"/>
              </a:lnSpc>
            </a:pPr>
            <a:r>
              <a:rPr lang="en-US" sz="1200" dirty="0">
                <a:solidFill>
                  <a:schemeClr val="bg2">
                    <a:lumMod val="25000"/>
                  </a:schemeClr>
                </a:solidFill>
                <a:latin typeface="Calibri Light"/>
                <a:ea typeface="Open Sans Light" panose="020B0306030504020204" pitchFamily="34" charset="0"/>
                <a:cs typeface="Calibri Light"/>
                <a:hlinkClick r:id="rId3"/>
              </a:rPr>
              <a:t>http://www.oracle.com/technetwork/java/javase/downloads/jdk8-downloads-2133151.html</a:t>
            </a:r>
            <a:endParaRPr lang="en-US" sz="12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200" dirty="0">
              <a:solidFill>
                <a:schemeClr val="bg2">
                  <a:lumMod val="25000"/>
                </a:schemeClr>
              </a:solidFill>
              <a:latin typeface="Calibri Light"/>
              <a:ea typeface="Open Sans Light" panose="020B0306030504020204" pitchFamily="34" charset="0"/>
              <a:cs typeface="Calibri Light"/>
            </a:endParaRPr>
          </a:p>
        </p:txBody>
      </p:sp>
      <p:sp>
        <p:nvSpPr>
          <p:cNvPr id="15" name="TextBox 100"/>
          <p:cNvSpPr txBox="1"/>
          <p:nvPr/>
        </p:nvSpPr>
        <p:spPr>
          <a:xfrm>
            <a:off x="2863098" y="2545719"/>
            <a:ext cx="6265772" cy="991022"/>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Anypoint studio</a:t>
            </a:r>
          </a:p>
          <a:p>
            <a:pPr algn="just">
              <a:lnSpc>
                <a:spcPct val="110000"/>
              </a:lnSpc>
            </a:pPr>
            <a:r>
              <a:rPr lang="en-US" sz="1200" dirty="0">
                <a:solidFill>
                  <a:schemeClr val="bg2">
                    <a:lumMod val="25000"/>
                  </a:schemeClr>
                </a:solidFill>
                <a:latin typeface="Calibri Light"/>
                <a:ea typeface="Open Sans Light" panose="020B0306030504020204" pitchFamily="34" charset="0"/>
                <a:cs typeface="Calibri Light"/>
                <a:hlinkClick r:id="rId4"/>
              </a:rPr>
              <a:t>https://www.mulesoft.com/lp/dl/studio</a:t>
            </a:r>
            <a:endParaRPr lang="en-US" sz="12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200" dirty="0">
              <a:solidFill>
                <a:schemeClr val="bg2">
                  <a:lumMod val="25000"/>
                </a:schemeClr>
              </a:solidFill>
              <a:latin typeface="Calibri Light"/>
              <a:ea typeface="Open Sans Light" panose="020B0306030504020204" pitchFamily="34" charset="0"/>
              <a:cs typeface="Calibri Light"/>
            </a:endParaRPr>
          </a:p>
        </p:txBody>
      </p:sp>
      <p:sp>
        <p:nvSpPr>
          <p:cNvPr id="16" name="TextBox 100"/>
          <p:cNvSpPr txBox="1"/>
          <p:nvPr/>
        </p:nvSpPr>
        <p:spPr>
          <a:xfrm>
            <a:off x="2863098" y="3345025"/>
            <a:ext cx="6265772" cy="1058733"/>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Postman</a:t>
            </a:r>
          </a:p>
          <a:p>
            <a:pPr algn="just">
              <a:lnSpc>
                <a:spcPct val="110000"/>
              </a:lnSpc>
            </a:pPr>
            <a:r>
              <a:rPr lang="en-US" sz="1400" dirty="0">
                <a:solidFill>
                  <a:schemeClr val="bg2">
                    <a:lumMod val="25000"/>
                  </a:schemeClr>
                </a:solidFill>
                <a:latin typeface="Calibri Light"/>
                <a:ea typeface="Open Sans Light" panose="020B0306030504020204" pitchFamily="34" charset="0"/>
                <a:cs typeface="Calibri Light"/>
                <a:hlinkClick r:id="rId5"/>
              </a:rPr>
              <a:t>https://www.getpostman.com/</a:t>
            </a:r>
            <a:endParaRPr lang="en-US" sz="14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400" dirty="0">
              <a:solidFill>
                <a:schemeClr val="bg2">
                  <a:lumMod val="25000"/>
                </a:schemeClr>
              </a:solidFill>
              <a:latin typeface="Calibri Light"/>
              <a:ea typeface="Open Sans Light" panose="020B0306030504020204" pitchFamily="34" charset="0"/>
              <a:cs typeface="Calibri Light"/>
            </a:endParaRPr>
          </a:p>
        </p:txBody>
      </p:sp>
      <p:sp>
        <p:nvSpPr>
          <p:cNvPr id="17" name="TextBox 100"/>
          <p:cNvSpPr txBox="1"/>
          <p:nvPr/>
        </p:nvSpPr>
        <p:spPr>
          <a:xfrm>
            <a:off x="2863098" y="4294259"/>
            <a:ext cx="6265772" cy="1295721"/>
          </a:xfrm>
          <a:prstGeom prst="rect">
            <a:avLst/>
          </a:prstGeom>
          <a:noFill/>
        </p:spPr>
        <p:txBody>
          <a:bodyPr wrap="square" lIns="109710" tIns="54855" rIns="109710" bIns="54855" rtlCol="0">
            <a:spAutoFit/>
          </a:bodyPr>
          <a:lstStyle/>
          <a:p>
            <a:pPr algn="just">
              <a:lnSpc>
                <a:spcPct val="110000"/>
              </a:lnSpc>
            </a:pPr>
            <a:r>
              <a:rPr lang="en-US" sz="2800" b="1" dirty="0">
                <a:latin typeface="Calibri Light"/>
                <a:ea typeface="Open Sans Light" panose="020B0306030504020204" pitchFamily="34" charset="0"/>
                <a:cs typeface="Calibri Light"/>
              </a:rPr>
              <a:t>A</a:t>
            </a:r>
            <a:r>
              <a:rPr lang="en-US" altLang="zh-CN" sz="2800" b="1" dirty="0">
                <a:latin typeface="Calibri Light"/>
                <a:ea typeface="Open Sans Light" panose="020B0306030504020204" pitchFamily="34" charset="0"/>
                <a:cs typeface="Calibri Light"/>
              </a:rPr>
              <a:t>ccounts</a:t>
            </a:r>
            <a:endParaRPr lang="en-US" sz="2800" b="1" dirty="0">
              <a:latin typeface="Calibri Light"/>
              <a:ea typeface="Open Sans Light" panose="020B0306030504020204" pitchFamily="34" charset="0"/>
              <a:cs typeface="Calibri Light"/>
            </a:endParaRPr>
          </a:p>
          <a:p>
            <a:pPr algn="just">
              <a:lnSpc>
                <a:spcPct val="110000"/>
              </a:lnSpc>
            </a:pPr>
            <a:r>
              <a:rPr lang="en-US" altLang="zh-CN" sz="1400" dirty="0">
                <a:solidFill>
                  <a:schemeClr val="bg2">
                    <a:lumMod val="25000"/>
                  </a:schemeClr>
                </a:solidFill>
                <a:latin typeface="Calibri Light"/>
                <a:ea typeface="Open Sans Light" panose="020B0306030504020204" pitchFamily="34" charset="0"/>
                <a:cs typeface="Calibri Light"/>
              </a:rPr>
              <a:t>Anypoint platform: </a:t>
            </a:r>
            <a:r>
              <a:rPr lang="en-US" sz="1400" dirty="0">
                <a:solidFill>
                  <a:schemeClr val="bg2">
                    <a:lumMod val="25000"/>
                  </a:schemeClr>
                </a:solidFill>
                <a:latin typeface="Calibri Light"/>
                <a:ea typeface="Open Sans Light" panose="020B0306030504020204" pitchFamily="34" charset="0"/>
                <a:cs typeface="Calibri Light"/>
                <a:hlinkClick r:id="rId5"/>
              </a:rPr>
              <a:t>https://</a:t>
            </a:r>
            <a:r>
              <a:rPr lang="en-US" sz="1400" smtClean="0">
                <a:solidFill>
                  <a:schemeClr val="bg2">
                    <a:lumMod val="25000"/>
                  </a:schemeClr>
                </a:solidFill>
                <a:latin typeface="Calibri Light"/>
                <a:ea typeface="Open Sans Light" panose="020B0306030504020204" pitchFamily="34" charset="0"/>
                <a:cs typeface="Calibri Light"/>
                <a:hlinkClick r:id="rId5"/>
              </a:rPr>
              <a:t>www.</a:t>
            </a:r>
            <a:r>
              <a:rPr lang="en-US" altLang="zh-CN" sz="1400" smtClean="0">
                <a:solidFill>
                  <a:schemeClr val="bg2">
                    <a:lumMod val="25000"/>
                  </a:schemeClr>
                </a:solidFill>
                <a:latin typeface="Calibri Light"/>
                <a:ea typeface="Open Sans Light" panose="020B0306030504020204" pitchFamily="34" charset="0"/>
                <a:cs typeface="Calibri Light"/>
                <a:hlinkClick r:id="rId5"/>
              </a:rPr>
              <a:t>anypoint.mulesoft</a:t>
            </a:r>
            <a:r>
              <a:rPr lang="en-US" sz="1400" smtClean="0">
                <a:solidFill>
                  <a:schemeClr val="bg2">
                    <a:lumMod val="25000"/>
                  </a:schemeClr>
                </a:solidFill>
                <a:latin typeface="Calibri Light"/>
                <a:ea typeface="Open Sans Light" panose="020B0306030504020204" pitchFamily="34" charset="0"/>
                <a:cs typeface="Calibri Light"/>
                <a:hlinkClick r:id="rId5"/>
              </a:rPr>
              <a:t>.com</a:t>
            </a:r>
            <a:r>
              <a:rPr lang="en-US" sz="1400" dirty="0">
                <a:solidFill>
                  <a:schemeClr val="bg2">
                    <a:lumMod val="25000"/>
                  </a:schemeClr>
                </a:solidFill>
                <a:latin typeface="Calibri Light"/>
                <a:ea typeface="Open Sans Light" panose="020B0306030504020204" pitchFamily="34" charset="0"/>
                <a:cs typeface="Calibri Light"/>
                <a:hlinkClick r:id="rId5"/>
              </a:rPr>
              <a:t>/</a:t>
            </a:r>
            <a:endParaRPr lang="en-US" sz="14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r>
              <a:rPr lang="en-US" sz="1400" dirty="0">
                <a:solidFill>
                  <a:schemeClr val="bg2">
                    <a:lumMod val="25000"/>
                  </a:schemeClr>
                </a:solidFill>
                <a:latin typeface="Calibri Light"/>
                <a:ea typeface="Open Sans Light" panose="020B0306030504020204" pitchFamily="34" charset="0"/>
                <a:cs typeface="Calibri Light"/>
              </a:rPr>
              <a:t>Traing account: </a:t>
            </a:r>
            <a:r>
              <a:rPr lang="en-US" sz="1400" dirty="0">
                <a:solidFill>
                  <a:schemeClr val="bg2">
                    <a:lumMod val="25000"/>
                  </a:schemeClr>
                </a:solidFill>
                <a:latin typeface="Calibri Light"/>
                <a:ea typeface="Open Sans Light" panose="020B0306030504020204" pitchFamily="34" charset="0"/>
                <a:cs typeface="Calibri Light"/>
                <a:hlinkClick r:id="rId6"/>
              </a:rPr>
              <a:t>https://training.mulesoft.com/</a:t>
            </a:r>
            <a:endParaRPr lang="en-US" sz="1400" dirty="0">
              <a:solidFill>
                <a:schemeClr val="bg2">
                  <a:lumMod val="25000"/>
                </a:schemeClr>
              </a:solidFill>
              <a:latin typeface="Calibri Light"/>
              <a:ea typeface="Open Sans Light" panose="020B0306030504020204" pitchFamily="34" charset="0"/>
              <a:cs typeface="Calibri Light"/>
            </a:endParaRPr>
          </a:p>
          <a:p>
            <a:pPr algn="just">
              <a:lnSpc>
                <a:spcPct val="110000"/>
              </a:lnSpc>
            </a:pPr>
            <a:endParaRPr lang="en-US" sz="1400" dirty="0">
              <a:solidFill>
                <a:schemeClr val="bg2">
                  <a:lumMod val="25000"/>
                </a:schemeClr>
              </a:solidFill>
              <a:latin typeface="Calibri Light"/>
              <a:ea typeface="Open Sans Light" panose="020B0306030504020204" pitchFamily="34" charset="0"/>
              <a:cs typeface="Calibri Light"/>
            </a:endParaRPr>
          </a:p>
        </p:txBody>
      </p:sp>
      <p:sp>
        <p:nvSpPr>
          <p:cNvPr id="18" name="TextBox 39"/>
          <p:cNvSpPr txBox="1"/>
          <p:nvPr/>
        </p:nvSpPr>
        <p:spPr>
          <a:xfrm>
            <a:off x="0" y="6522096"/>
            <a:ext cx="2625634" cy="276999"/>
          </a:xfrm>
          <a:prstGeom prst="rect">
            <a:avLst/>
          </a:prstGeom>
          <a:noFill/>
        </p:spPr>
        <p:txBody>
          <a:bodyPr wrap="square" rtlCol="0">
            <a:spAutoFit/>
          </a:bodyPr>
          <a:lstStyle/>
          <a:p>
            <a:pPr algn="ctr"/>
            <a:r>
              <a:rPr lang="en-US" altLang="zh-CN" sz="1200" b="1" dirty="0"/>
              <a:t>Chinasofti MuleSoft Training 2017</a:t>
            </a:r>
            <a:endParaRPr lang="id-ID" sz="1200" b="1" dirty="0">
              <a:solidFill>
                <a:schemeClr val="accent1"/>
              </a:solidFill>
              <a:latin typeface="Calibri Light"/>
              <a:cs typeface="Calibri Light"/>
            </a:endParaRPr>
          </a:p>
        </p:txBody>
      </p:sp>
    </p:spTree>
    <p:extLst>
      <p:ext uri="{BB962C8B-B14F-4D97-AF65-F5344CB8AC3E}">
        <p14:creationId xmlns:p14="http://schemas.microsoft.com/office/powerpoint/2010/main" val="34840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534</Words>
  <Application>Microsoft Macintosh PowerPoint</Application>
  <PresentationFormat>宽屏</PresentationFormat>
  <Paragraphs>97</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Calibri Light</vt:lpstr>
      <vt:lpstr>Lato Regular</vt:lpstr>
      <vt:lpstr>Open Sans Light</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44</cp:revision>
  <dcterms:created xsi:type="dcterms:W3CDTF">2017-05-27T08:20:14Z</dcterms:created>
  <dcterms:modified xsi:type="dcterms:W3CDTF">2017-05-28T06:58:22Z</dcterms:modified>
</cp:coreProperties>
</file>