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6" r:id="rId4"/>
    <p:sldId id="287" r:id="rId5"/>
    <p:sldId id="288" r:id="rId6"/>
    <p:sldId id="261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4725-02FF-4CC8-80D1-4E6CB5BA833B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2CBD-C7FA-4C63-A0C7-FB118803B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8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9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9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7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4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在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anypoint studio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上演示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0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培训说明和</a:t>
            </a:r>
            <a:r>
              <a:rPr lang="en-US" altLang="zh-CN" dirty="0"/>
              <a:t>Mulesoft</a:t>
            </a:r>
            <a:r>
              <a:rPr lang="zh-CN" altLang="en-US" dirty="0"/>
              <a:t>总体介绍</a:t>
            </a:r>
            <a:r>
              <a:rPr lang="en-US" altLang="zh-CN" dirty="0"/>
              <a:t>(15-25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2CBD-C7FA-4C63-A0C7-FB118803BA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1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1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D3D4-64BB-45E1-A891-6EDF440824FE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7E6B-992C-447D-A68E-B1FBF7042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6"/>
          <p:cNvSpPr>
            <a:spLocks noEditPoints="1"/>
          </p:cNvSpPr>
          <p:nvPr/>
        </p:nvSpPr>
        <p:spPr bwMode="auto">
          <a:xfrm rot="2700000">
            <a:off x="2326854" y="1823283"/>
            <a:ext cx="249506" cy="459387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grpSp>
        <p:nvGrpSpPr>
          <p:cNvPr id="5" name="Group 65"/>
          <p:cNvGrpSpPr/>
          <p:nvPr/>
        </p:nvGrpSpPr>
        <p:grpSpPr>
          <a:xfrm>
            <a:off x="2260696" y="3761257"/>
            <a:ext cx="381819" cy="363438"/>
            <a:chOff x="6719888" y="887413"/>
            <a:chExt cx="492125" cy="468312"/>
          </a:xfrm>
          <a:solidFill>
            <a:schemeClr val="accent3"/>
          </a:solidFill>
        </p:grpSpPr>
        <p:sp>
          <p:nvSpPr>
            <p:cNvPr id="6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12" name="Freeform 22"/>
          <p:cNvSpPr>
            <a:spLocks noEditPoints="1"/>
          </p:cNvSpPr>
          <p:nvPr/>
        </p:nvSpPr>
        <p:spPr bwMode="auto">
          <a:xfrm>
            <a:off x="2257956" y="2785716"/>
            <a:ext cx="387301" cy="38977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grpSp>
        <p:nvGrpSpPr>
          <p:cNvPr id="13" name="Group 73"/>
          <p:cNvGrpSpPr/>
          <p:nvPr/>
        </p:nvGrpSpPr>
        <p:grpSpPr>
          <a:xfrm rot="2700000">
            <a:off x="2320357" y="5489933"/>
            <a:ext cx="254265" cy="442983"/>
            <a:chOff x="4732338" y="4783138"/>
            <a:chExt cx="703263" cy="1225550"/>
          </a:xfrm>
          <a:solidFill>
            <a:schemeClr val="accent6"/>
          </a:solidFill>
        </p:grpSpPr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5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grpSp>
        <p:nvGrpSpPr>
          <p:cNvPr id="17" name="Group 83"/>
          <p:cNvGrpSpPr/>
          <p:nvPr/>
        </p:nvGrpSpPr>
        <p:grpSpPr>
          <a:xfrm>
            <a:off x="2265039" y="4624724"/>
            <a:ext cx="364902" cy="345407"/>
            <a:chOff x="8332788" y="4254500"/>
            <a:chExt cx="561975" cy="531813"/>
          </a:xfrm>
          <a:solidFill>
            <a:schemeClr val="accent4"/>
          </a:solidFill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416926" y="4486275"/>
              <a:ext cx="18891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416926" y="4416425"/>
              <a:ext cx="1397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416926" y="4564063"/>
              <a:ext cx="13970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629651" y="4513263"/>
              <a:ext cx="247650" cy="127000"/>
            </a:xfrm>
            <a:custGeom>
              <a:avLst/>
              <a:gdLst>
                <a:gd name="T0" fmla="*/ 295 w 561"/>
                <a:gd name="T1" fmla="*/ 289 h 289"/>
                <a:gd name="T2" fmla="*/ 61 w 561"/>
                <a:gd name="T3" fmla="*/ 157 h 289"/>
                <a:gd name="T4" fmla="*/ 34 w 561"/>
                <a:gd name="T5" fmla="*/ 172 h 289"/>
                <a:gd name="T6" fmla="*/ 23 w 561"/>
                <a:gd name="T7" fmla="*/ 175 h 289"/>
                <a:gd name="T8" fmla="*/ 7 w 561"/>
                <a:gd name="T9" fmla="*/ 168 h 289"/>
                <a:gd name="T10" fmla="*/ 0 w 561"/>
                <a:gd name="T11" fmla="*/ 152 h 289"/>
                <a:gd name="T12" fmla="*/ 1 w 561"/>
                <a:gd name="T13" fmla="*/ 23 h 289"/>
                <a:gd name="T14" fmla="*/ 23 w 561"/>
                <a:gd name="T15" fmla="*/ 0 h 289"/>
                <a:gd name="T16" fmla="*/ 35 w 561"/>
                <a:gd name="T17" fmla="*/ 3 h 289"/>
                <a:gd name="T18" fmla="*/ 148 w 561"/>
                <a:gd name="T19" fmla="*/ 68 h 289"/>
                <a:gd name="T20" fmla="*/ 160 w 561"/>
                <a:gd name="T21" fmla="*/ 88 h 289"/>
                <a:gd name="T22" fmla="*/ 148 w 561"/>
                <a:gd name="T23" fmla="*/ 108 h 289"/>
                <a:gd name="T24" fmla="*/ 116 w 561"/>
                <a:gd name="T25" fmla="*/ 126 h 289"/>
                <a:gd name="T26" fmla="*/ 295 w 561"/>
                <a:gd name="T27" fmla="*/ 225 h 289"/>
                <a:gd name="T28" fmla="*/ 495 w 561"/>
                <a:gd name="T29" fmla="*/ 97 h 289"/>
                <a:gd name="T30" fmla="*/ 525 w 561"/>
                <a:gd name="T31" fmla="*/ 77 h 289"/>
                <a:gd name="T32" fmla="*/ 537 w 561"/>
                <a:gd name="T33" fmla="*/ 80 h 289"/>
                <a:gd name="T34" fmla="*/ 554 w 561"/>
                <a:gd name="T35" fmla="*/ 121 h 289"/>
                <a:gd name="T36" fmla="*/ 295 w 561"/>
                <a:gd name="T3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1" h="289">
                  <a:moveTo>
                    <a:pt x="295" y="289"/>
                  </a:moveTo>
                  <a:cubicBezTo>
                    <a:pt x="200" y="289"/>
                    <a:pt x="111" y="239"/>
                    <a:pt x="61" y="157"/>
                  </a:cubicBezTo>
                  <a:cubicBezTo>
                    <a:pt x="47" y="165"/>
                    <a:pt x="36" y="171"/>
                    <a:pt x="34" y="172"/>
                  </a:cubicBezTo>
                  <a:cubicBezTo>
                    <a:pt x="31" y="174"/>
                    <a:pt x="27" y="175"/>
                    <a:pt x="23" y="175"/>
                  </a:cubicBezTo>
                  <a:cubicBezTo>
                    <a:pt x="17" y="175"/>
                    <a:pt x="11" y="172"/>
                    <a:pt x="7" y="168"/>
                  </a:cubicBezTo>
                  <a:cubicBezTo>
                    <a:pt x="2" y="164"/>
                    <a:pt x="0" y="158"/>
                    <a:pt x="0" y="152"/>
                  </a:cubicBezTo>
                  <a:cubicBezTo>
                    <a:pt x="0" y="140"/>
                    <a:pt x="0" y="29"/>
                    <a:pt x="1" y="23"/>
                  </a:cubicBezTo>
                  <a:cubicBezTo>
                    <a:pt x="1" y="10"/>
                    <a:pt x="11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7" y="4"/>
                    <a:pt x="145" y="66"/>
                    <a:pt x="148" y="68"/>
                  </a:cubicBezTo>
                  <a:cubicBezTo>
                    <a:pt x="155" y="73"/>
                    <a:pt x="160" y="80"/>
                    <a:pt x="160" y="88"/>
                  </a:cubicBezTo>
                  <a:cubicBezTo>
                    <a:pt x="160" y="96"/>
                    <a:pt x="155" y="104"/>
                    <a:pt x="148" y="108"/>
                  </a:cubicBezTo>
                  <a:cubicBezTo>
                    <a:pt x="145" y="110"/>
                    <a:pt x="129" y="119"/>
                    <a:pt x="116" y="126"/>
                  </a:cubicBezTo>
                  <a:cubicBezTo>
                    <a:pt x="156" y="188"/>
                    <a:pt x="223" y="225"/>
                    <a:pt x="295" y="225"/>
                  </a:cubicBezTo>
                  <a:cubicBezTo>
                    <a:pt x="385" y="225"/>
                    <a:pt x="463" y="175"/>
                    <a:pt x="495" y="97"/>
                  </a:cubicBezTo>
                  <a:cubicBezTo>
                    <a:pt x="500" y="85"/>
                    <a:pt x="512" y="77"/>
                    <a:pt x="525" y="77"/>
                  </a:cubicBezTo>
                  <a:cubicBezTo>
                    <a:pt x="529" y="77"/>
                    <a:pt x="533" y="78"/>
                    <a:pt x="537" y="80"/>
                  </a:cubicBezTo>
                  <a:cubicBezTo>
                    <a:pt x="553" y="86"/>
                    <a:pt x="561" y="105"/>
                    <a:pt x="554" y="121"/>
                  </a:cubicBezTo>
                  <a:cubicBezTo>
                    <a:pt x="512" y="223"/>
                    <a:pt x="411" y="289"/>
                    <a:pt x="295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643938" y="4391025"/>
              <a:ext cx="250825" cy="128588"/>
            </a:xfrm>
            <a:custGeom>
              <a:avLst/>
              <a:gdLst>
                <a:gd name="T0" fmla="*/ 544 w 567"/>
                <a:gd name="T1" fmla="*/ 289 h 289"/>
                <a:gd name="T2" fmla="*/ 533 w 567"/>
                <a:gd name="T3" fmla="*/ 286 h 289"/>
                <a:gd name="T4" fmla="*/ 419 w 567"/>
                <a:gd name="T5" fmla="*/ 222 h 289"/>
                <a:gd name="T6" fmla="*/ 407 w 567"/>
                <a:gd name="T7" fmla="*/ 202 h 289"/>
                <a:gd name="T8" fmla="*/ 419 w 567"/>
                <a:gd name="T9" fmla="*/ 182 h 289"/>
                <a:gd name="T10" fmla="*/ 448 w 567"/>
                <a:gd name="T11" fmla="*/ 165 h 289"/>
                <a:gd name="T12" fmla="*/ 260 w 567"/>
                <a:gd name="T13" fmla="*/ 63 h 289"/>
                <a:gd name="T14" fmla="*/ 66 w 567"/>
                <a:gd name="T15" fmla="*/ 193 h 289"/>
                <a:gd name="T16" fmla="*/ 36 w 567"/>
                <a:gd name="T17" fmla="*/ 212 h 289"/>
                <a:gd name="T18" fmla="*/ 24 w 567"/>
                <a:gd name="T19" fmla="*/ 209 h 289"/>
                <a:gd name="T20" fmla="*/ 7 w 567"/>
                <a:gd name="T21" fmla="*/ 167 h 289"/>
                <a:gd name="T22" fmla="*/ 260 w 567"/>
                <a:gd name="T23" fmla="*/ 0 h 289"/>
                <a:gd name="T24" fmla="*/ 503 w 567"/>
                <a:gd name="T25" fmla="*/ 134 h 289"/>
                <a:gd name="T26" fmla="*/ 532 w 567"/>
                <a:gd name="T27" fmla="*/ 117 h 289"/>
                <a:gd name="T28" fmla="*/ 543 w 567"/>
                <a:gd name="T29" fmla="*/ 114 h 289"/>
                <a:gd name="T30" fmla="*/ 566 w 567"/>
                <a:gd name="T31" fmla="*/ 137 h 289"/>
                <a:gd name="T32" fmla="*/ 567 w 567"/>
                <a:gd name="T33" fmla="*/ 266 h 289"/>
                <a:gd name="T34" fmla="*/ 560 w 567"/>
                <a:gd name="T35" fmla="*/ 282 h 289"/>
                <a:gd name="T36" fmla="*/ 544 w 567"/>
                <a:gd name="T3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289">
                  <a:moveTo>
                    <a:pt x="544" y="289"/>
                  </a:moveTo>
                  <a:cubicBezTo>
                    <a:pt x="540" y="289"/>
                    <a:pt x="536" y="288"/>
                    <a:pt x="533" y="286"/>
                  </a:cubicBezTo>
                  <a:cubicBezTo>
                    <a:pt x="527" y="283"/>
                    <a:pt x="426" y="226"/>
                    <a:pt x="419" y="222"/>
                  </a:cubicBezTo>
                  <a:cubicBezTo>
                    <a:pt x="411" y="218"/>
                    <a:pt x="407" y="210"/>
                    <a:pt x="407" y="202"/>
                  </a:cubicBezTo>
                  <a:cubicBezTo>
                    <a:pt x="407" y="194"/>
                    <a:pt x="411" y="187"/>
                    <a:pt x="419" y="182"/>
                  </a:cubicBezTo>
                  <a:cubicBezTo>
                    <a:pt x="420" y="181"/>
                    <a:pt x="433" y="174"/>
                    <a:pt x="448" y="165"/>
                  </a:cubicBezTo>
                  <a:cubicBezTo>
                    <a:pt x="413" y="101"/>
                    <a:pt x="344" y="63"/>
                    <a:pt x="260" y="63"/>
                  </a:cubicBezTo>
                  <a:cubicBezTo>
                    <a:pt x="176" y="63"/>
                    <a:pt x="100" y="114"/>
                    <a:pt x="66" y="193"/>
                  </a:cubicBezTo>
                  <a:cubicBezTo>
                    <a:pt x="61" y="204"/>
                    <a:pt x="49" y="212"/>
                    <a:pt x="36" y="212"/>
                  </a:cubicBezTo>
                  <a:cubicBezTo>
                    <a:pt x="32" y="212"/>
                    <a:pt x="28" y="211"/>
                    <a:pt x="24" y="209"/>
                  </a:cubicBezTo>
                  <a:cubicBezTo>
                    <a:pt x="8" y="202"/>
                    <a:pt x="0" y="183"/>
                    <a:pt x="7" y="167"/>
                  </a:cubicBezTo>
                  <a:cubicBezTo>
                    <a:pt x="52" y="65"/>
                    <a:pt x="151" y="0"/>
                    <a:pt x="260" y="0"/>
                  </a:cubicBezTo>
                  <a:cubicBezTo>
                    <a:pt x="367" y="0"/>
                    <a:pt x="457" y="49"/>
                    <a:pt x="503" y="134"/>
                  </a:cubicBezTo>
                  <a:cubicBezTo>
                    <a:pt x="519" y="125"/>
                    <a:pt x="530" y="118"/>
                    <a:pt x="532" y="117"/>
                  </a:cubicBezTo>
                  <a:cubicBezTo>
                    <a:pt x="535" y="115"/>
                    <a:pt x="539" y="114"/>
                    <a:pt x="543" y="114"/>
                  </a:cubicBezTo>
                  <a:cubicBezTo>
                    <a:pt x="556" y="114"/>
                    <a:pt x="566" y="124"/>
                    <a:pt x="566" y="137"/>
                  </a:cubicBezTo>
                  <a:cubicBezTo>
                    <a:pt x="566" y="143"/>
                    <a:pt x="567" y="254"/>
                    <a:pt x="567" y="266"/>
                  </a:cubicBezTo>
                  <a:cubicBezTo>
                    <a:pt x="567" y="272"/>
                    <a:pt x="564" y="278"/>
                    <a:pt x="560" y="282"/>
                  </a:cubicBezTo>
                  <a:cubicBezTo>
                    <a:pt x="556" y="286"/>
                    <a:pt x="550" y="289"/>
                    <a:pt x="544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332788" y="4254500"/>
              <a:ext cx="430213" cy="531813"/>
            </a:xfrm>
            <a:custGeom>
              <a:avLst/>
              <a:gdLst>
                <a:gd name="T0" fmla="*/ 966 w 972"/>
                <a:gd name="T1" fmla="*/ 903 h 1202"/>
                <a:gd name="T2" fmla="*/ 900 w 972"/>
                <a:gd name="T3" fmla="*/ 896 h 1202"/>
                <a:gd name="T4" fmla="*/ 898 w 972"/>
                <a:gd name="T5" fmla="*/ 897 h 1202"/>
                <a:gd name="T6" fmla="*/ 898 w 972"/>
                <a:gd name="T7" fmla="*/ 1128 h 1202"/>
                <a:gd name="T8" fmla="*/ 74 w 972"/>
                <a:gd name="T9" fmla="*/ 1128 h 1202"/>
                <a:gd name="T10" fmla="*/ 74 w 972"/>
                <a:gd name="T11" fmla="*/ 290 h 1202"/>
                <a:gd name="T12" fmla="*/ 290 w 972"/>
                <a:gd name="T13" fmla="*/ 290 h 1202"/>
                <a:gd name="T14" fmla="*/ 290 w 972"/>
                <a:gd name="T15" fmla="*/ 73 h 1202"/>
                <a:gd name="T16" fmla="*/ 898 w 972"/>
                <a:gd name="T17" fmla="*/ 73 h 1202"/>
                <a:gd name="T18" fmla="*/ 898 w 972"/>
                <a:gd name="T19" fmla="*/ 284 h 1202"/>
                <a:gd name="T20" fmla="*/ 966 w 972"/>
                <a:gd name="T21" fmla="*/ 276 h 1202"/>
                <a:gd name="T22" fmla="*/ 972 w 972"/>
                <a:gd name="T23" fmla="*/ 276 h 1202"/>
                <a:gd name="T24" fmla="*/ 972 w 972"/>
                <a:gd name="T25" fmla="*/ 0 h 1202"/>
                <a:gd name="T26" fmla="*/ 257 w 972"/>
                <a:gd name="T27" fmla="*/ 0 h 1202"/>
                <a:gd name="T28" fmla="*/ 0 w 972"/>
                <a:gd name="T29" fmla="*/ 256 h 1202"/>
                <a:gd name="T30" fmla="*/ 0 w 972"/>
                <a:gd name="T31" fmla="*/ 1202 h 1202"/>
                <a:gd name="T32" fmla="*/ 972 w 972"/>
                <a:gd name="T33" fmla="*/ 1202 h 1202"/>
                <a:gd name="T34" fmla="*/ 972 w 972"/>
                <a:gd name="T35" fmla="*/ 903 h 1202"/>
                <a:gd name="T36" fmla="*/ 966 w 972"/>
                <a:gd name="T37" fmla="*/ 903 h 1202"/>
                <a:gd name="T38" fmla="*/ 253 w 972"/>
                <a:gd name="T39" fmla="*/ 107 h 1202"/>
                <a:gd name="T40" fmla="*/ 253 w 972"/>
                <a:gd name="T41" fmla="*/ 253 h 1202"/>
                <a:gd name="T42" fmla="*/ 107 w 972"/>
                <a:gd name="T43" fmla="*/ 253 h 1202"/>
                <a:gd name="T44" fmla="*/ 253 w 972"/>
                <a:gd name="T45" fmla="*/ 107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2" h="1202">
                  <a:moveTo>
                    <a:pt x="966" y="903"/>
                  </a:moveTo>
                  <a:cubicBezTo>
                    <a:pt x="944" y="903"/>
                    <a:pt x="921" y="901"/>
                    <a:pt x="900" y="896"/>
                  </a:cubicBezTo>
                  <a:cubicBezTo>
                    <a:pt x="898" y="897"/>
                    <a:pt x="898" y="897"/>
                    <a:pt x="898" y="897"/>
                  </a:cubicBezTo>
                  <a:cubicBezTo>
                    <a:pt x="898" y="1128"/>
                    <a:pt x="898" y="1128"/>
                    <a:pt x="898" y="1128"/>
                  </a:cubicBezTo>
                  <a:cubicBezTo>
                    <a:pt x="74" y="1128"/>
                    <a:pt x="74" y="1128"/>
                    <a:pt x="74" y="1128"/>
                  </a:cubicBezTo>
                  <a:cubicBezTo>
                    <a:pt x="74" y="290"/>
                    <a:pt x="74" y="290"/>
                    <a:pt x="74" y="290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73"/>
                    <a:pt x="290" y="73"/>
                    <a:pt x="290" y="73"/>
                  </a:cubicBezTo>
                  <a:cubicBezTo>
                    <a:pt x="898" y="73"/>
                    <a:pt x="898" y="73"/>
                    <a:pt x="898" y="73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20" y="279"/>
                    <a:pt x="943" y="276"/>
                    <a:pt x="966" y="276"/>
                  </a:cubicBezTo>
                  <a:cubicBezTo>
                    <a:pt x="968" y="276"/>
                    <a:pt x="970" y="276"/>
                    <a:pt x="972" y="276"/>
                  </a:cubicBezTo>
                  <a:cubicBezTo>
                    <a:pt x="972" y="0"/>
                    <a:pt x="972" y="0"/>
                    <a:pt x="972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1202"/>
                    <a:pt x="0" y="1202"/>
                    <a:pt x="0" y="1202"/>
                  </a:cubicBezTo>
                  <a:cubicBezTo>
                    <a:pt x="972" y="1202"/>
                    <a:pt x="972" y="1202"/>
                    <a:pt x="972" y="1202"/>
                  </a:cubicBezTo>
                  <a:cubicBezTo>
                    <a:pt x="972" y="903"/>
                    <a:pt x="972" y="903"/>
                    <a:pt x="972" y="903"/>
                  </a:cubicBezTo>
                  <a:cubicBezTo>
                    <a:pt x="970" y="903"/>
                    <a:pt x="968" y="903"/>
                    <a:pt x="966" y="903"/>
                  </a:cubicBezTo>
                  <a:close/>
                  <a:moveTo>
                    <a:pt x="253" y="107"/>
                  </a:moveTo>
                  <a:cubicBezTo>
                    <a:pt x="253" y="253"/>
                    <a:pt x="253" y="253"/>
                    <a:pt x="253" y="253"/>
                  </a:cubicBezTo>
                  <a:cubicBezTo>
                    <a:pt x="107" y="253"/>
                    <a:pt x="107" y="253"/>
                    <a:pt x="107" y="253"/>
                  </a:cubicBezTo>
                  <a:lnTo>
                    <a:pt x="25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24" name="TextBox 100"/>
          <p:cNvSpPr txBox="1"/>
          <p:nvPr/>
        </p:nvSpPr>
        <p:spPr>
          <a:xfrm>
            <a:off x="2865164" y="1746413"/>
            <a:ext cx="8047117" cy="584757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Introduce mule message</a:t>
            </a:r>
            <a:endParaRPr lang="en-US" sz="2800" b="1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5" name="TextBox 88"/>
          <p:cNvSpPr txBox="1"/>
          <p:nvPr/>
        </p:nvSpPr>
        <p:spPr>
          <a:xfrm>
            <a:off x="2865162" y="3623651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Accessing and Modifying message</a:t>
            </a:r>
          </a:p>
        </p:txBody>
      </p:sp>
      <p:sp>
        <p:nvSpPr>
          <p:cNvPr id="26" name="TextBox 89"/>
          <p:cNvSpPr txBox="1"/>
          <p:nvPr/>
        </p:nvSpPr>
        <p:spPr>
          <a:xfrm>
            <a:off x="2865163" y="4512271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Setting message data</a:t>
            </a:r>
          </a:p>
        </p:txBody>
      </p:sp>
      <p:sp>
        <p:nvSpPr>
          <p:cNvPr id="27" name="TextBox 93"/>
          <p:cNvSpPr txBox="1"/>
          <p:nvPr/>
        </p:nvSpPr>
        <p:spPr>
          <a:xfrm>
            <a:off x="2865163" y="5392969"/>
            <a:ext cx="8047117" cy="5610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Debug Mule Application</a:t>
            </a:r>
          </a:p>
        </p:txBody>
      </p:sp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Mule Message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课程目标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5161" y="2708004"/>
            <a:ext cx="8474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libri Light"/>
                <a:ea typeface="Open Sans Light" panose="020B0306030504020204" pitchFamily="34" charset="0"/>
                <a:cs typeface="Calibri Light"/>
              </a:rPr>
              <a:t>Introduce Mule application and flow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12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Introduce mule message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mule message?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100"/>
          <p:cNvSpPr txBox="1"/>
          <p:nvPr/>
        </p:nvSpPr>
        <p:spPr>
          <a:xfrm>
            <a:off x="2308563" y="1567473"/>
            <a:ext cx="8763187" cy="2105174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Mule message</a:t>
            </a:r>
            <a:r>
              <a:rPr lang="en-US" altLang="zh-CN" dirty="0"/>
              <a:t> is the data that passes through an application via one or more flows.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r>
              <a:rPr lang="en-US" altLang="zh-CN" dirty="0"/>
              <a:t>Mule message consists of two main parts:</a:t>
            </a:r>
          </a:p>
          <a:p>
            <a:r>
              <a:rPr lang="en-US" altLang="zh-CN" dirty="0"/>
              <a:t>The message </a:t>
            </a:r>
            <a:r>
              <a:rPr lang="en-US" altLang="zh-CN" b="1" dirty="0"/>
              <a:t>header</a:t>
            </a:r>
            <a:r>
              <a:rPr lang="en-US" altLang="zh-CN" dirty="0"/>
              <a:t>, which contains metadata about the message </a:t>
            </a:r>
          </a:p>
          <a:p>
            <a:r>
              <a:rPr lang="en-US" altLang="zh-CN" dirty="0"/>
              <a:t>The message </a:t>
            </a:r>
            <a:r>
              <a:rPr lang="en-US" altLang="zh-CN" b="1" dirty="0"/>
              <a:t>payload</a:t>
            </a:r>
            <a:r>
              <a:rPr lang="en-US" altLang="zh-CN" dirty="0"/>
              <a:t>, which contains your business-specific data. 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30" y="3220564"/>
            <a:ext cx="5121768" cy="33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Introduce mule message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mule message?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9444"/>
              </p:ext>
            </p:extLst>
          </p:nvPr>
        </p:nvGraphicFramePr>
        <p:xfrm>
          <a:off x="1931984" y="24806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5368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7183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Mule 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en-US" altLang="zh-CN" baseline="0" dirty="0"/>
                        <a:t> request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7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Inbound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2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Outbound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Body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Introduce Mule Application/Flow</a:t>
              </a:r>
              <a:endParaRPr lang="zh-CN" altLang="en-US" sz="4400" dirty="0"/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mule application?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100"/>
          <p:cNvSpPr txBox="1"/>
          <p:nvPr/>
        </p:nvSpPr>
        <p:spPr>
          <a:xfrm>
            <a:off x="2308563" y="1567473"/>
            <a:ext cx="8763187" cy="400989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Mule Application</a:t>
            </a:r>
            <a:r>
              <a:rPr lang="zh-CN" altLang="en-US" dirty="0"/>
              <a:t>是指由一个或多个</a:t>
            </a:r>
            <a:r>
              <a:rPr lang="en-US" altLang="zh-CN" dirty="0"/>
              <a:t>flow / subFlow</a:t>
            </a:r>
            <a:r>
              <a:rPr lang="zh-CN" altLang="en-US" dirty="0"/>
              <a:t>组成的应用程序</a:t>
            </a:r>
            <a:endParaRPr lang="en-US" altLang="zh-CN" dirty="0"/>
          </a:p>
        </p:txBody>
      </p: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536" y="2055111"/>
            <a:ext cx="3511978" cy="3511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54" y="2167640"/>
            <a:ext cx="4771898" cy="33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Introduce Mule Application/Flow</a:t>
              </a:r>
              <a:endParaRPr lang="zh-CN" altLang="en-US" sz="4400" dirty="0"/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什么是</a:t>
              </a:r>
              <a:r>
                <a:rPr lang="en-US" altLang="zh-CN" sz="2000" dirty="0"/>
                <a:t>mule application?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21347"/>
              </p:ext>
            </p:extLst>
          </p:nvPr>
        </p:nvGraphicFramePr>
        <p:xfrm>
          <a:off x="2041758" y="248062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86334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664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283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 flow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异常处理模块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能被复用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8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871374" y="244014"/>
            <a:ext cx="10468769" cy="1161868"/>
            <a:chOff x="1739573" y="511491"/>
            <a:chExt cx="20937538" cy="2323735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latin typeface="Calibri Light"/>
                  <a:ea typeface="Open Sans Light" panose="020B0306030504020204" pitchFamily="34" charset="0"/>
                  <a:cs typeface="Calibri Light"/>
                </a:rPr>
                <a:t>Accessing and Modifying message</a:t>
              </a:r>
              <a:endParaRPr lang="en-US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8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Variable, Inbound, Outbound</a:t>
              </a:r>
              <a:r>
                <a:rPr lang="en-US" altLang="zh-CN" sz="2000"/>
                <a:t>, Payload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40" name="TextBox 100"/>
          <p:cNvSpPr txBox="1"/>
          <p:nvPr/>
        </p:nvSpPr>
        <p:spPr>
          <a:xfrm>
            <a:off x="1809741" y="1775213"/>
            <a:ext cx="8836828" cy="368737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anypoint studio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上演示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86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>
          <a:xfrm>
            <a:off x="636243" y="2686768"/>
            <a:ext cx="10468769" cy="1146479"/>
            <a:chOff x="1739573" y="511491"/>
            <a:chExt cx="20937538" cy="2292956"/>
          </a:xfrm>
        </p:grpSpPr>
        <p:sp>
          <p:nvSpPr>
            <p:cNvPr id="30" name="TextBox 37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Thanks</a:t>
              </a:r>
            </a:p>
          </p:txBody>
        </p:sp>
        <p:grpSp>
          <p:nvGrpSpPr>
            <p:cNvPr id="31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3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2" name="TextBox 39"/>
            <p:cNvSpPr txBox="1"/>
            <p:nvPr/>
          </p:nvSpPr>
          <p:spPr>
            <a:xfrm>
              <a:off x="1739573" y="2035006"/>
              <a:ext cx="209375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0" y="6522096"/>
            <a:ext cx="262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Chinasofti MuleSoft Training 2017</a:t>
            </a:r>
            <a:endParaRPr lang="id-ID" sz="1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41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214</Words>
  <Application>Microsoft Office PowerPoint</Application>
  <PresentationFormat>宽屏</PresentationFormat>
  <Paragraphs>65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Lato Regular</vt:lpstr>
      <vt:lpstr>Open Sans Light</vt:lpstr>
      <vt:lpstr>等线</vt:lpstr>
      <vt:lpstr>等线 Light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124</cp:revision>
  <dcterms:created xsi:type="dcterms:W3CDTF">2017-05-27T08:20:14Z</dcterms:created>
  <dcterms:modified xsi:type="dcterms:W3CDTF">2017-05-30T13:34:43Z</dcterms:modified>
</cp:coreProperties>
</file>