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0" r:id="rId5"/>
    <p:sldId id="261" r:id="rId6"/>
    <p:sldId id="262" r:id="rId7"/>
    <p:sldId id="264" r:id="rId8"/>
    <p:sldId id="265" r:id="rId9"/>
    <p:sldId id="266" r:id="rId10"/>
    <p:sldId id="267" r:id="rId11"/>
    <p:sldId id="268" r:id="rId12"/>
    <p:sldId id="270" r:id="rId13"/>
    <p:sldId id="271" r:id="rId14"/>
    <p:sldId id="272" r:id="rId15"/>
    <p:sldId id="269"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5FBE4-FAB2-495C-8318-82419D39DC55}" v="27" dt="2023-03-11T13:20:51.870"/>
    <p1510:client id="{369F44B4-1744-46DC-B89C-39897120287E}" v="30" dt="2023-03-11T10:53:11.901"/>
    <p1510:client id="{5DB76D70-10DA-416B-B222-184907702E39}" v="67" dt="2023-03-07T15:02:46.458"/>
    <p1510:client id="{AC1C6C40-753C-48C8-8003-903B4C9204B5}" v="303" dt="2023-03-11T14:58:4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3/11/2023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919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06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95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988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0738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174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208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646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53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538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249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9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9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6346916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00000"/>
        </a:lnSpc>
        <a:spcBef>
          <a:spcPct val="0"/>
        </a:spcBef>
        <a:buNone/>
        <a:defRPr sz="4400" kern="1200" spc="13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spc="7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spc="7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spc="7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7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spc="7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inancialexpress.com/about/mukesh-amban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f.org/country-notes/nonprofit-law-india" TargetMode="External"/><Relationship Id="rId2" Type="http://schemas.openxmlformats.org/officeDocument/2006/relationships/hyperlink" Target="https://www.business-standard.com/article/current-affairs/majority-of-donations-in-india-made-to-religious-organisations-report-122092000153_1.html" TargetMode="External"/><Relationship Id="rId1" Type="http://schemas.openxmlformats.org/officeDocument/2006/relationships/slideLayout" Target="../slideLayouts/slideLayout2.xml"/><Relationship Id="rId4" Type="http://schemas.openxmlformats.org/officeDocument/2006/relationships/hyperlink" Target="https://www.financialexpress.com/industry/indias-top-philanthropists-11-industrialists-donate-over-100-crore-in-fy21-azim-premji-retains-top-spot-mukesh-ambani-rakesh-jhunjhunwala/23625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1756986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f.org/country-notes/nonprofit-law-india#_ftn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9" name="Rectangle 11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996275" y="4098524"/>
            <a:ext cx="5996628" cy="2226076"/>
          </a:xfrm>
        </p:spPr>
        <p:txBody>
          <a:bodyPr anchor="ctr">
            <a:normAutofit/>
          </a:bodyPr>
          <a:lstStyle/>
          <a:p>
            <a:pPr algn="l"/>
            <a:r>
              <a:rPr lang="en-US" sz="5400" b="0">
                <a:ea typeface="+mj-lt"/>
                <a:cs typeface="+mj-lt"/>
              </a:rPr>
              <a:t>Where Does the Money Go? </a:t>
            </a:r>
            <a:endParaRPr lang="en-US" sz="5400" b="0"/>
          </a:p>
        </p:txBody>
      </p:sp>
      <p:grpSp>
        <p:nvGrpSpPr>
          <p:cNvPr id="121" name="Bottom Right">
            <a:extLst>
              <a:ext uri="{FF2B5EF4-FFF2-40B4-BE49-F238E27FC236}">
                <a16:creationId xmlns:a16="http://schemas.microsoft.com/office/drawing/2014/main" id="{4E7A94BA-62A6-41B2-9CCC-33B2D49C8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2" name="Freeform: Shape 121">
              <a:extLst>
                <a:ext uri="{FF2B5EF4-FFF2-40B4-BE49-F238E27FC236}">
                  <a16:creationId xmlns:a16="http://schemas.microsoft.com/office/drawing/2014/main" id="{C8EB704F-F3CD-4408-A87C-1EF5E001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3" name="Graphic 157">
              <a:extLst>
                <a:ext uri="{FF2B5EF4-FFF2-40B4-BE49-F238E27FC236}">
                  <a16:creationId xmlns:a16="http://schemas.microsoft.com/office/drawing/2014/main" id="{527D07C1-A6BB-49C2-9521-52E17C7C3E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5" name="Freeform: Shape 124">
                <a:extLst>
                  <a:ext uri="{FF2B5EF4-FFF2-40B4-BE49-F238E27FC236}">
                    <a16:creationId xmlns:a16="http://schemas.microsoft.com/office/drawing/2014/main" id="{FC4CA95E-FDAD-4F2B-B0CA-321A56180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28E34327-377F-4323-8430-C4D2F75AE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8998E816-A13E-4340-BA4F-2386E67B1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524AE60C-6B95-4D69-A3AD-E10840CD0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4CC1B5ED-EB7F-4670-8369-CBCFD1B4B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3BCDA770-F22B-4E86-9DD6-F3F26EF44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75648CC3-D6BA-488D-BA80-87C705240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4" name="Freeform: Shape 123">
              <a:extLst>
                <a:ext uri="{FF2B5EF4-FFF2-40B4-BE49-F238E27FC236}">
                  <a16:creationId xmlns:a16="http://schemas.microsoft.com/office/drawing/2014/main" id="{F43C4016-40C2-4F66-BFD7-47FAAEEE6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p:cNvSpPr>
            <a:spLocks noGrp="1"/>
          </p:cNvSpPr>
          <p:nvPr>
            <p:ph type="subTitle" idx="1"/>
          </p:nvPr>
        </p:nvSpPr>
        <p:spPr>
          <a:xfrm>
            <a:off x="7185430" y="4085112"/>
            <a:ext cx="3997745" cy="2228758"/>
          </a:xfrm>
        </p:spPr>
        <p:txBody>
          <a:bodyPr vert="horz" lIns="91440" tIns="45720" rIns="91440" bIns="45720" rtlCol="0" anchor="ctr">
            <a:normAutofit/>
          </a:bodyPr>
          <a:lstStyle/>
          <a:p>
            <a:pPr algn="l"/>
            <a:r>
              <a:rPr lang="en-US" sz="2200" cap="all">
                <a:ea typeface="+mn-lt"/>
                <a:cs typeface="+mn-lt"/>
              </a:rPr>
              <a:t>MAPPING THE FLOW OF DONATIONS IN INDIA</a:t>
            </a:r>
            <a:endParaRPr lang="en-US" sz="2200">
              <a:ea typeface="+mn-lt"/>
              <a:cs typeface="+mn-lt"/>
            </a:endParaRPr>
          </a:p>
        </p:txBody>
      </p:sp>
      <p:pic>
        <p:nvPicPr>
          <p:cNvPr id="8" name="Picture 9" descr="Rupees Money Coins · Free photo on Pixabay">
            <a:extLst>
              <a:ext uri="{FF2B5EF4-FFF2-40B4-BE49-F238E27FC236}">
                <a16:creationId xmlns:a16="http://schemas.microsoft.com/office/drawing/2014/main" id="{6D4FC88A-3355-C4F6-702D-8E6C6B5CA7D3}"/>
              </a:ext>
            </a:extLst>
          </p:cNvPr>
          <p:cNvPicPr>
            <a:picLocks noChangeAspect="1"/>
          </p:cNvPicPr>
          <p:nvPr/>
        </p:nvPicPr>
        <p:blipFill rotWithShape="1">
          <a:blip r:embed="rId2"/>
          <a:srcRect l="4106" r="2893"/>
          <a:stretch/>
        </p:blipFill>
        <p:spPr>
          <a:xfrm>
            <a:off x="532506" y="-10087"/>
            <a:ext cx="5598661" cy="3897958"/>
          </a:xfrm>
          <a:custGeom>
            <a:avLst/>
            <a:gdLst/>
            <a:ahLst/>
            <a:cxnLst/>
            <a:rect l="l" t="t" r="r" b="b"/>
            <a:pathLst>
              <a:path w="5993975" h="4173188">
                <a:moveTo>
                  <a:pt x="0" y="0"/>
                </a:moveTo>
                <a:lnTo>
                  <a:pt x="5993975" y="0"/>
                </a:lnTo>
                <a:lnTo>
                  <a:pt x="5993975" y="4171950"/>
                </a:lnTo>
                <a:lnTo>
                  <a:pt x="5993975" y="4173188"/>
                </a:lnTo>
                <a:cubicBezTo>
                  <a:pt x="3046083" y="4173188"/>
                  <a:pt x="586537" y="2430780"/>
                  <a:pt x="17800" y="114491"/>
                </a:cubicBezTo>
                <a:lnTo>
                  <a:pt x="0" y="31564"/>
                </a:lnTo>
                <a:close/>
              </a:path>
            </a:pathLst>
          </a:custGeom>
        </p:spPr>
      </p:pic>
      <p:grpSp>
        <p:nvGrpSpPr>
          <p:cNvPr id="133" name="Top left">
            <a:extLst>
              <a:ext uri="{FF2B5EF4-FFF2-40B4-BE49-F238E27FC236}">
                <a16:creationId xmlns:a16="http://schemas.microsoft.com/office/drawing/2014/main" id="{AD55417E-C91F-476E-99A3-D87D415C1C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134" name="Freeform: Shape 133">
              <a:extLst>
                <a:ext uri="{FF2B5EF4-FFF2-40B4-BE49-F238E27FC236}">
                  <a16:creationId xmlns:a16="http://schemas.microsoft.com/office/drawing/2014/main" id="{4A0C6D38-2EC1-40E5-9B5F-7EABBBA29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E7B76838-BD4A-4479-AB46-C1A62DC0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0CB3D445-4143-4AEA-9F99-5B1848A71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4D72987E-0F8F-4320-9018-1F0C5B5F8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3C76CBFE-0438-4ABB-9174-F3EE89D09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DB49E8C9-CA27-4D72-B9DB-71C3360FD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F0EBF8BD-E92F-4B69-ADD0-985DE2883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42" name="Cross">
            <a:extLst>
              <a:ext uri="{FF2B5EF4-FFF2-40B4-BE49-F238E27FC236}">
                <a16:creationId xmlns:a16="http://schemas.microsoft.com/office/drawing/2014/main" id="{50088F16-9A2A-4773-AA8D-E1F2A316A9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0117" y="553414"/>
            <a:ext cx="118872" cy="118872"/>
            <a:chOff x="1175347" y="3733800"/>
            <a:chExt cx="118872" cy="118872"/>
          </a:xfrm>
        </p:grpSpPr>
        <p:cxnSp>
          <p:nvCxnSpPr>
            <p:cNvPr id="143" name="Straight Connector 142">
              <a:extLst>
                <a:ext uri="{FF2B5EF4-FFF2-40B4-BE49-F238E27FC236}">
                  <a16:creationId xmlns:a16="http://schemas.microsoft.com/office/drawing/2014/main" id="{EA866327-CDAC-4222-AF00-1FED6C2F6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44" name="Straight Connector 143">
              <a:extLst>
                <a:ext uri="{FF2B5EF4-FFF2-40B4-BE49-F238E27FC236}">
                  <a16:creationId xmlns:a16="http://schemas.microsoft.com/office/drawing/2014/main" id="{F48511F9-8221-4C9E-B0BB-9F8E5E7A6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descr="Neon 3D circle art">
            <a:extLst>
              <a:ext uri="{FF2B5EF4-FFF2-40B4-BE49-F238E27FC236}">
                <a16:creationId xmlns:a16="http://schemas.microsoft.com/office/drawing/2014/main" id="{77501F76-E940-1627-8B2D-8FE5920D4E20}"/>
              </a:ext>
            </a:extLst>
          </p:cNvPr>
          <p:cNvPicPr>
            <a:picLocks noChangeAspect="1"/>
          </p:cNvPicPr>
          <p:nvPr/>
        </p:nvPicPr>
        <p:blipFill rotWithShape="1">
          <a:blip r:embed="rId3"/>
          <a:srcRect t="2519"/>
          <a:stretch/>
        </p:blipFill>
        <p:spPr>
          <a:xfrm>
            <a:off x="6077779" y="-10087"/>
            <a:ext cx="5580821" cy="3889782"/>
          </a:xfrm>
          <a:custGeom>
            <a:avLst/>
            <a:gdLst/>
            <a:ahLst/>
            <a:cxnLst/>
            <a:rect l="l" t="t" r="r" b="b"/>
            <a:pathLst>
              <a:path w="5974876" h="4164435">
                <a:moveTo>
                  <a:pt x="0" y="0"/>
                </a:moveTo>
                <a:lnTo>
                  <a:pt x="5974876" y="0"/>
                </a:lnTo>
                <a:lnTo>
                  <a:pt x="5974876" y="76902"/>
                </a:lnTo>
                <a:lnTo>
                  <a:pt x="5966808" y="114491"/>
                </a:lnTo>
                <a:cubicBezTo>
                  <a:pt x="5433616" y="2286012"/>
                  <a:pt x="3238581" y="3953146"/>
                  <a:pt x="537297" y="4153055"/>
                </a:cubicBezTo>
                <a:lnTo>
                  <a:pt x="331985" y="4164435"/>
                </a:lnTo>
                <a:lnTo>
                  <a:pt x="0" y="4164435"/>
                </a:ln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2824-2F25-826D-4DF0-5C8EE678037D}"/>
              </a:ext>
            </a:extLst>
          </p:cNvPr>
          <p:cNvSpPr>
            <a:spLocks noGrp="1"/>
          </p:cNvSpPr>
          <p:nvPr>
            <p:ph type="title"/>
          </p:nvPr>
        </p:nvSpPr>
        <p:spPr/>
        <p:txBody>
          <a:bodyPr/>
          <a:lstStyle/>
          <a:p>
            <a:r>
              <a:rPr lang="en-US" b="1" dirty="0">
                <a:ea typeface="+mj-lt"/>
                <a:cs typeface="+mj-lt"/>
              </a:rPr>
              <a:t>• </a:t>
            </a:r>
            <a:r>
              <a:rPr lang="en-US" dirty="0">
                <a:ea typeface="+mj-lt"/>
                <a:cs typeface="+mj-lt"/>
              </a:rPr>
              <a:t>Applicable Laws</a:t>
            </a:r>
            <a:endParaRPr lang="en-US" dirty="0"/>
          </a:p>
        </p:txBody>
      </p:sp>
      <p:sp>
        <p:nvSpPr>
          <p:cNvPr id="3" name="Content Placeholder 2">
            <a:extLst>
              <a:ext uri="{FF2B5EF4-FFF2-40B4-BE49-F238E27FC236}">
                <a16:creationId xmlns:a16="http://schemas.microsoft.com/office/drawing/2014/main" id="{9060A808-5AB4-54EB-9EB9-1B7FD6C477E4}"/>
              </a:ext>
            </a:extLst>
          </p:cNvPr>
          <p:cNvSpPr>
            <a:spLocks noGrp="1"/>
          </p:cNvSpPr>
          <p:nvPr>
            <p:ph idx="1"/>
          </p:nvPr>
        </p:nvSpPr>
        <p:spPr/>
        <p:txBody>
          <a:bodyPr lIns="109728" tIns="109728" rIns="109728" bIns="91440" anchor="t"/>
          <a:lstStyle/>
          <a:p>
            <a:endParaRPr lang="en-US" sz="1600" b="1" dirty="0"/>
          </a:p>
          <a:p>
            <a:r>
              <a:rPr lang="en-US" sz="1600" u="sng" dirty="0">
                <a:ea typeface="+mn-lt"/>
                <a:cs typeface="+mn-lt"/>
              </a:rPr>
              <a:t>Constitution of India</a:t>
            </a:r>
            <a:endParaRPr lang="en-US" sz="1600" dirty="0"/>
          </a:p>
          <a:p>
            <a:r>
              <a:rPr lang="en-US" sz="1600" u="sng" dirty="0">
                <a:ea typeface="+mn-lt"/>
                <a:cs typeface="+mn-lt"/>
              </a:rPr>
              <a:t>Income Tax Act (1961)</a:t>
            </a:r>
            <a:endParaRPr lang="en-US" sz="1600" dirty="0"/>
          </a:p>
          <a:p>
            <a:r>
              <a:rPr lang="en-US" sz="1600" dirty="0">
                <a:ea typeface="+mn-lt"/>
                <a:cs typeface="+mn-lt"/>
              </a:rPr>
              <a:t>Public Trusts Acts of various states</a:t>
            </a:r>
            <a:endParaRPr lang="en-US" sz="1600"/>
          </a:p>
          <a:p>
            <a:r>
              <a:rPr lang="en-US" sz="1600" u="sng" dirty="0">
                <a:ea typeface="+mn-lt"/>
                <a:cs typeface="+mn-lt"/>
              </a:rPr>
              <a:t>Societies Registration Act (1860)</a:t>
            </a:r>
            <a:endParaRPr lang="en-US" sz="1600" dirty="0"/>
          </a:p>
          <a:p>
            <a:r>
              <a:rPr lang="en-US" sz="1600" dirty="0">
                <a:ea typeface="+mn-lt"/>
                <a:cs typeface="+mn-lt"/>
              </a:rPr>
              <a:t>Indian Companies Act (2013) Section 8</a:t>
            </a:r>
            <a:endParaRPr lang="en-US" sz="1600"/>
          </a:p>
          <a:p>
            <a:r>
              <a:rPr lang="en-US" sz="1600" u="sng" dirty="0">
                <a:ea typeface="+mn-lt"/>
                <a:cs typeface="+mn-lt"/>
              </a:rPr>
              <a:t>Foreign Contribution Regulation Act (2010)</a:t>
            </a:r>
            <a:endParaRPr lang="en-US" sz="1600" dirty="0"/>
          </a:p>
          <a:p>
            <a:r>
              <a:rPr lang="en-US" sz="1600" u="sng" dirty="0">
                <a:ea typeface="+mn-lt"/>
                <a:cs typeface="+mn-lt"/>
              </a:rPr>
              <a:t>Goods &amp; Services Tax Act 2017</a:t>
            </a:r>
            <a:endParaRPr lang="en-US" sz="1600" dirty="0"/>
          </a:p>
          <a:p>
            <a:endParaRPr lang="en-US" dirty="0"/>
          </a:p>
        </p:txBody>
      </p:sp>
    </p:spTree>
    <p:extLst>
      <p:ext uri="{BB962C8B-B14F-4D97-AF65-F5344CB8AC3E}">
        <p14:creationId xmlns:p14="http://schemas.microsoft.com/office/powerpoint/2010/main" val="114641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62CF-0820-CCB1-2F10-2376F1874321}"/>
              </a:ext>
            </a:extLst>
          </p:cNvPr>
          <p:cNvSpPr>
            <a:spLocks noGrp="1"/>
          </p:cNvSpPr>
          <p:nvPr>
            <p:ph type="title"/>
          </p:nvPr>
        </p:nvSpPr>
        <p:spPr/>
        <p:txBody>
          <a:bodyPr/>
          <a:lstStyle/>
          <a:p>
            <a:r>
              <a:rPr lang="en-US" b="1" dirty="0"/>
              <a:t>•  </a:t>
            </a:r>
            <a:r>
              <a:rPr lang="en-US" dirty="0"/>
              <a:t>General Legal Forms</a:t>
            </a:r>
          </a:p>
        </p:txBody>
      </p:sp>
      <p:sp>
        <p:nvSpPr>
          <p:cNvPr id="3" name="Content Placeholder 2">
            <a:extLst>
              <a:ext uri="{FF2B5EF4-FFF2-40B4-BE49-F238E27FC236}">
                <a16:creationId xmlns:a16="http://schemas.microsoft.com/office/drawing/2014/main" id="{4DB844AC-23B0-A1B5-9EFD-B4FE3B6010A2}"/>
              </a:ext>
            </a:extLst>
          </p:cNvPr>
          <p:cNvSpPr>
            <a:spLocks noGrp="1"/>
          </p:cNvSpPr>
          <p:nvPr>
            <p:ph idx="1"/>
          </p:nvPr>
        </p:nvSpPr>
        <p:spPr/>
        <p:txBody>
          <a:bodyPr lIns="109728" tIns="109728" rIns="109728" bIns="91440" anchor="t"/>
          <a:lstStyle/>
          <a:p>
            <a:r>
              <a:rPr lang="en-US" sz="1800" dirty="0">
                <a:ea typeface="+mn-lt"/>
                <a:cs typeface="+mn-lt"/>
              </a:rPr>
              <a:t>The right of all citizens to form associations or unions is guaranteed by Article 19(1)(c) of the </a:t>
            </a:r>
            <a:r>
              <a:rPr lang="en-US" sz="1800" u="sng" dirty="0">
                <a:ea typeface="+mn-lt"/>
                <a:cs typeface="+mn-lt"/>
              </a:rPr>
              <a:t>Constitution of India</a:t>
            </a:r>
            <a:r>
              <a:rPr lang="en-US" sz="1800" dirty="0">
                <a:ea typeface="+mn-lt"/>
                <a:cs typeface="+mn-lt"/>
              </a:rPr>
              <a:t>.</a:t>
            </a:r>
            <a:endParaRPr lang="en-US" sz="1800" dirty="0"/>
          </a:p>
          <a:p>
            <a:r>
              <a:rPr lang="en-US" sz="1800" dirty="0">
                <a:ea typeface="+mn-lt"/>
                <a:cs typeface="+mn-lt"/>
              </a:rPr>
              <a:t>There are three pertinent legal forms of not-for-profit organizations (NPOs) under Indian law: trusts, societies, and Section 8 companies. Cooperatives and trade unions are mutual benefit organizations, and as such, are not discussed in this Note. Many state and central government agencies have regulatory authority over these not-for-profit entities. For example, all NPOs are required to file annual tax returns and audited account statements with agencies at both the state and national levels. At the state level, these agencies include the Charity Commissioner (for trusts), the Registrar of Societies (referred to in some states by different titles, including the Registrar of Joint Stock Companies), and the Registrar of Companies (for Section 8 companies). At the national or federal level, the regulatory bodies include the Income Tax Department and Ministry of Home Affairs (only for NPOs receiving foreign contributions). </a:t>
            </a:r>
            <a:endParaRPr lang="en-US" sz="1800" dirty="0"/>
          </a:p>
          <a:p>
            <a:endParaRPr lang="en-US" sz="1800" b="1" dirty="0"/>
          </a:p>
          <a:p>
            <a:endParaRPr lang="en-US" sz="1800" dirty="0"/>
          </a:p>
        </p:txBody>
      </p:sp>
    </p:spTree>
    <p:extLst>
      <p:ext uri="{BB962C8B-B14F-4D97-AF65-F5344CB8AC3E}">
        <p14:creationId xmlns:p14="http://schemas.microsoft.com/office/powerpoint/2010/main" val="319157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CFE7-FB88-3FA6-53B1-5878D1E91D80}"/>
              </a:ext>
            </a:extLst>
          </p:cNvPr>
          <p:cNvSpPr>
            <a:spLocks noGrp="1"/>
          </p:cNvSpPr>
          <p:nvPr>
            <p:ph type="title"/>
          </p:nvPr>
        </p:nvSpPr>
        <p:spPr/>
        <p:txBody>
          <a:bodyPr/>
          <a:lstStyle/>
          <a:p>
            <a:r>
              <a:rPr lang="en-US" dirty="0"/>
              <a:t>•  India’s top Philanthropists</a:t>
            </a:r>
          </a:p>
        </p:txBody>
      </p:sp>
      <p:sp>
        <p:nvSpPr>
          <p:cNvPr id="3" name="Content Placeholder 2">
            <a:extLst>
              <a:ext uri="{FF2B5EF4-FFF2-40B4-BE49-F238E27FC236}">
                <a16:creationId xmlns:a16="http://schemas.microsoft.com/office/drawing/2014/main" id="{25301D21-18CD-8286-C339-F0DBFD797C0F}"/>
              </a:ext>
            </a:extLst>
          </p:cNvPr>
          <p:cNvSpPr>
            <a:spLocks noGrp="1"/>
          </p:cNvSpPr>
          <p:nvPr>
            <p:ph idx="1"/>
          </p:nvPr>
        </p:nvSpPr>
        <p:spPr/>
        <p:txBody>
          <a:bodyPr lIns="109728" tIns="109728" rIns="109728" bIns="91440" anchor="t"/>
          <a:lstStyle/>
          <a:p>
            <a:r>
              <a:rPr lang="en-US" sz="1800" b="1" dirty="0">
                <a:ea typeface="+mn-lt"/>
                <a:cs typeface="+mn-lt"/>
              </a:rPr>
              <a:t>Azim Premji:</a:t>
            </a:r>
            <a:r>
              <a:rPr lang="en-US" sz="1800" dirty="0">
                <a:ea typeface="+mn-lt"/>
                <a:cs typeface="+mn-lt"/>
              </a:rPr>
              <a:t> The founder chairman of Wipro, Azim Premji &amp; family, donated Rs 9,713 crore or Rs 27 crore a day in FY21, topping the </a:t>
            </a:r>
            <a:r>
              <a:rPr lang="en-US" sz="1800" dirty="0" err="1">
                <a:ea typeface="+mn-lt"/>
                <a:cs typeface="+mn-lt"/>
              </a:rPr>
              <a:t>EdelGive</a:t>
            </a:r>
            <a:r>
              <a:rPr lang="en-US" sz="1800" dirty="0">
                <a:ea typeface="+mn-lt"/>
                <a:cs typeface="+mn-lt"/>
              </a:rPr>
              <a:t> Hurun India Philanthropy List 2021. </a:t>
            </a:r>
            <a:endParaRPr lang="en-US" dirty="0">
              <a:ea typeface="+mn-lt"/>
              <a:cs typeface="+mn-lt"/>
            </a:endParaRPr>
          </a:p>
          <a:p>
            <a:r>
              <a:rPr lang="en-US" sz="1800" b="1" dirty="0">
                <a:ea typeface="+mn-lt"/>
                <a:cs typeface="+mn-lt"/>
              </a:rPr>
              <a:t>Shiv Nadar:</a:t>
            </a:r>
            <a:r>
              <a:rPr lang="en-US" sz="1800" dirty="0">
                <a:ea typeface="+mn-lt"/>
                <a:cs typeface="+mn-lt"/>
              </a:rPr>
              <a:t> HCL Technologies founder-chairman Shiv Nadar &amp; family retained the second spot on the </a:t>
            </a:r>
            <a:r>
              <a:rPr lang="en-US" sz="1800" dirty="0" err="1">
                <a:ea typeface="+mn-lt"/>
                <a:cs typeface="+mn-lt"/>
              </a:rPr>
              <a:t>EdelGive</a:t>
            </a:r>
            <a:r>
              <a:rPr lang="en-US" sz="1800" dirty="0">
                <a:ea typeface="+mn-lt"/>
                <a:cs typeface="+mn-lt"/>
              </a:rPr>
              <a:t> Hurun India Philanthropy List 2021, donating Rs 1,263 crore. As of 2021, Nadar has invested almost a billion dollars through the foundation to impact over 30,000 students directly. In 2021 alone, the Shiv Nadar foundation donated Rs 70 core towards COVID pandemic relief.</a:t>
            </a:r>
            <a:endParaRPr lang="en-US"/>
          </a:p>
          <a:p>
            <a:r>
              <a:rPr lang="en-US" sz="1800" b="1" dirty="0">
                <a:ea typeface="+mn-lt"/>
                <a:cs typeface="+mn-lt"/>
                <a:hlinkClick r:id="rId2"/>
              </a:rPr>
              <a:t>Mukesh Ambani</a:t>
            </a:r>
            <a:r>
              <a:rPr lang="en-US" sz="1800" b="1" dirty="0">
                <a:ea typeface="+mn-lt"/>
                <a:cs typeface="+mn-lt"/>
              </a:rPr>
              <a:t>:</a:t>
            </a:r>
            <a:r>
              <a:rPr lang="en-US" sz="1800" dirty="0">
                <a:ea typeface="+mn-lt"/>
                <a:cs typeface="+mn-lt"/>
              </a:rPr>
              <a:t> Reliance Industries </a:t>
            </a:r>
            <a:r>
              <a:rPr lang="en-US" sz="1800" dirty="0" err="1">
                <a:ea typeface="+mn-lt"/>
                <a:cs typeface="+mn-lt"/>
              </a:rPr>
              <a:t>Ltd’s</a:t>
            </a:r>
            <a:r>
              <a:rPr lang="en-US" sz="1800" dirty="0">
                <a:ea typeface="+mn-lt"/>
                <a:cs typeface="+mn-lt"/>
              </a:rPr>
              <a:t> Mukesh Ambani &amp; family donated Rs 557 crore in the last fiscal, and occupied the third spot in </a:t>
            </a:r>
            <a:r>
              <a:rPr lang="en-US" sz="1800" dirty="0" err="1">
                <a:ea typeface="+mn-lt"/>
                <a:cs typeface="+mn-lt"/>
              </a:rPr>
              <a:t>EdelGive</a:t>
            </a:r>
            <a:r>
              <a:rPr lang="en-US" sz="1800" dirty="0">
                <a:ea typeface="+mn-lt"/>
                <a:cs typeface="+mn-lt"/>
              </a:rPr>
              <a:t> Hurun India Philanthropy List 2021. RIL produced over 1000 MT of medical-grade liquid oxygen per day or 11% of India’s total production and supplied over 55,000 MT of medical-grade liquid oxygen across the country free of cost.</a:t>
            </a:r>
            <a:endParaRPr lang="en-US" sz="1800" dirty="0"/>
          </a:p>
          <a:p>
            <a:endParaRPr lang="en-US" sz="1800" dirty="0"/>
          </a:p>
          <a:p>
            <a:endParaRPr lang="en-US" sz="1800" dirty="0"/>
          </a:p>
        </p:txBody>
      </p:sp>
    </p:spTree>
    <p:extLst>
      <p:ext uri="{BB962C8B-B14F-4D97-AF65-F5344CB8AC3E}">
        <p14:creationId xmlns:p14="http://schemas.microsoft.com/office/powerpoint/2010/main" val="272081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F79B5-5674-51D4-5F50-730AFD5E83A2}"/>
              </a:ext>
            </a:extLst>
          </p:cNvPr>
          <p:cNvSpPr txBox="1"/>
          <p:nvPr/>
        </p:nvSpPr>
        <p:spPr>
          <a:xfrm>
            <a:off x="152401" y="152400"/>
            <a:ext cx="11887199"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solidFill>
                  <a:srgbClr val="201449"/>
                </a:solidFill>
                <a:cs typeface="Arial"/>
              </a:rPr>
              <a:t>Kumar Mangalam Birla:</a:t>
            </a:r>
            <a:r>
              <a:rPr lang="en-US" dirty="0">
                <a:solidFill>
                  <a:srgbClr val="201449"/>
                </a:solidFill>
                <a:cs typeface="Arial"/>
              </a:rPr>
              <a:t> Kumar Mangalam Birla and family donated Rs 377 crore and stood at fourth spot on the Philanthropy List. The Aditya Birla Group donated Rs 400 crore to the PM CARES Fund and Rs 50 crore to FICCI-Aditya Birla CSR Centre for Excellence. Birla has also allocated Rs 50 crore for supplying N95 Masks, PPE’s and ventilators in India.</a:t>
            </a:r>
            <a:r>
              <a:rPr lang="en-US" dirty="0">
                <a:cs typeface="Arial"/>
              </a:rPr>
              <a:t>​</a:t>
            </a:r>
            <a:endParaRPr lang="en-US"/>
          </a:p>
          <a:p>
            <a:pPr marL="285750" indent="-285750">
              <a:buFont typeface="Arial"/>
              <a:buChar char="•"/>
            </a:pPr>
            <a:endParaRPr lang="en-US" dirty="0">
              <a:solidFill>
                <a:srgbClr val="000000"/>
              </a:solidFill>
              <a:cs typeface="Arial"/>
            </a:endParaRPr>
          </a:p>
          <a:p>
            <a:pPr marL="285750" indent="-285750">
              <a:buFont typeface="Arial"/>
              <a:buChar char="•"/>
            </a:pPr>
            <a:r>
              <a:rPr lang="en-US" b="1" dirty="0">
                <a:solidFill>
                  <a:srgbClr val="201449"/>
                </a:solidFill>
                <a:cs typeface="Arial"/>
              </a:rPr>
              <a:t>Nandan Nilekani:</a:t>
            </a:r>
            <a:r>
              <a:rPr lang="en-US" dirty="0">
                <a:solidFill>
                  <a:srgbClr val="201449"/>
                </a:solidFill>
                <a:cs typeface="Arial"/>
              </a:rPr>
              <a:t> Infosys’ Nandan Nilekani donated Rs 183 crore, and was ranked 5th on the list. Nandan Nilekani donated Rs 138 crore for Societal Thinking in FY2021. Moreover, Nandan Nilekani and Rohini Nilekani signed the Giving Pledge in 2017 and committed to donating half of their wealth towards philanthropy.</a:t>
            </a:r>
            <a:r>
              <a:rPr lang="en-US" dirty="0">
                <a:cs typeface="Arial"/>
              </a:rPr>
              <a:t>​</a:t>
            </a:r>
          </a:p>
          <a:p>
            <a:pPr marL="285750" indent="-285750">
              <a:buFont typeface="Arial"/>
              <a:buChar char="•"/>
            </a:pPr>
            <a:endParaRPr lang="en-US" dirty="0">
              <a:solidFill>
                <a:srgbClr val="000000"/>
              </a:solidFill>
              <a:cs typeface="Arial"/>
            </a:endParaRPr>
          </a:p>
          <a:p>
            <a:pPr marL="285750" indent="-285750">
              <a:buFont typeface="Arial"/>
              <a:buChar char="•"/>
            </a:pPr>
            <a:r>
              <a:rPr lang="en-US" b="1" dirty="0">
                <a:solidFill>
                  <a:srgbClr val="201449"/>
                </a:solidFill>
                <a:cs typeface="Arial"/>
              </a:rPr>
              <a:t>Hinduja family:</a:t>
            </a:r>
            <a:r>
              <a:rPr lang="en-US" dirty="0">
                <a:solidFill>
                  <a:srgbClr val="201449"/>
                </a:solidFill>
                <a:cs typeface="Arial"/>
              </a:rPr>
              <a:t> The Hinduja family donated Rs 166 crore in FY 21 and stood at sixth position on the </a:t>
            </a:r>
            <a:r>
              <a:rPr lang="en-US" dirty="0" err="1">
                <a:solidFill>
                  <a:srgbClr val="201449"/>
                </a:solidFill>
                <a:cs typeface="Arial"/>
              </a:rPr>
              <a:t>EdelGive</a:t>
            </a:r>
            <a:r>
              <a:rPr lang="en-US" dirty="0">
                <a:solidFill>
                  <a:srgbClr val="201449"/>
                </a:solidFill>
                <a:cs typeface="Arial"/>
              </a:rPr>
              <a:t> Hurun India Philanthropy List. </a:t>
            </a:r>
            <a:endParaRPr lang="en-US" dirty="0">
              <a:solidFill>
                <a:srgbClr val="000000"/>
              </a:solidFill>
              <a:cs typeface="Arial"/>
            </a:endParaRPr>
          </a:p>
          <a:p>
            <a:pPr marL="285750" indent="-285750">
              <a:buFont typeface="Arial"/>
              <a:buChar char="•"/>
            </a:pPr>
            <a:endParaRPr lang="en-US" dirty="0">
              <a:solidFill>
                <a:srgbClr val="201449"/>
              </a:solidFill>
              <a:cs typeface="Arial"/>
            </a:endParaRPr>
          </a:p>
          <a:p>
            <a:pPr marL="285750" indent="-285750">
              <a:buFont typeface="Arial"/>
              <a:buChar char="•"/>
            </a:pPr>
            <a:r>
              <a:rPr lang="en-US" b="1" dirty="0">
                <a:solidFill>
                  <a:srgbClr val="201449"/>
                </a:solidFill>
                <a:cs typeface="Arial"/>
              </a:rPr>
              <a:t>Bajaj family:</a:t>
            </a:r>
            <a:r>
              <a:rPr lang="en-US" dirty="0">
                <a:solidFill>
                  <a:srgbClr val="201449"/>
                </a:solidFill>
                <a:cs typeface="Arial"/>
              </a:rPr>
              <a:t> The Bajaj family stood at seventh rank as the group donated Rs 136 crore in FY21. The Bajaj family has always been known for their philanthropy deeds. This year in May, they pledged to donate Rs 200 crore to build capability and resources to tackle the pandemic. This amount was in addition to Rs 100 crore donated by the Bajaj Group in FY 21.</a:t>
            </a:r>
          </a:p>
          <a:p>
            <a:pPr marL="285750" indent="-285750">
              <a:buFont typeface="Arial"/>
              <a:buChar char="•"/>
            </a:pPr>
            <a:endParaRPr lang="en-US" dirty="0">
              <a:cs typeface="Arial"/>
            </a:endParaRPr>
          </a:p>
          <a:p>
            <a:pPr marL="285750" indent="-285750">
              <a:buFont typeface="Arial"/>
              <a:buChar char="•"/>
            </a:pPr>
            <a:r>
              <a:rPr lang="en-US" b="1" dirty="0">
                <a:solidFill>
                  <a:srgbClr val="201449"/>
                </a:solidFill>
                <a:ea typeface="+mn-lt"/>
                <a:cs typeface="+mn-lt"/>
              </a:rPr>
              <a:t>Gautam Adani</a:t>
            </a:r>
            <a:r>
              <a:rPr lang="en-US" dirty="0">
                <a:solidFill>
                  <a:srgbClr val="201449"/>
                </a:solidFill>
                <a:ea typeface="+mn-lt"/>
                <a:cs typeface="+mn-lt"/>
              </a:rPr>
              <a:t>: Gautam Adani and family donated Rs 130 crore in FY21, and was ranked eighth on the </a:t>
            </a:r>
            <a:r>
              <a:rPr lang="en-US" dirty="0" err="1">
                <a:solidFill>
                  <a:srgbClr val="201449"/>
                </a:solidFill>
                <a:ea typeface="+mn-lt"/>
                <a:cs typeface="+mn-lt"/>
              </a:rPr>
              <a:t>EdelGive</a:t>
            </a:r>
            <a:r>
              <a:rPr lang="en-US" dirty="0">
                <a:solidFill>
                  <a:srgbClr val="201449"/>
                </a:solidFill>
                <a:ea typeface="+mn-lt"/>
                <a:cs typeface="+mn-lt"/>
              </a:rPr>
              <a:t> Hurun India Philanthropy List 2021. Adani Foundation works in education, community health, sustainable livelihood, and community infrastructure development in alignment with the Sustainable Development Goals. The Foundation donated Rs 122 crore to support COVID-19 related relief efforts across the country.</a:t>
            </a:r>
            <a:r>
              <a:rPr lang="en-US" dirty="0">
                <a:ea typeface="+mn-lt"/>
                <a:cs typeface="+mn-lt"/>
              </a:rPr>
              <a:t> </a:t>
            </a:r>
          </a:p>
          <a:p>
            <a:pPr marL="285750" indent="-285750">
              <a:buFont typeface="Arial"/>
              <a:buChar char="•"/>
            </a:pPr>
            <a:endParaRPr lang="en-US" sz="1600" dirty="0">
              <a:ea typeface="+mn-lt"/>
              <a:cs typeface="+mn-lt"/>
            </a:endParaRPr>
          </a:p>
        </p:txBody>
      </p:sp>
    </p:spTree>
    <p:extLst>
      <p:ext uri="{BB962C8B-B14F-4D97-AF65-F5344CB8AC3E}">
        <p14:creationId xmlns:p14="http://schemas.microsoft.com/office/powerpoint/2010/main" val="213791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EA625-A517-1321-7064-CA950BD68CD3}"/>
              </a:ext>
            </a:extLst>
          </p:cNvPr>
          <p:cNvSpPr txBox="1"/>
          <p:nvPr/>
        </p:nvSpPr>
        <p:spPr>
          <a:xfrm>
            <a:off x="392483" y="716072"/>
            <a:ext cx="114905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b="1" dirty="0">
                <a:solidFill>
                  <a:srgbClr val="201449"/>
                </a:solidFill>
                <a:cs typeface="Arial"/>
              </a:rPr>
              <a:t>Anil Agarwal:</a:t>
            </a:r>
            <a:r>
              <a:rPr lang="en-US" dirty="0">
                <a:solidFill>
                  <a:srgbClr val="201449"/>
                </a:solidFill>
                <a:cs typeface="Arial"/>
              </a:rPr>
              <a:t> Anil Agarwal and family made a donation of Rs 130 crore in the previous fiscal, and shared the 8th rank with Gautam Adani on the </a:t>
            </a:r>
            <a:r>
              <a:rPr lang="en-US" dirty="0" err="1">
                <a:solidFill>
                  <a:srgbClr val="201449"/>
                </a:solidFill>
                <a:cs typeface="Arial"/>
              </a:rPr>
              <a:t>EdelGive</a:t>
            </a:r>
            <a:r>
              <a:rPr lang="en-US" dirty="0">
                <a:solidFill>
                  <a:srgbClr val="201449"/>
                </a:solidFill>
                <a:cs typeface="Arial"/>
              </a:rPr>
              <a:t> Hurun India Philanthropy List 2021. In July this year, the Anil Agarwal Foundation announced the Rs 5,000 crore ‘</a:t>
            </a:r>
            <a:r>
              <a:rPr lang="en-US" dirty="0" err="1">
                <a:solidFill>
                  <a:srgbClr val="201449"/>
                </a:solidFill>
                <a:cs typeface="Arial"/>
              </a:rPr>
              <a:t>Swasth</a:t>
            </a:r>
            <a:r>
              <a:rPr lang="en-US" dirty="0">
                <a:solidFill>
                  <a:srgbClr val="201449"/>
                </a:solidFill>
                <a:cs typeface="Arial"/>
              </a:rPr>
              <a:t> Gaon Abhiyaan’ to provide end-to-end healthcare solutions across the rural landscape covering 1,000 villages across 24 districts and 12 states in the country.</a:t>
            </a:r>
            <a:r>
              <a:rPr lang="en-US" dirty="0">
                <a:cs typeface="Arial"/>
              </a:rPr>
              <a:t> ​</a:t>
            </a:r>
          </a:p>
          <a:p>
            <a:pPr>
              <a:buChar char="•"/>
            </a:pPr>
            <a:endParaRPr lang="en-US" dirty="0">
              <a:solidFill>
                <a:srgbClr val="000000"/>
              </a:solidFill>
              <a:cs typeface="Arial"/>
            </a:endParaRPr>
          </a:p>
          <a:p>
            <a:pPr>
              <a:buChar char="•"/>
            </a:pPr>
            <a:r>
              <a:rPr lang="en-US" b="1" dirty="0">
                <a:solidFill>
                  <a:srgbClr val="201449"/>
                </a:solidFill>
                <a:cs typeface="Arial"/>
              </a:rPr>
              <a:t>Burman family:</a:t>
            </a:r>
            <a:r>
              <a:rPr lang="en-US" dirty="0">
                <a:solidFill>
                  <a:srgbClr val="201449"/>
                </a:solidFill>
                <a:cs typeface="Arial"/>
              </a:rPr>
              <a:t> The Burman family made a Rs 114 crore donation, and made it to the 10th spot on the </a:t>
            </a:r>
            <a:r>
              <a:rPr lang="en-US" dirty="0" err="1">
                <a:solidFill>
                  <a:srgbClr val="201449"/>
                </a:solidFill>
                <a:cs typeface="Arial"/>
              </a:rPr>
              <a:t>EdelGive</a:t>
            </a:r>
            <a:r>
              <a:rPr lang="en-US" dirty="0">
                <a:solidFill>
                  <a:srgbClr val="201449"/>
                </a:solidFill>
                <a:cs typeface="Arial"/>
              </a:rPr>
              <a:t> Hurun India Philanthropy List 2021. The Dabur Group established the ‘Dabur Care Fund for COVID-19’, to protect lives and livelihood, and support those affected by the COVID-19 pandemic.</a:t>
            </a:r>
          </a:p>
        </p:txBody>
      </p:sp>
    </p:spTree>
    <p:extLst>
      <p:ext uri="{BB962C8B-B14F-4D97-AF65-F5344CB8AC3E}">
        <p14:creationId xmlns:p14="http://schemas.microsoft.com/office/powerpoint/2010/main" val="207656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B769-0932-D477-7ADD-B6E425521A75}"/>
              </a:ext>
            </a:extLst>
          </p:cNvPr>
          <p:cNvSpPr>
            <a:spLocks noGrp="1"/>
          </p:cNvSpPr>
          <p:nvPr>
            <p:ph type="title"/>
          </p:nvPr>
        </p:nvSpPr>
        <p:spPr/>
        <p:txBody>
          <a:bodyPr/>
          <a:lstStyle/>
          <a:p>
            <a:r>
              <a:rPr lang="en-US" dirty="0">
                <a:cs typeface="Posterama"/>
              </a:rPr>
              <a:t>•  Conclusion</a:t>
            </a:r>
            <a:endParaRPr lang="en-US" dirty="0"/>
          </a:p>
        </p:txBody>
      </p:sp>
      <p:sp>
        <p:nvSpPr>
          <p:cNvPr id="3" name="Content Placeholder 2">
            <a:extLst>
              <a:ext uri="{FF2B5EF4-FFF2-40B4-BE49-F238E27FC236}">
                <a16:creationId xmlns:a16="http://schemas.microsoft.com/office/drawing/2014/main" id="{43B3FCAC-969F-F351-5079-4393E3A7A0A1}"/>
              </a:ext>
            </a:extLst>
          </p:cNvPr>
          <p:cNvSpPr>
            <a:spLocks noGrp="1"/>
          </p:cNvSpPr>
          <p:nvPr>
            <p:ph idx="1"/>
          </p:nvPr>
        </p:nvSpPr>
        <p:spPr/>
        <p:txBody>
          <a:bodyPr lIns="109728" tIns="109728" rIns="109728" bIns="91440" anchor="t"/>
          <a:lstStyle/>
          <a:p>
            <a:r>
              <a:rPr lang="en-US" sz="1800" dirty="0">
                <a:ea typeface="+mn-lt"/>
                <a:cs typeface="+mn-lt"/>
              </a:rPr>
              <a:t>In conclusion, the market of donations in India is diverse and complex, with a range of donation types and ways to donate. Despite challenges such as transparency and trust issues, donations continue to be an important means of supporting various causes and organizations in the country. It is important for donors to conduct research and due diligence before making donations to ensure that their contributions are utilized effectively and for the intended purpose. Additionally, with the rise of technology, new forms of donations may emerge, providing greater convenience and accessibility for individuals to contribute to causes they care about. Ultimately, the act of giving and supporting others through donations is a powerful way to make a positive impact on society and help address some of the country's most pressing challenges.</a:t>
            </a:r>
            <a:endParaRPr lang="en-US" sz="1800" dirty="0"/>
          </a:p>
        </p:txBody>
      </p:sp>
    </p:spTree>
    <p:extLst>
      <p:ext uri="{BB962C8B-B14F-4D97-AF65-F5344CB8AC3E}">
        <p14:creationId xmlns:p14="http://schemas.microsoft.com/office/powerpoint/2010/main" val="13836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F7CC-20FF-6FE3-5872-646D778864A1}"/>
              </a:ext>
            </a:extLst>
          </p:cNvPr>
          <p:cNvSpPr>
            <a:spLocks noGrp="1"/>
          </p:cNvSpPr>
          <p:nvPr>
            <p:ph type="title"/>
          </p:nvPr>
        </p:nvSpPr>
        <p:spPr/>
        <p:txBody>
          <a:bodyPr/>
          <a:lstStyle/>
          <a:p>
            <a:r>
              <a:rPr lang="en-US" dirty="0">
                <a:cs typeface="Posterama"/>
              </a:rPr>
              <a:t>Reference</a:t>
            </a:r>
            <a:endParaRPr lang="en-US" dirty="0"/>
          </a:p>
        </p:txBody>
      </p:sp>
      <p:sp>
        <p:nvSpPr>
          <p:cNvPr id="3" name="Content Placeholder 2">
            <a:extLst>
              <a:ext uri="{FF2B5EF4-FFF2-40B4-BE49-F238E27FC236}">
                <a16:creationId xmlns:a16="http://schemas.microsoft.com/office/drawing/2014/main" id="{A8E2D547-4694-8802-CAC9-56CBB202D7FE}"/>
              </a:ext>
            </a:extLst>
          </p:cNvPr>
          <p:cNvSpPr>
            <a:spLocks noGrp="1"/>
          </p:cNvSpPr>
          <p:nvPr>
            <p:ph idx="1"/>
          </p:nvPr>
        </p:nvSpPr>
        <p:spPr/>
        <p:txBody>
          <a:bodyPr lIns="109728" tIns="109728" rIns="109728" bIns="91440" anchor="t"/>
          <a:lstStyle/>
          <a:p>
            <a:r>
              <a:rPr lang="en-US" sz="1800" i="1" dirty="0">
                <a:hlinkClick r:id="rId2"/>
              </a:rPr>
              <a:t>Majority of donations in India made to religious organisations: Report</a:t>
            </a:r>
            <a:endParaRPr lang="en-US" sz="1800" i="1" dirty="0"/>
          </a:p>
          <a:p>
            <a:endParaRPr lang="en-US" sz="1800" i="1" dirty="0"/>
          </a:p>
          <a:p>
            <a:r>
              <a:rPr lang="en-US" sz="1800" i="1" dirty="0">
                <a:ea typeface="+mn-lt"/>
                <a:cs typeface="+mn-lt"/>
                <a:hlinkClick r:id="rId3"/>
              </a:rPr>
              <a:t>Nonprofit Law in India</a:t>
            </a:r>
          </a:p>
          <a:p>
            <a:endParaRPr lang="en-US" sz="1800" i="1" dirty="0">
              <a:ea typeface="+mn-lt"/>
              <a:cs typeface="+mn-lt"/>
            </a:endParaRPr>
          </a:p>
          <a:p>
            <a:r>
              <a:rPr lang="en-US" sz="1800" i="1" dirty="0">
                <a:ea typeface="+mn-lt"/>
                <a:cs typeface="+mn-lt"/>
                <a:hlinkClick r:id="rId4"/>
              </a:rPr>
              <a:t>India’s top Philanthropists</a:t>
            </a:r>
            <a:endParaRPr lang="en-US" sz="1800" i="1" dirty="0"/>
          </a:p>
        </p:txBody>
      </p:sp>
    </p:spTree>
    <p:extLst>
      <p:ext uri="{BB962C8B-B14F-4D97-AF65-F5344CB8AC3E}">
        <p14:creationId xmlns:p14="http://schemas.microsoft.com/office/powerpoint/2010/main" val="201568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2FFF-912F-6ED6-356B-AE9F146646A3}"/>
              </a:ext>
            </a:extLst>
          </p:cNvPr>
          <p:cNvSpPr>
            <a:spLocks noGrp="1"/>
          </p:cNvSpPr>
          <p:nvPr>
            <p:ph type="title"/>
          </p:nvPr>
        </p:nvSpPr>
        <p:spPr/>
        <p:txBody>
          <a:bodyPr/>
          <a:lstStyle/>
          <a:p>
            <a:pPr marL="285750" indent="-285750">
              <a:buFont typeface="Arial"/>
              <a:buChar char="•"/>
            </a:pPr>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B3E0FE77-4024-9BF3-2CF3-44E5D300E4F4}"/>
              </a:ext>
            </a:extLst>
          </p:cNvPr>
          <p:cNvSpPr>
            <a:spLocks noGrp="1"/>
          </p:cNvSpPr>
          <p:nvPr>
            <p:ph idx="1"/>
          </p:nvPr>
        </p:nvSpPr>
        <p:spPr/>
        <p:txBody>
          <a:bodyPr lIns="109728" tIns="109728" rIns="109728" bIns="91440" anchor="t"/>
          <a:lstStyle/>
          <a:p>
            <a:r>
              <a:rPr lang="en-US" sz="2400" dirty="0">
                <a:ea typeface="+mn-lt"/>
                <a:cs typeface="+mn-lt"/>
              </a:rPr>
              <a:t>Donations are an integral part of Indian society and contribute significantly to philanthropy and social development. This research project aims to examine the types of donations, the ways of giving, the total amount of money donated, and the split of donations across different categories in India. Additionally, we will explore the factors that influence donation behavior, the challenges present in donations, and the potential for new types of donations. By examining government policies and exploring predictive models to identify potential donors, this research project aims to provide insights into the market of donations in India.</a:t>
            </a:r>
            <a:br>
              <a:rPr lang="en-US" sz="2400" dirty="0"/>
            </a:br>
            <a:endParaRPr lang="en-US" sz="2000"/>
          </a:p>
          <a:p>
            <a:endParaRPr lang="en-US" sz="2000" dirty="0"/>
          </a:p>
        </p:txBody>
      </p:sp>
    </p:spTree>
    <p:extLst>
      <p:ext uri="{BB962C8B-B14F-4D97-AF65-F5344CB8AC3E}">
        <p14:creationId xmlns:p14="http://schemas.microsoft.com/office/powerpoint/2010/main" val="26337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A760-0AE9-900F-3875-9B4D66CACF18}"/>
              </a:ext>
            </a:extLst>
          </p:cNvPr>
          <p:cNvSpPr>
            <a:spLocks noGrp="1"/>
          </p:cNvSpPr>
          <p:nvPr>
            <p:ph type="title"/>
          </p:nvPr>
        </p:nvSpPr>
        <p:spPr/>
        <p:txBody>
          <a:bodyPr/>
          <a:lstStyle/>
          <a:p>
            <a:pPr marL="285750" indent="-285750">
              <a:buFont typeface="Arial"/>
              <a:buChar char="•"/>
            </a:pPr>
            <a:r>
              <a:rPr lang="en-US" dirty="0">
                <a:ea typeface="+mj-lt"/>
                <a:cs typeface="+mj-lt"/>
              </a:rPr>
              <a:t>Types of Donations in India</a:t>
            </a:r>
            <a:endParaRPr lang="en-US" dirty="0"/>
          </a:p>
        </p:txBody>
      </p:sp>
      <p:sp>
        <p:nvSpPr>
          <p:cNvPr id="3" name="Content Placeholder 2">
            <a:extLst>
              <a:ext uri="{FF2B5EF4-FFF2-40B4-BE49-F238E27FC236}">
                <a16:creationId xmlns:a16="http://schemas.microsoft.com/office/drawing/2014/main" id="{79BC5BD3-F625-FAE6-E0F2-23CFCD93C00E}"/>
              </a:ext>
            </a:extLst>
          </p:cNvPr>
          <p:cNvSpPr>
            <a:spLocks noGrp="1"/>
          </p:cNvSpPr>
          <p:nvPr>
            <p:ph idx="1"/>
          </p:nvPr>
        </p:nvSpPr>
        <p:spPr/>
        <p:txBody>
          <a:bodyPr lIns="109728" tIns="109728" rIns="109728" bIns="91440" anchor="t"/>
          <a:lstStyle/>
          <a:p>
            <a:r>
              <a:rPr lang="en-US" dirty="0">
                <a:ea typeface="+mn-lt"/>
                <a:cs typeface="+mn-lt"/>
              </a:rPr>
              <a:t>Donations to Religious Institutions (temples, mosques, </a:t>
            </a:r>
            <a:r>
              <a:rPr lang="en-US">
                <a:ea typeface="+mn-lt"/>
                <a:cs typeface="+mn-lt"/>
              </a:rPr>
              <a:t>churches &amp; gurudwaras).</a:t>
            </a:r>
            <a:endParaRPr lang="en-US" dirty="0">
              <a:ea typeface="+mn-lt"/>
              <a:cs typeface="+mn-lt"/>
            </a:endParaRPr>
          </a:p>
          <a:p>
            <a:r>
              <a:rPr lang="en-US">
                <a:ea typeface="+mn-lt"/>
                <a:cs typeface="+mn-lt"/>
              </a:rPr>
              <a:t>Donations to NGOs.</a:t>
            </a:r>
          </a:p>
          <a:p>
            <a:r>
              <a:rPr lang="en-US" dirty="0">
                <a:ea typeface="+mn-lt"/>
                <a:cs typeface="+mn-lt"/>
              </a:rPr>
              <a:t>Donations to Political </a:t>
            </a:r>
            <a:r>
              <a:rPr lang="en-US">
                <a:ea typeface="+mn-lt"/>
                <a:cs typeface="+mn-lt"/>
              </a:rPr>
              <a:t>Parties.</a:t>
            </a:r>
            <a:endParaRPr lang="en-US" dirty="0">
              <a:ea typeface="+mn-lt"/>
              <a:cs typeface="+mn-lt"/>
            </a:endParaRPr>
          </a:p>
          <a:p>
            <a:r>
              <a:rPr lang="en-US" dirty="0">
                <a:ea typeface="+mn-lt"/>
                <a:cs typeface="+mn-lt"/>
              </a:rPr>
              <a:t>Donations to Educational </a:t>
            </a:r>
            <a:r>
              <a:rPr lang="en-US">
                <a:ea typeface="+mn-lt"/>
                <a:cs typeface="+mn-lt"/>
              </a:rPr>
              <a:t>Institutions.</a:t>
            </a:r>
            <a:endParaRPr lang="en-US" dirty="0">
              <a:ea typeface="+mn-lt"/>
              <a:cs typeface="+mn-lt"/>
            </a:endParaRPr>
          </a:p>
          <a:p>
            <a:r>
              <a:rPr lang="en-US" dirty="0">
                <a:ea typeface="+mn-lt"/>
                <a:cs typeface="+mn-lt"/>
              </a:rPr>
              <a:t>Donations to Charitable </a:t>
            </a:r>
            <a:r>
              <a:rPr lang="en-US">
                <a:ea typeface="+mn-lt"/>
                <a:cs typeface="+mn-lt"/>
              </a:rPr>
              <a:t>Trusts.</a:t>
            </a:r>
            <a:endParaRPr lang="en-US" dirty="0">
              <a:ea typeface="+mn-lt"/>
              <a:cs typeface="+mn-lt"/>
            </a:endParaRPr>
          </a:p>
        </p:txBody>
      </p:sp>
    </p:spTree>
    <p:extLst>
      <p:ext uri="{BB962C8B-B14F-4D97-AF65-F5344CB8AC3E}">
        <p14:creationId xmlns:p14="http://schemas.microsoft.com/office/powerpoint/2010/main" val="255956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373D-BD4C-6A90-AA95-1DF7AB5CDEBE}"/>
              </a:ext>
            </a:extLst>
          </p:cNvPr>
          <p:cNvSpPr>
            <a:spLocks noGrp="1"/>
          </p:cNvSpPr>
          <p:nvPr>
            <p:ph type="title"/>
          </p:nvPr>
        </p:nvSpPr>
        <p:spPr/>
        <p:txBody>
          <a:bodyPr/>
          <a:lstStyle/>
          <a:p>
            <a:r>
              <a:rPr lang="en-US" dirty="0">
                <a:ea typeface="+mj-lt"/>
                <a:cs typeface="+mj-lt"/>
              </a:rPr>
              <a:t>Ways of Making Donations </a:t>
            </a:r>
            <a:endParaRPr lang="en-US" dirty="0"/>
          </a:p>
        </p:txBody>
      </p:sp>
      <p:sp>
        <p:nvSpPr>
          <p:cNvPr id="3" name="Content Placeholder 2">
            <a:extLst>
              <a:ext uri="{FF2B5EF4-FFF2-40B4-BE49-F238E27FC236}">
                <a16:creationId xmlns:a16="http://schemas.microsoft.com/office/drawing/2014/main" id="{1B2124F5-66BE-A9F1-626A-C29D42D88AEF}"/>
              </a:ext>
            </a:extLst>
          </p:cNvPr>
          <p:cNvSpPr>
            <a:spLocks noGrp="1"/>
          </p:cNvSpPr>
          <p:nvPr>
            <p:ph idx="1"/>
          </p:nvPr>
        </p:nvSpPr>
        <p:spPr>
          <a:xfrm>
            <a:off x="838200" y="1585543"/>
            <a:ext cx="10515600" cy="4591420"/>
          </a:xfrm>
        </p:spPr>
        <p:txBody>
          <a:bodyPr lIns="109728" tIns="109728" rIns="109728" bIns="91440" anchor="t"/>
          <a:lstStyle/>
          <a:p>
            <a:r>
              <a:rPr lang="en-US" sz="1800" dirty="0">
                <a:ea typeface="+mn-lt"/>
                <a:cs typeface="+mn-lt"/>
              </a:rPr>
              <a:t>Cash Donation: This is the most common and traditional way of making donations.</a:t>
            </a:r>
          </a:p>
          <a:p>
            <a:r>
              <a:rPr lang="en-US" sz="1800" dirty="0">
                <a:ea typeface="+mn-lt"/>
                <a:cs typeface="+mn-lt"/>
              </a:rPr>
              <a:t>Cheque Donation: Donors can write a cheque in favor of the organization they want to donate to. </a:t>
            </a:r>
            <a:endParaRPr lang="en-US" sz="1800" dirty="0"/>
          </a:p>
          <a:p>
            <a:r>
              <a:rPr lang="en-US" sz="1800" dirty="0">
                <a:ea typeface="+mn-lt"/>
                <a:cs typeface="+mn-lt"/>
              </a:rPr>
              <a:t>Online Donation: Donors can make donations through the organization's website or third-party platforms such as Paytm, Google Pay, or other digital wallets.</a:t>
            </a:r>
            <a:endParaRPr lang="en-US" sz="1800" dirty="0"/>
          </a:p>
          <a:p>
            <a:r>
              <a:rPr lang="en-US" sz="1800" dirty="0">
                <a:ea typeface="+mn-lt"/>
                <a:cs typeface="+mn-lt"/>
              </a:rPr>
              <a:t>In-Kind Donation: In-kind donations refer to donating goods or services instead of cash. </a:t>
            </a:r>
          </a:p>
          <a:p>
            <a:r>
              <a:rPr lang="en-US" sz="1800" dirty="0">
                <a:ea typeface="+mn-lt"/>
                <a:cs typeface="+mn-lt"/>
              </a:rPr>
              <a:t>Donating Time: Individuals can also donate their time and volunteer for various causes. This includes working with NGOs, participating in clean-up drives, or other social initiatives.</a:t>
            </a:r>
            <a:endParaRPr lang="en-US" sz="1800" dirty="0"/>
          </a:p>
          <a:p>
            <a:r>
              <a:rPr lang="en-US" sz="1800" dirty="0">
                <a:ea typeface="+mn-lt"/>
                <a:cs typeface="+mn-lt"/>
              </a:rPr>
              <a:t>Donating through SMS: Some NGOs and organizations have set up a mechanism to receive donations through SMS. Donors can simply send an SMS with the amount they want to donate to a specific number and the amount gets deducted from their mobile balance.</a:t>
            </a:r>
            <a:endParaRPr lang="en-US" sz="1800" dirty="0"/>
          </a:p>
          <a:p>
            <a:endParaRPr lang="en-US" sz="1800" dirty="0"/>
          </a:p>
        </p:txBody>
      </p:sp>
    </p:spTree>
    <p:extLst>
      <p:ext uri="{BB962C8B-B14F-4D97-AF65-F5344CB8AC3E}">
        <p14:creationId xmlns:p14="http://schemas.microsoft.com/office/powerpoint/2010/main" val="368992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93CC-EB95-5E29-99E4-58C6B5FF4A90}"/>
              </a:ext>
            </a:extLst>
          </p:cNvPr>
          <p:cNvSpPr>
            <a:spLocks noGrp="1"/>
          </p:cNvSpPr>
          <p:nvPr>
            <p:ph type="title"/>
          </p:nvPr>
        </p:nvSpPr>
        <p:spPr/>
        <p:txBody>
          <a:bodyPr/>
          <a:lstStyle/>
          <a:p>
            <a:pPr marL="285750" indent="-285750">
              <a:buFont typeface="Arial"/>
              <a:buChar char="•"/>
            </a:pPr>
            <a:r>
              <a:rPr lang="en-US" dirty="0">
                <a:ea typeface="+mj-lt"/>
                <a:cs typeface="+mj-lt"/>
              </a:rPr>
              <a:t>Total Amount of Money Donated and Distribution of Donated Money</a:t>
            </a:r>
            <a:endParaRPr lang="en-US" dirty="0">
              <a:cs typeface="Posterama"/>
            </a:endParaRPr>
          </a:p>
        </p:txBody>
      </p:sp>
      <p:sp>
        <p:nvSpPr>
          <p:cNvPr id="3" name="Content Placeholder 2">
            <a:extLst>
              <a:ext uri="{FF2B5EF4-FFF2-40B4-BE49-F238E27FC236}">
                <a16:creationId xmlns:a16="http://schemas.microsoft.com/office/drawing/2014/main" id="{729F8915-DF9E-0EBC-F8E6-D47E812A9764}"/>
              </a:ext>
            </a:extLst>
          </p:cNvPr>
          <p:cNvSpPr>
            <a:spLocks noGrp="1"/>
          </p:cNvSpPr>
          <p:nvPr>
            <p:ph idx="1"/>
          </p:nvPr>
        </p:nvSpPr>
        <p:spPr/>
        <p:txBody>
          <a:bodyPr lIns="109728" tIns="109728" rIns="109728" bIns="91440" anchor="t"/>
          <a:lstStyle/>
          <a:p>
            <a:r>
              <a:rPr lang="en-US" sz="1600" dirty="0">
                <a:ea typeface="+mn-lt"/>
                <a:cs typeface="+mn-lt"/>
              </a:rPr>
              <a:t>Out of total donations worth Rs 23,700 crore given by Indians between October 2020 and September 2021, the maximum went to religious organizations. A recent study showed that 64 per cent of all the donations went to religious organizations and the highest number of donations were made by lower-income and middle-class households.</a:t>
            </a:r>
          </a:p>
          <a:p>
            <a:r>
              <a:rPr lang="en-US" sz="1600" dirty="0">
                <a:ea typeface="+mn-lt"/>
                <a:cs typeface="+mn-lt"/>
              </a:rPr>
              <a:t>Beggars were preferred recipients of donations in India, receiving total donations worth Rs 2,900 crore, nearly 12 per cent of all the donations. They were followed by "family and friends" receiving Rs 2,000 crore in donations. The "household staff" received Rs 1,000 crore in the period.</a:t>
            </a:r>
            <a:endParaRPr lang="en-US" dirty="0"/>
          </a:p>
          <a:p>
            <a:r>
              <a:rPr lang="en-US" sz="1600" dirty="0">
                <a:ea typeface="+mn-lt"/>
                <a:cs typeface="+mn-lt"/>
              </a:rPr>
              <a:t>The survey further pointed out that males prefer donating to religious organizations, and family and friends. Women, on the other hand, prefer donating to beggars and household staff.</a:t>
            </a:r>
            <a:endParaRPr lang="en-US" sz="1600" dirty="0"/>
          </a:p>
          <a:p>
            <a:r>
              <a:rPr lang="en-US" sz="1600" dirty="0">
                <a:ea typeface="+mn-lt"/>
                <a:cs typeface="+mn-lt"/>
              </a:rPr>
              <a:t>The highest number of donations was made by east Indians followed by north Indians.</a:t>
            </a:r>
            <a:endParaRPr lang="en-US" sz="1600" dirty="0"/>
          </a:p>
          <a:p>
            <a:r>
              <a:rPr lang="en-US" sz="1600" dirty="0">
                <a:ea typeface="+mn-lt"/>
                <a:cs typeface="+mn-lt"/>
              </a:rPr>
              <a:t>Among the money donated to "non-religious organizations," the biggest amount went to NGOs, trusts, foundations and schools. This was followed by the PM CARES fund, and CM CARES fund.</a:t>
            </a:r>
            <a:endParaRPr lang="en-US" dirty="0"/>
          </a:p>
          <a:p>
            <a:pPr marL="0" indent="0">
              <a:buNone/>
            </a:pPr>
            <a:br>
              <a:rPr lang="en-US" dirty="0"/>
            </a:br>
            <a:endParaRPr lang="en-US" dirty="0"/>
          </a:p>
          <a:p>
            <a:endParaRPr lang="en-US" sz="1600" dirty="0"/>
          </a:p>
        </p:txBody>
      </p:sp>
    </p:spTree>
    <p:extLst>
      <p:ext uri="{BB962C8B-B14F-4D97-AF65-F5344CB8AC3E}">
        <p14:creationId xmlns:p14="http://schemas.microsoft.com/office/powerpoint/2010/main" val="121782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8A76-704E-59CC-34D9-30F1FA2CFDFE}"/>
              </a:ext>
            </a:extLst>
          </p:cNvPr>
          <p:cNvSpPr>
            <a:spLocks noGrp="1"/>
          </p:cNvSpPr>
          <p:nvPr>
            <p:ph type="title"/>
          </p:nvPr>
        </p:nvSpPr>
        <p:spPr/>
        <p:txBody>
          <a:bodyPr/>
          <a:lstStyle/>
          <a:p>
            <a:pPr marL="285750" indent="-285750">
              <a:buFont typeface="Arial"/>
              <a:buChar char="•"/>
            </a:pPr>
            <a:r>
              <a:rPr lang="en-US" dirty="0">
                <a:ea typeface="+mj-lt"/>
                <a:cs typeface="+mj-lt"/>
              </a:rPr>
              <a:t>Motivations for Donating</a:t>
            </a:r>
          </a:p>
        </p:txBody>
      </p:sp>
      <p:sp>
        <p:nvSpPr>
          <p:cNvPr id="3" name="Content Placeholder 2">
            <a:extLst>
              <a:ext uri="{FF2B5EF4-FFF2-40B4-BE49-F238E27FC236}">
                <a16:creationId xmlns:a16="http://schemas.microsoft.com/office/drawing/2014/main" id="{F29F443E-981D-7FC9-BD4A-6D1B4C6AF851}"/>
              </a:ext>
            </a:extLst>
          </p:cNvPr>
          <p:cNvSpPr>
            <a:spLocks noGrp="1"/>
          </p:cNvSpPr>
          <p:nvPr>
            <p:ph idx="1"/>
          </p:nvPr>
        </p:nvSpPr>
        <p:spPr/>
        <p:txBody>
          <a:bodyPr lIns="109728" tIns="109728" rIns="109728" bIns="91440" anchor="t"/>
          <a:lstStyle/>
          <a:p>
            <a:r>
              <a:rPr lang="en-US" sz="1600" b="1" dirty="0"/>
              <a:t>1. Donors are mission-driven: </a:t>
            </a:r>
            <a:r>
              <a:rPr lang="en-US" sz="1600" dirty="0">
                <a:ea typeface="+mn-lt"/>
                <a:cs typeface="+mn-lt"/>
              </a:rPr>
              <a:t>Donating to charity feels good and motivates people to practice unselfish concern for others. In fact, </a:t>
            </a:r>
            <a:r>
              <a:rPr lang="en-US" sz="1600" u="sng" dirty="0">
                <a:ea typeface="+mn-lt"/>
                <a:cs typeface="+mn-lt"/>
                <a:hlinkClick r:id="rId2"/>
              </a:rPr>
              <a:t>scientific studies</a:t>
            </a:r>
            <a:r>
              <a:rPr lang="en-US" sz="1600" dirty="0">
                <a:ea typeface="+mn-lt"/>
                <a:cs typeface="+mn-lt"/>
              </a:rPr>
              <a:t> show that generosity stimulates dopamine, which creates similar brain activity in the regions connected to the experience of pleasure and reward.</a:t>
            </a:r>
            <a:endParaRPr lang="en-US" sz="1600" dirty="0"/>
          </a:p>
          <a:p>
            <a:r>
              <a:rPr lang="en-US" sz="1600" b="1" dirty="0"/>
              <a:t>2. Donors trust your organization: </a:t>
            </a:r>
            <a:r>
              <a:rPr lang="en-US" sz="1600" dirty="0">
                <a:ea typeface="+mn-lt"/>
                <a:cs typeface="+mn-lt"/>
              </a:rPr>
              <a:t>Donors come to your nonprofit because they believe in your vision and feel satisfied after giving. If you want them to stay, you need to prove yourself worthy of their trust and commitment.</a:t>
            </a:r>
          </a:p>
          <a:p>
            <a:r>
              <a:rPr lang="en-US" sz="1600" b="1" dirty="0"/>
              <a:t>3. Donors understand their impact: </a:t>
            </a:r>
            <a:r>
              <a:rPr lang="en-US" sz="1600" dirty="0">
                <a:ea typeface="+mn-lt"/>
                <a:cs typeface="+mn-lt"/>
              </a:rPr>
              <a:t>Donors appreciate seeing the impact of their generosity. Communicating what you’ve accomplished gives donors the confidence they need to continue lending their support.</a:t>
            </a:r>
            <a:endParaRPr lang="en-US" sz="1600"/>
          </a:p>
          <a:p>
            <a:r>
              <a:rPr lang="en-US" sz="1600" b="1" dirty="0"/>
              <a:t>4. Donors have a personal connection to the cause: </a:t>
            </a:r>
            <a:r>
              <a:rPr lang="en-US" sz="1600" dirty="0">
                <a:ea typeface="+mn-lt"/>
                <a:cs typeface="+mn-lt"/>
              </a:rPr>
              <a:t>For many donors, charitable giving is highly personal. Perhaps one of your major donors experienced homelessness at some point in their life and contributes to your homeless shelter out of empathy. Or maybe the monthly donors who give to your cancer research fund have loved ones with the disease.</a:t>
            </a:r>
            <a:endParaRPr lang="en-US" sz="1600" dirty="0"/>
          </a:p>
          <a:p>
            <a:endParaRPr lang="en-US" sz="1800" dirty="0"/>
          </a:p>
          <a:p>
            <a:endParaRPr lang="en-US" sz="1800" dirty="0"/>
          </a:p>
          <a:p>
            <a:endParaRPr lang="en-US" b="1" dirty="0"/>
          </a:p>
          <a:p>
            <a:endParaRPr lang="en-US" dirty="0"/>
          </a:p>
        </p:txBody>
      </p:sp>
    </p:spTree>
    <p:extLst>
      <p:ext uri="{BB962C8B-B14F-4D97-AF65-F5344CB8AC3E}">
        <p14:creationId xmlns:p14="http://schemas.microsoft.com/office/powerpoint/2010/main" val="40909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8F7D-DEC9-34F2-1BCE-90611A3EDF56}"/>
              </a:ext>
            </a:extLst>
          </p:cNvPr>
          <p:cNvSpPr>
            <a:spLocks noGrp="1"/>
          </p:cNvSpPr>
          <p:nvPr>
            <p:ph type="title"/>
          </p:nvPr>
        </p:nvSpPr>
        <p:spPr/>
        <p:txBody>
          <a:bodyPr/>
          <a:lstStyle/>
          <a:p>
            <a:pPr marL="571500" indent="-571500">
              <a:buFont typeface="Arial"/>
              <a:buChar char="•"/>
            </a:pPr>
            <a:r>
              <a:rPr lang="en-US" dirty="0">
                <a:ea typeface="+mj-lt"/>
                <a:cs typeface="+mj-lt"/>
              </a:rPr>
              <a:t>Challenges in Donations</a:t>
            </a:r>
          </a:p>
        </p:txBody>
      </p:sp>
      <p:sp>
        <p:nvSpPr>
          <p:cNvPr id="3" name="Content Placeholder 2">
            <a:extLst>
              <a:ext uri="{FF2B5EF4-FFF2-40B4-BE49-F238E27FC236}">
                <a16:creationId xmlns:a16="http://schemas.microsoft.com/office/drawing/2014/main" id="{91C6AB57-2A15-96AD-ECE5-A7774B5BF489}"/>
              </a:ext>
            </a:extLst>
          </p:cNvPr>
          <p:cNvSpPr>
            <a:spLocks noGrp="1"/>
          </p:cNvSpPr>
          <p:nvPr>
            <p:ph idx="1"/>
          </p:nvPr>
        </p:nvSpPr>
        <p:spPr/>
        <p:txBody>
          <a:bodyPr lIns="109728" tIns="109728" rIns="109728" bIns="91440" anchor="t"/>
          <a:lstStyle/>
          <a:p>
            <a:r>
              <a:rPr lang="en-US" sz="1600" dirty="0">
                <a:ea typeface="+mn-lt"/>
                <a:cs typeface="+mn-lt"/>
              </a:rPr>
              <a:t>Lack of transparency in the donation process</a:t>
            </a:r>
            <a:endParaRPr lang="en-US" sz="1600" dirty="0"/>
          </a:p>
          <a:p>
            <a:r>
              <a:rPr lang="en-US" sz="1600" dirty="0">
                <a:ea typeface="+mn-lt"/>
                <a:cs typeface="+mn-lt"/>
              </a:rPr>
              <a:t>Difficulty in ensuring the donated money is used for the intended purpose</a:t>
            </a:r>
            <a:endParaRPr lang="en-US" sz="1600" dirty="0"/>
          </a:p>
          <a:p>
            <a:r>
              <a:rPr lang="en-US" sz="1600" dirty="0">
                <a:ea typeface="+mn-lt"/>
                <a:cs typeface="+mn-lt"/>
              </a:rPr>
              <a:t>Limited trust in the organization or cause</a:t>
            </a:r>
            <a:endParaRPr lang="en-US" sz="1600" dirty="0"/>
          </a:p>
          <a:p>
            <a:r>
              <a:rPr lang="en-US" sz="1600" dirty="0">
                <a:ea typeface="+mn-lt"/>
                <a:cs typeface="+mn-lt"/>
              </a:rPr>
              <a:t>Inadequate knowledge or information about the organization or cause</a:t>
            </a:r>
            <a:endParaRPr lang="en-US" sz="1600" dirty="0"/>
          </a:p>
          <a:p>
            <a:r>
              <a:rPr lang="en-US" sz="1600" dirty="0">
                <a:ea typeface="+mn-lt"/>
                <a:cs typeface="+mn-lt"/>
              </a:rPr>
              <a:t>The presence of fraudulent organizations or scams</a:t>
            </a:r>
            <a:endParaRPr lang="en-US" sz="1600" dirty="0"/>
          </a:p>
          <a:p>
            <a:r>
              <a:rPr lang="en-US" sz="1600" dirty="0">
                <a:ea typeface="+mn-lt"/>
                <a:cs typeface="+mn-lt"/>
              </a:rPr>
              <a:t>Donor fatigue or a lack of interest in donating due to multiple donation requests</a:t>
            </a:r>
            <a:endParaRPr lang="en-US" sz="1600" dirty="0"/>
          </a:p>
          <a:p>
            <a:r>
              <a:rPr lang="en-US" sz="1600" dirty="0">
                <a:ea typeface="+mn-lt"/>
                <a:cs typeface="+mn-lt"/>
              </a:rPr>
              <a:t>The perception of donations being a burden or obligation rather than a voluntary act of giving.</a:t>
            </a:r>
            <a:endParaRPr lang="en-US" sz="1600" dirty="0"/>
          </a:p>
          <a:p>
            <a:endParaRPr lang="en-US" sz="1600" dirty="0"/>
          </a:p>
        </p:txBody>
      </p:sp>
    </p:spTree>
    <p:extLst>
      <p:ext uri="{BB962C8B-B14F-4D97-AF65-F5344CB8AC3E}">
        <p14:creationId xmlns:p14="http://schemas.microsoft.com/office/powerpoint/2010/main" val="35282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FF93-CA62-512E-7063-62B13BF352ED}"/>
              </a:ext>
            </a:extLst>
          </p:cNvPr>
          <p:cNvSpPr>
            <a:spLocks noGrp="1"/>
          </p:cNvSpPr>
          <p:nvPr>
            <p:ph type="title"/>
          </p:nvPr>
        </p:nvSpPr>
        <p:spPr/>
        <p:txBody>
          <a:bodyPr/>
          <a:lstStyle/>
          <a:p>
            <a:pPr marL="571500" indent="-571500">
              <a:buFont typeface="Arial"/>
              <a:buChar char="•"/>
            </a:pPr>
            <a:r>
              <a:rPr lang="en-US" dirty="0"/>
              <a:t>Types of Organizations</a:t>
            </a:r>
          </a:p>
        </p:txBody>
      </p:sp>
      <p:sp>
        <p:nvSpPr>
          <p:cNvPr id="3" name="Content Placeholder 2">
            <a:extLst>
              <a:ext uri="{FF2B5EF4-FFF2-40B4-BE49-F238E27FC236}">
                <a16:creationId xmlns:a16="http://schemas.microsoft.com/office/drawing/2014/main" id="{7FBB2471-1418-79ED-E07B-F60651F5F73C}"/>
              </a:ext>
            </a:extLst>
          </p:cNvPr>
          <p:cNvSpPr>
            <a:spLocks noGrp="1"/>
          </p:cNvSpPr>
          <p:nvPr>
            <p:ph idx="1"/>
          </p:nvPr>
        </p:nvSpPr>
        <p:spPr>
          <a:xfrm>
            <a:off x="838200" y="1564667"/>
            <a:ext cx="10515600" cy="5061145"/>
          </a:xfrm>
        </p:spPr>
        <p:txBody>
          <a:bodyPr lIns="109728" tIns="109728" rIns="109728" bIns="91440" anchor="t"/>
          <a:lstStyle/>
          <a:p>
            <a:r>
              <a:rPr lang="en-US" sz="1400" b="1" dirty="0"/>
              <a:t>1. Trusts</a:t>
            </a:r>
            <a:endParaRPr lang="en-US" sz="1400" dirty="0"/>
          </a:p>
          <a:p>
            <a:r>
              <a:rPr lang="en-US" sz="1400" dirty="0">
                <a:ea typeface="+mn-lt"/>
                <a:cs typeface="+mn-lt"/>
              </a:rPr>
              <a:t>Public charitable trusts may be established for a number of purposes, including poverty relief, education, medical relief, the provision of facilities for recreation, and any other objective of general public utility. Indian public trusts are generally irrevocable. No national law governs public charitable trusts in India, although many states (particularly Maharashtra, Gujarat, Rajasthan, and Madhya Pradesh) have Public Trusts Acts.</a:t>
            </a:r>
            <a:endParaRPr lang="en-US" sz="1400" dirty="0"/>
          </a:p>
          <a:p>
            <a:r>
              <a:rPr lang="en-US" sz="1400" b="1" dirty="0"/>
              <a:t>2. Societies</a:t>
            </a:r>
            <a:endParaRPr lang="en-US" sz="1400" dirty="0"/>
          </a:p>
          <a:p>
            <a:r>
              <a:rPr lang="en-US" sz="1400" dirty="0">
                <a:ea typeface="+mn-lt"/>
                <a:cs typeface="+mn-lt"/>
              </a:rPr>
              <a:t>Societies are membership organizations that may be registered for charitable purposes. They are usually managed by a governing council or a managing committee and are regulated by the Societies Registration Act which has been modified and adopted by various states. Unlike trusts, societies may be dissolved.</a:t>
            </a:r>
            <a:endParaRPr lang="en-US" sz="1400" dirty="0"/>
          </a:p>
          <a:p>
            <a:r>
              <a:rPr lang="en-US" sz="1400" b="1" dirty="0"/>
              <a:t>3. Section 8 Companies</a:t>
            </a:r>
            <a:endParaRPr lang="en-US" sz="1400" b="1" u="sng" dirty="0"/>
          </a:p>
          <a:p>
            <a:r>
              <a:rPr lang="en-US" sz="1400" dirty="0">
                <a:ea typeface="+mn-lt"/>
                <a:cs typeface="+mn-lt"/>
              </a:rPr>
              <a:t>Under Section 8 of the Indian Companies Act, the Central Government may issue a license to a limited or private limited company which:</a:t>
            </a:r>
            <a:endParaRPr lang="en-US" sz="1400" dirty="0"/>
          </a:p>
          <a:p>
            <a:r>
              <a:rPr lang="en-US" sz="1400" dirty="0">
                <a:ea typeface="+mn-lt"/>
                <a:cs typeface="+mn-lt"/>
              </a:rPr>
              <a:t>Has as its purpose the promotion of commerce, art, science, sports, education, research, social welfare, religion, charity, protection of environment, or any such other object;</a:t>
            </a:r>
            <a:endParaRPr lang="en-US" sz="1400" dirty="0"/>
          </a:p>
          <a:p>
            <a:r>
              <a:rPr lang="en-US" sz="1400" dirty="0">
                <a:ea typeface="+mn-lt"/>
                <a:cs typeface="+mn-lt"/>
              </a:rPr>
              <a:t>Intends to apply its profits, if any, or other income towards promoting its purposes; and</a:t>
            </a:r>
            <a:endParaRPr lang="en-US" sz="1400" dirty="0"/>
          </a:p>
          <a:p>
            <a:r>
              <a:rPr lang="en-US" sz="1400" dirty="0">
                <a:ea typeface="+mn-lt"/>
                <a:cs typeface="+mn-lt"/>
              </a:rPr>
              <a:t>Intends to prohibit the payment of any dividend to its members.</a:t>
            </a:r>
            <a:endParaRPr lang="en-US" sz="1400" dirty="0"/>
          </a:p>
          <a:p>
            <a:endParaRPr lang="en-US" sz="1400" dirty="0"/>
          </a:p>
        </p:txBody>
      </p:sp>
    </p:spTree>
    <p:extLst>
      <p:ext uri="{BB962C8B-B14F-4D97-AF65-F5344CB8AC3E}">
        <p14:creationId xmlns:p14="http://schemas.microsoft.com/office/powerpoint/2010/main" val="306487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ABD8-B3CA-C02D-5C4C-84ECD1863686}"/>
              </a:ext>
            </a:extLst>
          </p:cNvPr>
          <p:cNvSpPr>
            <a:spLocks noGrp="1"/>
          </p:cNvSpPr>
          <p:nvPr>
            <p:ph type="title"/>
          </p:nvPr>
        </p:nvSpPr>
        <p:spPr>
          <a:xfrm>
            <a:off x="838200" y="365125"/>
            <a:ext cx="10515600" cy="1137673"/>
          </a:xfrm>
        </p:spPr>
        <p:txBody>
          <a:bodyPr/>
          <a:lstStyle/>
          <a:p>
            <a:r>
              <a:rPr lang="en-US" b="1" dirty="0"/>
              <a:t>• </a:t>
            </a:r>
            <a:r>
              <a:rPr lang="en-US" dirty="0"/>
              <a:t>Tax Laws</a:t>
            </a:r>
          </a:p>
        </p:txBody>
      </p:sp>
      <p:sp>
        <p:nvSpPr>
          <p:cNvPr id="3" name="Content Placeholder 2">
            <a:extLst>
              <a:ext uri="{FF2B5EF4-FFF2-40B4-BE49-F238E27FC236}">
                <a16:creationId xmlns:a16="http://schemas.microsoft.com/office/drawing/2014/main" id="{08BAAB17-2C40-BA70-6A83-8E3BFCF3F9C9}"/>
              </a:ext>
            </a:extLst>
          </p:cNvPr>
          <p:cNvSpPr>
            <a:spLocks noGrp="1"/>
          </p:cNvSpPr>
          <p:nvPr>
            <p:ph idx="1"/>
          </p:nvPr>
        </p:nvSpPr>
        <p:spPr>
          <a:xfrm>
            <a:off x="838200" y="1303708"/>
            <a:ext cx="10515600" cy="4873255"/>
          </a:xfrm>
        </p:spPr>
        <p:txBody>
          <a:bodyPr lIns="109728" tIns="109728" rIns="109728" bIns="91440" anchor="t"/>
          <a:lstStyle/>
          <a:p>
            <a:r>
              <a:rPr lang="en-US" sz="1600" dirty="0">
                <a:ea typeface="+mn-lt"/>
                <a:cs typeface="+mn-lt"/>
              </a:rPr>
              <a:t>India's tax laws affecting not-for-profit organizations (NPOs) are similar to the tax laws of other Commonwealth nations.</a:t>
            </a:r>
            <a:endParaRPr lang="en-US" sz="1600"/>
          </a:p>
          <a:p>
            <a:r>
              <a:rPr lang="en-US" sz="1600" dirty="0">
                <a:ea typeface="+mn-lt"/>
                <a:cs typeface="+mn-lt"/>
              </a:rPr>
              <a:t>The income of certain NPOs carrying out specific types of activities is exempt from corporate income tax, with the caveat that unrelated business income is subject to tax under certain circumstances.</a:t>
            </a:r>
            <a:endParaRPr lang="en-US" sz="1600"/>
          </a:p>
          <a:p>
            <a:r>
              <a:rPr lang="en-US" sz="1600" dirty="0">
                <a:ea typeface="+mn-lt"/>
                <a:cs typeface="+mn-lt"/>
              </a:rPr>
              <a:t>India also subjects sales of certain goods and services to Goods &amp; Services Tax (GST). Education and healthcare services are exempt under GST. The rates range from 5 percent to 28 percent, with most goods and services taxed at 18 percent. </a:t>
            </a:r>
            <a:endParaRPr lang="en-US" sz="1600"/>
          </a:p>
          <a:p>
            <a:r>
              <a:rPr lang="en-US" sz="1600" dirty="0">
                <a:ea typeface="+mn-lt"/>
                <a:cs typeface="+mn-lt"/>
              </a:rPr>
              <a:t>The income tax law and the corporate tax law provide tax benefits for donors. Taxable services rendered by NPOs (except those excluded per the “Negative list” </a:t>
            </a:r>
            <a:r>
              <a:rPr lang="en-US" sz="1600" u="sng" dirty="0">
                <a:ea typeface="+mn-lt"/>
                <a:cs typeface="+mn-lt"/>
                <a:hlinkClick r:id="rId2"/>
              </a:rPr>
              <a:t>[3]</a:t>
            </a:r>
            <a:r>
              <a:rPr lang="en-US" sz="1600" dirty="0">
                <a:ea typeface="+mn-lt"/>
                <a:cs typeface="+mn-lt"/>
              </a:rPr>
              <a:t>) were formerly subjected to service tax with a threshold exemption limit of INR 1 million. Under the GST, the threshold exemption limit is INR 4 million for the intra-state supply of goods and INR 2 million for the intra-state supply of services.</a:t>
            </a:r>
            <a:endParaRPr lang="en-US" sz="1600"/>
          </a:p>
          <a:p>
            <a:r>
              <a:rPr lang="en-US" sz="1600" dirty="0">
                <a:ea typeface="+mn-lt"/>
                <a:cs typeface="+mn-lt"/>
              </a:rPr>
              <a:t>Finally, NPOs involved in relief work and in the distribution of relief supplies to the needy are 100 percent exempt from Indian customs duty on the import of items such as food, medicine, clothing and blankets. Other exemptions may also be available.</a:t>
            </a:r>
            <a:endParaRPr lang="en-US" sz="1600" dirty="0"/>
          </a:p>
          <a:p>
            <a:endParaRPr lang="en-US" sz="1400" dirty="0"/>
          </a:p>
        </p:txBody>
      </p:sp>
    </p:spTree>
    <p:extLst>
      <p:ext uri="{BB962C8B-B14F-4D97-AF65-F5344CB8AC3E}">
        <p14:creationId xmlns:p14="http://schemas.microsoft.com/office/powerpoint/2010/main" val="72371073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ExploreVTI</vt:lpstr>
      <vt:lpstr>Where Does the Money Go? </vt:lpstr>
      <vt:lpstr>Introduction</vt:lpstr>
      <vt:lpstr>Types of Donations in India</vt:lpstr>
      <vt:lpstr>Ways of Making Donations </vt:lpstr>
      <vt:lpstr>Total Amount of Money Donated and Distribution of Donated Money</vt:lpstr>
      <vt:lpstr>Motivations for Donating</vt:lpstr>
      <vt:lpstr>Challenges in Donations</vt:lpstr>
      <vt:lpstr>Types of Organizations</vt:lpstr>
      <vt:lpstr>• Tax Laws</vt:lpstr>
      <vt:lpstr>• Applicable Laws</vt:lpstr>
      <vt:lpstr>•  General Legal Forms</vt:lpstr>
      <vt:lpstr>•  India’s top Philanthropists</vt:lpstr>
      <vt:lpstr>PowerPoint Presentation</vt:lpstr>
      <vt:lpstr>PowerPoint Presentation</vt:lpstr>
      <vt:lpstr>•  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220</cp:revision>
  <dcterms:created xsi:type="dcterms:W3CDTF">2023-03-07T14:34:12Z</dcterms:created>
  <dcterms:modified xsi:type="dcterms:W3CDTF">2023-03-11T14:59:11Z</dcterms:modified>
</cp:coreProperties>
</file>