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6" r:id="rId4"/>
    <p:sldId id="267" r:id="rId5"/>
    <p:sldId id="268" r:id="rId6"/>
    <p:sldId id="280" r:id="rId7"/>
    <p:sldId id="271" r:id="rId8"/>
    <p:sldId id="274" r:id="rId9"/>
    <p:sldId id="285" r:id="rId10"/>
    <p:sldId id="275" r:id="rId11"/>
    <p:sldId id="283" r:id="rId12"/>
    <p:sldId id="291" r:id="rId13"/>
    <p:sldId id="264" r:id="rId14"/>
    <p:sldId id="284" r:id="rId15"/>
    <p:sldId id="269" r:id="rId16"/>
    <p:sldId id="281" r:id="rId17"/>
    <p:sldId id="286" r:id="rId18"/>
    <p:sldId id="288" r:id="rId19"/>
    <p:sldId id="289" r:id="rId20"/>
    <p:sldId id="282" r:id="rId21"/>
    <p:sldId id="262" r:id="rId22"/>
    <p:sldId id="258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B44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R2 Score (Test)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D5C-473B-AC23-96D652449C21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D5C-473B-AC23-96D652449C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Linear Regression (original)</c:v>
                </c:pt>
                <c:pt idx="1">
                  <c:v>Repeat K-foldsCross-Validation</c:v>
                </c:pt>
                <c:pt idx="2">
                  <c:v>Recursive Feature Elimination (RFE)</c:v>
                </c:pt>
                <c:pt idx="3">
                  <c:v>Grid Search CV</c:v>
                </c:pt>
                <c:pt idx="4">
                  <c:v>Polynomial Regression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49</c:v>
                </c:pt>
                <c:pt idx="1">
                  <c:v>52</c:v>
                </c:pt>
                <c:pt idx="2">
                  <c:v>52</c:v>
                </c:pt>
                <c:pt idx="3">
                  <c:v>55</c:v>
                </c:pt>
                <c:pt idx="4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5C-473B-AC23-96D652449C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7455615"/>
        <c:axId val="537453535"/>
      </c:barChart>
      <c:catAx>
        <c:axId val="53745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453535"/>
        <c:crosses val="autoZero"/>
        <c:auto val="1"/>
        <c:lblAlgn val="ctr"/>
        <c:lblOffset val="100"/>
        <c:noMultiLvlLbl val="0"/>
      </c:catAx>
      <c:valAx>
        <c:axId val="537453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455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RMSE and MAE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Linear Regression (original)</c:v>
                </c:pt>
                <c:pt idx="1">
                  <c:v>Repeat K-foldsCross-Validation</c:v>
                </c:pt>
                <c:pt idx="2">
                  <c:v>Recursive Feature Elimination (RFE)</c:v>
                </c:pt>
                <c:pt idx="3">
                  <c:v>Grid Search CV</c:v>
                </c:pt>
                <c:pt idx="4">
                  <c:v>Polynomial Regression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812.88</c:v>
                </c:pt>
                <c:pt idx="1">
                  <c:v>975.68</c:v>
                </c:pt>
                <c:pt idx="2">
                  <c:v>970.6</c:v>
                </c:pt>
                <c:pt idx="3">
                  <c:v>864.66</c:v>
                </c:pt>
                <c:pt idx="4">
                  <c:v>753.65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6E-4936-AA2A-CA110DF1EA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Linear Regression (original)</c:v>
                </c:pt>
                <c:pt idx="1">
                  <c:v>Repeat K-foldsCross-Validation</c:v>
                </c:pt>
                <c:pt idx="2">
                  <c:v>Recursive Feature Elimination (RFE)</c:v>
                </c:pt>
                <c:pt idx="3">
                  <c:v>Grid Search CV</c:v>
                </c:pt>
                <c:pt idx="4">
                  <c:v>Polynomial Regression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622</c:v>
                </c:pt>
                <c:pt idx="1">
                  <c:v>671.32</c:v>
                </c:pt>
                <c:pt idx="2">
                  <c:v>605.22</c:v>
                </c:pt>
                <c:pt idx="3">
                  <c:v>601.58000000000004</c:v>
                </c:pt>
                <c:pt idx="4">
                  <c:v>544.95000000000005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6E-4936-AA2A-CA110DF1EA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3602751"/>
        <c:axId val="623603167"/>
      </c:barChart>
      <c:catAx>
        <c:axId val="62360275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603167"/>
        <c:crosses val="autoZero"/>
        <c:auto val="1"/>
        <c:lblAlgn val="ctr"/>
        <c:lblOffset val="100"/>
        <c:noMultiLvlLbl val="0"/>
      </c:catAx>
      <c:valAx>
        <c:axId val="62360316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602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92B48-E74C-43CB-A0D6-181EFC142D46}" type="doc">
      <dgm:prSet loTypeId="urn:microsoft.com/office/officeart/2005/8/layout/equati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B101086-8C9C-49F0-819C-4CC1B254B248}">
      <dgm:prSet phldrT="[Text]" custT="1"/>
      <dgm:spPr/>
      <dgm:t>
        <a:bodyPr/>
        <a:lstStyle/>
        <a:p>
          <a:r>
            <a:rPr lang="en-US" sz="2800" dirty="0"/>
            <a:t>🤒</a:t>
          </a:r>
          <a:r>
            <a:rPr lang="en-US" sz="1600" dirty="0"/>
            <a:t> Dengue dataset</a:t>
          </a:r>
        </a:p>
      </dgm:t>
    </dgm:pt>
    <dgm:pt modelId="{9F4EC513-2A3A-4421-8FA7-77D9DC4FEB30}" type="parTrans" cxnId="{311DF992-A4BF-405F-B79D-9EB041D7CF18}">
      <dgm:prSet/>
      <dgm:spPr/>
      <dgm:t>
        <a:bodyPr/>
        <a:lstStyle/>
        <a:p>
          <a:endParaRPr lang="en-US" sz="2400"/>
        </a:p>
      </dgm:t>
    </dgm:pt>
    <dgm:pt modelId="{6BDC1B75-6348-4BA2-8DF5-76D916C7288D}" type="sibTrans" cxnId="{311DF992-A4BF-405F-B79D-9EB041D7CF18}">
      <dgm:prSet custT="1"/>
      <dgm:spPr/>
      <dgm:t>
        <a:bodyPr/>
        <a:lstStyle/>
        <a:p>
          <a:endParaRPr lang="en-US" sz="1100"/>
        </a:p>
      </dgm:t>
    </dgm:pt>
    <dgm:pt modelId="{318210C6-57CD-473C-8718-5FDBE98E1326}">
      <dgm:prSet phldrT="[Text]" custT="1"/>
      <dgm:spPr/>
      <dgm:t>
        <a:bodyPr/>
        <a:lstStyle/>
        <a:p>
          <a:r>
            <a:rPr lang="en-US" sz="2800" dirty="0"/>
            <a:t>🌧</a:t>
          </a:r>
          <a:r>
            <a:rPr lang="en-US" sz="1600" dirty="0"/>
            <a:t> Rain dataset</a:t>
          </a:r>
        </a:p>
      </dgm:t>
    </dgm:pt>
    <dgm:pt modelId="{CA33A5B7-7241-45B9-8284-6C64558C5039}" type="parTrans" cxnId="{32153DEE-A0EE-4E90-9ECE-523BD3C1068F}">
      <dgm:prSet/>
      <dgm:spPr/>
      <dgm:t>
        <a:bodyPr/>
        <a:lstStyle/>
        <a:p>
          <a:endParaRPr lang="en-US" sz="2400"/>
        </a:p>
      </dgm:t>
    </dgm:pt>
    <dgm:pt modelId="{60CB00FF-F159-47C8-9000-F977F58416CB}" type="sibTrans" cxnId="{32153DEE-A0EE-4E90-9ECE-523BD3C1068F}">
      <dgm:prSet custT="1"/>
      <dgm:spPr/>
      <dgm:t>
        <a:bodyPr/>
        <a:lstStyle/>
        <a:p>
          <a:endParaRPr lang="en-US" sz="1100"/>
        </a:p>
      </dgm:t>
    </dgm:pt>
    <dgm:pt modelId="{4653F6D8-62B2-4D56-86A5-DBDB078E7A84}">
      <dgm:prSet phldrT="[Text]" custT="1"/>
      <dgm:spPr/>
      <dgm:t>
        <a:bodyPr/>
        <a:lstStyle/>
        <a:p>
          <a:pPr algn="ctr"/>
          <a:r>
            <a:rPr lang="en-US" sz="2800" dirty="0"/>
            <a:t>🌡 </a:t>
          </a:r>
          <a:r>
            <a:rPr lang="en-US" sz="1600" dirty="0"/>
            <a:t>Temp. dataset</a:t>
          </a:r>
        </a:p>
      </dgm:t>
    </dgm:pt>
    <dgm:pt modelId="{7A1F7F05-17DA-43D5-8214-CD56A1F97D2A}" type="parTrans" cxnId="{6A720DF6-43A1-4BEB-9A61-B27B9AAAFBD3}">
      <dgm:prSet/>
      <dgm:spPr/>
      <dgm:t>
        <a:bodyPr/>
        <a:lstStyle/>
        <a:p>
          <a:endParaRPr lang="en-US" sz="2400"/>
        </a:p>
      </dgm:t>
    </dgm:pt>
    <dgm:pt modelId="{F48C5690-3040-48D5-A97C-A2F4525BC23C}" type="sibTrans" cxnId="{6A720DF6-43A1-4BEB-9A61-B27B9AAAFBD3}">
      <dgm:prSet custT="1"/>
      <dgm:spPr/>
      <dgm:t>
        <a:bodyPr/>
        <a:lstStyle/>
        <a:p>
          <a:endParaRPr lang="en-US" sz="1100"/>
        </a:p>
      </dgm:t>
    </dgm:pt>
    <dgm:pt modelId="{640AE8F9-9241-4DBB-8325-87C7D0449013}">
      <dgm:prSet phldrT="[Text]" custT="1"/>
      <dgm:spPr/>
      <dgm:t>
        <a:bodyPr/>
        <a:lstStyle/>
        <a:p>
          <a:r>
            <a:rPr lang="en-US" sz="2800" dirty="0"/>
            <a:t>💦</a:t>
          </a:r>
          <a:r>
            <a:rPr lang="en-US" sz="1600" dirty="0"/>
            <a:t> Humidity dataset</a:t>
          </a:r>
        </a:p>
      </dgm:t>
    </dgm:pt>
    <dgm:pt modelId="{C1471A29-8126-4844-A76C-0E189571966C}" type="parTrans" cxnId="{5388E680-94FB-42F0-971A-82A91D306D2B}">
      <dgm:prSet/>
      <dgm:spPr/>
      <dgm:t>
        <a:bodyPr/>
        <a:lstStyle/>
        <a:p>
          <a:endParaRPr lang="en-US"/>
        </a:p>
      </dgm:t>
    </dgm:pt>
    <dgm:pt modelId="{C0455EFD-1F00-415A-B32A-85AC724B1A2C}" type="sibTrans" cxnId="{5388E680-94FB-42F0-971A-82A91D306D2B}">
      <dgm:prSet/>
      <dgm:spPr/>
      <dgm:t>
        <a:bodyPr/>
        <a:lstStyle/>
        <a:p>
          <a:endParaRPr lang="en-US"/>
        </a:p>
      </dgm:t>
    </dgm:pt>
    <dgm:pt modelId="{E2439B4D-F4BF-414F-B0C2-191147A2CA17}" type="pres">
      <dgm:prSet presAssocID="{1A692B48-E74C-43CB-A0D6-181EFC142D46}" presName="linearFlow" presStyleCnt="0">
        <dgm:presLayoutVars>
          <dgm:dir/>
          <dgm:resizeHandles val="exact"/>
        </dgm:presLayoutVars>
      </dgm:prSet>
      <dgm:spPr/>
    </dgm:pt>
    <dgm:pt modelId="{28519C97-3817-4C41-ABB3-65CB9F8FF5A9}" type="pres">
      <dgm:prSet presAssocID="{0B101086-8C9C-49F0-819C-4CC1B254B248}" presName="node" presStyleLbl="node1" presStyleIdx="0" presStyleCnt="4" custScaleX="339934" custScaleY="339934" custLinFactNeighborY="0">
        <dgm:presLayoutVars>
          <dgm:bulletEnabled val="1"/>
        </dgm:presLayoutVars>
      </dgm:prSet>
      <dgm:spPr/>
    </dgm:pt>
    <dgm:pt modelId="{F58CFDAB-7985-4169-B09C-8763A3BD28E3}" type="pres">
      <dgm:prSet presAssocID="{6BDC1B75-6348-4BA2-8DF5-76D916C7288D}" presName="spacerL" presStyleCnt="0"/>
      <dgm:spPr/>
    </dgm:pt>
    <dgm:pt modelId="{E4D3122E-3D6C-48F7-A0ED-194EAFCBEC4D}" type="pres">
      <dgm:prSet presAssocID="{6BDC1B75-6348-4BA2-8DF5-76D916C7288D}" presName="sibTrans" presStyleLbl="sibTrans2D1" presStyleIdx="0" presStyleCnt="3"/>
      <dgm:spPr/>
    </dgm:pt>
    <dgm:pt modelId="{E4906562-D712-4559-B75E-16441AC41535}" type="pres">
      <dgm:prSet presAssocID="{6BDC1B75-6348-4BA2-8DF5-76D916C7288D}" presName="spacerR" presStyleCnt="0"/>
      <dgm:spPr/>
    </dgm:pt>
    <dgm:pt modelId="{F74EC1DF-09A7-4B49-81A9-AD2040812377}" type="pres">
      <dgm:prSet presAssocID="{318210C6-57CD-473C-8718-5FDBE98E1326}" presName="node" presStyleLbl="node1" presStyleIdx="1" presStyleCnt="4" custScaleX="339934" custScaleY="339934" custLinFactNeighborY="0">
        <dgm:presLayoutVars>
          <dgm:bulletEnabled val="1"/>
        </dgm:presLayoutVars>
      </dgm:prSet>
      <dgm:spPr/>
    </dgm:pt>
    <dgm:pt modelId="{0AD200C4-3240-4740-A071-C0594FB7210F}" type="pres">
      <dgm:prSet presAssocID="{60CB00FF-F159-47C8-9000-F977F58416CB}" presName="spacerL" presStyleCnt="0"/>
      <dgm:spPr/>
    </dgm:pt>
    <dgm:pt modelId="{4A8A29AF-1CE5-418C-8007-01F2D38693D2}" type="pres">
      <dgm:prSet presAssocID="{60CB00FF-F159-47C8-9000-F977F58416CB}" presName="sibTrans" presStyleLbl="sibTrans2D1" presStyleIdx="1" presStyleCnt="3"/>
      <dgm:spPr/>
    </dgm:pt>
    <dgm:pt modelId="{A58E88E1-E7DE-437F-A540-09CE6AE980CA}" type="pres">
      <dgm:prSet presAssocID="{60CB00FF-F159-47C8-9000-F977F58416CB}" presName="spacerR" presStyleCnt="0"/>
      <dgm:spPr/>
    </dgm:pt>
    <dgm:pt modelId="{B15E77CE-2F1E-4B24-A638-A19434CB4AE4}" type="pres">
      <dgm:prSet presAssocID="{640AE8F9-9241-4DBB-8325-87C7D0449013}" presName="node" presStyleLbl="node1" presStyleIdx="2" presStyleCnt="4" custScaleX="334993" custScaleY="334993" custLinFactNeighborY="0">
        <dgm:presLayoutVars>
          <dgm:bulletEnabled val="1"/>
        </dgm:presLayoutVars>
      </dgm:prSet>
      <dgm:spPr/>
    </dgm:pt>
    <dgm:pt modelId="{06FD573E-BC1C-4F6D-94D3-8FD51B8A4683}" type="pres">
      <dgm:prSet presAssocID="{C0455EFD-1F00-415A-B32A-85AC724B1A2C}" presName="spacerL" presStyleCnt="0"/>
      <dgm:spPr/>
    </dgm:pt>
    <dgm:pt modelId="{12CB181B-1E9B-458A-B041-1FEB164C3498}" type="pres">
      <dgm:prSet presAssocID="{C0455EFD-1F00-415A-B32A-85AC724B1A2C}" presName="sibTrans" presStyleLbl="sibTrans2D1" presStyleIdx="2" presStyleCnt="3"/>
      <dgm:spPr>
        <a:prstGeom prst="mathPlus">
          <a:avLst/>
        </a:prstGeom>
      </dgm:spPr>
    </dgm:pt>
    <dgm:pt modelId="{FDB24E3F-A50C-456A-919C-F20EEC620CC6}" type="pres">
      <dgm:prSet presAssocID="{C0455EFD-1F00-415A-B32A-85AC724B1A2C}" presName="spacerR" presStyleCnt="0"/>
      <dgm:spPr/>
    </dgm:pt>
    <dgm:pt modelId="{7D1B93CF-87E9-46F6-8FFD-9F655E37CDA4}" type="pres">
      <dgm:prSet presAssocID="{4653F6D8-62B2-4D56-86A5-DBDB078E7A84}" presName="node" presStyleLbl="node1" presStyleIdx="3" presStyleCnt="4" custScaleX="339934" custScaleY="339934" custLinFactNeighborY="0">
        <dgm:presLayoutVars>
          <dgm:bulletEnabled val="1"/>
        </dgm:presLayoutVars>
      </dgm:prSet>
      <dgm:spPr/>
    </dgm:pt>
  </dgm:ptLst>
  <dgm:cxnLst>
    <dgm:cxn modelId="{A7FA2334-4EA8-4095-9EFD-54F6AA337EF6}" type="presOf" srcId="{4653F6D8-62B2-4D56-86A5-DBDB078E7A84}" destId="{7D1B93CF-87E9-46F6-8FFD-9F655E37CDA4}" srcOrd="0" destOrd="0" presId="urn:microsoft.com/office/officeart/2005/8/layout/equation1"/>
    <dgm:cxn modelId="{BAAE3C64-DB78-4D78-9032-63FD4743928B}" type="presOf" srcId="{1A692B48-E74C-43CB-A0D6-181EFC142D46}" destId="{E2439B4D-F4BF-414F-B0C2-191147A2CA17}" srcOrd="0" destOrd="0" presId="urn:microsoft.com/office/officeart/2005/8/layout/equation1"/>
    <dgm:cxn modelId="{D247BD4E-ABBE-4401-A11A-99344E8D3363}" type="presOf" srcId="{6BDC1B75-6348-4BA2-8DF5-76D916C7288D}" destId="{E4D3122E-3D6C-48F7-A0ED-194EAFCBEC4D}" srcOrd="0" destOrd="0" presId="urn:microsoft.com/office/officeart/2005/8/layout/equation1"/>
    <dgm:cxn modelId="{85F21975-DFC8-42B6-95C2-9624DA12DF99}" type="presOf" srcId="{640AE8F9-9241-4DBB-8325-87C7D0449013}" destId="{B15E77CE-2F1E-4B24-A638-A19434CB4AE4}" srcOrd="0" destOrd="0" presId="urn:microsoft.com/office/officeart/2005/8/layout/equation1"/>
    <dgm:cxn modelId="{10FEA05A-E9A7-44C0-B30F-64265F9E6147}" type="presOf" srcId="{60CB00FF-F159-47C8-9000-F977F58416CB}" destId="{4A8A29AF-1CE5-418C-8007-01F2D38693D2}" srcOrd="0" destOrd="0" presId="urn:microsoft.com/office/officeart/2005/8/layout/equation1"/>
    <dgm:cxn modelId="{5388E680-94FB-42F0-971A-82A91D306D2B}" srcId="{1A692B48-E74C-43CB-A0D6-181EFC142D46}" destId="{640AE8F9-9241-4DBB-8325-87C7D0449013}" srcOrd="2" destOrd="0" parTransId="{C1471A29-8126-4844-A76C-0E189571966C}" sibTransId="{C0455EFD-1F00-415A-B32A-85AC724B1A2C}"/>
    <dgm:cxn modelId="{311DF992-A4BF-405F-B79D-9EB041D7CF18}" srcId="{1A692B48-E74C-43CB-A0D6-181EFC142D46}" destId="{0B101086-8C9C-49F0-819C-4CC1B254B248}" srcOrd="0" destOrd="0" parTransId="{9F4EC513-2A3A-4421-8FA7-77D9DC4FEB30}" sibTransId="{6BDC1B75-6348-4BA2-8DF5-76D916C7288D}"/>
    <dgm:cxn modelId="{01D7DFBD-BEDB-477D-992B-2857E7EF0C49}" type="presOf" srcId="{318210C6-57CD-473C-8718-5FDBE98E1326}" destId="{F74EC1DF-09A7-4B49-81A9-AD2040812377}" srcOrd="0" destOrd="0" presId="urn:microsoft.com/office/officeart/2005/8/layout/equation1"/>
    <dgm:cxn modelId="{D55F23DF-9578-48BB-93B4-2673E24AC67E}" type="presOf" srcId="{0B101086-8C9C-49F0-819C-4CC1B254B248}" destId="{28519C97-3817-4C41-ABB3-65CB9F8FF5A9}" srcOrd="0" destOrd="0" presId="urn:microsoft.com/office/officeart/2005/8/layout/equation1"/>
    <dgm:cxn modelId="{32153DEE-A0EE-4E90-9ECE-523BD3C1068F}" srcId="{1A692B48-E74C-43CB-A0D6-181EFC142D46}" destId="{318210C6-57CD-473C-8718-5FDBE98E1326}" srcOrd="1" destOrd="0" parTransId="{CA33A5B7-7241-45B9-8284-6C64558C5039}" sibTransId="{60CB00FF-F159-47C8-9000-F977F58416CB}"/>
    <dgm:cxn modelId="{6A720DF6-43A1-4BEB-9A61-B27B9AAAFBD3}" srcId="{1A692B48-E74C-43CB-A0D6-181EFC142D46}" destId="{4653F6D8-62B2-4D56-86A5-DBDB078E7A84}" srcOrd="3" destOrd="0" parTransId="{7A1F7F05-17DA-43D5-8214-CD56A1F97D2A}" sibTransId="{F48C5690-3040-48D5-A97C-A2F4525BC23C}"/>
    <dgm:cxn modelId="{7FA911FD-3405-455E-A1EC-8DAE90F6CEB6}" type="presOf" srcId="{C0455EFD-1F00-415A-B32A-85AC724B1A2C}" destId="{12CB181B-1E9B-458A-B041-1FEB164C3498}" srcOrd="0" destOrd="0" presId="urn:microsoft.com/office/officeart/2005/8/layout/equation1"/>
    <dgm:cxn modelId="{E81324D1-723F-4D21-82FD-E52C65CA6C23}" type="presParOf" srcId="{E2439B4D-F4BF-414F-B0C2-191147A2CA17}" destId="{28519C97-3817-4C41-ABB3-65CB9F8FF5A9}" srcOrd="0" destOrd="0" presId="urn:microsoft.com/office/officeart/2005/8/layout/equation1"/>
    <dgm:cxn modelId="{CA814FFF-640C-4A63-A620-5FEA0B8E3B22}" type="presParOf" srcId="{E2439B4D-F4BF-414F-B0C2-191147A2CA17}" destId="{F58CFDAB-7985-4169-B09C-8763A3BD28E3}" srcOrd="1" destOrd="0" presId="urn:microsoft.com/office/officeart/2005/8/layout/equation1"/>
    <dgm:cxn modelId="{77DF25C3-40DC-40A4-B879-7B5E8EBB6C6D}" type="presParOf" srcId="{E2439B4D-F4BF-414F-B0C2-191147A2CA17}" destId="{E4D3122E-3D6C-48F7-A0ED-194EAFCBEC4D}" srcOrd="2" destOrd="0" presId="urn:microsoft.com/office/officeart/2005/8/layout/equation1"/>
    <dgm:cxn modelId="{B2D10688-986E-44B3-93F1-685134BFF059}" type="presParOf" srcId="{E2439B4D-F4BF-414F-B0C2-191147A2CA17}" destId="{E4906562-D712-4559-B75E-16441AC41535}" srcOrd="3" destOrd="0" presId="urn:microsoft.com/office/officeart/2005/8/layout/equation1"/>
    <dgm:cxn modelId="{4FEF09FD-F386-46F5-BAE7-FCDB540A53C2}" type="presParOf" srcId="{E2439B4D-F4BF-414F-B0C2-191147A2CA17}" destId="{F74EC1DF-09A7-4B49-81A9-AD2040812377}" srcOrd="4" destOrd="0" presId="urn:microsoft.com/office/officeart/2005/8/layout/equation1"/>
    <dgm:cxn modelId="{D9D81B8F-0C36-4FE9-96ED-F4B6FC66BDF9}" type="presParOf" srcId="{E2439B4D-F4BF-414F-B0C2-191147A2CA17}" destId="{0AD200C4-3240-4740-A071-C0594FB7210F}" srcOrd="5" destOrd="0" presId="urn:microsoft.com/office/officeart/2005/8/layout/equation1"/>
    <dgm:cxn modelId="{EE780F7F-6B22-4A11-A7BC-F94CA7B650C0}" type="presParOf" srcId="{E2439B4D-F4BF-414F-B0C2-191147A2CA17}" destId="{4A8A29AF-1CE5-418C-8007-01F2D38693D2}" srcOrd="6" destOrd="0" presId="urn:microsoft.com/office/officeart/2005/8/layout/equation1"/>
    <dgm:cxn modelId="{82C33FAF-F135-4B34-9102-7488DDC79657}" type="presParOf" srcId="{E2439B4D-F4BF-414F-B0C2-191147A2CA17}" destId="{A58E88E1-E7DE-437F-A540-09CE6AE980CA}" srcOrd="7" destOrd="0" presId="urn:microsoft.com/office/officeart/2005/8/layout/equation1"/>
    <dgm:cxn modelId="{6D92E848-BFFA-4CA8-9FDF-F4FD085FF2EC}" type="presParOf" srcId="{E2439B4D-F4BF-414F-B0C2-191147A2CA17}" destId="{B15E77CE-2F1E-4B24-A638-A19434CB4AE4}" srcOrd="8" destOrd="0" presId="urn:microsoft.com/office/officeart/2005/8/layout/equation1"/>
    <dgm:cxn modelId="{17FA8B78-98DE-4514-91FB-2C33E6C48FC6}" type="presParOf" srcId="{E2439B4D-F4BF-414F-B0C2-191147A2CA17}" destId="{06FD573E-BC1C-4F6D-94D3-8FD51B8A4683}" srcOrd="9" destOrd="0" presId="urn:microsoft.com/office/officeart/2005/8/layout/equation1"/>
    <dgm:cxn modelId="{2760C81D-2C1D-46EE-AD7A-39499E15AE93}" type="presParOf" srcId="{E2439B4D-F4BF-414F-B0C2-191147A2CA17}" destId="{12CB181B-1E9B-458A-B041-1FEB164C3498}" srcOrd="10" destOrd="0" presId="urn:microsoft.com/office/officeart/2005/8/layout/equation1"/>
    <dgm:cxn modelId="{90DEFBBB-724E-4E92-ABED-673A40CB5A83}" type="presParOf" srcId="{E2439B4D-F4BF-414F-B0C2-191147A2CA17}" destId="{FDB24E3F-A50C-456A-919C-F20EEC620CC6}" srcOrd="11" destOrd="0" presId="urn:microsoft.com/office/officeart/2005/8/layout/equation1"/>
    <dgm:cxn modelId="{6AF9F3BF-E6CB-4E6D-A163-026593C371DB}" type="presParOf" srcId="{E2439B4D-F4BF-414F-B0C2-191147A2CA17}" destId="{7D1B93CF-87E9-46F6-8FFD-9F655E37CDA4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19C97-3817-4C41-ABB3-65CB9F8FF5A9}">
      <dsp:nvSpPr>
        <dsp:cNvPr id="0" name=""/>
        <dsp:cNvSpPr/>
      </dsp:nvSpPr>
      <dsp:spPr>
        <a:xfrm>
          <a:off x="2330" y="479429"/>
          <a:ext cx="1750474" cy="17504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🤒</a:t>
          </a:r>
          <a:r>
            <a:rPr lang="en-US" sz="1600" kern="1200" dirty="0"/>
            <a:t> Dengue dataset</a:t>
          </a:r>
        </a:p>
      </dsp:txBody>
      <dsp:txXfrm>
        <a:off x="258681" y="735780"/>
        <a:ext cx="1237772" cy="1237772"/>
      </dsp:txXfrm>
    </dsp:sp>
    <dsp:sp modelId="{E4D3122E-3D6C-48F7-A0ED-194EAFCBEC4D}">
      <dsp:nvSpPr>
        <dsp:cNvPr id="0" name=""/>
        <dsp:cNvSpPr/>
      </dsp:nvSpPr>
      <dsp:spPr>
        <a:xfrm>
          <a:off x="1794617" y="1205332"/>
          <a:ext cx="298668" cy="298668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834205" y="1319543"/>
        <a:ext cx="219492" cy="70246"/>
      </dsp:txXfrm>
    </dsp:sp>
    <dsp:sp modelId="{F74EC1DF-09A7-4B49-81A9-AD2040812377}">
      <dsp:nvSpPr>
        <dsp:cNvPr id="0" name=""/>
        <dsp:cNvSpPr/>
      </dsp:nvSpPr>
      <dsp:spPr>
        <a:xfrm>
          <a:off x="2135099" y="479429"/>
          <a:ext cx="1750474" cy="17504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🌧</a:t>
          </a:r>
          <a:r>
            <a:rPr lang="en-US" sz="1600" kern="1200" dirty="0"/>
            <a:t> Rain dataset</a:t>
          </a:r>
        </a:p>
      </dsp:txBody>
      <dsp:txXfrm>
        <a:off x="2391450" y="735780"/>
        <a:ext cx="1237772" cy="1237772"/>
      </dsp:txXfrm>
    </dsp:sp>
    <dsp:sp modelId="{4A8A29AF-1CE5-418C-8007-01F2D38693D2}">
      <dsp:nvSpPr>
        <dsp:cNvPr id="0" name=""/>
        <dsp:cNvSpPr/>
      </dsp:nvSpPr>
      <dsp:spPr>
        <a:xfrm>
          <a:off x="3927387" y="1205332"/>
          <a:ext cx="298668" cy="298668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966975" y="1319543"/>
        <a:ext cx="219492" cy="70246"/>
      </dsp:txXfrm>
    </dsp:sp>
    <dsp:sp modelId="{B15E77CE-2F1E-4B24-A638-A19434CB4AE4}">
      <dsp:nvSpPr>
        <dsp:cNvPr id="0" name=""/>
        <dsp:cNvSpPr/>
      </dsp:nvSpPr>
      <dsp:spPr>
        <a:xfrm>
          <a:off x="4267869" y="492151"/>
          <a:ext cx="1725030" cy="172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💦</a:t>
          </a:r>
          <a:r>
            <a:rPr lang="en-US" sz="1600" kern="1200" dirty="0"/>
            <a:t> Humidity dataset</a:t>
          </a:r>
        </a:p>
      </dsp:txBody>
      <dsp:txXfrm>
        <a:off x="4520494" y="744776"/>
        <a:ext cx="1219780" cy="1219780"/>
      </dsp:txXfrm>
    </dsp:sp>
    <dsp:sp modelId="{12CB181B-1E9B-458A-B041-1FEB164C3498}">
      <dsp:nvSpPr>
        <dsp:cNvPr id="0" name=""/>
        <dsp:cNvSpPr/>
      </dsp:nvSpPr>
      <dsp:spPr>
        <a:xfrm>
          <a:off x="6034713" y="1205332"/>
          <a:ext cx="298668" cy="298668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4301" y="1319543"/>
        <a:ext cx="219492" cy="70246"/>
      </dsp:txXfrm>
    </dsp:sp>
    <dsp:sp modelId="{7D1B93CF-87E9-46F6-8FFD-9F655E37CDA4}">
      <dsp:nvSpPr>
        <dsp:cNvPr id="0" name=""/>
        <dsp:cNvSpPr/>
      </dsp:nvSpPr>
      <dsp:spPr>
        <a:xfrm>
          <a:off x="6375195" y="479429"/>
          <a:ext cx="1750474" cy="17504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🌡 </a:t>
          </a:r>
          <a:r>
            <a:rPr lang="en-US" sz="1600" kern="1200" dirty="0"/>
            <a:t>Temp. dataset</a:t>
          </a:r>
        </a:p>
      </dsp:txBody>
      <dsp:txXfrm>
        <a:off x="6631546" y="735780"/>
        <a:ext cx="1237772" cy="1237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3DBD-0B5D-4B79-92F9-F17AA9E647F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ulabhornhospital.com/page.php?name=1142" TargetMode="External"/><Relationship Id="rId2" Type="http://schemas.openxmlformats.org/officeDocument/2006/relationships/hyperlink" Target="https://www.bbc.com/thai/thailand-574790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03.157.181.13/cdyaso/km/dhf/bio.pdf" TargetMode="External"/><Relationship Id="rId5" Type="http://schemas.openxmlformats.org/officeDocument/2006/relationships/hyperlink" Target="https://apps.who.int/mediacentre/factsheets/fs117/en/index.html" TargetMode="External"/><Relationship Id="rId4" Type="http://schemas.openxmlformats.org/officeDocument/2006/relationships/hyperlink" Target="https://www.bbc.com/thai/48838308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2DE-C17D-498C-85D3-85D83150A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What to do if you are sick?😢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73E5-41F5-4395-B37A-3FB4D76B0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🦟</a:t>
            </a:r>
            <a:r>
              <a:rPr lang="th-TH" dirty="0">
                <a:latin typeface="Bahnschrift SemiBol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Dengue patient estimation and visualization from weather data using simple linear regression</a:t>
            </a:r>
            <a:r>
              <a:rPr lang="th-TH" dirty="0">
                <a:latin typeface="Bahnschrift SemiBol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between 2016 to 2020</a:t>
            </a:r>
          </a:p>
        </p:txBody>
      </p:sp>
    </p:spTree>
    <p:extLst>
      <p:ext uri="{BB962C8B-B14F-4D97-AF65-F5344CB8AC3E}">
        <p14:creationId xmlns:p14="http://schemas.microsoft.com/office/powerpoint/2010/main" val="356931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63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One hot encoding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EB9C02-A597-44A6-BDA7-D96596E4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55" y="2782198"/>
            <a:ext cx="7160644" cy="2753257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4DEDAFF-7E82-4D31-A6F0-7A095C9A6335}"/>
              </a:ext>
            </a:extLst>
          </p:cNvPr>
          <p:cNvGrpSpPr/>
          <p:nvPr/>
        </p:nvGrpSpPr>
        <p:grpSpPr>
          <a:xfrm>
            <a:off x="1688304" y="2933013"/>
            <a:ext cx="835820" cy="2451626"/>
            <a:chOff x="2497929" y="2736003"/>
            <a:chExt cx="835820" cy="24516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B9DEBE0-00E2-45F2-BAAC-239AD699D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4943"/>
            <a:stretch/>
          </p:blipFill>
          <p:spPr>
            <a:xfrm>
              <a:off x="2511408" y="2736003"/>
              <a:ext cx="822341" cy="60755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807008A-7EA3-401E-847D-1A9E15270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4151" b="12493"/>
            <a:stretch/>
          </p:blipFill>
          <p:spPr>
            <a:xfrm>
              <a:off x="2499516" y="3363543"/>
              <a:ext cx="822341" cy="3238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709695-EFD3-4F22-995F-E17DC16C6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6814" b="22863"/>
            <a:stretch/>
          </p:blipFill>
          <p:spPr>
            <a:xfrm>
              <a:off x="2511408" y="3710987"/>
              <a:ext cx="822341" cy="12201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8383DA2-0300-48BF-AAC3-82EB4C4E7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6094"/>
            <a:stretch/>
          </p:blipFill>
          <p:spPr>
            <a:xfrm>
              <a:off x="2497929" y="4850471"/>
              <a:ext cx="822341" cy="337158"/>
            </a:xfrm>
            <a:prstGeom prst="rect">
              <a:avLst/>
            </a:prstGeom>
          </p:spPr>
        </p:pic>
      </p:grpSp>
      <p:sp>
        <p:nvSpPr>
          <p:cNvPr id="18" name="Equals 9">
            <a:extLst>
              <a:ext uri="{FF2B5EF4-FFF2-40B4-BE49-F238E27FC236}">
                <a16:creationId xmlns:a16="http://schemas.microsoft.com/office/drawing/2014/main" id="{8D4AA552-EFD5-4932-BC13-2E79DA0E21AA}"/>
              </a:ext>
            </a:extLst>
          </p:cNvPr>
          <p:cNvSpPr/>
          <p:nvPr/>
        </p:nvSpPr>
        <p:spPr>
          <a:xfrm rot="16200000">
            <a:off x="2798154" y="3884403"/>
            <a:ext cx="477605" cy="477605"/>
          </a:xfrm>
          <a:prstGeom prst="downArrow">
            <a:avLst/>
          </a:prstGeom>
          <a:solidFill>
            <a:srgbClr val="C00000"/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31298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F66-776B-44CD-B84A-5B13AE0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test in 5 methods 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1105EF-6455-4120-99AF-839E8D9C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Multiple Linear Regression (Original)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K-folds Cross Validation (+ Repeats)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Features Selection: Recursive Feature Elimination (RFE)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Grid Search CV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15669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F66-776B-44CD-B84A-5B13AE0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Multiple Linear Regression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D8653B-26DC-418C-996A-46163FC829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5488"/>
            <a:ext cx="5016758" cy="332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D810C87-003A-4C7E-B99E-664EE317B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8" y="1995488"/>
            <a:ext cx="3709987" cy="241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quals 9">
            <a:extLst>
              <a:ext uri="{FF2B5EF4-FFF2-40B4-BE49-F238E27FC236}">
                <a16:creationId xmlns:a16="http://schemas.microsoft.com/office/drawing/2014/main" id="{BA58B091-7A5B-453D-8AB3-1AF975E0AD0A}"/>
              </a:ext>
            </a:extLst>
          </p:cNvPr>
          <p:cNvSpPr/>
          <p:nvPr/>
        </p:nvSpPr>
        <p:spPr>
          <a:xfrm rot="16200000">
            <a:off x="5962895" y="3003514"/>
            <a:ext cx="477605" cy="477605"/>
          </a:xfrm>
          <a:prstGeom prst="downArrow">
            <a:avLst/>
          </a:prstGeom>
          <a:solidFill>
            <a:srgbClr val="C00000"/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233DE-8807-4F29-A8CA-868E2E9AB1FF}"/>
              </a:ext>
            </a:extLst>
          </p:cNvPr>
          <p:cNvSpPr txBox="1"/>
          <p:nvPr/>
        </p:nvSpPr>
        <p:spPr>
          <a:xfrm>
            <a:off x="8074938" y="2714786"/>
            <a:ext cx="983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Kalasin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DFC8B-431C-41AF-8DBE-5B268F7DBC34}"/>
              </a:ext>
            </a:extLst>
          </p:cNvPr>
          <p:cNvSpPr txBox="1"/>
          <p:nvPr/>
        </p:nvSpPr>
        <p:spPr>
          <a:xfrm>
            <a:off x="6836688" y="1676919"/>
            <a:ext cx="983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06998A-D082-4966-BAF4-87DBED3F339D}"/>
              </a:ext>
            </a:extLst>
          </p:cNvPr>
          <p:cNvSpPr txBox="1"/>
          <p:nvPr/>
        </p:nvSpPr>
        <p:spPr>
          <a:xfrm>
            <a:off x="6836688" y="4480190"/>
            <a:ext cx="3421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Actual Patient 1604.0</a:t>
            </a:r>
          </a:p>
          <a:p>
            <a:r>
              <a:rPr lang="en-US" sz="1400" dirty="0"/>
              <a:t>Predicted Patient 1748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56B8C0-0CD9-4E45-9980-AC5F6C774781}"/>
              </a:ext>
            </a:extLst>
          </p:cNvPr>
          <p:cNvSpPr/>
          <p:nvPr/>
        </p:nvSpPr>
        <p:spPr>
          <a:xfrm rot="19800000">
            <a:off x="3082155" y="2840376"/>
            <a:ext cx="2795224" cy="1091044"/>
          </a:xfrm>
          <a:prstGeom prst="ellipse">
            <a:avLst/>
          </a:prstGeom>
          <a:noFill/>
          <a:ln w="12700">
            <a:solidFill>
              <a:schemeClr val="tx1">
                <a:lumMod val="95000"/>
                <a:lumOff val="5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9FBE39-DBAE-4A47-B591-72E15A5ADB0B}"/>
              </a:ext>
            </a:extLst>
          </p:cNvPr>
          <p:cNvSpPr/>
          <p:nvPr/>
        </p:nvSpPr>
        <p:spPr>
          <a:xfrm rot="19800000">
            <a:off x="1372933" y="3630045"/>
            <a:ext cx="1698733" cy="551649"/>
          </a:xfrm>
          <a:prstGeom prst="ellipse">
            <a:avLst/>
          </a:prstGeom>
          <a:noFill/>
          <a:ln w="12700">
            <a:solidFill>
              <a:schemeClr val="tx1">
                <a:lumMod val="95000"/>
                <a:lumOff val="5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5F9E2-1435-42F6-93A8-DFDCFFC987CD}"/>
              </a:ext>
            </a:extLst>
          </p:cNvPr>
          <p:cNvGrpSpPr/>
          <p:nvPr/>
        </p:nvGrpSpPr>
        <p:grpSpPr>
          <a:xfrm>
            <a:off x="838200" y="1795463"/>
            <a:ext cx="5978525" cy="4327267"/>
            <a:chOff x="3106738" y="1690688"/>
            <a:chExt cx="5978525" cy="43272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183A202-FF3D-471D-B7C6-21E5BB26E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738" y="2060020"/>
              <a:ext cx="5978525" cy="3957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75ED3D-5738-43B3-A5F1-14BCAF507DED}"/>
                </a:ext>
              </a:extLst>
            </p:cNvPr>
            <p:cNvSpPr txBox="1"/>
            <p:nvPr/>
          </p:nvSpPr>
          <p:spPr>
            <a:xfrm>
              <a:off x="5516354" y="1690688"/>
              <a:ext cx="1159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Degree = 2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6E1CF32-79DD-4064-8CFE-EFFB1D86158A}"/>
              </a:ext>
            </a:extLst>
          </p:cNvPr>
          <p:cNvSpPr txBox="1"/>
          <p:nvPr/>
        </p:nvSpPr>
        <p:spPr>
          <a:xfrm>
            <a:off x="8077200" y="2662535"/>
            <a:ext cx="28575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+mj-lt"/>
              </a:rPr>
              <a:t>Polynomial Regression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is a form of linear regression in which the relationship between the independent variable x and dependent variable y is modelled as an nth degree polynomial.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608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F2B5F3-01D4-48BF-B959-C4A256207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463370"/>
              </p:ext>
            </p:extLst>
          </p:nvPr>
        </p:nvGraphicFramePr>
        <p:xfrm>
          <a:off x="785812" y="1466850"/>
          <a:ext cx="10620375" cy="4795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1B89A-BA2F-4F7D-8F33-C1E16D591692}"/>
              </a:ext>
            </a:extLst>
          </p:cNvPr>
          <p:cNvSpPr txBox="1"/>
          <p:nvPr/>
        </p:nvSpPr>
        <p:spPr>
          <a:xfrm>
            <a:off x="10010775" y="1843088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⭐</a:t>
            </a:r>
          </a:p>
        </p:txBody>
      </p:sp>
    </p:spTree>
    <p:extLst>
      <p:ext uri="{BB962C8B-B14F-4D97-AF65-F5344CB8AC3E}">
        <p14:creationId xmlns:p14="http://schemas.microsoft.com/office/powerpoint/2010/main" val="152541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1D1FEAA-6675-4BBF-957A-813C8ADD9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9040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41B3C1-1A15-437C-8F35-DE286E1FFF53}"/>
              </a:ext>
            </a:extLst>
          </p:cNvPr>
          <p:cNvCxnSpPr/>
          <p:nvPr/>
        </p:nvCxnSpPr>
        <p:spPr>
          <a:xfrm>
            <a:off x="8763000" y="5962650"/>
            <a:ext cx="16478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6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8F52BD-FEDE-4FE6-B1EE-C7E00EE2A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72880"/>
              </p:ext>
            </p:extLst>
          </p:nvPr>
        </p:nvGraphicFramePr>
        <p:xfrm>
          <a:off x="1503045" y="1722279"/>
          <a:ext cx="9185912" cy="4614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6478">
                  <a:extLst>
                    <a:ext uri="{9D8B030D-6E8A-4147-A177-3AD203B41FA5}">
                      <a16:colId xmlns:a16="http://schemas.microsoft.com/office/drawing/2014/main" val="3835800918"/>
                    </a:ext>
                  </a:extLst>
                </a:gridCol>
                <a:gridCol w="2296478">
                  <a:extLst>
                    <a:ext uri="{9D8B030D-6E8A-4147-A177-3AD203B41FA5}">
                      <a16:colId xmlns:a16="http://schemas.microsoft.com/office/drawing/2014/main" val="471134121"/>
                    </a:ext>
                  </a:extLst>
                </a:gridCol>
                <a:gridCol w="2296478">
                  <a:extLst>
                    <a:ext uri="{9D8B030D-6E8A-4147-A177-3AD203B41FA5}">
                      <a16:colId xmlns:a16="http://schemas.microsoft.com/office/drawing/2014/main" val="3599363067"/>
                    </a:ext>
                  </a:extLst>
                </a:gridCol>
                <a:gridCol w="2296478">
                  <a:extLst>
                    <a:ext uri="{9D8B030D-6E8A-4147-A177-3AD203B41FA5}">
                      <a16:colId xmlns:a16="http://schemas.microsoft.com/office/drawing/2014/main" val="2439277073"/>
                    </a:ext>
                  </a:extLst>
                </a:gridCol>
              </a:tblGrid>
              <a:tr h="57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+mj-lt"/>
                        </a:rPr>
                        <a:t>Province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+mj-lt"/>
                        </a:rPr>
                        <a:t>Actual Patient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+mj-lt"/>
                        </a:rPr>
                        <a:t>Predicted Patient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+mj-lt"/>
                        </a:rPr>
                        <a:t>Accuracy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868485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3225.647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258082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Songkhla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7314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7472.123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2351741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Nakhon Sri Thammarat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4024.796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1721395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Kanjanaburi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1769.510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5706532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Ubon Ratchathani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2635.774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5392126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Nakhon Ratchasima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7194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9131.089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4402251"/>
                  </a:ext>
                </a:extLst>
              </a:tr>
              <a:tr h="576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636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76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7C4D-8506-4732-8FBC-CFDFB80C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2FF436-CBC5-4264-ACA3-C3B6916238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5" t="5025" r="2077" b="9411"/>
          <a:stretch/>
        </p:blipFill>
        <p:spPr bwMode="auto">
          <a:xfrm>
            <a:off x="7026563" y="182562"/>
            <a:ext cx="3671267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C1E52E-58D2-41EA-A4FE-AFF66DC21DF7}"/>
              </a:ext>
            </a:extLst>
          </p:cNvPr>
          <p:cNvSpPr txBox="1"/>
          <p:nvPr/>
        </p:nvSpPr>
        <p:spPr>
          <a:xfrm>
            <a:off x="838200" y="2055812"/>
            <a:ext cx="35118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i="0" u="none" strike="noStrike" baseline="0" dirty="0">
                <a:solidFill>
                  <a:srgbClr val="000000"/>
                </a:solidFill>
              </a:rPr>
              <a:t>Green color is low rain (1181)</a:t>
            </a:r>
          </a:p>
          <a:p>
            <a:pPr marL="285750" indent="-285750">
              <a:buFontTx/>
              <a:buChar char="-"/>
            </a:pPr>
            <a:r>
              <a:rPr lang="en-US" sz="1600" i="0" u="none" strike="noStrike" baseline="0" dirty="0">
                <a:solidFill>
                  <a:srgbClr val="000000"/>
                </a:solidFill>
              </a:rPr>
              <a:t>Blue color is medium rain (2155)</a:t>
            </a:r>
          </a:p>
          <a:p>
            <a:pPr marL="285750" indent="-285750">
              <a:buFontTx/>
              <a:buChar char="-"/>
            </a:pPr>
            <a:r>
              <a:rPr lang="en-US" sz="1600" i="0" u="none" strike="noStrike" baseline="0" dirty="0">
                <a:solidFill>
                  <a:srgbClr val="000000"/>
                </a:solidFill>
              </a:rPr>
              <a:t>Red color is high rain (3647)</a:t>
            </a:r>
          </a:p>
          <a:p>
            <a:pPr marL="285750" indent="-285750">
              <a:buFontTx/>
              <a:buChar char="-"/>
            </a:pPr>
            <a:r>
              <a:rPr lang="en-US" sz="1600" i="0" u="none" strike="noStrike" baseline="0" dirty="0">
                <a:solidFill>
                  <a:srgbClr val="000000"/>
                </a:solidFill>
              </a:rPr>
              <a:t>Size of the circle is demonstrated by the percentage of deaths by Dengue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DAB32E-2114-4492-9D2D-6CE08A011F42}"/>
              </a:ext>
            </a:extLst>
          </p:cNvPr>
          <p:cNvCxnSpPr>
            <a:cxnSpLocks/>
          </p:cNvCxnSpPr>
          <p:nvPr/>
        </p:nvCxnSpPr>
        <p:spPr>
          <a:xfrm flipV="1">
            <a:off x="6872438" y="2428876"/>
            <a:ext cx="1430475" cy="1565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1C90B3-1EC7-486B-AB93-C0FA7A5D0C60}"/>
              </a:ext>
            </a:extLst>
          </p:cNvPr>
          <p:cNvCxnSpPr>
            <a:cxnSpLocks/>
          </p:cNvCxnSpPr>
          <p:nvPr/>
        </p:nvCxnSpPr>
        <p:spPr>
          <a:xfrm flipV="1">
            <a:off x="6872438" y="3829052"/>
            <a:ext cx="1516200" cy="164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AAC887-436A-46E3-8C45-0BCEB53A40BE}"/>
              </a:ext>
            </a:extLst>
          </p:cNvPr>
          <p:cNvCxnSpPr>
            <a:cxnSpLocks/>
          </p:cNvCxnSpPr>
          <p:nvPr/>
        </p:nvCxnSpPr>
        <p:spPr>
          <a:xfrm>
            <a:off x="6872438" y="3993966"/>
            <a:ext cx="1154250" cy="311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3DE852D-1B08-40FC-B1EE-FED418E7E5EF}"/>
              </a:ext>
            </a:extLst>
          </p:cNvPr>
          <p:cNvSpPr txBox="1"/>
          <p:nvPr/>
        </p:nvSpPr>
        <p:spPr>
          <a:xfrm>
            <a:off x="5518451" y="3721397"/>
            <a:ext cx="1409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C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entroid</a:t>
            </a:r>
            <a:endParaRPr lang="en-US" sz="2400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2739621-09B2-420B-83E4-5C86702EA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5" t="54083" r="6694" b="31482"/>
          <a:stretch/>
        </p:blipFill>
        <p:spPr bwMode="auto">
          <a:xfrm>
            <a:off x="4477521" y="2055812"/>
            <a:ext cx="1597777" cy="12415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1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A0F113B5-F690-4D32-8376-D6F9214AAC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5" t="5025" r="2077" b="42889"/>
          <a:stretch/>
        </p:blipFill>
        <p:spPr bwMode="auto">
          <a:xfrm>
            <a:off x="0" y="1571625"/>
            <a:ext cx="4910283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677C4D-8506-4732-8FBC-CFDFB80C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F6A1D-4A23-4E81-92D1-6EAEAAD0124D}"/>
              </a:ext>
            </a:extLst>
          </p:cNvPr>
          <p:cNvSpPr txBox="1"/>
          <p:nvPr/>
        </p:nvSpPr>
        <p:spPr>
          <a:xfrm>
            <a:off x="5377350" y="4404133"/>
            <a:ext cx="51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Northeastern 66.62 per 100,000 population</a:t>
            </a:r>
            <a:r>
              <a:rPr lang="th-TH" sz="1200" dirty="0"/>
              <a:t> </a:t>
            </a:r>
            <a:r>
              <a:rPr lang="en-US" sz="1200" dirty="0"/>
              <a:t>sick with dengue. BBC Thai.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08E5B5-835A-4950-B617-EE5E2B56A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26192"/>
              </p:ext>
            </p:extLst>
          </p:nvPr>
        </p:nvGraphicFramePr>
        <p:xfrm>
          <a:off x="5377350" y="2289648"/>
          <a:ext cx="6109800" cy="1899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960">
                  <a:extLst>
                    <a:ext uri="{9D8B030D-6E8A-4147-A177-3AD203B41FA5}">
                      <a16:colId xmlns:a16="http://schemas.microsoft.com/office/drawing/2014/main" val="1510278683"/>
                    </a:ext>
                  </a:extLst>
                </a:gridCol>
                <a:gridCol w="1221960">
                  <a:extLst>
                    <a:ext uri="{9D8B030D-6E8A-4147-A177-3AD203B41FA5}">
                      <a16:colId xmlns:a16="http://schemas.microsoft.com/office/drawing/2014/main" val="3299477824"/>
                    </a:ext>
                  </a:extLst>
                </a:gridCol>
                <a:gridCol w="1221960">
                  <a:extLst>
                    <a:ext uri="{9D8B030D-6E8A-4147-A177-3AD203B41FA5}">
                      <a16:colId xmlns:a16="http://schemas.microsoft.com/office/drawing/2014/main" val="2503921379"/>
                    </a:ext>
                  </a:extLst>
                </a:gridCol>
                <a:gridCol w="1221960">
                  <a:extLst>
                    <a:ext uri="{9D8B030D-6E8A-4147-A177-3AD203B41FA5}">
                      <a16:colId xmlns:a16="http://schemas.microsoft.com/office/drawing/2014/main" val="659652739"/>
                    </a:ext>
                  </a:extLst>
                </a:gridCol>
                <a:gridCol w="1221960">
                  <a:extLst>
                    <a:ext uri="{9D8B030D-6E8A-4147-A177-3AD203B41FA5}">
                      <a16:colId xmlns:a16="http://schemas.microsoft.com/office/drawing/2014/main" val="321829204"/>
                    </a:ext>
                  </a:extLst>
                </a:gridCol>
              </a:tblGrid>
              <a:tr h="2924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Province</a:t>
                      </a:r>
                    </a:p>
                  </a:txBody>
                  <a:tcPr marL="72103" marR="72103" marT="36051" marB="3605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patient_count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L="72103" marR="72103" marT="36051" marB="3605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rain_ml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L="72103" marR="72103" marT="36051" marB="3605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rain_day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L="72103" marR="72103" marT="36051" marB="3605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rain_amount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L="72103" marR="72103" marT="36051" marB="3605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428491"/>
                  </a:ext>
                </a:extLst>
              </a:tr>
              <a:tr h="292417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Mukdahan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1576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1587.0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110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4070970"/>
                  </a:ext>
                </a:extLst>
              </a:tr>
              <a:tr h="292417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Ubon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Ratchathani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7583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1697.7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130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extLst>
                  <a:ext uri="{0D108BD9-81ED-4DB2-BD59-A6C34878D82A}">
                    <a16:rowId xmlns:a16="http://schemas.microsoft.com/office/drawing/2014/main" val="3639187466"/>
                  </a:ext>
                </a:extLst>
              </a:tr>
              <a:tr h="292417">
                <a:tc>
                  <a:txBody>
                    <a:bodyPr/>
                    <a:lstStyle/>
                    <a:p>
                      <a:r>
                        <a:rPr lang="en-US" sz="1400" b="0" dirty="0"/>
                        <a:t>Sa </a:t>
                      </a:r>
                      <a:r>
                        <a:rPr lang="en-US" sz="1400" b="0" dirty="0" err="1"/>
                        <a:t>kaeo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1503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1638.0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130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extLst>
                  <a:ext uri="{0D108BD9-81ED-4DB2-BD59-A6C34878D82A}">
                    <a16:rowId xmlns:a16="http://schemas.microsoft.com/office/drawing/2014/main" val="4096132453"/>
                  </a:ext>
                </a:extLst>
              </a:tr>
              <a:tr h="292417">
                <a:tc>
                  <a:txBody>
                    <a:bodyPr/>
                    <a:lstStyle/>
                    <a:p>
                      <a:r>
                        <a:rPr lang="en-US" sz="1400" b="0" dirty="0"/>
                        <a:t>Nakhon </a:t>
                      </a:r>
                      <a:r>
                        <a:rPr lang="en-US" sz="1400" b="0" dirty="0" err="1"/>
                        <a:t>Phanom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1038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2178.1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127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72103" marR="72103" marT="36051" marB="36051"/>
                </a:tc>
                <a:extLst>
                  <a:ext uri="{0D108BD9-81ED-4DB2-BD59-A6C34878D82A}">
                    <a16:rowId xmlns:a16="http://schemas.microsoft.com/office/drawing/2014/main" val="2885511966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DCFC088A-5743-4013-89A7-8A5704587CE1}"/>
              </a:ext>
            </a:extLst>
          </p:cNvPr>
          <p:cNvSpPr/>
          <p:nvPr/>
        </p:nvSpPr>
        <p:spPr>
          <a:xfrm>
            <a:off x="1105681" y="2266950"/>
            <a:ext cx="3928427" cy="39284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2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C8FF0CA-9263-488A-A2D8-BF1BC24B0942}"/>
              </a:ext>
            </a:extLst>
          </p:cNvPr>
          <p:cNvGrpSpPr/>
          <p:nvPr/>
        </p:nvGrpSpPr>
        <p:grpSpPr>
          <a:xfrm>
            <a:off x="1305876" y="2212352"/>
            <a:ext cx="4558015" cy="3039789"/>
            <a:chOff x="227798" y="1698005"/>
            <a:chExt cx="5384417" cy="359092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7BF0C58-D24C-4706-A79E-90A5EED1B6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46" t="4208" r="32723" b="3840"/>
            <a:stretch/>
          </p:blipFill>
          <p:spPr bwMode="auto">
            <a:xfrm>
              <a:off x="227798" y="1698005"/>
              <a:ext cx="4064015" cy="359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33163CFC-8698-4C2C-AADB-012A70A810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46" t="4208" b="3840"/>
            <a:stretch/>
          </p:blipFill>
          <p:spPr bwMode="auto">
            <a:xfrm>
              <a:off x="4308923" y="1698005"/>
              <a:ext cx="1303292" cy="359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B43BF4-BE12-44EA-9829-29D5E060497E}"/>
              </a:ext>
            </a:extLst>
          </p:cNvPr>
          <p:cNvGrpSpPr/>
          <p:nvPr/>
        </p:nvGrpSpPr>
        <p:grpSpPr>
          <a:xfrm>
            <a:off x="6362736" y="2167826"/>
            <a:ext cx="4861931" cy="2819091"/>
            <a:chOff x="161911" y="789849"/>
            <a:chExt cx="6296289" cy="365077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C7C7CAD-5172-4D46-AF90-28326DC449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49" t="5118" b="3840"/>
            <a:stretch/>
          </p:blipFill>
          <p:spPr bwMode="auto">
            <a:xfrm>
              <a:off x="5415510" y="789849"/>
              <a:ext cx="1042690" cy="3650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A959BE47-515B-422C-B085-F60CE97000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50" t="5118" r="24929" b="3840"/>
            <a:stretch/>
          </p:blipFill>
          <p:spPr bwMode="auto">
            <a:xfrm>
              <a:off x="161911" y="789849"/>
              <a:ext cx="5262973" cy="3650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A3AE59-F638-4509-B7DD-BAF324EC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6B6C2-5B11-45D9-854A-7793D6446466}"/>
              </a:ext>
            </a:extLst>
          </p:cNvPr>
          <p:cNvSpPr txBox="1"/>
          <p:nvPr/>
        </p:nvSpPr>
        <p:spPr>
          <a:xfrm>
            <a:off x="1379250" y="5322750"/>
            <a:ext cx="3872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0" u="none" strike="noStrike" baseline="0" dirty="0">
                <a:solidFill>
                  <a:srgbClr val="000000"/>
                </a:solidFill>
              </a:rPr>
              <a:t>Cases and the concentration of patients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F4C70-A902-4CDA-A480-5E3C7554D4A6}"/>
              </a:ext>
            </a:extLst>
          </p:cNvPr>
          <p:cNvSpPr txBox="1"/>
          <p:nvPr/>
        </p:nvSpPr>
        <p:spPr>
          <a:xfrm>
            <a:off x="7624840" y="5103456"/>
            <a:ext cx="2033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Rainfall in Thailand</a:t>
            </a:r>
            <a:endParaRPr lang="en-US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7F49-3315-4F4B-B8DC-9FD74378F7E7}"/>
              </a:ext>
            </a:extLst>
          </p:cNvPr>
          <p:cNvGrpSpPr/>
          <p:nvPr/>
        </p:nvGrpSpPr>
        <p:grpSpPr>
          <a:xfrm>
            <a:off x="7602774" y="2213984"/>
            <a:ext cx="1490138" cy="2840454"/>
            <a:chOff x="6655416" y="2049399"/>
            <a:chExt cx="1490138" cy="284045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470E78-D30D-42A9-8AAB-B948D2EEFD73}"/>
                </a:ext>
              </a:extLst>
            </p:cNvPr>
            <p:cNvSpPr/>
            <p:nvPr/>
          </p:nvSpPr>
          <p:spPr>
            <a:xfrm rot="18970562">
              <a:off x="6655416" y="3646797"/>
              <a:ext cx="728574" cy="1243056"/>
            </a:xfrm>
            <a:prstGeom prst="ellipse">
              <a:avLst/>
            </a:prstGeom>
            <a:noFill/>
            <a:ln w="28575">
              <a:solidFill>
                <a:schemeClr val="tx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AD8FCC-D8A8-4901-A7B8-5043C6304420}"/>
                </a:ext>
              </a:extLst>
            </p:cNvPr>
            <p:cNvSpPr/>
            <p:nvPr/>
          </p:nvSpPr>
          <p:spPr>
            <a:xfrm rot="18970562">
              <a:off x="6874055" y="2659501"/>
              <a:ext cx="728574" cy="1243056"/>
            </a:xfrm>
            <a:prstGeom prst="ellipse">
              <a:avLst/>
            </a:prstGeom>
            <a:noFill/>
            <a:ln w="28575">
              <a:solidFill>
                <a:schemeClr val="tx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E0D2767-1766-43DC-9877-529CCD053B8C}"/>
                </a:ext>
              </a:extLst>
            </p:cNvPr>
            <p:cNvSpPr/>
            <p:nvPr/>
          </p:nvSpPr>
          <p:spPr>
            <a:xfrm rot="18970562">
              <a:off x="7416980" y="2049399"/>
              <a:ext cx="728574" cy="1243056"/>
            </a:xfrm>
            <a:prstGeom prst="ellipse">
              <a:avLst/>
            </a:prstGeom>
            <a:noFill/>
            <a:ln w="28575">
              <a:solidFill>
                <a:schemeClr val="tx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8D1741-A71E-43AA-A57B-0FE180D96BF0}"/>
              </a:ext>
            </a:extLst>
          </p:cNvPr>
          <p:cNvSpPr txBox="1"/>
          <p:nvPr/>
        </p:nvSpPr>
        <p:spPr>
          <a:xfrm>
            <a:off x="1372586" y="1873798"/>
            <a:ext cx="3872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0" u="none" strike="noStrike" baseline="0" dirty="0">
                <a:solidFill>
                  <a:srgbClr val="000000"/>
                </a:solidFill>
              </a:rPr>
              <a:t>2019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83238-E39E-4EEB-BBD7-EE0B6C95FBC8}"/>
              </a:ext>
            </a:extLst>
          </p:cNvPr>
          <p:cNvSpPr txBox="1"/>
          <p:nvPr/>
        </p:nvSpPr>
        <p:spPr>
          <a:xfrm>
            <a:off x="6705501" y="1821955"/>
            <a:ext cx="3872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2019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BDB3217-2517-4E18-BF8A-310A7419BCCD}"/>
              </a:ext>
            </a:extLst>
          </p:cNvPr>
          <p:cNvSpPr/>
          <p:nvPr/>
        </p:nvSpPr>
        <p:spPr>
          <a:xfrm rot="14400000">
            <a:off x="2782680" y="3092943"/>
            <a:ext cx="585253" cy="998528"/>
          </a:xfrm>
          <a:prstGeom prst="ellipse">
            <a:avLst/>
          </a:prstGeom>
          <a:noFill/>
          <a:ln w="28575">
            <a:solidFill>
              <a:schemeClr val="tx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7D47-5F29-4EDD-853A-BFE2A01F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facts</a:t>
            </a:r>
          </a:p>
          <a:p>
            <a:pPr marL="457200" lvl="1" indent="0">
              <a:buNone/>
            </a:pPr>
            <a:r>
              <a:rPr lang="en-US" dirty="0"/>
              <a:t>- The infection causes flu-like illness, and occasionally develops into a potentially lethal.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0" i="0" dirty="0">
                <a:effectLst/>
              </a:rPr>
              <a:t>- There is no specific treatment for dengue, </a:t>
            </a:r>
            <a:r>
              <a:rPr lang="en-US" b="0" dirty="0">
                <a:effectLst/>
                <a:latin typeface="+mj-lt"/>
              </a:rPr>
              <a:t>but early detection and access to proper medical care </a:t>
            </a:r>
            <a:r>
              <a:rPr lang="en-US" b="0" i="0" dirty="0">
                <a:effectLst/>
              </a:rPr>
              <a:t>lowers fatality rates below 1%.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Objectives</a:t>
            </a:r>
          </a:p>
          <a:p>
            <a:pPr marL="457200" lvl="1" indent="0">
              <a:buNone/>
            </a:pPr>
            <a:r>
              <a:rPr lang="en-US" dirty="0"/>
              <a:t>🔮 To predict the number of</a:t>
            </a:r>
            <a:r>
              <a:rPr lang="th-TH" dirty="0"/>
              <a:t> </a:t>
            </a:r>
            <a:r>
              <a:rPr lang="en-US" dirty="0"/>
              <a:t>patients by temperature, rainfall, humidity.</a:t>
            </a:r>
            <a:endParaRPr lang="th-TH" dirty="0"/>
          </a:p>
          <a:p>
            <a:pPr marL="457200" lvl="1" indent="0">
              <a:buNone/>
            </a:pPr>
            <a:r>
              <a:rPr lang="en-US" dirty="0"/>
              <a:t>✨ To cluster the patient into multiple groups of regions.</a:t>
            </a:r>
          </a:p>
          <a:p>
            <a:pPr marL="457200" lvl="1" indent="0">
              <a:buNone/>
            </a:pPr>
            <a:r>
              <a:rPr lang="en-US" dirty="0"/>
              <a:t>📊 To visualize information that is relevant to the data.</a:t>
            </a:r>
          </a:p>
        </p:txBody>
      </p:sp>
    </p:spTree>
    <p:extLst>
      <p:ext uri="{BB962C8B-B14F-4D97-AF65-F5344CB8AC3E}">
        <p14:creationId xmlns:p14="http://schemas.microsoft.com/office/powerpoint/2010/main" val="254919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/>
              <a:t>However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0AAC1C-AF1F-4555-9736-786F7D67F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76438"/>
            <a:ext cx="5913633" cy="39871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8734FA-6FDA-48B7-A251-0BCD119E9834}"/>
              </a:ext>
            </a:extLst>
          </p:cNvPr>
          <p:cNvSpPr txBox="1"/>
          <p:nvPr/>
        </p:nvSpPr>
        <p:spPr>
          <a:xfrm>
            <a:off x="7781923" y="2662535"/>
            <a:ext cx="33909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i="0" u="none" strike="noStrike" baseline="0" dirty="0">
                <a:solidFill>
                  <a:srgbClr val="000000"/>
                </a:solidFill>
              </a:rPr>
              <a:t>he outbreak of dengue cannot be described as caused by the proliferation of Aedes mosquitoes only in the </a:t>
            </a:r>
            <a:r>
              <a:rPr lang="en-US" i="0" u="none" strike="noStrike" baseline="0" dirty="0">
                <a:solidFill>
                  <a:srgbClr val="000000"/>
                </a:solidFill>
                <a:latin typeface="+mj-lt"/>
              </a:rPr>
              <a:t>rainy season</a:t>
            </a:r>
            <a:r>
              <a:rPr lang="en-US" i="0" u="none" strike="noStrike" baseline="0" dirty="0">
                <a:solidFill>
                  <a:srgbClr val="000000"/>
                </a:solidFill>
              </a:rPr>
              <a:t> (Tonn et al., 1969).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1F284E-41C0-4798-8D11-585063B33D7E}"/>
              </a:ext>
            </a:extLst>
          </p:cNvPr>
          <p:cNvSpPr/>
          <p:nvPr/>
        </p:nvSpPr>
        <p:spPr>
          <a:xfrm>
            <a:off x="4876799" y="4187903"/>
            <a:ext cx="561975" cy="5619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0FF7B9-034E-4E16-A8FB-B850FAFCD816}"/>
              </a:ext>
            </a:extLst>
          </p:cNvPr>
          <p:cNvSpPr/>
          <p:nvPr/>
        </p:nvSpPr>
        <p:spPr>
          <a:xfrm>
            <a:off x="4876798" y="2534568"/>
            <a:ext cx="561975" cy="5619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19CB-2073-4F3D-B531-DEB9A015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5C61-4CE0-4A43-BA56-FDAD1F83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👍🏽</a:t>
            </a:r>
          </a:p>
          <a:p>
            <a:r>
              <a:rPr lang="en-US" sz="1800" dirty="0"/>
              <a:t>The predicted results of the model are satisfied in some provinces, on the other hand, some provinces need more variables or more data to improve results.</a:t>
            </a:r>
          </a:p>
          <a:p>
            <a:r>
              <a:rPr lang="en-US" sz="1800" dirty="0"/>
              <a:t>Clustering are related with visualization.</a:t>
            </a:r>
          </a:p>
          <a:p>
            <a:r>
              <a:rPr lang="en-US" sz="1800" dirty="0"/>
              <a:t>Visualization are related with clustering.</a:t>
            </a:r>
          </a:p>
          <a:p>
            <a:pPr marL="0" indent="0">
              <a:buNone/>
            </a:pPr>
            <a:r>
              <a:rPr lang="en-US" sz="2400" dirty="0"/>
              <a:t>🤔</a:t>
            </a:r>
          </a:p>
          <a:p>
            <a:r>
              <a:rPr lang="en-US" sz="1800" dirty="0"/>
              <a:t>Limitation data the same kind of data is distributed. such as climate data are under the organization that does not own the data and is difficult to access information.</a:t>
            </a:r>
          </a:p>
          <a:p>
            <a:r>
              <a:rPr lang="en-US" sz="1800" dirty="0"/>
              <a:t>For more accuracy of prediction and clustering dengue patients with adding more features like “swamp” that are a source of Aedes for growth and cause to illness.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951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DC76-B60E-4E0F-AC1D-AB74016D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476E-0E41-4F20-823F-FEB3EB56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3921"/>
            <a:ext cx="10515600" cy="2023999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Dengue fever: Thai researchers who co-developed the world's first dengue vaccine offer the government to accelerate vaccine procurement</a:t>
            </a:r>
            <a:endParaRPr lang="en-US" sz="1600" dirty="0"/>
          </a:p>
          <a:p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Dengue fever situation in Thailand 2020. Chulabhorn Hospital.</a:t>
            </a:r>
            <a:endParaRPr lang="en-US" sz="1600" dirty="0"/>
          </a:p>
          <a:p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Dengue Fever: The Department of Disease Control reveals that the number of cases has almost doubled from 2018</a:t>
            </a:r>
            <a:r>
              <a:rPr lang="th-TH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sz="1600" dirty="0">
              <a:cs typeface="TH SarabunPSK" panose="020B0500040200020003" pitchFamily="34" charset="-34"/>
            </a:endParaRPr>
          </a:p>
          <a:p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 sheet: Dengue and severe dengue Updated April 2017, World Health Organization.</a:t>
            </a:r>
            <a:endParaRPr lang="en-US" sz="1600" dirty="0"/>
          </a:p>
          <a:p>
            <a:r>
              <a:rPr lang="en-US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Ecological biology and mosquito control in Thailand.</a:t>
            </a:r>
            <a:r>
              <a:rPr lang="th-TH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Department of Medical Sciences.</a:t>
            </a:r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143EB3-5ACC-453A-A185-3AF344BC67C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Reference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33EA17-37CB-4134-A1BA-ED695C351033}"/>
              </a:ext>
            </a:extLst>
          </p:cNvPr>
          <p:cNvSpPr txBox="1">
            <a:spLocks/>
          </p:cNvSpPr>
          <p:nvPr/>
        </p:nvSpPr>
        <p:spPr>
          <a:xfrm>
            <a:off x="838200" y="15848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👩🏼‍💻 https://github.com/Phophism/python_project</a:t>
            </a:r>
          </a:p>
        </p:txBody>
      </p:sp>
    </p:spTree>
    <p:extLst>
      <p:ext uri="{BB962C8B-B14F-4D97-AF65-F5344CB8AC3E}">
        <p14:creationId xmlns:p14="http://schemas.microsoft.com/office/powerpoint/2010/main" val="1712488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2DE-C17D-498C-85D3-85D83150A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Stay safe❤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B5C3FA-8219-4E0D-9F49-C4BBA6079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669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2A9884-09C3-4051-8114-ED7F68D0B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330292"/>
              </p:ext>
            </p:extLst>
          </p:nvPr>
        </p:nvGraphicFramePr>
        <p:xfrm>
          <a:off x="2032000" y="1443566"/>
          <a:ext cx="8128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EA377A-1907-41C7-8D59-C5E5DE666CEB}"/>
              </a:ext>
            </a:extLst>
          </p:cNvPr>
          <p:cNvSpPr txBox="1"/>
          <p:nvPr/>
        </p:nvSpPr>
        <p:spPr>
          <a:xfrm>
            <a:off x="2911475" y="3900554"/>
            <a:ext cx="6369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Dengue patient dataset - Department of disease control</a:t>
            </a:r>
            <a:r>
              <a:rPr lang="th-TH" dirty="0"/>
              <a:t> - </a:t>
            </a:r>
            <a:r>
              <a:rPr lang="en-US" dirty="0"/>
              <a:t>Ministry of Public Health. (476,935 observations)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Rain, Humidity, Temperature dataset - National Statistical Office of Thailand</a:t>
            </a:r>
          </a:p>
        </p:txBody>
      </p:sp>
    </p:spTree>
    <p:extLst>
      <p:ext uri="{BB962C8B-B14F-4D97-AF65-F5344CB8AC3E}">
        <p14:creationId xmlns:p14="http://schemas.microsoft.com/office/powerpoint/2010/main" val="124965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 Rainfall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AE2D146-BC5E-43C9-AEBE-0FAF0F2AD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991" y="1690688"/>
            <a:ext cx="9514018" cy="3937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EAF90-4B02-431F-B5CC-6F70C321AE09}"/>
              </a:ext>
            </a:extLst>
          </p:cNvPr>
          <p:cNvSpPr txBox="1"/>
          <p:nvPr/>
        </p:nvSpPr>
        <p:spPr>
          <a:xfrm>
            <a:off x="1338991" y="5704864"/>
            <a:ext cx="850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Environmental and climatic affecting the rapid spread of the disease. Rainfall, humidity and temperature are relative to the Aedes larvae index (Papanit Suangto, Watcharee Kaewnokkhao and Saman Sayumpuruchinan, 2013).</a:t>
            </a:r>
          </a:p>
        </p:txBody>
      </p:sp>
    </p:spTree>
    <p:extLst>
      <p:ext uri="{BB962C8B-B14F-4D97-AF65-F5344CB8AC3E}">
        <p14:creationId xmlns:p14="http://schemas.microsoft.com/office/powerpoint/2010/main" val="319293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76972B-B964-41CF-B1A9-C8A8A3EF91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8" b="-1"/>
          <a:stretch/>
        </p:blipFill>
        <p:spPr bwMode="auto">
          <a:xfrm flipH="1">
            <a:off x="0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9371D-6C71-41F5-BDEA-7DCA5D3C1CF2}"/>
              </a:ext>
            </a:extLst>
          </p:cNvPr>
          <p:cNvSpPr txBox="1"/>
          <p:nvPr/>
        </p:nvSpPr>
        <p:spPr>
          <a:xfrm>
            <a:off x="104775" y="6424460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Thairath Online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D2E40-3B00-40B7-BC96-271A0FB26E60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28-35 Celsius. Aedes mosquitoes take about 9-14 days to grow from egg to adult.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the temperature is higher than 35 Celsius, Aedes mosquitoes only take 5-7 days to grow.</a:t>
            </a:r>
          </a:p>
        </p:txBody>
      </p:sp>
    </p:spTree>
    <p:extLst>
      <p:ext uri="{BB962C8B-B14F-4D97-AF65-F5344CB8AC3E}">
        <p14:creationId xmlns:p14="http://schemas.microsoft.com/office/powerpoint/2010/main" val="252497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98997A-81BE-4BAC-A6DA-0A124789B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35"/>
          <a:stretch/>
        </p:blipFill>
        <p:spPr>
          <a:xfrm>
            <a:off x="1399967" y="2098226"/>
            <a:ext cx="4353133" cy="1251014"/>
          </a:xfrm>
          <a:prstGeom prst="rect">
            <a:avLst/>
          </a:prstGeom>
          <a:effectLst>
            <a:glow rad="190500">
              <a:srgbClr val="00B050">
                <a:alpha val="17000"/>
              </a:srgb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194DB1-8BC5-471E-A340-A6B6F201C85E}"/>
              </a:ext>
            </a:extLst>
          </p:cNvPr>
          <p:cNvSpPr txBox="1"/>
          <p:nvPr/>
        </p:nvSpPr>
        <p:spPr>
          <a:xfrm>
            <a:off x="1276246" y="1595438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Dengue patient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AE3EA8-B408-452B-8C30-19CEB4128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685"/>
          <a:stretch/>
        </p:blipFill>
        <p:spPr>
          <a:xfrm>
            <a:off x="1361971" y="3956881"/>
            <a:ext cx="4391129" cy="1968601"/>
          </a:xfrm>
          <a:prstGeom prst="rect">
            <a:avLst/>
          </a:prstGeom>
          <a:effectLst>
            <a:glow rad="190500">
              <a:srgbClr val="00B050">
                <a:alpha val="17000"/>
              </a:srgbClr>
            </a:glo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72EF2A-4956-4D95-931C-BC8972093FCA}"/>
              </a:ext>
            </a:extLst>
          </p:cNvPr>
          <p:cNvSpPr txBox="1"/>
          <p:nvPr/>
        </p:nvSpPr>
        <p:spPr>
          <a:xfrm>
            <a:off x="1285771" y="3479876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/>
              <a:t>Humidity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E844A-7B22-422A-A1A7-BD0460542F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" t="1107" r="49025" b="23136"/>
          <a:stretch/>
        </p:blipFill>
        <p:spPr>
          <a:xfrm>
            <a:off x="6181725" y="2800350"/>
            <a:ext cx="4972050" cy="2140831"/>
          </a:xfrm>
          <a:prstGeom prst="rect">
            <a:avLst/>
          </a:prstGeom>
          <a:effectLst>
            <a:glow rad="190500">
              <a:srgbClr val="00B050">
                <a:alpha val="17000"/>
              </a:srgb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D864F6-D359-4BC6-BA58-10F0193FC4D6}"/>
              </a:ext>
            </a:extLst>
          </p:cNvPr>
          <p:cNvSpPr txBox="1"/>
          <p:nvPr/>
        </p:nvSpPr>
        <p:spPr>
          <a:xfrm>
            <a:off x="6096000" y="2269786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temp.</a:t>
            </a:r>
          </a:p>
        </p:txBody>
      </p:sp>
    </p:spTree>
    <p:extLst>
      <p:ext uri="{BB962C8B-B14F-4D97-AF65-F5344CB8AC3E}">
        <p14:creationId xmlns:p14="http://schemas.microsoft.com/office/powerpoint/2010/main" val="374993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r>
              <a:rPr lang="en-US" sz="4400" dirty="0"/>
              <a:t>🧹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Challenge of THAI datasets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CE9582-79C6-4F2D-B80A-8F68B05BAF9C}"/>
              </a:ext>
            </a:extLst>
          </p:cNvPr>
          <p:cNvGrpSpPr/>
          <p:nvPr/>
        </p:nvGrpSpPr>
        <p:grpSpPr>
          <a:xfrm>
            <a:off x="838200" y="2754665"/>
            <a:ext cx="5929330" cy="3013112"/>
            <a:chOff x="2176445" y="2392715"/>
            <a:chExt cx="7839109" cy="39836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A336E43-B01D-4E2B-8418-3DDA81274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84" r="15706"/>
            <a:stretch/>
          </p:blipFill>
          <p:spPr>
            <a:xfrm>
              <a:off x="2905760" y="2392715"/>
              <a:ext cx="6380480" cy="12955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1ED4B9-2491-46D7-8060-0AEDFD277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55" r="28737"/>
            <a:stretch/>
          </p:blipFill>
          <p:spPr>
            <a:xfrm>
              <a:off x="2176445" y="4782742"/>
              <a:ext cx="7839109" cy="1593579"/>
            </a:xfrm>
            <a:prstGeom prst="rect">
              <a:avLst/>
            </a:prstGeo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EBBCE47-3E9D-42A7-BE8E-30BE0C3D171E}"/>
                </a:ext>
              </a:extLst>
            </p:cNvPr>
            <p:cNvGrpSpPr/>
            <p:nvPr/>
          </p:nvGrpSpPr>
          <p:grpSpPr>
            <a:xfrm>
              <a:off x="3561441" y="4001293"/>
              <a:ext cx="5069119" cy="631438"/>
              <a:chOff x="3965361" y="3950068"/>
              <a:chExt cx="5069119" cy="631438"/>
            </a:xfrm>
          </p:grpSpPr>
          <p:sp>
            <p:nvSpPr>
              <p:cNvPr id="10" name="Equals 9">
                <a:extLst>
                  <a:ext uri="{FF2B5EF4-FFF2-40B4-BE49-F238E27FC236}">
                    <a16:creationId xmlns:a16="http://schemas.microsoft.com/office/drawing/2014/main" id="{7ED340C0-61F5-45AD-BF21-BAA21BC85AE8}"/>
                  </a:ext>
                </a:extLst>
              </p:cNvPr>
              <p:cNvSpPr/>
              <p:nvPr/>
            </p:nvSpPr>
            <p:spPr>
              <a:xfrm>
                <a:off x="3965361" y="3950068"/>
                <a:ext cx="631437" cy="631437"/>
              </a:xfrm>
              <a:prstGeom prst="downArrow">
                <a:avLst/>
              </a:prstGeom>
              <a:solidFill>
                <a:srgbClr val="C00000"/>
              </a:solidFill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F4C8692-64F2-43DE-A230-8C6AD9123C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43" t="-2794" b="676"/>
              <a:stretch/>
            </p:blipFill>
            <p:spPr>
              <a:xfrm>
                <a:off x="4918205" y="3950069"/>
                <a:ext cx="4116275" cy="631437"/>
              </a:xfrm>
              <a:prstGeom prst="rect">
                <a:avLst/>
              </a:prstGeom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EBB801E-97D4-4F9A-A32F-699F83BEC554}"/>
              </a:ext>
            </a:extLst>
          </p:cNvPr>
          <p:cNvSpPr txBox="1"/>
          <p:nvPr/>
        </p:nvSpPr>
        <p:spPr>
          <a:xfrm>
            <a:off x="2858071" y="5831668"/>
            <a:ext cx="1889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Rename column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16ADDC-C48D-4C89-B6AB-C7FF948DE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905" y="2754665"/>
            <a:ext cx="1123967" cy="23870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E58139-F9A6-42D4-BB45-C1A32BBF6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9053" y="2754665"/>
            <a:ext cx="647719" cy="238985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B265A9-9754-49B9-9460-0D1DE871BD42}"/>
              </a:ext>
            </a:extLst>
          </p:cNvPr>
          <p:cNvSpPr txBox="1"/>
          <p:nvPr/>
        </p:nvSpPr>
        <p:spPr>
          <a:xfrm>
            <a:off x="8746716" y="5189383"/>
            <a:ext cx="145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Extract year</a:t>
            </a:r>
          </a:p>
        </p:txBody>
      </p:sp>
      <p:sp>
        <p:nvSpPr>
          <p:cNvPr id="19" name="Equals 9">
            <a:extLst>
              <a:ext uri="{FF2B5EF4-FFF2-40B4-BE49-F238E27FC236}">
                <a16:creationId xmlns:a16="http://schemas.microsoft.com/office/drawing/2014/main" id="{3BFF2C95-A16E-48A2-A4AC-43D0C5118793}"/>
              </a:ext>
            </a:extLst>
          </p:cNvPr>
          <p:cNvSpPr/>
          <p:nvPr/>
        </p:nvSpPr>
        <p:spPr>
          <a:xfrm rot="16200000">
            <a:off x="9261160" y="3796448"/>
            <a:ext cx="477605" cy="477605"/>
          </a:xfrm>
          <a:prstGeom prst="downArrow">
            <a:avLst/>
          </a:prstGeom>
          <a:solidFill>
            <a:srgbClr val="C00000"/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1242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Count number of patient by “Year”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76346B-5544-4D8B-991E-03E04634AD81}"/>
              </a:ext>
            </a:extLst>
          </p:cNvPr>
          <p:cNvGrpSpPr/>
          <p:nvPr/>
        </p:nvGrpSpPr>
        <p:grpSpPr>
          <a:xfrm>
            <a:off x="1104900" y="3174725"/>
            <a:ext cx="4028076" cy="2433919"/>
            <a:chOff x="1420224" y="1027906"/>
            <a:chExt cx="6209301" cy="37518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B79317-8ED0-43C4-B6EF-4329AA6A96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0923" r="26029"/>
            <a:stretch/>
          </p:blipFill>
          <p:spPr>
            <a:xfrm>
              <a:off x="1420224" y="3775870"/>
              <a:ext cx="6209301" cy="100393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ABF104-168F-408F-B891-57DD593DB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6029" b="47783"/>
            <a:stretch/>
          </p:blipFill>
          <p:spPr>
            <a:xfrm>
              <a:off x="1420224" y="1027906"/>
              <a:ext cx="6209301" cy="274796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533B57-D1B6-4557-8148-4BE675980A4F}"/>
              </a:ext>
            </a:extLst>
          </p:cNvPr>
          <p:cNvGrpSpPr/>
          <p:nvPr/>
        </p:nvGrpSpPr>
        <p:grpSpPr>
          <a:xfrm>
            <a:off x="6114392" y="2535960"/>
            <a:ext cx="4374411" cy="3483840"/>
            <a:chOff x="7266775" y="1443876"/>
            <a:chExt cx="4649600" cy="3703004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077DD4-33AA-46ED-9DE7-3EF7FE5EC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797" r="15329" b="-772"/>
            <a:stretch/>
          </p:blipFill>
          <p:spPr>
            <a:xfrm>
              <a:off x="7266775" y="4669382"/>
              <a:ext cx="4648200" cy="47749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7F050F-B4AF-4CA5-9212-7064C639B3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552" t="44884" r="2776" b="23875"/>
            <a:stretch/>
          </p:blipFill>
          <p:spPr>
            <a:xfrm>
              <a:off x="7268175" y="3048000"/>
              <a:ext cx="4648200" cy="166185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9B1E2D-68FE-4D2E-828F-49622F422D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725" r="2776" b="68949"/>
            <a:stretch/>
          </p:blipFill>
          <p:spPr>
            <a:xfrm>
              <a:off x="7267575" y="1443876"/>
              <a:ext cx="4638676" cy="1651749"/>
            </a:xfrm>
            <a:prstGeom prst="rect">
              <a:avLst/>
            </a:prstGeom>
          </p:spPr>
        </p:pic>
      </p:grpSp>
      <p:sp>
        <p:nvSpPr>
          <p:cNvPr id="13" name="Equals 9">
            <a:extLst>
              <a:ext uri="{FF2B5EF4-FFF2-40B4-BE49-F238E27FC236}">
                <a16:creationId xmlns:a16="http://schemas.microsoft.com/office/drawing/2014/main" id="{ECA5053D-5318-44B1-AD00-C9A82E4AD426}"/>
              </a:ext>
            </a:extLst>
          </p:cNvPr>
          <p:cNvSpPr/>
          <p:nvPr/>
        </p:nvSpPr>
        <p:spPr>
          <a:xfrm rot="16200000">
            <a:off x="5309040" y="3851146"/>
            <a:ext cx="477605" cy="477605"/>
          </a:xfrm>
          <a:prstGeom prst="downArrow">
            <a:avLst/>
          </a:prstGeom>
          <a:solidFill>
            <a:srgbClr val="C00000"/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1957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Convert wide data type to long data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947B7-0439-4C60-A700-DEB4727B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11" y="3264576"/>
            <a:ext cx="3314764" cy="215923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30F31-E307-4D54-BE06-414A8E6243C0}"/>
              </a:ext>
            </a:extLst>
          </p:cNvPr>
          <p:cNvSpPr/>
          <p:nvPr/>
        </p:nvSpPr>
        <p:spPr>
          <a:xfrm>
            <a:off x="3295650" y="3158215"/>
            <a:ext cx="2152650" cy="47144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5C90CF-818D-49F7-97AA-A48502C0E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13"/>
          <a:stretch/>
        </p:blipFill>
        <p:spPr>
          <a:xfrm>
            <a:off x="5616215" y="4229894"/>
            <a:ext cx="826092" cy="890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81D10C-7095-47B2-B295-4458EC3204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87"/>
          <a:stretch/>
        </p:blipFill>
        <p:spPr>
          <a:xfrm>
            <a:off x="6829459" y="2793864"/>
            <a:ext cx="2304986" cy="382574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C42CCD-5627-4884-B042-7EDDB6321512}"/>
              </a:ext>
            </a:extLst>
          </p:cNvPr>
          <p:cNvSpPr/>
          <p:nvPr/>
        </p:nvSpPr>
        <p:spPr>
          <a:xfrm rot="5400000">
            <a:off x="6223197" y="4394133"/>
            <a:ext cx="3825746" cy="625209"/>
          </a:xfrm>
          <a:prstGeom prst="roundRect">
            <a:avLst>
              <a:gd name="adj" fmla="val 30194"/>
            </a:avLst>
          </a:prstGeom>
          <a:noFill/>
          <a:ln w="28575">
            <a:solidFill>
              <a:srgbClr val="C00000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213D9-42AA-4C2E-B554-27178B7DDECB}"/>
              </a:ext>
            </a:extLst>
          </p:cNvPr>
          <p:cNvSpPr txBox="1"/>
          <p:nvPr/>
        </p:nvSpPr>
        <p:spPr>
          <a:xfrm>
            <a:off x="2085910" y="2779672"/>
            <a:ext cx="1685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🌧Rain (days)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4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hnschrift font">
      <a:majorFont>
        <a:latin typeface="Bahnschrift SemiBold"/>
        <a:ea typeface=""/>
        <a:cs typeface=""/>
      </a:majorFont>
      <a:minorFont>
        <a:latin typeface="Bahnschrif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1724</TotalTime>
  <Words>738</Words>
  <Application>Microsoft Office PowerPoint</Application>
  <PresentationFormat>Widescreen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Bahnschrift Light</vt:lpstr>
      <vt:lpstr>Bahnschrift SemiBold</vt:lpstr>
      <vt:lpstr>Times New Roman</vt:lpstr>
      <vt:lpstr>Office Theme</vt:lpstr>
      <vt:lpstr>What to do if you are sick?😢</vt:lpstr>
      <vt:lpstr>Overview</vt:lpstr>
      <vt:lpstr>Dataset</vt:lpstr>
      <vt:lpstr>Why ? Rainfall</vt:lpstr>
      <vt:lpstr>Temperature</vt:lpstr>
      <vt:lpstr>Sample data</vt:lpstr>
      <vt:lpstr>Data preprocessing🧹</vt:lpstr>
      <vt:lpstr>Data preprocessing</vt:lpstr>
      <vt:lpstr>Data preprocessing</vt:lpstr>
      <vt:lpstr>Data preprocessing</vt:lpstr>
      <vt:lpstr>Try to test in 5 methods 🛠</vt:lpstr>
      <vt:lpstr>Multiple Linear Regression</vt:lpstr>
      <vt:lpstr>Polynomial regression</vt:lpstr>
      <vt:lpstr>Polynomial regression</vt:lpstr>
      <vt:lpstr>Polynomial regression</vt:lpstr>
      <vt:lpstr>Prediction results</vt:lpstr>
      <vt:lpstr>Clusters</vt:lpstr>
      <vt:lpstr>Clusters</vt:lpstr>
      <vt:lpstr>Heatmap</vt:lpstr>
      <vt:lpstr>However</vt:lpstr>
      <vt:lpstr>Conclusion</vt:lpstr>
      <vt:lpstr>Code</vt:lpstr>
      <vt:lpstr>Stay safe❤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do if you are sick?😢</dc:title>
  <dc:creator>SONRAM SIRIRAT</dc:creator>
  <cp:lastModifiedBy>SONRAM SIRIRAT</cp:lastModifiedBy>
  <cp:revision>39</cp:revision>
  <dcterms:created xsi:type="dcterms:W3CDTF">2021-10-11T06:47:47Z</dcterms:created>
  <dcterms:modified xsi:type="dcterms:W3CDTF">2021-10-24T07:41:06Z</dcterms:modified>
</cp:coreProperties>
</file>