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68" r:id="rId5"/>
    <p:sldId id="263" r:id="rId6"/>
    <p:sldId id="271" r:id="rId7"/>
    <p:sldId id="274" r:id="rId8"/>
    <p:sldId id="275" r:id="rId9"/>
    <p:sldId id="276" r:id="rId10"/>
    <p:sldId id="272" r:id="rId11"/>
    <p:sldId id="266" r:id="rId12"/>
    <p:sldId id="273" r:id="rId13"/>
    <p:sldId id="264" r:id="rId14"/>
    <p:sldId id="269" r:id="rId15"/>
    <p:sldId id="265" r:id="rId16"/>
    <p:sldId id="260" r:id="rId17"/>
    <p:sldId id="262" r:id="rId18"/>
    <p:sldId id="25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Patient</a:t>
            </a:r>
            <a:r>
              <a:rPr lang="en-US" baseline="0" dirty="0"/>
              <a:t> and rain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1-4383-A2A9-F0CEF9BB4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788192"/>
        <c:axId val="614791104"/>
      </c:barChart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Patient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June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A1-4383-A2A9-F0CEF9BB4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788192"/>
        <c:axId val="614791104"/>
      </c:lineChart>
      <c:catAx>
        <c:axId val="6147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91104"/>
        <c:crosses val="autoZero"/>
        <c:auto val="1"/>
        <c:lblAlgn val="ctr"/>
        <c:lblOffset val="100"/>
        <c:noMultiLvlLbl val="0"/>
      </c:catAx>
      <c:valAx>
        <c:axId val="6147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7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2800" dirty="0"/>
            <a:t>🤒</a:t>
          </a:r>
          <a:r>
            <a:rPr lang="en-US" sz="1600" dirty="0"/>
            <a:t> Dengue patient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3600" dirty="0"/>
            <a:t>🌧</a:t>
          </a:r>
          <a:r>
            <a:rPr lang="en-US" sz="1600" dirty="0"/>
            <a:t>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2800" dirty="0"/>
            <a:t>🌡 </a:t>
          </a:r>
          <a:r>
            <a:rPr lang="en-US" sz="1600" dirty="0"/>
            <a:t>Temperature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361251AC-E347-40D4-947E-6C6CE48C8E89}">
      <dgm:prSet phldrT="[Text]" custT="1"/>
      <dgm:spPr/>
      <dgm:t>
        <a:bodyPr/>
        <a:lstStyle/>
        <a:p>
          <a:r>
            <a:rPr lang="en-US" sz="4800" dirty="0"/>
            <a:t>🦟</a:t>
          </a:r>
        </a:p>
      </dgm:t>
    </dgm:pt>
    <dgm:pt modelId="{951D0B83-360F-4504-A3AC-BD6A604C7CDE}" type="parTrans" cxnId="{15224619-AF79-4B8D-A583-44D3A77B2889}">
      <dgm:prSet/>
      <dgm:spPr/>
      <dgm:t>
        <a:bodyPr/>
        <a:lstStyle/>
        <a:p>
          <a:endParaRPr lang="en-US" sz="2400"/>
        </a:p>
      </dgm:t>
    </dgm:pt>
    <dgm:pt modelId="{396569FB-CB3D-4E95-90A8-4D4A6695612D}" type="sibTrans" cxnId="{15224619-AF79-4B8D-A583-44D3A77B2889}">
      <dgm:prSet/>
      <dgm:spPr/>
      <dgm:t>
        <a:bodyPr/>
        <a:lstStyle/>
        <a:p>
          <a:endParaRPr lang="en-US" sz="2400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4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3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4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3"/>
      <dgm:spPr/>
    </dgm:pt>
    <dgm:pt modelId="{A58E88E1-E7DE-437F-A540-09CE6AE980CA}" type="pres">
      <dgm:prSet presAssocID="{60CB00FF-F159-47C8-9000-F977F58416CB}" presName="spacerR" presStyleCnt="0"/>
      <dgm:spPr/>
    </dgm:pt>
    <dgm:pt modelId="{7D1B93CF-87E9-46F6-8FFD-9F655E37CDA4}" type="pres">
      <dgm:prSet presAssocID="{4653F6D8-62B2-4D56-86A5-DBDB078E7A84}" presName="node" presStyleLbl="node1" presStyleIdx="2" presStyleCnt="4" custScaleX="339934" custScaleY="339934" custLinFactNeighborY="0">
        <dgm:presLayoutVars>
          <dgm:bulletEnabled val="1"/>
        </dgm:presLayoutVars>
      </dgm:prSet>
      <dgm:spPr/>
    </dgm:pt>
    <dgm:pt modelId="{B3A9D2F0-122B-4E2B-8860-BDD6399A5397}" type="pres">
      <dgm:prSet presAssocID="{F48C5690-3040-48D5-A97C-A2F4525BC23C}" presName="spacerL" presStyleCnt="0"/>
      <dgm:spPr/>
    </dgm:pt>
    <dgm:pt modelId="{FD71648D-91C2-4B59-AF39-EEF0BD055F3E}" type="pres">
      <dgm:prSet presAssocID="{F48C5690-3040-48D5-A97C-A2F4525BC23C}" presName="sibTrans" presStyleLbl="sibTrans2D1" presStyleIdx="2" presStyleCnt="3"/>
      <dgm:spPr/>
    </dgm:pt>
    <dgm:pt modelId="{D6BB7CAA-4248-44D0-A538-7A40CB5BB259}" type="pres">
      <dgm:prSet presAssocID="{F48C5690-3040-48D5-A97C-A2F4525BC23C}" presName="spacerR" presStyleCnt="0"/>
      <dgm:spPr/>
    </dgm:pt>
    <dgm:pt modelId="{DCD4D832-91B7-4853-A402-407036EBDAA5}" type="pres">
      <dgm:prSet presAssocID="{361251AC-E347-40D4-947E-6C6CE48C8E89}" presName="node" presStyleLbl="node1" presStyleIdx="3" presStyleCnt="4" custScaleX="540026" custScaleY="540026">
        <dgm:presLayoutVars>
          <dgm:bulletEnabled val="1"/>
        </dgm:presLayoutVars>
      </dgm:prSet>
      <dgm:spPr/>
    </dgm:pt>
  </dgm:ptLst>
  <dgm:cxnLst>
    <dgm:cxn modelId="{15224619-AF79-4B8D-A583-44D3A77B2889}" srcId="{1A692B48-E74C-43CB-A0D6-181EFC142D46}" destId="{361251AC-E347-40D4-947E-6C6CE48C8E89}" srcOrd="3" destOrd="0" parTransId="{951D0B83-360F-4504-A3AC-BD6A604C7CDE}" sibTransId="{396569FB-CB3D-4E95-90A8-4D4A6695612D}"/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BF1E56BE-2DCA-469E-8E24-35BA7037282D}" type="presOf" srcId="{F48C5690-3040-48D5-A97C-A2F4525BC23C}" destId="{FD71648D-91C2-4B59-AF39-EEF0BD055F3E}" srcOrd="0" destOrd="0" presId="urn:microsoft.com/office/officeart/2005/8/layout/equation1"/>
    <dgm:cxn modelId="{6DC56AC6-CB0D-428F-908B-F88F9886C7ED}" type="presOf" srcId="{361251AC-E347-40D4-947E-6C6CE48C8E89}" destId="{DCD4D832-91B7-4853-A402-407036EBDAA5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2" destOrd="0" parTransId="{7A1F7F05-17DA-43D5-8214-CD56A1F97D2A}" sibTransId="{F48C5690-3040-48D5-A97C-A2F4525BC23C}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AF9F3BF-E6CB-4E6D-A163-026593C371DB}" type="presParOf" srcId="{E2439B4D-F4BF-414F-B0C2-191147A2CA17}" destId="{7D1B93CF-87E9-46F6-8FFD-9F655E37CDA4}" srcOrd="8" destOrd="0" presId="urn:microsoft.com/office/officeart/2005/8/layout/equation1"/>
    <dgm:cxn modelId="{F4E23E1F-9066-477E-B85D-7E2CFC551117}" type="presParOf" srcId="{E2439B4D-F4BF-414F-B0C2-191147A2CA17}" destId="{B3A9D2F0-122B-4E2B-8860-BDD6399A5397}" srcOrd="9" destOrd="0" presId="urn:microsoft.com/office/officeart/2005/8/layout/equation1"/>
    <dgm:cxn modelId="{C7908F31-5F91-40D0-B878-BEC993EB6FEE}" type="presParOf" srcId="{E2439B4D-F4BF-414F-B0C2-191147A2CA17}" destId="{FD71648D-91C2-4B59-AF39-EEF0BD055F3E}" srcOrd="10" destOrd="0" presId="urn:microsoft.com/office/officeart/2005/8/layout/equation1"/>
    <dgm:cxn modelId="{45157F1E-FF5C-4400-B1CE-E1CD29F611E0}" type="presParOf" srcId="{E2439B4D-F4BF-414F-B0C2-191147A2CA17}" destId="{D6BB7CAA-4248-44D0-A538-7A40CB5BB259}" srcOrd="11" destOrd="0" presId="urn:microsoft.com/office/officeart/2005/8/layout/equation1"/>
    <dgm:cxn modelId="{4DAFB75E-AE3F-4D46-83B6-5FDA14187D10}" type="presParOf" srcId="{E2439B4D-F4BF-414F-B0C2-191147A2CA17}" destId="{DCD4D832-91B7-4853-A402-407036EBDAA5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591" y="1934436"/>
          <a:ext cx="1549793" cy="15497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🤒</a:t>
          </a:r>
          <a:r>
            <a:rPr lang="en-US" sz="1600" kern="1200" dirty="0"/>
            <a:t> Dengue patient dataset</a:t>
          </a:r>
        </a:p>
      </dsp:txBody>
      <dsp:txXfrm>
        <a:off x="227553" y="2161398"/>
        <a:ext cx="1095869" cy="1095869"/>
      </dsp:txXfrm>
    </dsp:sp>
    <dsp:sp modelId="{E4D3122E-3D6C-48F7-A0ED-194EAFCBEC4D}">
      <dsp:nvSpPr>
        <dsp:cNvPr id="0" name=""/>
        <dsp:cNvSpPr/>
      </dsp:nvSpPr>
      <dsp:spPr>
        <a:xfrm>
          <a:off x="1587404" y="2577119"/>
          <a:ext cx="264427" cy="26442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22454" y="2678236"/>
        <a:ext cx="194327" cy="62193"/>
      </dsp:txXfrm>
    </dsp:sp>
    <dsp:sp modelId="{F74EC1DF-09A7-4B49-81A9-AD2040812377}">
      <dsp:nvSpPr>
        <dsp:cNvPr id="0" name=""/>
        <dsp:cNvSpPr/>
      </dsp:nvSpPr>
      <dsp:spPr>
        <a:xfrm>
          <a:off x="1888852" y="1934436"/>
          <a:ext cx="1549793" cy="15497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🌧</a:t>
          </a:r>
          <a:r>
            <a:rPr lang="en-US" sz="1600" kern="1200" dirty="0"/>
            <a:t> Rain dataset</a:t>
          </a:r>
        </a:p>
      </dsp:txBody>
      <dsp:txXfrm>
        <a:off x="2115814" y="2161398"/>
        <a:ext cx="1095869" cy="1095869"/>
      </dsp:txXfrm>
    </dsp:sp>
    <dsp:sp modelId="{4A8A29AF-1CE5-418C-8007-01F2D38693D2}">
      <dsp:nvSpPr>
        <dsp:cNvPr id="0" name=""/>
        <dsp:cNvSpPr/>
      </dsp:nvSpPr>
      <dsp:spPr>
        <a:xfrm>
          <a:off x="3475666" y="2577119"/>
          <a:ext cx="264427" cy="26442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10716" y="2678236"/>
        <a:ext cx="194327" cy="62193"/>
      </dsp:txXfrm>
    </dsp:sp>
    <dsp:sp modelId="{7D1B93CF-87E9-46F6-8FFD-9F655E37CDA4}">
      <dsp:nvSpPr>
        <dsp:cNvPr id="0" name=""/>
        <dsp:cNvSpPr/>
      </dsp:nvSpPr>
      <dsp:spPr>
        <a:xfrm>
          <a:off x="3777113" y="1934436"/>
          <a:ext cx="1549793" cy="15497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🌡 </a:t>
          </a:r>
          <a:r>
            <a:rPr lang="en-US" sz="1600" kern="1200" dirty="0"/>
            <a:t>Temperature dataset</a:t>
          </a:r>
        </a:p>
      </dsp:txBody>
      <dsp:txXfrm>
        <a:off x="4004075" y="2161398"/>
        <a:ext cx="1095869" cy="1095869"/>
      </dsp:txXfrm>
    </dsp:sp>
    <dsp:sp modelId="{FD71648D-91C2-4B59-AF39-EEF0BD055F3E}">
      <dsp:nvSpPr>
        <dsp:cNvPr id="0" name=""/>
        <dsp:cNvSpPr/>
      </dsp:nvSpPr>
      <dsp:spPr>
        <a:xfrm>
          <a:off x="5363927" y="2577119"/>
          <a:ext cx="264427" cy="264427"/>
        </a:xfrm>
        <a:prstGeom prst="mathEqual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98977" y="2631591"/>
        <a:ext cx="194327" cy="155483"/>
      </dsp:txXfrm>
    </dsp:sp>
    <dsp:sp modelId="{DCD4D832-91B7-4853-A402-407036EBDAA5}">
      <dsp:nvSpPr>
        <dsp:cNvPr id="0" name=""/>
        <dsp:cNvSpPr/>
      </dsp:nvSpPr>
      <dsp:spPr>
        <a:xfrm>
          <a:off x="5665375" y="1478316"/>
          <a:ext cx="2462033" cy="2462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🦟</a:t>
          </a:r>
        </a:p>
      </dsp:txBody>
      <dsp:txXfrm>
        <a:off x="6025931" y="1838872"/>
        <a:ext cx="1740921" cy="1740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 Study in dengue patients and age of group in Thailand 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8F7ABFF-0122-48C6-8C44-E5AA579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80" y="720410"/>
            <a:ext cx="8138239" cy="54171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049CB-CA14-43EE-88EF-340D8FD3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you doing?</a:t>
            </a:r>
          </a:p>
          <a:p>
            <a:pPr marL="457200" lvl="1" indent="0">
              <a:buNone/>
            </a:pPr>
            <a:r>
              <a:rPr lang="en-US" dirty="0"/>
              <a:t>☠ The infection causes flu-like illness, and occasionally develops into a potentially lethal.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</a:t>
            </a: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⏲ There is no specific treatment for dengue, </a:t>
            </a:r>
            <a:r>
              <a:rPr lang="en-US" b="0" i="0" u="sng" dirty="0">
                <a:effectLst/>
              </a:rPr>
              <a:t>but early detection and access to proper medical care</a:t>
            </a:r>
            <a:r>
              <a:rPr lang="en-US" b="0" i="0" dirty="0">
                <a:effectLst/>
              </a:rPr>
              <a:t> lowers fatality rates below 1%.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71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2C42B4-0026-402C-B98D-9F4E86AD3FE6}"/>
              </a:ext>
            </a:extLst>
          </p:cNvPr>
          <p:cNvGrpSpPr/>
          <p:nvPr/>
        </p:nvGrpSpPr>
        <p:grpSpPr>
          <a:xfrm>
            <a:off x="3527424" y="1474084"/>
            <a:ext cx="5137152" cy="4469517"/>
            <a:chOff x="2398009" y="1474084"/>
            <a:chExt cx="5137152" cy="44695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832450-4DAE-48AC-8729-D74DB02D3730}"/>
                </a:ext>
              </a:extLst>
            </p:cNvPr>
            <p:cNvGrpSpPr/>
            <p:nvPr/>
          </p:nvGrpSpPr>
          <p:grpSpPr>
            <a:xfrm>
              <a:off x="2398009" y="2430463"/>
              <a:ext cx="2462033" cy="2462033"/>
              <a:chOff x="5665375" y="1478316"/>
              <a:chExt cx="2462033" cy="246203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F958EC-BEB2-4591-8535-6C043747678E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6C8D6689-4F48-4B67-8BB9-C6552D2778E7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⚙ Processed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1E5EF2-5CB7-4728-B38F-4559A98064D2}"/>
                </a:ext>
              </a:extLst>
            </p:cNvPr>
            <p:cNvGrpSpPr/>
            <p:nvPr/>
          </p:nvGrpSpPr>
          <p:grpSpPr>
            <a:xfrm>
              <a:off x="5622403" y="1474084"/>
              <a:ext cx="1912758" cy="1912758"/>
              <a:chOff x="5665375" y="1478316"/>
              <a:chExt cx="2462033" cy="24620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2FA4AC0-A606-4700-8912-F95CE18507E1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B1BBFA59-13E1-453B-B98A-95269EED1CA5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📈 Linear regression model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D7A09A-1241-4A15-9BD9-412040B2CA30}"/>
                </a:ext>
              </a:extLst>
            </p:cNvPr>
            <p:cNvGrpSpPr/>
            <p:nvPr/>
          </p:nvGrpSpPr>
          <p:grpSpPr>
            <a:xfrm>
              <a:off x="5622402" y="4030843"/>
              <a:ext cx="1912758" cy="1912758"/>
              <a:chOff x="5665375" y="1478316"/>
              <a:chExt cx="2462033" cy="24620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7D43369-40C1-4474-964A-E8E8428EE4F7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895897F3-9093-4BC9-B192-B90C0C312D2E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🧮 Clustering model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81C2A-E647-4DD8-9A0D-E093C5991C0B}"/>
              </a:ext>
            </a:extLst>
          </p:cNvPr>
          <p:cNvGrpSpPr/>
          <p:nvPr/>
        </p:nvGrpSpPr>
        <p:grpSpPr>
          <a:xfrm rot="18900000">
            <a:off x="6350013" y="2974512"/>
            <a:ext cx="264427" cy="264427"/>
            <a:chOff x="1587404" y="2577119"/>
            <a:chExt cx="264427" cy="264427"/>
          </a:xfrm>
        </p:grpSpPr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9CBAAFCA-6EEC-400B-86D4-DB5CBD6C7C46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Plus Sign 4">
              <a:extLst>
                <a:ext uri="{FF2B5EF4-FFF2-40B4-BE49-F238E27FC236}">
                  <a16:creationId xmlns:a16="http://schemas.microsoft.com/office/drawing/2014/main" id="{B99EC8D4-D13F-4284-905E-4691E6F18FD4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CCEB17-E5E2-4596-AACF-F539E906E21A}"/>
              </a:ext>
            </a:extLst>
          </p:cNvPr>
          <p:cNvGrpSpPr/>
          <p:nvPr/>
        </p:nvGrpSpPr>
        <p:grpSpPr>
          <a:xfrm rot="1800000">
            <a:off x="6350013" y="3898629"/>
            <a:ext cx="264427" cy="264427"/>
            <a:chOff x="1587404" y="2577119"/>
            <a:chExt cx="264427" cy="264427"/>
          </a:xfrm>
        </p:grpSpPr>
        <p:sp>
          <p:nvSpPr>
            <p:cNvPr id="20" name="Plus Sign 16">
              <a:extLst>
                <a:ext uri="{FF2B5EF4-FFF2-40B4-BE49-F238E27FC236}">
                  <a16:creationId xmlns:a16="http://schemas.microsoft.com/office/drawing/2014/main" id="{1BA8C6E7-1634-451C-A0B1-B215FA8FF36F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lus Sign 4">
              <a:extLst>
                <a:ext uri="{FF2B5EF4-FFF2-40B4-BE49-F238E27FC236}">
                  <a16:creationId xmlns:a16="http://schemas.microsoft.com/office/drawing/2014/main" id="{3E156994-7F9E-48FE-9AAA-09D505A295AF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405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2C42B4-0026-402C-B98D-9F4E86AD3FE6}"/>
              </a:ext>
            </a:extLst>
          </p:cNvPr>
          <p:cNvGrpSpPr/>
          <p:nvPr/>
        </p:nvGrpSpPr>
        <p:grpSpPr>
          <a:xfrm>
            <a:off x="3527424" y="1474084"/>
            <a:ext cx="5137152" cy="4469517"/>
            <a:chOff x="2398009" y="1474084"/>
            <a:chExt cx="5137152" cy="44695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832450-4DAE-48AC-8729-D74DB02D3730}"/>
                </a:ext>
              </a:extLst>
            </p:cNvPr>
            <p:cNvGrpSpPr/>
            <p:nvPr/>
          </p:nvGrpSpPr>
          <p:grpSpPr>
            <a:xfrm>
              <a:off x="2398009" y="2430463"/>
              <a:ext cx="2462033" cy="2462033"/>
              <a:chOff x="5665375" y="1478316"/>
              <a:chExt cx="2462033" cy="246203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F958EC-BEB2-4591-8535-6C043747678E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6C8D6689-4F48-4B67-8BB9-C6552D2778E7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⚙ Processed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1E5EF2-5CB7-4728-B38F-4559A98064D2}"/>
                </a:ext>
              </a:extLst>
            </p:cNvPr>
            <p:cNvGrpSpPr/>
            <p:nvPr/>
          </p:nvGrpSpPr>
          <p:grpSpPr>
            <a:xfrm>
              <a:off x="5622403" y="1474084"/>
              <a:ext cx="1912758" cy="1912758"/>
              <a:chOff x="5665375" y="1478316"/>
              <a:chExt cx="2462033" cy="24620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2FA4AC0-A606-4700-8912-F95CE18507E1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B1BBFA59-13E1-453B-B98A-95269EED1CA5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📈 Linear regression model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D7A09A-1241-4A15-9BD9-412040B2CA30}"/>
                </a:ext>
              </a:extLst>
            </p:cNvPr>
            <p:cNvGrpSpPr/>
            <p:nvPr/>
          </p:nvGrpSpPr>
          <p:grpSpPr>
            <a:xfrm>
              <a:off x="5622402" y="4030843"/>
              <a:ext cx="1912758" cy="1912758"/>
              <a:chOff x="5665375" y="1478316"/>
              <a:chExt cx="2462033" cy="24620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7D43369-40C1-4474-964A-E8E8428EE4F7}"/>
                  </a:ext>
                </a:extLst>
              </p:cNvPr>
              <p:cNvSpPr/>
              <p:nvPr/>
            </p:nvSpPr>
            <p:spPr>
              <a:xfrm>
                <a:off x="5665375" y="1478316"/>
                <a:ext cx="2462033" cy="2462033"/>
              </a:xfrm>
              <a:prstGeom prst="ellipse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895897F3-9093-4BC9-B192-B90C0C312D2E}"/>
                  </a:ext>
                </a:extLst>
              </p:cNvPr>
              <p:cNvSpPr txBox="1"/>
              <p:nvPr/>
            </p:nvSpPr>
            <p:spPr>
              <a:xfrm>
                <a:off x="6025931" y="1838872"/>
                <a:ext cx="1740921" cy="1740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🧮 Clustering model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81C2A-E647-4DD8-9A0D-E093C5991C0B}"/>
              </a:ext>
            </a:extLst>
          </p:cNvPr>
          <p:cNvGrpSpPr/>
          <p:nvPr/>
        </p:nvGrpSpPr>
        <p:grpSpPr>
          <a:xfrm rot="18900000">
            <a:off x="6350013" y="2974512"/>
            <a:ext cx="264427" cy="264427"/>
            <a:chOff x="1587404" y="2577119"/>
            <a:chExt cx="264427" cy="264427"/>
          </a:xfrm>
        </p:grpSpPr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9CBAAFCA-6EEC-400B-86D4-DB5CBD6C7C46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Plus Sign 4">
              <a:extLst>
                <a:ext uri="{FF2B5EF4-FFF2-40B4-BE49-F238E27FC236}">
                  <a16:creationId xmlns:a16="http://schemas.microsoft.com/office/drawing/2014/main" id="{B99EC8D4-D13F-4284-905E-4691E6F18FD4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CCEB17-E5E2-4596-AACF-F539E906E21A}"/>
              </a:ext>
            </a:extLst>
          </p:cNvPr>
          <p:cNvGrpSpPr/>
          <p:nvPr/>
        </p:nvGrpSpPr>
        <p:grpSpPr>
          <a:xfrm rot="1800000">
            <a:off x="6350013" y="3898629"/>
            <a:ext cx="264427" cy="264427"/>
            <a:chOff x="1587404" y="2577119"/>
            <a:chExt cx="264427" cy="264427"/>
          </a:xfrm>
        </p:grpSpPr>
        <p:sp>
          <p:nvSpPr>
            <p:cNvPr id="20" name="Plus Sign 16">
              <a:extLst>
                <a:ext uri="{FF2B5EF4-FFF2-40B4-BE49-F238E27FC236}">
                  <a16:creationId xmlns:a16="http://schemas.microsoft.com/office/drawing/2014/main" id="{1BA8C6E7-1634-451C-A0B1-B215FA8FF36F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lus Sign 4">
              <a:extLst>
                <a:ext uri="{FF2B5EF4-FFF2-40B4-BE49-F238E27FC236}">
                  <a16:creationId xmlns:a16="http://schemas.microsoft.com/office/drawing/2014/main" id="{3E156994-7F9E-48FE-9AAA-09D505A295AF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188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17421-52A5-4FB5-822E-0486EF3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89" y="1865194"/>
            <a:ext cx="6986622" cy="4194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DA68F-7ED5-4E17-BD16-D219973481CD}"/>
              </a:ext>
            </a:extLst>
          </p:cNvPr>
          <p:cNvSpPr txBox="1"/>
          <p:nvPr/>
        </p:nvSpPr>
        <p:spPr>
          <a:xfrm>
            <a:off x="3457575" y="215265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👑</a:t>
            </a:r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9E833-0D8C-46AE-8525-91BE3555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04" y="1825625"/>
            <a:ext cx="10506592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3E08C1-1A31-4472-8C5C-7CAA52A6B27B}"/>
              </a:ext>
            </a:extLst>
          </p:cNvPr>
          <p:cNvSpPr/>
          <p:nvPr/>
        </p:nvSpPr>
        <p:spPr>
          <a:xfrm>
            <a:off x="3486150" y="2638425"/>
            <a:ext cx="7791450" cy="30956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7913-A3A8-4535-8FA3-62A1E02A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3749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1DB5-38AF-4CAA-AF46-871A53B0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0189-A752-4824-9F83-079CCDD8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👍🏽 Machine learning</a:t>
            </a:r>
          </a:p>
          <a:p>
            <a:r>
              <a:rPr lang="en-US" dirty="0"/>
              <a:t>👍🏽 Visualization</a:t>
            </a:r>
          </a:p>
          <a:p>
            <a:r>
              <a:rPr lang="en-US" dirty="0"/>
              <a:t>👍🏽 </a:t>
            </a:r>
          </a:p>
          <a:p>
            <a:r>
              <a:rPr lang="en-US" dirty="0"/>
              <a:t>🤔 Suggestion </a:t>
            </a:r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921"/>
            <a:ext cx="10515600" cy="2023999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/>
              <a:t>Fact sheet: Dengue and severe dengue Updated April 2017, World Health Organization.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https://www.bbc.com/thai/thailand-57479000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https://www.chulabhornhospital.com/page.php?name=1142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3EB3-5ACC-453A-A185-3AF344BC67C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3EA17-37CB-4134-A1BA-ED695C351033}"/>
              </a:ext>
            </a:extLst>
          </p:cNvPr>
          <p:cNvSpPr txBox="1">
            <a:spLocks/>
          </p:cNvSpPr>
          <p:nvPr/>
        </p:nvSpPr>
        <p:spPr>
          <a:xfrm>
            <a:off x="838200" y="1584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👩🏼‍💻 https://github.com/Phophism/python_project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Stay safe✌🏽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B5C3FA-8219-4E0D-9F49-C4BBA607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6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⚠ The infection causes flu-like illness, and occasionally develops into a potentially lethal.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/>
              <a:t>⚠</a:t>
            </a:r>
            <a:r>
              <a:rPr lang="en-US" b="0" i="0" dirty="0">
                <a:effectLst/>
              </a:rPr>
              <a:t> There is no specific treatment for dengue, </a:t>
            </a:r>
            <a:r>
              <a:rPr lang="en-US" b="0" i="0" u="sng" dirty="0">
                <a:effectLst/>
              </a:rPr>
              <a:t>but early detection and access to proper medical care</a:t>
            </a:r>
            <a:r>
              <a:rPr lang="en-US" b="0" i="0" dirty="0">
                <a:effectLst/>
              </a:rPr>
              <a:t> lowers fatality rates below 1%.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dirty="0"/>
              <a:t>Objectives</a:t>
            </a:r>
          </a:p>
          <a:p>
            <a:pPr marL="457200" lvl="1" indent="0">
              <a:buNone/>
            </a:pPr>
            <a:r>
              <a:rPr lang="en-US" dirty="0"/>
              <a:t>🔮 To predict the number of</a:t>
            </a:r>
            <a:r>
              <a:rPr lang="th-TH" dirty="0"/>
              <a:t> </a:t>
            </a:r>
            <a:r>
              <a:rPr lang="en-US" dirty="0"/>
              <a:t>patients by rainfall, temperature, humidity.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417523C1-FC67-4DFF-9443-0BE7AE37B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191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293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6972B-B964-41CF-B1A9-C8A8A3EF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 flipH="1"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D2E40-3B00-40B7-BC96-271A0FB26E6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9371D-6C71-41F5-BDEA-7DCA5D3C1CF2}"/>
              </a:ext>
            </a:extLst>
          </p:cNvPr>
          <p:cNvSpPr txBox="1"/>
          <p:nvPr/>
        </p:nvSpPr>
        <p:spPr>
          <a:xfrm>
            <a:off x="104775" y="642446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Thairath online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109C31-CA17-4CB5-9E14-94644C08BF74}"/>
              </a:ext>
            </a:extLst>
          </p:cNvPr>
          <p:cNvGrpSpPr/>
          <p:nvPr/>
        </p:nvGrpSpPr>
        <p:grpSpPr>
          <a:xfrm>
            <a:off x="3997497" y="2025509"/>
            <a:ext cx="2804819" cy="3686194"/>
            <a:chOff x="4469492" y="1970645"/>
            <a:chExt cx="2804819" cy="368619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F05BC2-C336-48BB-8462-07054B5EF58B}"/>
                </a:ext>
              </a:extLst>
            </p:cNvPr>
            <p:cNvSpPr/>
            <p:nvPr/>
          </p:nvSpPr>
          <p:spPr>
            <a:xfrm>
              <a:off x="4949622" y="4107046"/>
              <a:ext cx="1549793" cy="1549793"/>
            </a:xfrm>
            <a:custGeom>
              <a:avLst/>
              <a:gdLst>
                <a:gd name="connsiteX0" fmla="*/ 0 w 1549793"/>
                <a:gd name="connsiteY0" fmla="*/ 774897 h 1549793"/>
                <a:gd name="connsiteX1" fmla="*/ 774897 w 1549793"/>
                <a:gd name="connsiteY1" fmla="*/ 0 h 1549793"/>
                <a:gd name="connsiteX2" fmla="*/ 1549794 w 1549793"/>
                <a:gd name="connsiteY2" fmla="*/ 774897 h 1549793"/>
                <a:gd name="connsiteX3" fmla="*/ 774897 w 1549793"/>
                <a:gd name="connsiteY3" fmla="*/ 1549794 h 1549793"/>
                <a:gd name="connsiteX4" fmla="*/ 0 w 1549793"/>
                <a:gd name="connsiteY4" fmla="*/ 774897 h 154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793" h="1549793">
                  <a:moveTo>
                    <a:pt x="0" y="774897"/>
                  </a:moveTo>
                  <a:cubicBezTo>
                    <a:pt x="0" y="346933"/>
                    <a:pt x="346933" y="0"/>
                    <a:pt x="774897" y="0"/>
                  </a:cubicBezTo>
                  <a:cubicBezTo>
                    <a:pt x="1202861" y="0"/>
                    <a:pt x="1549794" y="346933"/>
                    <a:pt x="1549794" y="774897"/>
                  </a:cubicBezTo>
                  <a:cubicBezTo>
                    <a:pt x="1549794" y="1202861"/>
                    <a:pt x="1202861" y="1549794"/>
                    <a:pt x="774897" y="1549794"/>
                  </a:cubicBezTo>
                  <a:cubicBezTo>
                    <a:pt x="346933" y="1549794"/>
                    <a:pt x="0" y="1202861"/>
                    <a:pt x="0" y="774897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2522" tIns="262522" rIns="262522" bIns="26252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🤒</a:t>
              </a:r>
              <a:r>
                <a:rPr lang="en-US" sz="1600" kern="1200" dirty="0"/>
                <a:t> Dengue patient dataset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ADFBCB-DA7F-45D4-901F-2DB27ED245E2}"/>
                </a:ext>
              </a:extLst>
            </p:cNvPr>
            <p:cNvSpPr/>
            <p:nvPr/>
          </p:nvSpPr>
          <p:spPr>
            <a:xfrm>
              <a:off x="4469492" y="1970645"/>
              <a:ext cx="1549793" cy="1549793"/>
            </a:xfrm>
            <a:custGeom>
              <a:avLst/>
              <a:gdLst>
                <a:gd name="connsiteX0" fmla="*/ 0 w 1549793"/>
                <a:gd name="connsiteY0" fmla="*/ 774897 h 1549793"/>
                <a:gd name="connsiteX1" fmla="*/ 774897 w 1549793"/>
                <a:gd name="connsiteY1" fmla="*/ 0 h 1549793"/>
                <a:gd name="connsiteX2" fmla="*/ 1549794 w 1549793"/>
                <a:gd name="connsiteY2" fmla="*/ 774897 h 1549793"/>
                <a:gd name="connsiteX3" fmla="*/ 774897 w 1549793"/>
                <a:gd name="connsiteY3" fmla="*/ 1549794 h 1549793"/>
                <a:gd name="connsiteX4" fmla="*/ 0 w 1549793"/>
                <a:gd name="connsiteY4" fmla="*/ 774897 h 154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793" h="1549793">
                  <a:moveTo>
                    <a:pt x="0" y="774897"/>
                  </a:moveTo>
                  <a:cubicBezTo>
                    <a:pt x="0" y="346933"/>
                    <a:pt x="346933" y="0"/>
                    <a:pt x="774897" y="0"/>
                  </a:cubicBezTo>
                  <a:cubicBezTo>
                    <a:pt x="1202861" y="0"/>
                    <a:pt x="1549794" y="346933"/>
                    <a:pt x="1549794" y="774897"/>
                  </a:cubicBezTo>
                  <a:cubicBezTo>
                    <a:pt x="1549794" y="1202861"/>
                    <a:pt x="1202861" y="1549794"/>
                    <a:pt x="774897" y="1549794"/>
                  </a:cubicBezTo>
                  <a:cubicBezTo>
                    <a:pt x="346933" y="1549794"/>
                    <a:pt x="0" y="1202861"/>
                    <a:pt x="0" y="774897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682" tIns="272682" rIns="272682" bIns="27268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🌧</a:t>
              </a:r>
              <a:r>
                <a:rPr lang="en-US" sz="1600" kern="1200" dirty="0"/>
                <a:t> Rain dataset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01DD824-7249-4140-B7F8-A89FF4578008}"/>
                </a:ext>
              </a:extLst>
            </p:cNvPr>
            <p:cNvSpPr/>
            <p:nvPr/>
          </p:nvSpPr>
          <p:spPr>
            <a:xfrm>
              <a:off x="5724518" y="2419704"/>
              <a:ext cx="1549793" cy="1549793"/>
            </a:xfrm>
            <a:custGeom>
              <a:avLst/>
              <a:gdLst>
                <a:gd name="connsiteX0" fmla="*/ 0 w 1549793"/>
                <a:gd name="connsiteY0" fmla="*/ 774897 h 1549793"/>
                <a:gd name="connsiteX1" fmla="*/ 774897 w 1549793"/>
                <a:gd name="connsiteY1" fmla="*/ 0 h 1549793"/>
                <a:gd name="connsiteX2" fmla="*/ 1549794 w 1549793"/>
                <a:gd name="connsiteY2" fmla="*/ 774897 h 1549793"/>
                <a:gd name="connsiteX3" fmla="*/ 774897 w 1549793"/>
                <a:gd name="connsiteY3" fmla="*/ 1549794 h 1549793"/>
                <a:gd name="connsiteX4" fmla="*/ 0 w 1549793"/>
                <a:gd name="connsiteY4" fmla="*/ 774897 h 154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793" h="1549793">
                  <a:moveTo>
                    <a:pt x="0" y="774897"/>
                  </a:moveTo>
                  <a:cubicBezTo>
                    <a:pt x="0" y="346933"/>
                    <a:pt x="346933" y="0"/>
                    <a:pt x="774897" y="0"/>
                  </a:cubicBezTo>
                  <a:cubicBezTo>
                    <a:pt x="1202861" y="0"/>
                    <a:pt x="1549794" y="346933"/>
                    <a:pt x="1549794" y="774897"/>
                  </a:cubicBezTo>
                  <a:cubicBezTo>
                    <a:pt x="1549794" y="1202861"/>
                    <a:pt x="1202861" y="1549794"/>
                    <a:pt x="774897" y="1549794"/>
                  </a:cubicBezTo>
                  <a:cubicBezTo>
                    <a:pt x="346933" y="1549794"/>
                    <a:pt x="0" y="1202861"/>
                    <a:pt x="0" y="774897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2522" tIns="262522" rIns="262522" bIns="26252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🌡 </a:t>
              </a:r>
              <a:r>
                <a:rPr lang="en-US" sz="1600" kern="1200" dirty="0"/>
                <a:t>Temperature dataset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02C901-1D40-4795-8193-67E2EA129CB1}"/>
              </a:ext>
            </a:extLst>
          </p:cNvPr>
          <p:cNvSpPr txBox="1"/>
          <p:nvPr/>
        </p:nvSpPr>
        <p:spPr>
          <a:xfrm>
            <a:off x="5896391" y="5388537"/>
            <a:ext cx="373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Department of disease control</a:t>
            </a:r>
            <a:r>
              <a:rPr lang="th-TH" dirty="0"/>
              <a:t> - </a:t>
            </a:r>
            <a:r>
              <a:rPr lang="en-US" dirty="0"/>
              <a:t>Ministry of Public Health</a:t>
            </a:r>
            <a:endParaRPr lang="th-TH" dirty="0"/>
          </a:p>
          <a:p>
            <a:r>
              <a:rPr lang="en-US" dirty="0"/>
              <a:t>476,935 rows/observations.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B325E-ED0C-401A-849D-EEDC7FD8D4F8}"/>
              </a:ext>
            </a:extLst>
          </p:cNvPr>
          <p:cNvSpPr txBox="1"/>
          <p:nvPr/>
        </p:nvSpPr>
        <p:spPr>
          <a:xfrm>
            <a:off x="5634193" y="1828237"/>
            <a:ext cx="312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National Statistical Office of Thailand</a:t>
            </a:r>
          </a:p>
        </p:txBody>
      </p:sp>
    </p:spTree>
    <p:extLst>
      <p:ext uri="{BB962C8B-B14F-4D97-AF65-F5344CB8AC3E}">
        <p14:creationId xmlns:p14="http://schemas.microsoft.com/office/powerpoint/2010/main" val="191411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 🥵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3F2ADD-DE22-47D6-A9A9-A7BF0DB4DBD8}"/>
              </a:ext>
            </a:extLst>
          </p:cNvPr>
          <p:cNvGrpSpPr/>
          <p:nvPr/>
        </p:nvGrpSpPr>
        <p:grpSpPr>
          <a:xfrm>
            <a:off x="2576496" y="2524532"/>
            <a:ext cx="7839109" cy="3465835"/>
            <a:chOff x="2176446" y="2524532"/>
            <a:chExt cx="7839109" cy="34658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336E43-B01D-4E2B-8418-3DDA81274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84" r="15706"/>
            <a:stretch/>
          </p:blipFill>
          <p:spPr>
            <a:xfrm>
              <a:off x="2905760" y="2524532"/>
              <a:ext cx="6380480" cy="12955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ED4B9-2491-46D7-8060-0AEDFD277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55" r="28737"/>
            <a:stretch/>
          </p:blipFill>
          <p:spPr>
            <a:xfrm>
              <a:off x="2176446" y="4396788"/>
              <a:ext cx="7839109" cy="159357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F3E5B6-9761-4508-BDCA-6141237B192A}"/>
                </a:ext>
              </a:extLst>
            </p:cNvPr>
            <p:cNvGrpSpPr/>
            <p:nvPr/>
          </p:nvGrpSpPr>
          <p:grpSpPr>
            <a:xfrm>
              <a:off x="5963786" y="4064892"/>
              <a:ext cx="264427" cy="264427"/>
              <a:chOff x="5363927" y="2577119"/>
              <a:chExt cx="264427" cy="264427"/>
            </a:xfrm>
            <a:solidFill>
              <a:srgbClr val="C00000"/>
            </a:solidFill>
          </p:grpSpPr>
          <p:sp>
            <p:nvSpPr>
              <p:cNvPr id="10" name="Equals 9">
                <a:extLst>
                  <a:ext uri="{FF2B5EF4-FFF2-40B4-BE49-F238E27FC236}">
                    <a16:creationId xmlns:a16="http://schemas.microsoft.com/office/drawing/2014/main" id="{7ED340C0-61F5-45AD-BF21-BAA21BC85AE8}"/>
                  </a:ext>
                </a:extLst>
              </p:cNvPr>
              <p:cNvSpPr/>
              <p:nvPr/>
            </p:nvSpPr>
            <p:spPr>
              <a:xfrm>
                <a:off x="5363927" y="2577119"/>
                <a:ext cx="264427" cy="264427"/>
              </a:xfrm>
              <a:prstGeom prst="downArrow">
                <a:avLst/>
              </a:prstGeom>
              <a:grpFill/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Equals 4">
                <a:extLst>
                  <a:ext uri="{FF2B5EF4-FFF2-40B4-BE49-F238E27FC236}">
                    <a16:creationId xmlns:a16="http://schemas.microsoft.com/office/drawing/2014/main" id="{7B3F60BA-ED5B-4B9E-BC6E-53DC85425D94}"/>
                  </a:ext>
                </a:extLst>
              </p:cNvPr>
              <p:cNvSpPr txBox="1"/>
              <p:nvPr/>
            </p:nvSpPr>
            <p:spPr>
              <a:xfrm>
                <a:off x="5398977" y="2631591"/>
                <a:ext cx="194327" cy="155483"/>
              </a:xfrm>
              <a:prstGeom prst="downArrow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C8692-64F2-43DE-A230-8C6AD9123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43" t="-2794" b="676"/>
          <a:stretch/>
        </p:blipFill>
        <p:spPr>
          <a:xfrm>
            <a:off x="1304924" y="3887589"/>
            <a:ext cx="4116275" cy="6314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242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 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145BE-0312-4745-BE03-07682F8D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82" y="2673313"/>
            <a:ext cx="1123967" cy="23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5BFEB-550E-4137-B7BE-F7809F73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30" y="2673313"/>
            <a:ext cx="647719" cy="2389859"/>
          </a:xfrm>
          <a:prstGeom prst="rect">
            <a:avLst/>
          </a:prstGeom>
        </p:spPr>
      </p:pic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E91EF-03E0-427F-81B1-8CE4AB0D6274}"/>
              </a:ext>
            </a:extLst>
          </p:cNvPr>
          <p:cNvSpPr txBox="1"/>
          <p:nvPr/>
        </p:nvSpPr>
        <p:spPr>
          <a:xfrm>
            <a:off x="5539912" y="5060406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B.E. to A.D</a:t>
            </a:r>
          </a:p>
        </p:txBody>
      </p:sp>
    </p:spTree>
    <p:extLst>
      <p:ext uri="{BB962C8B-B14F-4D97-AF65-F5344CB8AC3E}">
        <p14:creationId xmlns:p14="http://schemas.microsoft.com/office/powerpoint/2010/main" val="31957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EBE0-00E2-45F2-BAAC-239AD699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58" y="2475023"/>
            <a:ext cx="822341" cy="242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B9C02-A597-44A6-BDA7-D96596E4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80" y="2659803"/>
            <a:ext cx="5825385" cy="22398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298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65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344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Arial</vt:lpstr>
      <vt:lpstr>Bahnschrift Light</vt:lpstr>
      <vt:lpstr>Bahnschrift SemiBold</vt:lpstr>
      <vt:lpstr>Times New Roman</vt:lpstr>
      <vt:lpstr>Office Theme</vt:lpstr>
      <vt:lpstr>What to do if you are sick?😢</vt:lpstr>
      <vt:lpstr>Overview</vt:lpstr>
      <vt:lpstr>Rain</vt:lpstr>
      <vt:lpstr>Temperature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Linear regression model</vt:lpstr>
      <vt:lpstr>Test results</vt:lpstr>
      <vt:lpstr>Test results</vt:lpstr>
      <vt:lpstr>Clustering</vt:lpstr>
      <vt:lpstr>Evaluation</vt:lpstr>
      <vt:lpstr>Conclusion</vt:lpstr>
      <vt:lpstr>Code</vt:lpstr>
      <vt:lpstr>Stay safe✌🏽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6</cp:revision>
  <dcterms:created xsi:type="dcterms:W3CDTF">2021-10-11T06:47:47Z</dcterms:created>
  <dcterms:modified xsi:type="dcterms:W3CDTF">2021-10-14T09:15:09Z</dcterms:modified>
</cp:coreProperties>
</file>