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76" r:id="rId4"/>
    <p:sldId id="267" r:id="rId5"/>
    <p:sldId id="268" r:id="rId6"/>
    <p:sldId id="280" r:id="rId7"/>
    <p:sldId id="266" r:id="rId8"/>
    <p:sldId id="271" r:id="rId9"/>
    <p:sldId id="274" r:id="rId10"/>
    <p:sldId id="285" r:id="rId11"/>
    <p:sldId id="275" r:id="rId12"/>
    <p:sldId id="290" r:id="rId13"/>
    <p:sldId id="283" r:id="rId14"/>
    <p:sldId id="291" r:id="rId15"/>
    <p:sldId id="294" r:id="rId16"/>
    <p:sldId id="264" r:id="rId17"/>
    <p:sldId id="284" r:id="rId18"/>
    <p:sldId id="269" r:id="rId19"/>
    <p:sldId id="281" r:id="rId20"/>
    <p:sldId id="286" r:id="rId21"/>
    <p:sldId id="288" r:id="rId22"/>
    <p:sldId id="287" r:id="rId23"/>
    <p:sldId id="289" r:id="rId24"/>
    <p:sldId id="282" r:id="rId25"/>
    <p:sldId id="262" r:id="rId26"/>
    <p:sldId id="258" r:id="rId27"/>
    <p:sldId id="278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B442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R2 Score (Test)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4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2D5C-473B-AC23-96D652449C21}"/>
              </c:ext>
            </c:extLst>
          </c:dPt>
          <c:dLbls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8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2D5C-473B-AC23-96D652449C2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Linear Regression (original)</c:v>
                </c:pt>
                <c:pt idx="1">
                  <c:v>Repeat K-foldsCross-Validation</c:v>
                </c:pt>
                <c:pt idx="2">
                  <c:v>Recursive Feature Elimination (RFE)</c:v>
                </c:pt>
                <c:pt idx="3">
                  <c:v>Grid Search CV</c:v>
                </c:pt>
                <c:pt idx="4">
                  <c:v>Polynomial Regression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49</c:v>
                </c:pt>
                <c:pt idx="1">
                  <c:v>52</c:v>
                </c:pt>
                <c:pt idx="2">
                  <c:v>52</c:v>
                </c:pt>
                <c:pt idx="3">
                  <c:v>55</c:v>
                </c:pt>
                <c:pt idx="4">
                  <c:v>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D5C-473B-AC23-96D652449C2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37455615"/>
        <c:axId val="537453535"/>
      </c:barChart>
      <c:catAx>
        <c:axId val="5374556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7453535"/>
        <c:crosses val="autoZero"/>
        <c:auto val="1"/>
        <c:lblAlgn val="ctr"/>
        <c:lblOffset val="100"/>
        <c:noMultiLvlLbl val="0"/>
      </c:catAx>
      <c:valAx>
        <c:axId val="53745353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74556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RMSE and MAE Score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RMSE</c:v>
                </c:pt>
              </c:strCache>
            </c:strRef>
          </c:tx>
          <c:spPr>
            <a:solidFill>
              <a:schemeClr val="accent1">
                <a:shade val="76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Linear Regression (original)</c:v>
                </c:pt>
                <c:pt idx="1">
                  <c:v>Repeat K-foldsCross-Validation</c:v>
                </c:pt>
                <c:pt idx="2">
                  <c:v>Recursive Feature Elimination (RFE)</c:v>
                </c:pt>
                <c:pt idx="3">
                  <c:v>Grid Search CV</c:v>
                </c:pt>
                <c:pt idx="4">
                  <c:v>Polynomial Regression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812.88</c:v>
                </c:pt>
                <c:pt idx="1">
                  <c:v>975.68</c:v>
                </c:pt>
                <c:pt idx="2">
                  <c:v>970.6</c:v>
                </c:pt>
                <c:pt idx="3">
                  <c:v>864.66</c:v>
                </c:pt>
                <c:pt idx="4">
                  <c:v>753.65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76E-4936-AA2A-CA110DF1EAC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MAE</c:v>
                </c:pt>
              </c:strCache>
            </c:strRef>
          </c:tx>
          <c:spPr>
            <a:solidFill>
              <a:schemeClr val="accent1">
                <a:tint val="77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Linear Regression (original)</c:v>
                </c:pt>
                <c:pt idx="1">
                  <c:v>Repeat K-foldsCross-Validation</c:v>
                </c:pt>
                <c:pt idx="2">
                  <c:v>Recursive Feature Elimination (RFE)</c:v>
                </c:pt>
                <c:pt idx="3">
                  <c:v>Grid Search CV</c:v>
                </c:pt>
                <c:pt idx="4">
                  <c:v>Polynomial Regression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622</c:v>
                </c:pt>
                <c:pt idx="1">
                  <c:v>671.32</c:v>
                </c:pt>
                <c:pt idx="2">
                  <c:v>605.22</c:v>
                </c:pt>
                <c:pt idx="3">
                  <c:v>601.58000000000004</c:v>
                </c:pt>
                <c:pt idx="4">
                  <c:v>544.95000000000005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76E-4936-AA2A-CA110DF1EAC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23602751"/>
        <c:axId val="623603167"/>
      </c:barChart>
      <c:catAx>
        <c:axId val="623602751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3603167"/>
        <c:crosses val="autoZero"/>
        <c:auto val="1"/>
        <c:lblAlgn val="ctr"/>
        <c:lblOffset val="100"/>
        <c:noMultiLvlLbl val="0"/>
      </c:catAx>
      <c:valAx>
        <c:axId val="623603167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36027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692B48-E74C-43CB-A0D6-181EFC142D46}" type="doc">
      <dgm:prSet loTypeId="urn:microsoft.com/office/officeart/2005/8/layout/equation1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0B101086-8C9C-49F0-819C-4CC1B254B248}">
      <dgm:prSet phldrT="[Text]" custT="1"/>
      <dgm:spPr/>
      <dgm:t>
        <a:bodyPr/>
        <a:lstStyle/>
        <a:p>
          <a:r>
            <a:rPr lang="en-US" sz="2800" dirty="0"/>
            <a:t>🤒</a:t>
          </a:r>
          <a:r>
            <a:rPr lang="en-US" sz="1600" dirty="0"/>
            <a:t> Dengue dataset</a:t>
          </a:r>
        </a:p>
      </dgm:t>
    </dgm:pt>
    <dgm:pt modelId="{9F4EC513-2A3A-4421-8FA7-77D9DC4FEB30}" type="parTrans" cxnId="{311DF992-A4BF-405F-B79D-9EB041D7CF18}">
      <dgm:prSet/>
      <dgm:spPr/>
      <dgm:t>
        <a:bodyPr/>
        <a:lstStyle/>
        <a:p>
          <a:endParaRPr lang="en-US" sz="2400"/>
        </a:p>
      </dgm:t>
    </dgm:pt>
    <dgm:pt modelId="{6BDC1B75-6348-4BA2-8DF5-76D916C7288D}" type="sibTrans" cxnId="{311DF992-A4BF-405F-B79D-9EB041D7CF18}">
      <dgm:prSet custT="1"/>
      <dgm:spPr/>
      <dgm:t>
        <a:bodyPr/>
        <a:lstStyle/>
        <a:p>
          <a:endParaRPr lang="en-US" sz="1100"/>
        </a:p>
      </dgm:t>
    </dgm:pt>
    <dgm:pt modelId="{318210C6-57CD-473C-8718-5FDBE98E1326}">
      <dgm:prSet phldrT="[Text]" custT="1"/>
      <dgm:spPr/>
      <dgm:t>
        <a:bodyPr/>
        <a:lstStyle/>
        <a:p>
          <a:r>
            <a:rPr lang="en-US" sz="2800" dirty="0"/>
            <a:t>🌧</a:t>
          </a:r>
          <a:r>
            <a:rPr lang="en-US" sz="1600" dirty="0"/>
            <a:t> Rain dataset</a:t>
          </a:r>
        </a:p>
      </dgm:t>
    </dgm:pt>
    <dgm:pt modelId="{CA33A5B7-7241-45B9-8284-6C64558C5039}" type="parTrans" cxnId="{32153DEE-A0EE-4E90-9ECE-523BD3C1068F}">
      <dgm:prSet/>
      <dgm:spPr/>
      <dgm:t>
        <a:bodyPr/>
        <a:lstStyle/>
        <a:p>
          <a:endParaRPr lang="en-US" sz="2400"/>
        </a:p>
      </dgm:t>
    </dgm:pt>
    <dgm:pt modelId="{60CB00FF-F159-47C8-9000-F977F58416CB}" type="sibTrans" cxnId="{32153DEE-A0EE-4E90-9ECE-523BD3C1068F}">
      <dgm:prSet custT="1"/>
      <dgm:spPr/>
      <dgm:t>
        <a:bodyPr/>
        <a:lstStyle/>
        <a:p>
          <a:endParaRPr lang="en-US" sz="1100"/>
        </a:p>
      </dgm:t>
    </dgm:pt>
    <dgm:pt modelId="{4653F6D8-62B2-4D56-86A5-DBDB078E7A84}">
      <dgm:prSet phldrT="[Text]" custT="1"/>
      <dgm:spPr/>
      <dgm:t>
        <a:bodyPr/>
        <a:lstStyle/>
        <a:p>
          <a:pPr algn="ctr"/>
          <a:r>
            <a:rPr lang="en-US" sz="2800" dirty="0"/>
            <a:t>🌡 </a:t>
          </a:r>
          <a:r>
            <a:rPr lang="en-US" sz="1600" dirty="0"/>
            <a:t>Temp. dataset</a:t>
          </a:r>
        </a:p>
      </dgm:t>
    </dgm:pt>
    <dgm:pt modelId="{7A1F7F05-17DA-43D5-8214-CD56A1F97D2A}" type="parTrans" cxnId="{6A720DF6-43A1-4BEB-9A61-B27B9AAAFBD3}">
      <dgm:prSet/>
      <dgm:spPr/>
      <dgm:t>
        <a:bodyPr/>
        <a:lstStyle/>
        <a:p>
          <a:endParaRPr lang="en-US" sz="2400"/>
        </a:p>
      </dgm:t>
    </dgm:pt>
    <dgm:pt modelId="{F48C5690-3040-48D5-A97C-A2F4525BC23C}" type="sibTrans" cxnId="{6A720DF6-43A1-4BEB-9A61-B27B9AAAFBD3}">
      <dgm:prSet custT="1"/>
      <dgm:spPr/>
      <dgm:t>
        <a:bodyPr/>
        <a:lstStyle/>
        <a:p>
          <a:endParaRPr lang="en-US" sz="1100"/>
        </a:p>
      </dgm:t>
    </dgm:pt>
    <dgm:pt modelId="{640AE8F9-9241-4DBB-8325-87C7D0449013}">
      <dgm:prSet phldrT="[Text]" custT="1"/>
      <dgm:spPr/>
      <dgm:t>
        <a:bodyPr/>
        <a:lstStyle/>
        <a:p>
          <a:r>
            <a:rPr lang="en-US" sz="2800" dirty="0"/>
            <a:t>💦</a:t>
          </a:r>
          <a:r>
            <a:rPr lang="en-US" sz="1600" dirty="0"/>
            <a:t> Humidity dataset</a:t>
          </a:r>
        </a:p>
      </dgm:t>
    </dgm:pt>
    <dgm:pt modelId="{C1471A29-8126-4844-A76C-0E189571966C}" type="parTrans" cxnId="{5388E680-94FB-42F0-971A-82A91D306D2B}">
      <dgm:prSet/>
      <dgm:spPr/>
      <dgm:t>
        <a:bodyPr/>
        <a:lstStyle/>
        <a:p>
          <a:endParaRPr lang="en-US"/>
        </a:p>
      </dgm:t>
    </dgm:pt>
    <dgm:pt modelId="{C0455EFD-1F00-415A-B32A-85AC724B1A2C}" type="sibTrans" cxnId="{5388E680-94FB-42F0-971A-82A91D306D2B}">
      <dgm:prSet/>
      <dgm:spPr/>
      <dgm:t>
        <a:bodyPr/>
        <a:lstStyle/>
        <a:p>
          <a:endParaRPr lang="en-US"/>
        </a:p>
      </dgm:t>
    </dgm:pt>
    <dgm:pt modelId="{E2439B4D-F4BF-414F-B0C2-191147A2CA17}" type="pres">
      <dgm:prSet presAssocID="{1A692B48-E74C-43CB-A0D6-181EFC142D46}" presName="linearFlow" presStyleCnt="0">
        <dgm:presLayoutVars>
          <dgm:dir/>
          <dgm:resizeHandles val="exact"/>
        </dgm:presLayoutVars>
      </dgm:prSet>
      <dgm:spPr/>
    </dgm:pt>
    <dgm:pt modelId="{28519C97-3817-4C41-ABB3-65CB9F8FF5A9}" type="pres">
      <dgm:prSet presAssocID="{0B101086-8C9C-49F0-819C-4CC1B254B248}" presName="node" presStyleLbl="node1" presStyleIdx="0" presStyleCnt="4" custScaleX="339934" custScaleY="339934" custLinFactNeighborY="0">
        <dgm:presLayoutVars>
          <dgm:bulletEnabled val="1"/>
        </dgm:presLayoutVars>
      </dgm:prSet>
      <dgm:spPr/>
    </dgm:pt>
    <dgm:pt modelId="{F58CFDAB-7985-4169-B09C-8763A3BD28E3}" type="pres">
      <dgm:prSet presAssocID="{6BDC1B75-6348-4BA2-8DF5-76D916C7288D}" presName="spacerL" presStyleCnt="0"/>
      <dgm:spPr/>
    </dgm:pt>
    <dgm:pt modelId="{E4D3122E-3D6C-48F7-A0ED-194EAFCBEC4D}" type="pres">
      <dgm:prSet presAssocID="{6BDC1B75-6348-4BA2-8DF5-76D916C7288D}" presName="sibTrans" presStyleLbl="sibTrans2D1" presStyleIdx="0" presStyleCnt="3"/>
      <dgm:spPr/>
    </dgm:pt>
    <dgm:pt modelId="{E4906562-D712-4559-B75E-16441AC41535}" type="pres">
      <dgm:prSet presAssocID="{6BDC1B75-6348-4BA2-8DF5-76D916C7288D}" presName="spacerR" presStyleCnt="0"/>
      <dgm:spPr/>
    </dgm:pt>
    <dgm:pt modelId="{F74EC1DF-09A7-4B49-81A9-AD2040812377}" type="pres">
      <dgm:prSet presAssocID="{318210C6-57CD-473C-8718-5FDBE98E1326}" presName="node" presStyleLbl="node1" presStyleIdx="1" presStyleCnt="4" custScaleX="339934" custScaleY="339934" custLinFactNeighborY="0">
        <dgm:presLayoutVars>
          <dgm:bulletEnabled val="1"/>
        </dgm:presLayoutVars>
      </dgm:prSet>
      <dgm:spPr/>
    </dgm:pt>
    <dgm:pt modelId="{0AD200C4-3240-4740-A071-C0594FB7210F}" type="pres">
      <dgm:prSet presAssocID="{60CB00FF-F159-47C8-9000-F977F58416CB}" presName="spacerL" presStyleCnt="0"/>
      <dgm:spPr/>
    </dgm:pt>
    <dgm:pt modelId="{4A8A29AF-1CE5-418C-8007-01F2D38693D2}" type="pres">
      <dgm:prSet presAssocID="{60CB00FF-F159-47C8-9000-F977F58416CB}" presName="sibTrans" presStyleLbl="sibTrans2D1" presStyleIdx="1" presStyleCnt="3"/>
      <dgm:spPr/>
    </dgm:pt>
    <dgm:pt modelId="{A58E88E1-E7DE-437F-A540-09CE6AE980CA}" type="pres">
      <dgm:prSet presAssocID="{60CB00FF-F159-47C8-9000-F977F58416CB}" presName="spacerR" presStyleCnt="0"/>
      <dgm:spPr/>
    </dgm:pt>
    <dgm:pt modelId="{B15E77CE-2F1E-4B24-A638-A19434CB4AE4}" type="pres">
      <dgm:prSet presAssocID="{640AE8F9-9241-4DBB-8325-87C7D0449013}" presName="node" presStyleLbl="node1" presStyleIdx="2" presStyleCnt="4" custScaleX="334993" custScaleY="334993" custLinFactNeighborY="0">
        <dgm:presLayoutVars>
          <dgm:bulletEnabled val="1"/>
        </dgm:presLayoutVars>
      </dgm:prSet>
      <dgm:spPr/>
    </dgm:pt>
    <dgm:pt modelId="{06FD573E-BC1C-4F6D-94D3-8FD51B8A4683}" type="pres">
      <dgm:prSet presAssocID="{C0455EFD-1F00-415A-B32A-85AC724B1A2C}" presName="spacerL" presStyleCnt="0"/>
      <dgm:spPr/>
    </dgm:pt>
    <dgm:pt modelId="{12CB181B-1E9B-458A-B041-1FEB164C3498}" type="pres">
      <dgm:prSet presAssocID="{C0455EFD-1F00-415A-B32A-85AC724B1A2C}" presName="sibTrans" presStyleLbl="sibTrans2D1" presStyleIdx="2" presStyleCnt="3"/>
      <dgm:spPr>
        <a:prstGeom prst="mathPlus">
          <a:avLst/>
        </a:prstGeom>
      </dgm:spPr>
    </dgm:pt>
    <dgm:pt modelId="{FDB24E3F-A50C-456A-919C-F20EEC620CC6}" type="pres">
      <dgm:prSet presAssocID="{C0455EFD-1F00-415A-B32A-85AC724B1A2C}" presName="spacerR" presStyleCnt="0"/>
      <dgm:spPr/>
    </dgm:pt>
    <dgm:pt modelId="{7D1B93CF-87E9-46F6-8FFD-9F655E37CDA4}" type="pres">
      <dgm:prSet presAssocID="{4653F6D8-62B2-4D56-86A5-DBDB078E7A84}" presName="node" presStyleLbl="node1" presStyleIdx="3" presStyleCnt="4" custScaleX="339934" custScaleY="339934" custLinFactNeighborY="0">
        <dgm:presLayoutVars>
          <dgm:bulletEnabled val="1"/>
        </dgm:presLayoutVars>
      </dgm:prSet>
      <dgm:spPr/>
    </dgm:pt>
  </dgm:ptLst>
  <dgm:cxnLst>
    <dgm:cxn modelId="{A7FA2334-4EA8-4095-9EFD-54F6AA337EF6}" type="presOf" srcId="{4653F6D8-62B2-4D56-86A5-DBDB078E7A84}" destId="{7D1B93CF-87E9-46F6-8FFD-9F655E37CDA4}" srcOrd="0" destOrd="0" presId="urn:microsoft.com/office/officeart/2005/8/layout/equation1"/>
    <dgm:cxn modelId="{BAAE3C64-DB78-4D78-9032-63FD4743928B}" type="presOf" srcId="{1A692B48-E74C-43CB-A0D6-181EFC142D46}" destId="{E2439B4D-F4BF-414F-B0C2-191147A2CA17}" srcOrd="0" destOrd="0" presId="urn:microsoft.com/office/officeart/2005/8/layout/equation1"/>
    <dgm:cxn modelId="{D247BD4E-ABBE-4401-A11A-99344E8D3363}" type="presOf" srcId="{6BDC1B75-6348-4BA2-8DF5-76D916C7288D}" destId="{E4D3122E-3D6C-48F7-A0ED-194EAFCBEC4D}" srcOrd="0" destOrd="0" presId="urn:microsoft.com/office/officeart/2005/8/layout/equation1"/>
    <dgm:cxn modelId="{85F21975-DFC8-42B6-95C2-9624DA12DF99}" type="presOf" srcId="{640AE8F9-9241-4DBB-8325-87C7D0449013}" destId="{B15E77CE-2F1E-4B24-A638-A19434CB4AE4}" srcOrd="0" destOrd="0" presId="urn:microsoft.com/office/officeart/2005/8/layout/equation1"/>
    <dgm:cxn modelId="{10FEA05A-E9A7-44C0-B30F-64265F9E6147}" type="presOf" srcId="{60CB00FF-F159-47C8-9000-F977F58416CB}" destId="{4A8A29AF-1CE5-418C-8007-01F2D38693D2}" srcOrd="0" destOrd="0" presId="urn:microsoft.com/office/officeart/2005/8/layout/equation1"/>
    <dgm:cxn modelId="{5388E680-94FB-42F0-971A-82A91D306D2B}" srcId="{1A692B48-E74C-43CB-A0D6-181EFC142D46}" destId="{640AE8F9-9241-4DBB-8325-87C7D0449013}" srcOrd="2" destOrd="0" parTransId="{C1471A29-8126-4844-A76C-0E189571966C}" sibTransId="{C0455EFD-1F00-415A-B32A-85AC724B1A2C}"/>
    <dgm:cxn modelId="{311DF992-A4BF-405F-B79D-9EB041D7CF18}" srcId="{1A692B48-E74C-43CB-A0D6-181EFC142D46}" destId="{0B101086-8C9C-49F0-819C-4CC1B254B248}" srcOrd="0" destOrd="0" parTransId="{9F4EC513-2A3A-4421-8FA7-77D9DC4FEB30}" sibTransId="{6BDC1B75-6348-4BA2-8DF5-76D916C7288D}"/>
    <dgm:cxn modelId="{01D7DFBD-BEDB-477D-992B-2857E7EF0C49}" type="presOf" srcId="{318210C6-57CD-473C-8718-5FDBE98E1326}" destId="{F74EC1DF-09A7-4B49-81A9-AD2040812377}" srcOrd="0" destOrd="0" presId="urn:microsoft.com/office/officeart/2005/8/layout/equation1"/>
    <dgm:cxn modelId="{D55F23DF-9578-48BB-93B4-2673E24AC67E}" type="presOf" srcId="{0B101086-8C9C-49F0-819C-4CC1B254B248}" destId="{28519C97-3817-4C41-ABB3-65CB9F8FF5A9}" srcOrd="0" destOrd="0" presId="urn:microsoft.com/office/officeart/2005/8/layout/equation1"/>
    <dgm:cxn modelId="{32153DEE-A0EE-4E90-9ECE-523BD3C1068F}" srcId="{1A692B48-E74C-43CB-A0D6-181EFC142D46}" destId="{318210C6-57CD-473C-8718-5FDBE98E1326}" srcOrd="1" destOrd="0" parTransId="{CA33A5B7-7241-45B9-8284-6C64558C5039}" sibTransId="{60CB00FF-F159-47C8-9000-F977F58416CB}"/>
    <dgm:cxn modelId="{6A720DF6-43A1-4BEB-9A61-B27B9AAAFBD3}" srcId="{1A692B48-E74C-43CB-A0D6-181EFC142D46}" destId="{4653F6D8-62B2-4D56-86A5-DBDB078E7A84}" srcOrd="3" destOrd="0" parTransId="{7A1F7F05-17DA-43D5-8214-CD56A1F97D2A}" sibTransId="{F48C5690-3040-48D5-A97C-A2F4525BC23C}"/>
    <dgm:cxn modelId="{7FA911FD-3405-455E-A1EC-8DAE90F6CEB6}" type="presOf" srcId="{C0455EFD-1F00-415A-B32A-85AC724B1A2C}" destId="{12CB181B-1E9B-458A-B041-1FEB164C3498}" srcOrd="0" destOrd="0" presId="urn:microsoft.com/office/officeart/2005/8/layout/equation1"/>
    <dgm:cxn modelId="{E81324D1-723F-4D21-82FD-E52C65CA6C23}" type="presParOf" srcId="{E2439B4D-F4BF-414F-B0C2-191147A2CA17}" destId="{28519C97-3817-4C41-ABB3-65CB9F8FF5A9}" srcOrd="0" destOrd="0" presId="urn:microsoft.com/office/officeart/2005/8/layout/equation1"/>
    <dgm:cxn modelId="{CA814FFF-640C-4A63-A620-5FEA0B8E3B22}" type="presParOf" srcId="{E2439B4D-F4BF-414F-B0C2-191147A2CA17}" destId="{F58CFDAB-7985-4169-B09C-8763A3BD28E3}" srcOrd="1" destOrd="0" presId="urn:microsoft.com/office/officeart/2005/8/layout/equation1"/>
    <dgm:cxn modelId="{77DF25C3-40DC-40A4-B879-7B5E8EBB6C6D}" type="presParOf" srcId="{E2439B4D-F4BF-414F-B0C2-191147A2CA17}" destId="{E4D3122E-3D6C-48F7-A0ED-194EAFCBEC4D}" srcOrd="2" destOrd="0" presId="urn:microsoft.com/office/officeart/2005/8/layout/equation1"/>
    <dgm:cxn modelId="{B2D10688-986E-44B3-93F1-685134BFF059}" type="presParOf" srcId="{E2439B4D-F4BF-414F-B0C2-191147A2CA17}" destId="{E4906562-D712-4559-B75E-16441AC41535}" srcOrd="3" destOrd="0" presId="urn:microsoft.com/office/officeart/2005/8/layout/equation1"/>
    <dgm:cxn modelId="{4FEF09FD-F386-46F5-BAE7-FCDB540A53C2}" type="presParOf" srcId="{E2439B4D-F4BF-414F-B0C2-191147A2CA17}" destId="{F74EC1DF-09A7-4B49-81A9-AD2040812377}" srcOrd="4" destOrd="0" presId="urn:microsoft.com/office/officeart/2005/8/layout/equation1"/>
    <dgm:cxn modelId="{D9D81B8F-0C36-4FE9-96ED-F4B6FC66BDF9}" type="presParOf" srcId="{E2439B4D-F4BF-414F-B0C2-191147A2CA17}" destId="{0AD200C4-3240-4740-A071-C0594FB7210F}" srcOrd="5" destOrd="0" presId="urn:microsoft.com/office/officeart/2005/8/layout/equation1"/>
    <dgm:cxn modelId="{EE780F7F-6B22-4A11-A7BC-F94CA7B650C0}" type="presParOf" srcId="{E2439B4D-F4BF-414F-B0C2-191147A2CA17}" destId="{4A8A29AF-1CE5-418C-8007-01F2D38693D2}" srcOrd="6" destOrd="0" presId="urn:microsoft.com/office/officeart/2005/8/layout/equation1"/>
    <dgm:cxn modelId="{82C33FAF-F135-4B34-9102-7488DDC79657}" type="presParOf" srcId="{E2439B4D-F4BF-414F-B0C2-191147A2CA17}" destId="{A58E88E1-E7DE-437F-A540-09CE6AE980CA}" srcOrd="7" destOrd="0" presId="urn:microsoft.com/office/officeart/2005/8/layout/equation1"/>
    <dgm:cxn modelId="{6D92E848-BFFA-4CA8-9FDF-F4FD085FF2EC}" type="presParOf" srcId="{E2439B4D-F4BF-414F-B0C2-191147A2CA17}" destId="{B15E77CE-2F1E-4B24-A638-A19434CB4AE4}" srcOrd="8" destOrd="0" presId="urn:microsoft.com/office/officeart/2005/8/layout/equation1"/>
    <dgm:cxn modelId="{17FA8B78-98DE-4514-91FB-2C33E6C48FC6}" type="presParOf" srcId="{E2439B4D-F4BF-414F-B0C2-191147A2CA17}" destId="{06FD573E-BC1C-4F6D-94D3-8FD51B8A4683}" srcOrd="9" destOrd="0" presId="urn:microsoft.com/office/officeart/2005/8/layout/equation1"/>
    <dgm:cxn modelId="{2760C81D-2C1D-46EE-AD7A-39499E15AE93}" type="presParOf" srcId="{E2439B4D-F4BF-414F-B0C2-191147A2CA17}" destId="{12CB181B-1E9B-458A-B041-1FEB164C3498}" srcOrd="10" destOrd="0" presId="urn:microsoft.com/office/officeart/2005/8/layout/equation1"/>
    <dgm:cxn modelId="{90DEFBBB-724E-4E92-ABED-673A40CB5A83}" type="presParOf" srcId="{E2439B4D-F4BF-414F-B0C2-191147A2CA17}" destId="{FDB24E3F-A50C-456A-919C-F20EEC620CC6}" srcOrd="11" destOrd="0" presId="urn:microsoft.com/office/officeart/2005/8/layout/equation1"/>
    <dgm:cxn modelId="{6AF9F3BF-E6CB-4E6D-A163-026593C371DB}" type="presParOf" srcId="{E2439B4D-F4BF-414F-B0C2-191147A2CA17}" destId="{7D1B93CF-87E9-46F6-8FFD-9F655E37CDA4}" srcOrd="12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519C97-3817-4C41-ABB3-65CB9F8FF5A9}">
      <dsp:nvSpPr>
        <dsp:cNvPr id="0" name=""/>
        <dsp:cNvSpPr/>
      </dsp:nvSpPr>
      <dsp:spPr>
        <a:xfrm>
          <a:off x="2330" y="479429"/>
          <a:ext cx="1750474" cy="175047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🤒</a:t>
          </a:r>
          <a:r>
            <a:rPr lang="en-US" sz="1600" kern="1200" dirty="0"/>
            <a:t> Dengue dataset</a:t>
          </a:r>
        </a:p>
      </dsp:txBody>
      <dsp:txXfrm>
        <a:off x="258681" y="735780"/>
        <a:ext cx="1237772" cy="1237772"/>
      </dsp:txXfrm>
    </dsp:sp>
    <dsp:sp modelId="{E4D3122E-3D6C-48F7-A0ED-194EAFCBEC4D}">
      <dsp:nvSpPr>
        <dsp:cNvPr id="0" name=""/>
        <dsp:cNvSpPr/>
      </dsp:nvSpPr>
      <dsp:spPr>
        <a:xfrm>
          <a:off x="1794617" y="1205332"/>
          <a:ext cx="298668" cy="298668"/>
        </a:xfrm>
        <a:prstGeom prst="mathPlus">
          <a:avLst/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834205" y="1319543"/>
        <a:ext cx="219492" cy="70246"/>
      </dsp:txXfrm>
    </dsp:sp>
    <dsp:sp modelId="{F74EC1DF-09A7-4B49-81A9-AD2040812377}">
      <dsp:nvSpPr>
        <dsp:cNvPr id="0" name=""/>
        <dsp:cNvSpPr/>
      </dsp:nvSpPr>
      <dsp:spPr>
        <a:xfrm>
          <a:off x="2135099" y="479429"/>
          <a:ext cx="1750474" cy="175047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🌧</a:t>
          </a:r>
          <a:r>
            <a:rPr lang="en-US" sz="1600" kern="1200" dirty="0"/>
            <a:t> Rain dataset</a:t>
          </a:r>
        </a:p>
      </dsp:txBody>
      <dsp:txXfrm>
        <a:off x="2391450" y="735780"/>
        <a:ext cx="1237772" cy="1237772"/>
      </dsp:txXfrm>
    </dsp:sp>
    <dsp:sp modelId="{4A8A29AF-1CE5-418C-8007-01F2D38693D2}">
      <dsp:nvSpPr>
        <dsp:cNvPr id="0" name=""/>
        <dsp:cNvSpPr/>
      </dsp:nvSpPr>
      <dsp:spPr>
        <a:xfrm>
          <a:off x="3927387" y="1205332"/>
          <a:ext cx="298668" cy="298668"/>
        </a:xfrm>
        <a:prstGeom prst="mathPlus">
          <a:avLst/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966975" y="1319543"/>
        <a:ext cx="219492" cy="70246"/>
      </dsp:txXfrm>
    </dsp:sp>
    <dsp:sp modelId="{B15E77CE-2F1E-4B24-A638-A19434CB4AE4}">
      <dsp:nvSpPr>
        <dsp:cNvPr id="0" name=""/>
        <dsp:cNvSpPr/>
      </dsp:nvSpPr>
      <dsp:spPr>
        <a:xfrm>
          <a:off x="4267869" y="492151"/>
          <a:ext cx="1725030" cy="172503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💦</a:t>
          </a:r>
          <a:r>
            <a:rPr lang="en-US" sz="1600" kern="1200" dirty="0"/>
            <a:t> Humidity dataset</a:t>
          </a:r>
        </a:p>
      </dsp:txBody>
      <dsp:txXfrm>
        <a:off x="4520494" y="744776"/>
        <a:ext cx="1219780" cy="1219780"/>
      </dsp:txXfrm>
    </dsp:sp>
    <dsp:sp modelId="{12CB181B-1E9B-458A-B041-1FEB164C3498}">
      <dsp:nvSpPr>
        <dsp:cNvPr id="0" name=""/>
        <dsp:cNvSpPr/>
      </dsp:nvSpPr>
      <dsp:spPr>
        <a:xfrm>
          <a:off x="6034713" y="1205332"/>
          <a:ext cx="298668" cy="298668"/>
        </a:xfrm>
        <a:prstGeom prst="mathPlus">
          <a:avLst/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074301" y="1319543"/>
        <a:ext cx="219492" cy="70246"/>
      </dsp:txXfrm>
    </dsp:sp>
    <dsp:sp modelId="{7D1B93CF-87E9-46F6-8FFD-9F655E37CDA4}">
      <dsp:nvSpPr>
        <dsp:cNvPr id="0" name=""/>
        <dsp:cNvSpPr/>
      </dsp:nvSpPr>
      <dsp:spPr>
        <a:xfrm>
          <a:off x="6375195" y="479429"/>
          <a:ext cx="1750474" cy="175047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🌡 </a:t>
          </a:r>
          <a:r>
            <a:rPr lang="en-US" sz="1600" kern="1200" dirty="0"/>
            <a:t>Temp. dataset</a:t>
          </a:r>
        </a:p>
      </dsp:txBody>
      <dsp:txXfrm>
        <a:off x="6631546" y="735780"/>
        <a:ext cx="1237772" cy="12377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D3DBD-0B5D-4B79-92F9-F17AA9E647F4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0DA4-8262-4FAE-A23A-FD0869335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9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D3DBD-0B5D-4B79-92F9-F17AA9E647F4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0DA4-8262-4FAE-A23A-FD0869335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336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D3DBD-0B5D-4B79-92F9-F17AA9E647F4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0DA4-8262-4FAE-A23A-FD0869335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631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D3DBD-0B5D-4B79-92F9-F17AA9E647F4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0DA4-8262-4FAE-A23A-FD0869335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036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D3DBD-0B5D-4B79-92F9-F17AA9E647F4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0DA4-8262-4FAE-A23A-FD0869335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01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D3DBD-0B5D-4B79-92F9-F17AA9E647F4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0DA4-8262-4FAE-A23A-FD0869335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10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D3DBD-0B5D-4B79-92F9-F17AA9E647F4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0DA4-8262-4FAE-A23A-FD0869335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915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D3DBD-0B5D-4B79-92F9-F17AA9E647F4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0DA4-8262-4FAE-A23A-FD0869335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723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D3DBD-0B5D-4B79-92F9-F17AA9E647F4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0DA4-8262-4FAE-A23A-FD0869335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391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D3DBD-0B5D-4B79-92F9-F17AA9E647F4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0DA4-8262-4FAE-A23A-FD0869335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70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D3DBD-0B5D-4B79-92F9-F17AA9E647F4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0DA4-8262-4FAE-A23A-FD0869335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742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D3DBD-0B5D-4B79-92F9-F17AA9E647F4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00DA4-8262-4FAE-A23A-FD0869335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964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hulabhornhospital.com/page.php?name=1142" TargetMode="External"/><Relationship Id="rId2" Type="http://schemas.openxmlformats.org/officeDocument/2006/relationships/hyperlink" Target="https://www.bbc.com/thai/thailand-57479000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203.157.181.13/cdyaso/km/dhf/bio.pdf" TargetMode="External"/><Relationship Id="rId4" Type="http://schemas.openxmlformats.org/officeDocument/2006/relationships/hyperlink" Target="https://apps.who.int/mediacentre/factsheets/fs117/en/index.html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7D2DE-C17D-498C-85D3-85D83150A6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Bahnschrift SemiBold" panose="020B0502040204020203" pitchFamily="34" charset="0"/>
                <a:cs typeface="Aharoni" panose="02010803020104030203" pitchFamily="2" charset="-79"/>
              </a:rPr>
              <a:t>What to do if you are sick?😢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3073E5-41F5-4395-B37A-3FB4D76B0F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Bahnschrift SemiBold" panose="020B0502040204020203" pitchFamily="34" charset="0"/>
                <a:cs typeface="Aharoni" panose="02010803020104030203" pitchFamily="2" charset="-79"/>
              </a:rPr>
              <a:t>🦟 Study in dengue patients and age of group in Thailand between 2016 to 2020</a:t>
            </a:r>
          </a:p>
        </p:txBody>
      </p:sp>
    </p:spTree>
    <p:extLst>
      <p:ext uri="{BB962C8B-B14F-4D97-AF65-F5344CB8AC3E}">
        <p14:creationId xmlns:p14="http://schemas.microsoft.com/office/powerpoint/2010/main" val="3569312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AF8A3-688C-4433-B27C-1BC216F8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CB017C7-D5AC-43F3-B369-F7E14A201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Convert wide data type to long data type</a:t>
            </a:r>
          </a:p>
          <a:p>
            <a:r>
              <a:rPr lang="en-US" dirty="0"/>
              <a:t>Detect the NA</a:t>
            </a:r>
          </a:p>
        </p:txBody>
      </p:sp>
    </p:spTree>
    <p:extLst>
      <p:ext uri="{BB962C8B-B14F-4D97-AF65-F5344CB8AC3E}">
        <p14:creationId xmlns:p14="http://schemas.microsoft.com/office/powerpoint/2010/main" val="3170640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AF8A3-688C-4433-B27C-1BC216F8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CB017C7-D5AC-43F3-B369-F7E14A201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One hot encoding</a:t>
            </a:r>
          </a:p>
        </p:txBody>
      </p:sp>
      <p:sp>
        <p:nvSpPr>
          <p:cNvPr id="15" name="Equals 4">
            <a:extLst>
              <a:ext uri="{FF2B5EF4-FFF2-40B4-BE49-F238E27FC236}">
                <a16:creationId xmlns:a16="http://schemas.microsoft.com/office/drawing/2014/main" id="{8DFB079C-C907-4273-94BC-8456CC4F2E2D}"/>
              </a:ext>
            </a:extLst>
          </p:cNvPr>
          <p:cNvSpPr txBox="1"/>
          <p:nvPr/>
        </p:nvSpPr>
        <p:spPr>
          <a:xfrm rot="16200000">
            <a:off x="2849420" y="3723223"/>
            <a:ext cx="359039" cy="287271"/>
          </a:xfrm>
          <a:prstGeom prst="downArrow">
            <a:avLst/>
          </a:prstGeom>
          <a:solidFill>
            <a:srgbClr val="C00000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100" kern="12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485E101-A320-4672-8E48-7C3861AD7A8D}"/>
              </a:ext>
            </a:extLst>
          </p:cNvPr>
          <p:cNvSpPr txBox="1"/>
          <p:nvPr/>
        </p:nvSpPr>
        <p:spPr>
          <a:xfrm>
            <a:off x="2275693" y="5064069"/>
            <a:ext cx="1456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Extract year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9DEBE0-00E2-45F2-BAAC-239AD699D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258" y="2475023"/>
            <a:ext cx="822341" cy="24246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6EB9C02-A597-44A6-BDA7-D96596E4DE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3280" y="2659803"/>
            <a:ext cx="5825385" cy="2239852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312985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AF8A3-688C-4433-B27C-1BC216F8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E4630F3-6912-41B7-9BFD-4BF03D94ED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5798" y="2333625"/>
            <a:ext cx="6971509" cy="2680535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9182314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EBF66-776B-44CD-B84A-5B13AE020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to test in 5 methods 🛠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31105EF-6455-4120-99AF-839E8D9C5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Multiple Linear Regression (Original)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K-folds Cross Validation (+ Repeats)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Features Selection: Recursive Feature Elimination (RFE)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Grid Search CV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Polynomial Regression</a:t>
            </a:r>
          </a:p>
        </p:txBody>
      </p:sp>
    </p:spTree>
    <p:extLst>
      <p:ext uri="{BB962C8B-B14F-4D97-AF65-F5344CB8AC3E}">
        <p14:creationId xmlns:p14="http://schemas.microsoft.com/office/powerpoint/2010/main" val="2156695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EBF66-776B-44CD-B84A-5B13AE020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Multiple Linear Regression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4F1FBF7-40ED-4691-850B-058E2C08F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6136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EBF66-776B-44CD-B84A-5B13AE020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400" dirty="0"/>
              <a:t>Grid Search CV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994EFF-978E-4416-B5A4-F8407CCDC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3977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FC55C-DFFA-419E-BB9C-906FAE015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 regression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C45F9E2-1435-42F6-93A8-DFDCFFC987CD}"/>
              </a:ext>
            </a:extLst>
          </p:cNvPr>
          <p:cNvGrpSpPr/>
          <p:nvPr/>
        </p:nvGrpSpPr>
        <p:grpSpPr>
          <a:xfrm>
            <a:off x="838200" y="1795463"/>
            <a:ext cx="5978525" cy="4327267"/>
            <a:chOff x="3106738" y="1690688"/>
            <a:chExt cx="5978525" cy="4327267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183A202-FF3D-471D-B7C6-21E5BB26E3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6738" y="2060020"/>
              <a:ext cx="5978525" cy="39579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875ED3D-5738-43B3-A5F1-14BCAF507DED}"/>
                </a:ext>
              </a:extLst>
            </p:cNvPr>
            <p:cNvSpPr txBox="1"/>
            <p:nvPr/>
          </p:nvSpPr>
          <p:spPr>
            <a:xfrm>
              <a:off x="5516354" y="1690688"/>
              <a:ext cx="1159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Degree = 2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D6E1CF32-79DD-4064-8CFE-EFFB1D86158A}"/>
              </a:ext>
            </a:extLst>
          </p:cNvPr>
          <p:cNvSpPr txBox="1"/>
          <p:nvPr/>
        </p:nvSpPr>
        <p:spPr>
          <a:xfrm>
            <a:off x="8077200" y="2662535"/>
            <a:ext cx="28575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i="0" u="none" strike="noStrike" baseline="0" dirty="0">
                <a:solidFill>
                  <a:srgbClr val="000000"/>
                </a:solidFill>
                <a:latin typeface="+mj-lt"/>
              </a:rPr>
              <a:t>Polynomial Regression </a:t>
            </a:r>
            <a:r>
              <a:rPr lang="en-US" sz="1600" b="0" i="0" u="none" strike="noStrike" baseline="0" dirty="0">
                <a:solidFill>
                  <a:srgbClr val="000000"/>
                </a:solidFill>
              </a:rPr>
              <a:t>is a form of linear regression in which the relationship between the independent variable x and dependent variable y is modelled as an nth degree polynomial.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260821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72F2B5F3-01D4-48BF-B959-C4A2562079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14463370"/>
              </p:ext>
            </p:extLst>
          </p:nvPr>
        </p:nvGraphicFramePr>
        <p:xfrm>
          <a:off x="785812" y="1466850"/>
          <a:ext cx="10620375" cy="47953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1F9FC55C-DFFA-419E-BB9C-906FAE015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 regression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E1B89A-BA2F-4F7D-8F33-C1E16D591692}"/>
              </a:ext>
            </a:extLst>
          </p:cNvPr>
          <p:cNvSpPr txBox="1"/>
          <p:nvPr/>
        </p:nvSpPr>
        <p:spPr>
          <a:xfrm>
            <a:off x="10010775" y="1843088"/>
            <a:ext cx="495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⭐</a:t>
            </a:r>
          </a:p>
        </p:txBody>
      </p:sp>
    </p:spTree>
    <p:extLst>
      <p:ext uri="{BB962C8B-B14F-4D97-AF65-F5344CB8AC3E}">
        <p14:creationId xmlns:p14="http://schemas.microsoft.com/office/powerpoint/2010/main" val="15254106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51D1FEAA-6675-4BBF-957A-813C8ADD9C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290401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1F9FC55C-DFFA-419E-BB9C-906FAE015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 regression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41B3C1-1A15-437C-8F35-DE286E1FFF53}"/>
              </a:ext>
            </a:extLst>
          </p:cNvPr>
          <p:cNvCxnSpPr/>
          <p:nvPr/>
        </p:nvCxnSpPr>
        <p:spPr>
          <a:xfrm>
            <a:off x="8763000" y="5962650"/>
            <a:ext cx="164782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5679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FC55C-DFFA-419E-BB9C-906FAE015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Prediction results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B8F52BD-FEDE-4FE6-B1EE-C7E00EE2A2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9982964"/>
              </p:ext>
            </p:extLst>
          </p:nvPr>
        </p:nvGraphicFramePr>
        <p:xfrm>
          <a:off x="1503045" y="1722279"/>
          <a:ext cx="9185912" cy="40379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96478">
                  <a:extLst>
                    <a:ext uri="{9D8B030D-6E8A-4147-A177-3AD203B41FA5}">
                      <a16:colId xmlns:a16="http://schemas.microsoft.com/office/drawing/2014/main" val="3835800918"/>
                    </a:ext>
                  </a:extLst>
                </a:gridCol>
                <a:gridCol w="2296478">
                  <a:extLst>
                    <a:ext uri="{9D8B030D-6E8A-4147-A177-3AD203B41FA5}">
                      <a16:colId xmlns:a16="http://schemas.microsoft.com/office/drawing/2014/main" val="471134121"/>
                    </a:ext>
                  </a:extLst>
                </a:gridCol>
                <a:gridCol w="2296478">
                  <a:extLst>
                    <a:ext uri="{9D8B030D-6E8A-4147-A177-3AD203B41FA5}">
                      <a16:colId xmlns:a16="http://schemas.microsoft.com/office/drawing/2014/main" val="3599363067"/>
                    </a:ext>
                  </a:extLst>
                </a:gridCol>
                <a:gridCol w="2296478">
                  <a:extLst>
                    <a:ext uri="{9D8B030D-6E8A-4147-A177-3AD203B41FA5}">
                      <a16:colId xmlns:a16="http://schemas.microsoft.com/office/drawing/2014/main" val="2439277073"/>
                    </a:ext>
                  </a:extLst>
                </a:gridCol>
              </a:tblGrid>
              <a:tr h="5768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Province</a:t>
                      </a:r>
                      <a:endParaRPr lang="en-US" sz="1600" dirty="0">
                        <a:effectLst/>
                        <a:latin typeface="+mj-lt"/>
                      </a:endParaRPr>
                    </a:p>
                  </a:txBody>
                  <a:tcPr marL="109728" marR="109728" marT="54864" marB="54864" anchor="ctr"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Actual Patient</a:t>
                      </a:r>
                      <a:endParaRPr lang="en-US" sz="1600" dirty="0">
                        <a:effectLst/>
                        <a:latin typeface="+mj-lt"/>
                      </a:endParaRPr>
                    </a:p>
                  </a:txBody>
                  <a:tcPr marL="109728" marR="109728" marT="54864" marB="5486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Predicted Patient</a:t>
                      </a:r>
                      <a:endParaRPr lang="en-US" sz="1600" dirty="0">
                        <a:effectLst/>
                        <a:latin typeface="+mj-lt"/>
                      </a:endParaRPr>
                    </a:p>
                  </a:txBody>
                  <a:tcPr marL="109728" marR="109728" marT="54864" marB="5486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Accuracy</a:t>
                      </a:r>
                      <a:endParaRPr lang="en-US" sz="1600" dirty="0">
                        <a:effectLst/>
                        <a:latin typeface="+mj-lt"/>
                      </a:endParaRPr>
                    </a:p>
                  </a:txBody>
                  <a:tcPr marL="109728" marR="109728" marT="54864" marB="54864" anchor="ctr"/>
                </a:tc>
                <a:extLst>
                  <a:ext uri="{0D108BD9-81ED-4DB2-BD59-A6C34878D82A}">
                    <a16:rowId xmlns:a16="http://schemas.microsoft.com/office/drawing/2014/main" val="2714868485"/>
                  </a:ext>
                </a:extLst>
              </a:tr>
              <a:tr h="5768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Trang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3211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3225.647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0.995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41258082"/>
                  </a:ext>
                </a:extLst>
              </a:tr>
              <a:tr h="5768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Songkhla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7314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7472.123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0.979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02351741"/>
                  </a:ext>
                </a:extLst>
              </a:tr>
              <a:tr h="5768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Nakhon Sri Thammarat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3419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4024.796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0.849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41721395"/>
                  </a:ext>
                </a:extLst>
              </a:tr>
              <a:tr h="5768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Kanjanaburi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1491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1769.510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0.843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85706532"/>
                  </a:ext>
                </a:extLst>
              </a:tr>
              <a:tr h="5768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Ubon Ratchathani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2092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2635.774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0.794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95392126"/>
                  </a:ext>
                </a:extLst>
              </a:tr>
              <a:tr h="5768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Nakhon Ratchasima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7194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9131.089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0.788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94402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5768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B5CBE-DFFA-4432-92F8-5639FE300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97D47-5F29-4EDD-853A-BFE2A01FF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Key facts</a:t>
            </a:r>
          </a:p>
          <a:p>
            <a:pPr marL="457200" lvl="1" indent="0">
              <a:buNone/>
            </a:pPr>
            <a:r>
              <a:rPr lang="en-US" dirty="0"/>
              <a:t>- The infection causes flu-like illness, and occasionally develops into a potentially lethal.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b="0" i="0" dirty="0">
                <a:effectLst/>
              </a:rPr>
              <a:t>- There is no specific treatment for dengue, </a:t>
            </a:r>
            <a:r>
              <a:rPr lang="en-US" b="0" dirty="0">
                <a:effectLst/>
                <a:latin typeface="+mj-lt"/>
              </a:rPr>
              <a:t>but early detection and access to proper medical care </a:t>
            </a:r>
            <a:r>
              <a:rPr lang="en-US" b="0" i="0" dirty="0">
                <a:effectLst/>
              </a:rPr>
              <a:t>lowers fatality rates below 1%.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/>
              <a:t>Objectives</a:t>
            </a:r>
          </a:p>
          <a:p>
            <a:pPr marL="457200" lvl="1" indent="0">
              <a:buNone/>
            </a:pPr>
            <a:r>
              <a:rPr lang="en-US" dirty="0"/>
              <a:t>🔮 To predict the number of</a:t>
            </a:r>
            <a:r>
              <a:rPr lang="th-TH" dirty="0"/>
              <a:t> </a:t>
            </a:r>
            <a:r>
              <a:rPr lang="en-US" dirty="0"/>
              <a:t>patients by temperature, rainfall, humidity.</a:t>
            </a:r>
            <a:endParaRPr lang="th-TH" dirty="0"/>
          </a:p>
          <a:p>
            <a:pPr marL="457200" lvl="1" indent="0">
              <a:buNone/>
            </a:pPr>
            <a:r>
              <a:rPr lang="en-US" dirty="0"/>
              <a:t>✨ To cluster the patient into multiple groups of regions.</a:t>
            </a:r>
          </a:p>
          <a:p>
            <a:pPr marL="457200" lvl="1" indent="0">
              <a:buNone/>
            </a:pPr>
            <a:r>
              <a:rPr lang="en-US" dirty="0"/>
              <a:t>📊 To visualize information that is relevant to the data.</a:t>
            </a:r>
          </a:p>
        </p:txBody>
      </p:sp>
    </p:spTree>
    <p:extLst>
      <p:ext uri="{BB962C8B-B14F-4D97-AF65-F5344CB8AC3E}">
        <p14:creationId xmlns:p14="http://schemas.microsoft.com/office/powerpoint/2010/main" val="25491934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8EBD732B-A97B-4A1E-8F79-EDB67838AE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220" t="15814" r="2078" b="44922"/>
          <a:stretch/>
        </p:blipFill>
        <p:spPr bwMode="auto">
          <a:xfrm>
            <a:off x="7026562" y="1"/>
            <a:ext cx="51654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A677C4D-8506-4732-8FBC-CFDFB80C0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82FF436-CBC5-4264-ACA3-C3B69162386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15" t="5025" r="2077" b="9411"/>
          <a:stretch/>
        </p:blipFill>
        <p:spPr bwMode="auto">
          <a:xfrm>
            <a:off x="7026563" y="182562"/>
            <a:ext cx="3671267" cy="649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3C1E52E-58D2-41EA-A4FE-AFF66DC21DF7}"/>
              </a:ext>
            </a:extLst>
          </p:cNvPr>
          <p:cNvSpPr txBox="1"/>
          <p:nvPr/>
        </p:nvSpPr>
        <p:spPr>
          <a:xfrm>
            <a:off x="838200" y="2055812"/>
            <a:ext cx="351183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i="0" u="none" strike="noStrike" baseline="0" dirty="0">
                <a:solidFill>
                  <a:srgbClr val="000000"/>
                </a:solidFill>
              </a:rPr>
              <a:t>Green color is low rain amount (1181)</a:t>
            </a:r>
          </a:p>
          <a:p>
            <a:pPr marL="285750" indent="-285750">
              <a:buFontTx/>
              <a:buChar char="-"/>
            </a:pPr>
            <a:r>
              <a:rPr lang="en-US" sz="1600" i="0" u="none" strike="noStrike" baseline="0" dirty="0">
                <a:solidFill>
                  <a:srgbClr val="000000"/>
                </a:solidFill>
              </a:rPr>
              <a:t>Blue color is medium rain amount (2155)</a:t>
            </a:r>
          </a:p>
          <a:p>
            <a:pPr marL="285750" indent="-285750">
              <a:buFontTx/>
              <a:buChar char="-"/>
            </a:pPr>
            <a:r>
              <a:rPr lang="en-US" sz="1600" i="0" u="none" strike="noStrike" baseline="0" dirty="0">
                <a:solidFill>
                  <a:srgbClr val="000000"/>
                </a:solidFill>
              </a:rPr>
              <a:t>Red color is high rain amount (3647)</a:t>
            </a:r>
          </a:p>
          <a:p>
            <a:pPr marL="285750" indent="-285750">
              <a:buFontTx/>
              <a:buChar char="-"/>
            </a:pPr>
            <a:r>
              <a:rPr lang="en-US" sz="1600" i="0" u="none" strike="noStrike" baseline="0" dirty="0">
                <a:solidFill>
                  <a:srgbClr val="000000"/>
                </a:solidFill>
              </a:rPr>
              <a:t>Size of the circle is demonstrated by the percentage of deaths by Dengue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7DAB32E-2114-4492-9D2D-6CE08A011F42}"/>
              </a:ext>
            </a:extLst>
          </p:cNvPr>
          <p:cNvCxnSpPr>
            <a:cxnSpLocks/>
          </p:cNvCxnSpPr>
          <p:nvPr/>
        </p:nvCxnSpPr>
        <p:spPr>
          <a:xfrm flipV="1">
            <a:off x="5759738" y="2428875"/>
            <a:ext cx="2543175" cy="20002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51C90B3-1EC7-486B-AB93-C0FA7A5D0C60}"/>
              </a:ext>
            </a:extLst>
          </p:cNvPr>
          <p:cNvCxnSpPr>
            <a:cxnSpLocks/>
          </p:cNvCxnSpPr>
          <p:nvPr/>
        </p:nvCxnSpPr>
        <p:spPr>
          <a:xfrm flipV="1">
            <a:off x="5759738" y="3829052"/>
            <a:ext cx="2628900" cy="5905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5AAC887-436A-46E3-8C45-0BCEB53A40BE}"/>
              </a:ext>
            </a:extLst>
          </p:cNvPr>
          <p:cNvCxnSpPr>
            <a:cxnSpLocks/>
          </p:cNvCxnSpPr>
          <p:nvPr/>
        </p:nvCxnSpPr>
        <p:spPr>
          <a:xfrm flipV="1">
            <a:off x="5759738" y="4305300"/>
            <a:ext cx="2266950" cy="1143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3DE852D-1B08-40FC-B1EE-FED418E7E5EF}"/>
              </a:ext>
            </a:extLst>
          </p:cNvPr>
          <p:cNvSpPr txBox="1"/>
          <p:nvPr/>
        </p:nvSpPr>
        <p:spPr>
          <a:xfrm>
            <a:off x="4392273" y="3905012"/>
            <a:ext cx="14097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🎯 </a:t>
            </a:r>
            <a:r>
              <a:rPr lang="en-US" sz="2400" dirty="0">
                <a:solidFill>
                  <a:srgbClr val="000000"/>
                </a:solidFill>
              </a:rPr>
              <a:t>C</a:t>
            </a:r>
            <a:r>
              <a:rPr lang="en-US" sz="2400" i="0" u="none" strike="noStrike" baseline="0" dirty="0">
                <a:solidFill>
                  <a:srgbClr val="000000"/>
                </a:solidFill>
              </a:rPr>
              <a:t>entroid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377114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>
            <a:extLst>
              <a:ext uri="{FF2B5EF4-FFF2-40B4-BE49-F238E27FC236}">
                <a16:creationId xmlns:a16="http://schemas.microsoft.com/office/drawing/2014/main" id="{0B45B51F-7155-4E59-B9F7-BB7C964152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34" t="11108" r="2776" b="46850"/>
          <a:stretch/>
        </p:blipFill>
        <p:spPr bwMode="auto">
          <a:xfrm>
            <a:off x="2165192" y="1628774"/>
            <a:ext cx="3670617" cy="4009137"/>
          </a:xfrm>
          <a:prstGeom prst="rect">
            <a:avLst/>
          </a:prstGeom>
          <a:noFill/>
          <a:effectLst>
            <a:glow rad="2286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A677C4D-8506-4732-8FBC-CFDFB80C0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369205-DB11-4A77-9A99-C51A286DA46D}"/>
              </a:ext>
            </a:extLst>
          </p:cNvPr>
          <p:cNvSpPr txBox="1"/>
          <p:nvPr/>
        </p:nvSpPr>
        <p:spPr>
          <a:xfrm>
            <a:off x="6153150" y="2384078"/>
            <a:ext cx="3581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northeastern</a:t>
            </a:r>
            <a:r>
              <a:rPr lang="th-TH" dirty="0"/>
              <a:t> </a:t>
            </a:r>
            <a:r>
              <a:rPr lang="en-US" dirty="0"/>
              <a:t>is the region with the highest rate of dengue.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32642B9-9CB9-4AE1-8D2B-923ACB1C1FD0}"/>
              </a:ext>
            </a:extLst>
          </p:cNvPr>
          <p:cNvGrpSpPr/>
          <p:nvPr/>
        </p:nvGrpSpPr>
        <p:grpSpPr>
          <a:xfrm>
            <a:off x="6153150" y="3351342"/>
            <a:ext cx="4232753" cy="1249192"/>
            <a:chOff x="1209040" y="3616883"/>
            <a:chExt cx="7741761" cy="228478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8E75B11-8259-4FFE-B25C-C8EACCBBD9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94343" r="-1"/>
            <a:stretch/>
          </p:blipFill>
          <p:spPr>
            <a:xfrm>
              <a:off x="7934960" y="3619947"/>
              <a:ext cx="1015841" cy="2281132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9AEA4457-7D75-4190-A168-B67EA0A843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4824" r="20917"/>
            <a:stretch/>
          </p:blipFill>
          <p:spPr>
            <a:xfrm>
              <a:off x="5374640" y="3620539"/>
              <a:ext cx="2560320" cy="2281132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74E54F1D-32BE-40FE-BFAE-1AA3608D01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1241" r="65561"/>
            <a:stretch/>
          </p:blipFill>
          <p:spPr>
            <a:xfrm>
              <a:off x="1209040" y="3616883"/>
              <a:ext cx="4165600" cy="2281132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6B0F6A1D-4A23-4E81-92D1-6EAEAAD0124D}"/>
              </a:ext>
            </a:extLst>
          </p:cNvPr>
          <p:cNvSpPr txBox="1"/>
          <p:nvPr/>
        </p:nvSpPr>
        <p:spPr>
          <a:xfrm>
            <a:off x="2003267" y="5793085"/>
            <a:ext cx="3670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 Northeastern 66.62 per 100,000 population</a:t>
            </a:r>
            <a:r>
              <a:rPr lang="th-TH" sz="1200" dirty="0"/>
              <a:t> </a:t>
            </a:r>
            <a:r>
              <a:rPr lang="en-US" sz="1200" dirty="0"/>
              <a:t>sick with dengue BBC Thai</a:t>
            </a:r>
          </a:p>
        </p:txBody>
      </p:sp>
    </p:spTree>
    <p:extLst>
      <p:ext uri="{BB962C8B-B14F-4D97-AF65-F5344CB8AC3E}">
        <p14:creationId xmlns:p14="http://schemas.microsoft.com/office/powerpoint/2010/main" val="35498215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77C4D-8506-4732-8FBC-CFDFB80C0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Clusters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C90F665E-8977-4965-8C6F-8AAB66FCDBE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28" t="4754" r="28893" b="59098"/>
          <a:stretch/>
        </p:blipFill>
        <p:spPr bwMode="auto">
          <a:xfrm>
            <a:off x="1685927" y="1690688"/>
            <a:ext cx="2209800" cy="247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CA2298A9-0149-4B81-A9D0-25BE0F4583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5" t="48698" r="38648" b="9446"/>
          <a:stretch/>
        </p:blipFill>
        <p:spPr bwMode="auto">
          <a:xfrm>
            <a:off x="6251141" y="1678865"/>
            <a:ext cx="1819275" cy="2863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478E94BA-003B-431E-BB8A-86F7658158BE}"/>
              </a:ext>
            </a:extLst>
          </p:cNvPr>
          <p:cNvGrpSpPr/>
          <p:nvPr/>
        </p:nvGrpSpPr>
        <p:grpSpPr>
          <a:xfrm>
            <a:off x="1154230" y="4542716"/>
            <a:ext cx="4232753" cy="1249192"/>
            <a:chOff x="1209040" y="3616883"/>
            <a:chExt cx="7741761" cy="2284788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D4D804EF-CD2D-4D16-A9FD-51ABDF79FF4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94343" r="-1"/>
            <a:stretch/>
          </p:blipFill>
          <p:spPr>
            <a:xfrm>
              <a:off x="7934960" y="3619947"/>
              <a:ext cx="1015841" cy="2281132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E39A016-3A2D-4812-A434-A209D4AFDA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4824" r="20917"/>
            <a:stretch/>
          </p:blipFill>
          <p:spPr>
            <a:xfrm>
              <a:off x="5374640" y="3620539"/>
              <a:ext cx="2560320" cy="2281132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347337E-891D-4031-AA52-8684EB2E77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1241" r="65561"/>
            <a:stretch/>
          </p:blipFill>
          <p:spPr>
            <a:xfrm>
              <a:off x="1209040" y="3616883"/>
              <a:ext cx="4165600" cy="2281132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A9C1CF5-75DE-482C-9ECD-58585806B793}"/>
              </a:ext>
            </a:extLst>
          </p:cNvPr>
          <p:cNvGrpSpPr/>
          <p:nvPr/>
        </p:nvGrpSpPr>
        <p:grpSpPr>
          <a:xfrm>
            <a:off x="6231416" y="4541716"/>
            <a:ext cx="4232753" cy="1249192"/>
            <a:chOff x="1209040" y="3616883"/>
            <a:chExt cx="7741761" cy="2284788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3801D0B4-0FAE-42A8-A7BD-A81B4368DF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94343" r="-1"/>
            <a:stretch/>
          </p:blipFill>
          <p:spPr>
            <a:xfrm>
              <a:off x="7934960" y="3619947"/>
              <a:ext cx="1015841" cy="2281132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E458B0B4-61FE-486E-A2BF-8EA5D796B7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4824" r="20917"/>
            <a:stretch/>
          </p:blipFill>
          <p:spPr>
            <a:xfrm>
              <a:off x="5374640" y="3620539"/>
              <a:ext cx="2560320" cy="2281132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D40F9878-306C-4FF2-9EC3-E05FE7D1E8B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1241" r="65561"/>
            <a:stretch/>
          </p:blipFill>
          <p:spPr>
            <a:xfrm>
              <a:off x="1209040" y="3616883"/>
              <a:ext cx="4165600" cy="22811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954089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3AE59-F638-4509-B7DD-BAF324EC7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Heatmap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4AC2D8A-57F2-4810-AD75-2D342138D88A}"/>
              </a:ext>
            </a:extLst>
          </p:cNvPr>
          <p:cNvGrpSpPr/>
          <p:nvPr/>
        </p:nvGrpSpPr>
        <p:grpSpPr>
          <a:xfrm>
            <a:off x="1210366" y="1843979"/>
            <a:ext cx="9771268" cy="4302100"/>
            <a:chOff x="838200" y="1843979"/>
            <a:chExt cx="9771268" cy="430210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C8EB70E-0BC2-4848-9FEE-1990CC4F61E2}"/>
                </a:ext>
              </a:extLst>
            </p:cNvPr>
            <p:cNvGrpSpPr/>
            <p:nvPr/>
          </p:nvGrpSpPr>
          <p:grpSpPr>
            <a:xfrm>
              <a:off x="6029799" y="2405254"/>
              <a:ext cx="4579669" cy="2845347"/>
              <a:chOff x="5755480" y="1929837"/>
              <a:chExt cx="4579669" cy="2845347"/>
            </a:xfrm>
          </p:grpSpPr>
          <p:pic>
            <p:nvPicPr>
              <p:cNvPr id="10" name="Picture 4">
                <a:extLst>
                  <a:ext uri="{FF2B5EF4-FFF2-40B4-BE49-F238E27FC236}">
                    <a16:creationId xmlns:a16="http://schemas.microsoft.com/office/drawing/2014/main" id="{CCFDC783-2425-4B8D-89E2-DEDCD1E3EB7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alphaModFix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313" t="3029" r="22917" b="6620"/>
              <a:stretch/>
            </p:blipFill>
            <p:spPr bwMode="auto">
              <a:xfrm>
                <a:off x="5755480" y="1929837"/>
                <a:ext cx="3790004" cy="28240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4">
                <a:extLst>
                  <a:ext uri="{FF2B5EF4-FFF2-40B4-BE49-F238E27FC236}">
                    <a16:creationId xmlns:a16="http://schemas.microsoft.com/office/drawing/2014/main" id="{A9B310FD-8528-41F4-A39D-9924FC18C0D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alphaModFix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8242" t="1045" b="6620"/>
              <a:stretch/>
            </p:blipFill>
            <p:spPr bwMode="auto">
              <a:xfrm>
                <a:off x="9547400" y="1929837"/>
                <a:ext cx="787749" cy="28453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C16B6C2-5B11-45D9-854A-7793D6446466}"/>
                </a:ext>
              </a:extLst>
            </p:cNvPr>
            <p:cNvSpPr txBox="1"/>
            <p:nvPr/>
          </p:nvSpPr>
          <p:spPr>
            <a:xfrm>
              <a:off x="838200" y="5315082"/>
              <a:ext cx="3369943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</a:rPr>
                <a:t>F</a:t>
              </a:r>
              <a:r>
                <a:rPr lang="en-US" sz="1600" i="0" u="none" strike="noStrike" baseline="0" dirty="0">
                  <a:solidFill>
                    <a:srgbClr val="000000"/>
                  </a:solidFill>
                </a:rPr>
                <a:t>rom figure x shows the number of cases and the concentration of patients in Thailand in 2020</a:t>
              </a:r>
              <a:endParaRPr lang="en-US" sz="16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52F4C70-A902-4CDA-A480-5E3C7554D4A6}"/>
                </a:ext>
              </a:extLst>
            </p:cNvPr>
            <p:cNvSpPr txBox="1"/>
            <p:nvPr/>
          </p:nvSpPr>
          <p:spPr>
            <a:xfrm>
              <a:off x="5929606" y="5345762"/>
              <a:ext cx="310896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</a:rPr>
                <a:t>From figure x  shows the rainfall in Thailand in 2020.</a:t>
              </a:r>
              <a:endParaRPr lang="en-US" sz="1600" dirty="0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B62521EA-02BF-4C98-BF80-9D08F7136CF2}"/>
                </a:ext>
              </a:extLst>
            </p:cNvPr>
            <p:cNvGrpSpPr/>
            <p:nvPr/>
          </p:nvGrpSpPr>
          <p:grpSpPr>
            <a:xfrm>
              <a:off x="925827" y="1843979"/>
              <a:ext cx="4955215" cy="3385245"/>
              <a:chOff x="670558" y="1843980"/>
              <a:chExt cx="3848101" cy="2628900"/>
            </a:xfrm>
          </p:grpSpPr>
          <p:pic>
            <p:nvPicPr>
              <p:cNvPr id="5122" name="Picture 2">
                <a:extLst>
                  <a:ext uri="{FF2B5EF4-FFF2-40B4-BE49-F238E27FC236}">
                    <a16:creationId xmlns:a16="http://schemas.microsoft.com/office/drawing/2014/main" id="{2B94123E-F882-4836-9D5E-F77B8CFCF5B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725" t="2536" r="22756"/>
              <a:stretch/>
            </p:blipFill>
            <p:spPr bwMode="auto">
              <a:xfrm>
                <a:off x="670558" y="1910655"/>
                <a:ext cx="2943226" cy="25622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Picture 2">
                <a:extLst>
                  <a:ext uri="{FF2B5EF4-FFF2-40B4-BE49-F238E27FC236}">
                    <a16:creationId xmlns:a16="http://schemas.microsoft.com/office/drawing/2014/main" id="{F856AB24-702F-486A-BD72-DD8A1E1C074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4776"/>
              <a:stretch/>
            </p:blipFill>
            <p:spPr bwMode="auto">
              <a:xfrm>
                <a:off x="3613784" y="1843980"/>
                <a:ext cx="904875" cy="26289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02A6CE59-7C74-4474-8406-6AA894EC9C00}"/>
                </a:ext>
              </a:extLst>
            </p:cNvPr>
            <p:cNvSpPr/>
            <p:nvPr/>
          </p:nvSpPr>
          <p:spPr>
            <a:xfrm>
              <a:off x="1459630" y="2691259"/>
              <a:ext cx="1231492" cy="1231492"/>
            </a:xfrm>
            <a:prstGeom prst="ellipse">
              <a:avLst/>
            </a:prstGeom>
            <a:noFill/>
            <a:ln w="38100">
              <a:solidFill>
                <a:schemeClr val="tx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ADA7F49-3315-4F4B-B8DC-9FD74378F7E7}"/>
                </a:ext>
              </a:extLst>
            </p:cNvPr>
            <p:cNvGrpSpPr/>
            <p:nvPr/>
          </p:nvGrpSpPr>
          <p:grpSpPr>
            <a:xfrm>
              <a:off x="6910685" y="2484389"/>
              <a:ext cx="1509188" cy="2859504"/>
              <a:chOff x="6655416" y="2030349"/>
              <a:chExt cx="1509188" cy="2859504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A9470E78-D30D-42A9-8AAB-B948D2EEFD73}"/>
                  </a:ext>
                </a:extLst>
              </p:cNvPr>
              <p:cNvSpPr/>
              <p:nvPr/>
            </p:nvSpPr>
            <p:spPr>
              <a:xfrm rot="18970562">
                <a:off x="6655416" y="3646797"/>
                <a:ext cx="728574" cy="1243056"/>
              </a:xfrm>
              <a:prstGeom prst="ellipse">
                <a:avLst/>
              </a:prstGeom>
              <a:noFill/>
              <a:ln w="28575">
                <a:solidFill>
                  <a:schemeClr val="tx1">
                    <a:alpha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DFAD8FCC-D8A8-4901-A7B8-5043C6304420}"/>
                  </a:ext>
                </a:extLst>
              </p:cNvPr>
              <p:cNvSpPr/>
              <p:nvPr/>
            </p:nvSpPr>
            <p:spPr>
              <a:xfrm rot="18970562">
                <a:off x="6874055" y="2659501"/>
                <a:ext cx="728574" cy="1243056"/>
              </a:xfrm>
              <a:prstGeom prst="ellipse">
                <a:avLst/>
              </a:prstGeom>
              <a:noFill/>
              <a:ln w="28575">
                <a:solidFill>
                  <a:schemeClr val="tx1">
                    <a:alpha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6E0D2767-1766-43DC-9877-529CCD053B8C}"/>
                  </a:ext>
                </a:extLst>
              </p:cNvPr>
              <p:cNvSpPr/>
              <p:nvPr/>
            </p:nvSpPr>
            <p:spPr>
              <a:xfrm rot="18970562">
                <a:off x="7436030" y="2030349"/>
                <a:ext cx="728574" cy="1243056"/>
              </a:xfrm>
              <a:prstGeom prst="ellipse">
                <a:avLst/>
              </a:prstGeom>
              <a:noFill/>
              <a:ln w="28575">
                <a:solidFill>
                  <a:schemeClr val="tx1">
                    <a:alpha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79807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B5CBE-DFFA-4432-92F8-5639FE300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500"/>
            <a:ext cx="10515600" cy="1325563"/>
          </a:xfrm>
        </p:spPr>
        <p:txBody>
          <a:bodyPr/>
          <a:lstStyle/>
          <a:p>
            <a:r>
              <a:rPr lang="en-US" dirty="0"/>
              <a:t>However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C0AAC1C-AF1F-4555-9736-786F7D67F0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1976438"/>
            <a:ext cx="5913633" cy="398713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58734FA-6FDA-48B7-A251-0BCD119E9834}"/>
              </a:ext>
            </a:extLst>
          </p:cNvPr>
          <p:cNvSpPr txBox="1"/>
          <p:nvPr/>
        </p:nvSpPr>
        <p:spPr>
          <a:xfrm>
            <a:off x="7781923" y="2662535"/>
            <a:ext cx="339090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T</a:t>
            </a:r>
            <a:r>
              <a:rPr lang="en-US" i="0" u="none" strike="noStrike" baseline="0" dirty="0">
                <a:solidFill>
                  <a:srgbClr val="000000"/>
                </a:solidFill>
              </a:rPr>
              <a:t>he outbreak of dengue cannot be described as caused by the proliferation of Aedes mosquitoes only in the </a:t>
            </a:r>
            <a:r>
              <a:rPr lang="en-US" i="0" u="none" strike="noStrike" baseline="0" dirty="0">
                <a:solidFill>
                  <a:srgbClr val="000000"/>
                </a:solidFill>
                <a:latin typeface="+mj-lt"/>
              </a:rPr>
              <a:t>rainy season</a:t>
            </a:r>
            <a:r>
              <a:rPr lang="en-US" i="0" u="none" strike="noStrike" baseline="0" dirty="0">
                <a:solidFill>
                  <a:srgbClr val="000000"/>
                </a:solidFill>
              </a:rPr>
              <a:t> (Tonn et al., 1969).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71F284E-41C0-4798-8D11-585063B33D7E}"/>
              </a:ext>
            </a:extLst>
          </p:cNvPr>
          <p:cNvSpPr/>
          <p:nvPr/>
        </p:nvSpPr>
        <p:spPr>
          <a:xfrm>
            <a:off x="4876799" y="4187903"/>
            <a:ext cx="561975" cy="56197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00FF7B9-034E-4E16-A8FB-B850FAFCD816}"/>
              </a:ext>
            </a:extLst>
          </p:cNvPr>
          <p:cNvSpPr/>
          <p:nvPr/>
        </p:nvSpPr>
        <p:spPr>
          <a:xfrm>
            <a:off x="4876798" y="2534568"/>
            <a:ext cx="561975" cy="56197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371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C19CB-2073-4F3D-B531-DEB9A015F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55C61-4CE0-4A43-BA56-FDAD1F83B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👍🏽</a:t>
            </a:r>
          </a:p>
          <a:p>
            <a:r>
              <a:rPr lang="en-US" sz="1800" dirty="0"/>
              <a:t>The predicted results of the model are satisfied in some provinces, on the other hand, some provinces need more variables or more data to improve results.</a:t>
            </a:r>
          </a:p>
          <a:p>
            <a:r>
              <a:rPr lang="en-US" sz="1800" dirty="0"/>
              <a:t>Clustering are related with visualization.</a:t>
            </a:r>
          </a:p>
          <a:p>
            <a:r>
              <a:rPr lang="en-US" sz="1800" dirty="0"/>
              <a:t>Visualization are related with clustering.</a:t>
            </a:r>
          </a:p>
          <a:p>
            <a:pPr marL="0" indent="0">
              <a:buNone/>
            </a:pPr>
            <a:r>
              <a:rPr lang="en-US" sz="2400" dirty="0"/>
              <a:t>🤔</a:t>
            </a:r>
          </a:p>
          <a:p>
            <a:r>
              <a:rPr lang="en-US" sz="1800" dirty="0"/>
              <a:t>Limitation data the same kind of data is distributed. such as climate data are under the organization that does not own the data and is difficult to access information.</a:t>
            </a:r>
          </a:p>
          <a:p>
            <a:r>
              <a:rPr lang="en-US" sz="1800" dirty="0"/>
              <a:t>For more accuracy of prediction and clustering dengue patients with adding more features like “swamp” that are a source of Aedes for growth and cause to illness.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295123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6DC76-B60E-4E0F-AC1D-AB74016D2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5476E-0E41-4F20-823F-FEB3EB568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93921"/>
            <a:ext cx="10515600" cy="2023999"/>
          </a:xfrm>
        </p:spPr>
        <p:txBody>
          <a:bodyPr>
            <a:normAutofit/>
          </a:bodyPr>
          <a:lstStyle/>
          <a:p>
            <a:r>
              <a:rPr lang="en-US" sz="16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Dengue fever: Thai researchers who co-developed the world's first dengue vaccine offer the government to accelerate vaccine procurement</a:t>
            </a:r>
            <a:endParaRPr lang="en-US" sz="1600" dirty="0"/>
          </a:p>
          <a:p>
            <a:r>
              <a:rPr lang="en-US" sz="16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Dengue fever situation in Thailand 2020. Chulabhorn Hospital.</a:t>
            </a:r>
            <a:endParaRPr lang="en-US" sz="1600" dirty="0"/>
          </a:p>
          <a:p>
            <a:r>
              <a:rPr lang="th-TH" sz="1600" dirty="0"/>
              <a:t>ไข้เลือดออก: กรมควบคุมโรคเผยผู้ป่วยเพิ่มจากปี 61 เกือบสองเท่า แนะป้องกันยุงกัด-กำจัดยุงลาย</a:t>
            </a:r>
            <a:r>
              <a:rPr lang="en-US" sz="1600" dirty="0"/>
              <a:t> https://www.bbc.com/thai/48838308</a:t>
            </a:r>
          </a:p>
          <a:p>
            <a:r>
              <a:rPr lang="en-US" sz="16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Fact sheet: Dengue and severe dengue Updated April 2017, World Health Organization.</a:t>
            </a:r>
            <a:endParaRPr lang="en-US" sz="1600" dirty="0"/>
          </a:p>
          <a:p>
            <a:r>
              <a:rPr lang="en-US" sz="16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Ecological biology and mosquito control in Thailand.</a:t>
            </a:r>
            <a:r>
              <a:rPr lang="th-TH" sz="16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16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Department of Medical Sciences.</a:t>
            </a:r>
            <a:endParaRPr lang="en-US" sz="16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5143EB3-5ACC-453A-A185-3AF344BC67C3}"/>
              </a:ext>
            </a:extLst>
          </p:cNvPr>
          <p:cNvSpPr txBox="1">
            <a:spLocks/>
          </p:cNvSpPr>
          <p:nvPr/>
        </p:nvSpPr>
        <p:spPr>
          <a:xfrm>
            <a:off x="838200" y="27662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Reference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033EA17-37CB-4134-A1BA-ED695C351033}"/>
              </a:ext>
            </a:extLst>
          </p:cNvPr>
          <p:cNvSpPr txBox="1">
            <a:spLocks/>
          </p:cNvSpPr>
          <p:nvPr/>
        </p:nvSpPr>
        <p:spPr>
          <a:xfrm>
            <a:off x="838200" y="158483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👩🏼‍💻 https://github.com/Phophism/python_project</a:t>
            </a:r>
          </a:p>
        </p:txBody>
      </p:sp>
    </p:spTree>
    <p:extLst>
      <p:ext uri="{BB962C8B-B14F-4D97-AF65-F5344CB8AC3E}">
        <p14:creationId xmlns:p14="http://schemas.microsoft.com/office/powerpoint/2010/main" val="17124889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7D2DE-C17D-498C-85D3-85D83150A6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Bahnschrift SemiBold" panose="020B0502040204020203" pitchFamily="34" charset="0"/>
                <a:cs typeface="Aharoni" panose="02010803020104030203" pitchFamily="2" charset="-79"/>
              </a:rPr>
              <a:t>Stay safe❤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A3B5C3FA-8219-4E0D-9F49-C4BBA60795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Bahnschrift SemiBold" panose="020B0502040204020203" pitchFamily="34" charset="0"/>
                <a:cs typeface="Aharoni" panose="02010803020104030203" pitchFamily="2" charset="-79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96697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AF8A3-688C-4433-B27C-1BC216F8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92A9884-09C3-4051-8114-ED7F68D0B5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19330292"/>
              </p:ext>
            </p:extLst>
          </p:nvPr>
        </p:nvGraphicFramePr>
        <p:xfrm>
          <a:off x="2032000" y="1443566"/>
          <a:ext cx="8128000" cy="2709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BEA377A-1907-41C7-8D59-C5E5DE666CEB}"/>
              </a:ext>
            </a:extLst>
          </p:cNvPr>
          <p:cNvSpPr txBox="1"/>
          <p:nvPr/>
        </p:nvSpPr>
        <p:spPr>
          <a:xfrm>
            <a:off x="2911475" y="3900554"/>
            <a:ext cx="63690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Dengue patient dataset - Department of disease control</a:t>
            </a:r>
            <a:r>
              <a:rPr lang="th-TH" dirty="0"/>
              <a:t> - </a:t>
            </a:r>
            <a:r>
              <a:rPr lang="en-US" dirty="0"/>
              <a:t>Ministry of Public Health. (476,935 observations)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Rain, Humidity, Temperature dataset - National Statistical Office of Thailand</a:t>
            </a:r>
          </a:p>
        </p:txBody>
      </p:sp>
    </p:spTree>
    <p:extLst>
      <p:ext uri="{BB962C8B-B14F-4D97-AF65-F5344CB8AC3E}">
        <p14:creationId xmlns:p14="http://schemas.microsoft.com/office/powerpoint/2010/main" val="1249659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B5CBE-DFFA-4432-92F8-5639FE300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? Rainfall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FAE2D146-BC5E-43C9-AEBE-0FAF0F2AD2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8991" y="1690688"/>
            <a:ext cx="9514018" cy="39379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7EAF90-4B02-431F-B5CC-6F70C321AE09}"/>
              </a:ext>
            </a:extLst>
          </p:cNvPr>
          <p:cNvSpPr txBox="1"/>
          <p:nvPr/>
        </p:nvSpPr>
        <p:spPr>
          <a:xfrm>
            <a:off x="1338991" y="5704864"/>
            <a:ext cx="85003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Environmental and climatic affecting the rapid spread of the disease. Rainfall, humidity and temperature are relative to the Aedes larvae index (Papanit Suangto, Watcharee Kaewnokkhao and Saman Sayumpuruchinan, 2013).</a:t>
            </a:r>
          </a:p>
        </p:txBody>
      </p:sp>
    </p:spTree>
    <p:extLst>
      <p:ext uri="{BB962C8B-B14F-4D97-AF65-F5344CB8AC3E}">
        <p14:creationId xmlns:p14="http://schemas.microsoft.com/office/powerpoint/2010/main" val="3192938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776972B-B964-41CF-B1A9-C8A8A3EF910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88" b="-1"/>
          <a:stretch/>
        </p:blipFill>
        <p:spPr bwMode="auto">
          <a:xfrm flipH="1">
            <a:off x="0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59371D-6C71-41F5-BDEA-7DCA5D3C1CF2}"/>
              </a:ext>
            </a:extLst>
          </p:cNvPr>
          <p:cNvSpPr txBox="1"/>
          <p:nvPr/>
        </p:nvSpPr>
        <p:spPr>
          <a:xfrm>
            <a:off x="104775" y="6424460"/>
            <a:ext cx="1790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Thairath Online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DB5CBE-DFFA-4432-92F8-5639FE300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/>
              <a:t>Temperature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0D2E40-3B00-40B7-BC96-271A0FB26E60}"/>
              </a:ext>
            </a:extLst>
          </p:cNvPr>
          <p:cNvSpPr txBox="1"/>
          <p:nvPr/>
        </p:nvSpPr>
        <p:spPr>
          <a:xfrm>
            <a:off x="7531610" y="2434201"/>
            <a:ext cx="3822189" cy="3742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28-35 Celsius. Aedes mosquitoes take about 9-14 days to grow from egg to adult.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If the temperature is higher than 35 Celsius, Aedes mosquitoes only take 5-7 days to grow.</a:t>
            </a:r>
          </a:p>
        </p:txBody>
      </p:sp>
    </p:spTree>
    <p:extLst>
      <p:ext uri="{BB962C8B-B14F-4D97-AF65-F5344CB8AC3E}">
        <p14:creationId xmlns:p14="http://schemas.microsoft.com/office/powerpoint/2010/main" val="2524977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AF8A3-688C-4433-B27C-1BC216F8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data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098997A-81BE-4BAC-A6DA-0A124789B6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6235"/>
          <a:stretch/>
        </p:blipFill>
        <p:spPr>
          <a:xfrm>
            <a:off x="1399967" y="2098226"/>
            <a:ext cx="4353133" cy="1251014"/>
          </a:xfrm>
          <a:prstGeom prst="rect">
            <a:avLst/>
          </a:prstGeom>
          <a:effectLst>
            <a:glow rad="190500">
              <a:srgbClr val="00B050">
                <a:alpha val="17000"/>
              </a:srgbClr>
            </a:glo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C194DB1-8BC5-471E-A340-A6B6F201C85E}"/>
              </a:ext>
            </a:extLst>
          </p:cNvPr>
          <p:cNvSpPr txBox="1"/>
          <p:nvPr/>
        </p:nvSpPr>
        <p:spPr>
          <a:xfrm>
            <a:off x="1276246" y="1595438"/>
            <a:ext cx="3730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Dengue patient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2AE3EA8-B408-452B-8C30-19CEB4128E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3685"/>
          <a:stretch/>
        </p:blipFill>
        <p:spPr>
          <a:xfrm>
            <a:off x="1361971" y="3956881"/>
            <a:ext cx="4391129" cy="1968601"/>
          </a:xfrm>
          <a:prstGeom prst="rect">
            <a:avLst/>
          </a:prstGeom>
          <a:effectLst>
            <a:glow rad="190500">
              <a:srgbClr val="00B050">
                <a:alpha val="17000"/>
              </a:srgbClr>
            </a:glow>
          </a:effec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F72EF2A-4956-4D95-931C-BC8972093FCA}"/>
              </a:ext>
            </a:extLst>
          </p:cNvPr>
          <p:cNvSpPr txBox="1"/>
          <p:nvPr/>
        </p:nvSpPr>
        <p:spPr>
          <a:xfrm>
            <a:off x="1285771" y="3479876"/>
            <a:ext cx="3730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800" dirty="0"/>
              <a:t>Humidity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DE844A-7B22-422A-A1A7-BD0460542F4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0" t="1107" r="49025" b="23136"/>
          <a:stretch/>
        </p:blipFill>
        <p:spPr>
          <a:xfrm>
            <a:off x="6181725" y="2800350"/>
            <a:ext cx="4972050" cy="2140831"/>
          </a:xfrm>
          <a:prstGeom prst="rect">
            <a:avLst/>
          </a:prstGeom>
          <a:effectLst>
            <a:glow rad="190500">
              <a:srgbClr val="00B050">
                <a:alpha val="17000"/>
              </a:srgbClr>
            </a:glo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2D864F6-D359-4BC6-BA58-10F0193FC4D6}"/>
              </a:ext>
            </a:extLst>
          </p:cNvPr>
          <p:cNvSpPr txBox="1"/>
          <p:nvPr/>
        </p:nvSpPr>
        <p:spPr>
          <a:xfrm>
            <a:off x="6096000" y="2269786"/>
            <a:ext cx="3730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Average temp.</a:t>
            </a:r>
          </a:p>
        </p:txBody>
      </p:sp>
    </p:spTree>
    <p:extLst>
      <p:ext uri="{BB962C8B-B14F-4D97-AF65-F5344CB8AC3E}">
        <p14:creationId xmlns:p14="http://schemas.microsoft.com/office/powerpoint/2010/main" val="3749939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EBF66-776B-44CD-B84A-5B13AE020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330E872-DA82-4811-9368-3243EF2FAE75}"/>
              </a:ext>
            </a:extLst>
          </p:cNvPr>
          <p:cNvGrpSpPr/>
          <p:nvPr/>
        </p:nvGrpSpPr>
        <p:grpSpPr>
          <a:xfrm>
            <a:off x="1156605" y="2155779"/>
            <a:ext cx="10091779" cy="2546441"/>
            <a:chOff x="1156605" y="2556212"/>
            <a:chExt cx="10091779" cy="254644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5832450-4DAE-48AC-8729-D74DB02D3730}"/>
                </a:ext>
              </a:extLst>
            </p:cNvPr>
            <p:cNvGrpSpPr/>
            <p:nvPr/>
          </p:nvGrpSpPr>
          <p:grpSpPr>
            <a:xfrm>
              <a:off x="1156605" y="3062634"/>
              <a:ext cx="1480000" cy="1480000"/>
              <a:chOff x="4814921" y="653186"/>
              <a:chExt cx="2462033" cy="2462034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50F958EC-BEB2-4591-8535-6C043747678E}"/>
                  </a:ext>
                </a:extLst>
              </p:cNvPr>
              <p:cNvSpPr/>
              <p:nvPr/>
            </p:nvSpPr>
            <p:spPr>
              <a:xfrm>
                <a:off x="4814921" y="653186"/>
                <a:ext cx="2462033" cy="2462034"/>
              </a:xfrm>
              <a:prstGeom prst="ellipse">
                <a:avLst/>
              </a:prstGeom>
            </p:spPr>
            <p:style>
              <a:lnRef idx="2">
                <a:schemeClr val="dk1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7" name="Oval 4">
                <a:extLst>
                  <a:ext uri="{FF2B5EF4-FFF2-40B4-BE49-F238E27FC236}">
                    <a16:creationId xmlns:a16="http://schemas.microsoft.com/office/drawing/2014/main" id="{6C8D6689-4F48-4B67-8BB9-C6552D2778E7}"/>
                  </a:ext>
                </a:extLst>
              </p:cNvPr>
              <p:cNvSpPr txBox="1"/>
              <p:nvPr/>
            </p:nvSpPr>
            <p:spPr>
              <a:xfrm>
                <a:off x="5175477" y="1013743"/>
                <a:ext cx="1740920" cy="1740921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0320" tIns="20320" rIns="20320" bIns="20320" numCol="1" spcCol="1270" anchor="ctr" anchorCtr="0">
                <a:noAutofit/>
              </a:bodyPr>
              <a:lstStyle/>
              <a:p>
                <a:pPr marL="0" lvl="0" indent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400" dirty="0"/>
                  <a:t>👐🏽</a:t>
                </a:r>
                <a:endParaRPr lang="en-US" sz="2400" kern="1200" dirty="0"/>
              </a:p>
              <a:p>
                <a:pPr marL="0" lvl="0" indent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600" dirty="0"/>
                  <a:t>Collecting</a:t>
                </a:r>
                <a:endParaRPr lang="en-US" sz="1600" kern="1200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71E5EF2-5CB7-4728-B38F-4559A98064D2}"/>
                </a:ext>
              </a:extLst>
            </p:cNvPr>
            <p:cNvGrpSpPr/>
            <p:nvPr/>
          </p:nvGrpSpPr>
          <p:grpSpPr>
            <a:xfrm>
              <a:off x="3285754" y="2959223"/>
              <a:ext cx="1818210" cy="1818210"/>
              <a:chOff x="5165363" y="1086807"/>
              <a:chExt cx="2462033" cy="2462033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12FA4AC0-A606-4700-8912-F95CE18507E1}"/>
                  </a:ext>
                </a:extLst>
              </p:cNvPr>
              <p:cNvSpPr/>
              <p:nvPr/>
            </p:nvSpPr>
            <p:spPr>
              <a:xfrm>
                <a:off x="5165363" y="1086807"/>
                <a:ext cx="2462033" cy="2462033"/>
              </a:xfrm>
              <a:prstGeom prst="ellipse">
                <a:avLst/>
              </a:prstGeom>
            </p:spPr>
            <p:style>
              <a:lnRef idx="2">
                <a:schemeClr val="dk1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0" name="Oval 4">
                <a:extLst>
                  <a:ext uri="{FF2B5EF4-FFF2-40B4-BE49-F238E27FC236}">
                    <a16:creationId xmlns:a16="http://schemas.microsoft.com/office/drawing/2014/main" id="{B1BBFA59-13E1-453B-B98A-95269EED1CA5}"/>
                  </a:ext>
                </a:extLst>
              </p:cNvPr>
              <p:cNvSpPr txBox="1"/>
              <p:nvPr/>
            </p:nvSpPr>
            <p:spPr>
              <a:xfrm>
                <a:off x="5525919" y="1447364"/>
                <a:ext cx="1740921" cy="174092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0320" tIns="20320" rIns="20320" bIns="20320" numCol="1" spcCol="1270" anchor="ctr" anchorCtr="0">
                <a:noAutofit/>
              </a:bodyPr>
              <a:lstStyle/>
              <a:p>
                <a:pPr marL="0" lvl="0" indent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400" kern="1200" dirty="0"/>
                  <a:t>✔</a:t>
                </a:r>
              </a:p>
              <a:p>
                <a:pPr marL="0" lvl="0" indent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600" kern="1200" dirty="0"/>
                  <a:t>Features selection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CB81C2A-E647-4DD8-9A0D-E093C5991C0B}"/>
                </a:ext>
              </a:extLst>
            </p:cNvPr>
            <p:cNvGrpSpPr/>
            <p:nvPr/>
          </p:nvGrpSpPr>
          <p:grpSpPr>
            <a:xfrm>
              <a:off x="2848478" y="3697221"/>
              <a:ext cx="264427" cy="264427"/>
              <a:chOff x="1587404" y="2577119"/>
              <a:chExt cx="264427" cy="264427"/>
            </a:xfrm>
          </p:grpSpPr>
          <p:sp>
            <p:nvSpPr>
              <p:cNvPr id="17" name="Plus Sign 16">
                <a:extLst>
                  <a:ext uri="{FF2B5EF4-FFF2-40B4-BE49-F238E27FC236}">
                    <a16:creationId xmlns:a16="http://schemas.microsoft.com/office/drawing/2014/main" id="{9CBAAFCA-6EEC-400B-86D4-DB5CBD6C7C46}"/>
                  </a:ext>
                </a:extLst>
              </p:cNvPr>
              <p:cNvSpPr/>
              <p:nvPr/>
            </p:nvSpPr>
            <p:spPr>
              <a:xfrm>
                <a:off x="1587404" y="2577119"/>
                <a:ext cx="264427" cy="264427"/>
              </a:xfrm>
              <a:prstGeom prst="rightArrow">
                <a:avLst/>
              </a:prstGeom>
            </p:spPr>
            <p:style>
              <a:ln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8" name="Plus Sign 4">
                <a:extLst>
                  <a:ext uri="{FF2B5EF4-FFF2-40B4-BE49-F238E27FC236}">
                    <a16:creationId xmlns:a16="http://schemas.microsoft.com/office/drawing/2014/main" id="{B99EC8D4-D13F-4284-905E-4691E6F18FD4}"/>
                  </a:ext>
                </a:extLst>
              </p:cNvPr>
              <p:cNvSpPr txBox="1"/>
              <p:nvPr/>
            </p:nvSpPr>
            <p:spPr>
              <a:xfrm>
                <a:off x="1622454" y="2678236"/>
                <a:ext cx="194327" cy="62193"/>
              </a:xfrm>
              <a:prstGeom prst="rightArrow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1100" kern="120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3286860-6491-44B9-9583-4482A6BC3310}"/>
                </a:ext>
              </a:extLst>
            </p:cNvPr>
            <p:cNvGrpSpPr/>
            <p:nvPr/>
          </p:nvGrpSpPr>
          <p:grpSpPr>
            <a:xfrm>
              <a:off x="5442283" y="3697220"/>
              <a:ext cx="264427" cy="264427"/>
              <a:chOff x="1587404" y="2577119"/>
              <a:chExt cx="264427" cy="264427"/>
            </a:xfrm>
          </p:grpSpPr>
          <p:sp>
            <p:nvSpPr>
              <p:cNvPr id="13" name="Plus Sign 16">
                <a:extLst>
                  <a:ext uri="{FF2B5EF4-FFF2-40B4-BE49-F238E27FC236}">
                    <a16:creationId xmlns:a16="http://schemas.microsoft.com/office/drawing/2014/main" id="{F4D72915-F390-437A-8768-4F5FB9749290}"/>
                  </a:ext>
                </a:extLst>
              </p:cNvPr>
              <p:cNvSpPr/>
              <p:nvPr/>
            </p:nvSpPr>
            <p:spPr>
              <a:xfrm>
                <a:off x="1587404" y="2577119"/>
                <a:ext cx="264427" cy="264427"/>
              </a:xfrm>
              <a:prstGeom prst="rightArrow">
                <a:avLst/>
              </a:prstGeom>
            </p:spPr>
            <p:style>
              <a:ln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4" name="Plus Sign 4">
                <a:extLst>
                  <a:ext uri="{FF2B5EF4-FFF2-40B4-BE49-F238E27FC236}">
                    <a16:creationId xmlns:a16="http://schemas.microsoft.com/office/drawing/2014/main" id="{558160C0-B544-4B8A-8F37-07B30DCBE424}"/>
                  </a:ext>
                </a:extLst>
              </p:cNvPr>
              <p:cNvSpPr txBox="1"/>
              <p:nvPr/>
            </p:nvSpPr>
            <p:spPr>
              <a:xfrm>
                <a:off x="1622454" y="2678236"/>
                <a:ext cx="194327" cy="62193"/>
              </a:xfrm>
              <a:prstGeom prst="rightArrow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1100" kern="120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FCCFD5A6-FDBE-4B7B-9C60-303744B2866D}"/>
                </a:ext>
              </a:extLst>
            </p:cNvPr>
            <p:cNvGrpSpPr/>
            <p:nvPr/>
          </p:nvGrpSpPr>
          <p:grpSpPr>
            <a:xfrm>
              <a:off x="8701943" y="2556212"/>
              <a:ext cx="2546441" cy="2546441"/>
              <a:chOff x="5665375" y="1478316"/>
              <a:chExt cx="2462033" cy="2462033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2CAF7B69-8DD6-4B5E-B70E-6DE672CCC654}"/>
                  </a:ext>
                </a:extLst>
              </p:cNvPr>
              <p:cNvSpPr/>
              <p:nvPr/>
            </p:nvSpPr>
            <p:spPr>
              <a:xfrm>
                <a:off x="5665375" y="1478316"/>
                <a:ext cx="2462033" cy="2462033"/>
              </a:xfrm>
              <a:prstGeom prst="ellipse">
                <a:avLst/>
              </a:prstGeom>
            </p:spPr>
            <p:style>
              <a:lnRef idx="2">
                <a:schemeClr val="dk1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0" name="Oval 4">
                <a:extLst>
                  <a:ext uri="{FF2B5EF4-FFF2-40B4-BE49-F238E27FC236}">
                    <a16:creationId xmlns:a16="http://schemas.microsoft.com/office/drawing/2014/main" id="{D190C052-272C-47B7-8890-8BCFAECCE3A5}"/>
                  </a:ext>
                </a:extLst>
              </p:cNvPr>
              <p:cNvSpPr txBox="1"/>
              <p:nvPr/>
            </p:nvSpPr>
            <p:spPr>
              <a:xfrm>
                <a:off x="5954517" y="1838871"/>
                <a:ext cx="1883748" cy="174092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0320" tIns="20320" rIns="20320" bIns="20320" numCol="1" spcCol="1270" anchor="ctr" anchorCtr="0">
                <a:noAutofit/>
              </a:bodyPr>
              <a:lstStyle/>
              <a:p>
                <a:pPr marL="0" lvl="0" indent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800" kern="1200" dirty="0"/>
                  <a:t>🎁</a:t>
                </a:r>
              </a:p>
              <a:p>
                <a:pPr marL="0" lvl="0" indent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600" kern="1200" dirty="0"/>
                  <a:t>Preparation</a:t>
                </a: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35D82D81-74A6-4B75-BA14-094B8FB3A3C8}"/>
                </a:ext>
              </a:extLst>
            </p:cNvPr>
            <p:cNvGrpSpPr/>
            <p:nvPr/>
          </p:nvGrpSpPr>
          <p:grpSpPr>
            <a:xfrm>
              <a:off x="8262005" y="3697220"/>
              <a:ext cx="264427" cy="264427"/>
              <a:chOff x="1587404" y="2577119"/>
              <a:chExt cx="264427" cy="264427"/>
            </a:xfrm>
          </p:grpSpPr>
          <p:sp>
            <p:nvSpPr>
              <p:cNvPr id="25" name="Plus Sign 16">
                <a:extLst>
                  <a:ext uri="{FF2B5EF4-FFF2-40B4-BE49-F238E27FC236}">
                    <a16:creationId xmlns:a16="http://schemas.microsoft.com/office/drawing/2014/main" id="{752415D3-4CD2-4695-B8A0-4341A3140441}"/>
                  </a:ext>
                </a:extLst>
              </p:cNvPr>
              <p:cNvSpPr/>
              <p:nvPr/>
            </p:nvSpPr>
            <p:spPr>
              <a:xfrm>
                <a:off x="1587404" y="2577119"/>
                <a:ext cx="264427" cy="264427"/>
              </a:xfrm>
              <a:prstGeom prst="rightArrow">
                <a:avLst/>
              </a:prstGeom>
            </p:spPr>
            <p:style>
              <a:ln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6" name="Plus Sign 4">
                <a:extLst>
                  <a:ext uri="{FF2B5EF4-FFF2-40B4-BE49-F238E27FC236}">
                    <a16:creationId xmlns:a16="http://schemas.microsoft.com/office/drawing/2014/main" id="{6B5DCD5C-491F-42A3-927E-986A9C817850}"/>
                  </a:ext>
                </a:extLst>
              </p:cNvPr>
              <p:cNvSpPr txBox="1"/>
              <p:nvPr/>
            </p:nvSpPr>
            <p:spPr>
              <a:xfrm>
                <a:off x="1622454" y="2678236"/>
                <a:ext cx="194327" cy="62193"/>
              </a:xfrm>
              <a:prstGeom prst="rightArrow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1100" kern="1200"/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39DEC803-E0D2-4D9C-9EB3-611D40F2DC44}"/>
                </a:ext>
              </a:extLst>
            </p:cNvPr>
            <p:cNvGrpSpPr/>
            <p:nvPr/>
          </p:nvGrpSpPr>
          <p:grpSpPr>
            <a:xfrm>
              <a:off x="5885532" y="2764739"/>
              <a:ext cx="2129391" cy="2129391"/>
              <a:chOff x="5665375" y="1478316"/>
              <a:chExt cx="2462033" cy="2462033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B58DF7C2-1F71-426A-8136-C0DEB8B49597}"/>
                  </a:ext>
                </a:extLst>
              </p:cNvPr>
              <p:cNvSpPr/>
              <p:nvPr/>
            </p:nvSpPr>
            <p:spPr>
              <a:xfrm>
                <a:off x="5665375" y="1478316"/>
                <a:ext cx="2462033" cy="2462033"/>
              </a:xfrm>
              <a:prstGeom prst="ellipse">
                <a:avLst/>
              </a:prstGeom>
            </p:spPr>
            <p:style>
              <a:lnRef idx="2">
                <a:schemeClr val="dk1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33" name="Oval 4">
                <a:extLst>
                  <a:ext uri="{FF2B5EF4-FFF2-40B4-BE49-F238E27FC236}">
                    <a16:creationId xmlns:a16="http://schemas.microsoft.com/office/drawing/2014/main" id="{940362A5-AA80-465B-8F9F-1E80408B033F}"/>
                  </a:ext>
                </a:extLst>
              </p:cNvPr>
              <p:cNvSpPr txBox="1"/>
              <p:nvPr/>
            </p:nvSpPr>
            <p:spPr>
              <a:xfrm>
                <a:off x="6025931" y="1838872"/>
                <a:ext cx="1740921" cy="1740921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0320" tIns="20320" rIns="20320" bIns="20320" numCol="1" spcCol="1270" anchor="ctr" anchorCtr="0">
                <a:noAutofit/>
              </a:bodyPr>
              <a:lstStyle/>
              <a:p>
                <a:pPr marL="0" lvl="0" indent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400" dirty="0"/>
                  <a:t>🧹</a:t>
                </a:r>
                <a:endParaRPr lang="en-US" sz="2400" kern="1200" dirty="0"/>
              </a:p>
              <a:p>
                <a:pPr marL="0" lvl="0" indent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600" kern="1200" dirty="0"/>
                  <a:t>Cleaning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40567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AF8A3-688C-4433-B27C-1BC216F8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CB017C7-D5AC-43F3-B369-F7E14A201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Challenge of THAI datasets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336E43-B01D-4E2B-8418-3DDA812749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84" r="15706"/>
          <a:stretch/>
        </p:blipFill>
        <p:spPr>
          <a:xfrm>
            <a:off x="2905760" y="2392715"/>
            <a:ext cx="6380480" cy="12955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11ED4B9-2491-46D7-8060-0AEDFD2778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255" r="28737"/>
          <a:stretch/>
        </p:blipFill>
        <p:spPr>
          <a:xfrm>
            <a:off x="2176445" y="4782742"/>
            <a:ext cx="7839109" cy="1593579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DEBBCE47-3E9D-42A7-BE8E-30BE0C3D171E}"/>
              </a:ext>
            </a:extLst>
          </p:cNvPr>
          <p:cNvGrpSpPr/>
          <p:nvPr/>
        </p:nvGrpSpPr>
        <p:grpSpPr>
          <a:xfrm>
            <a:off x="3561440" y="4001294"/>
            <a:ext cx="5069120" cy="631437"/>
            <a:chOff x="3965360" y="3950069"/>
            <a:chExt cx="5069120" cy="631437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7F3E5B6-9761-4508-BDCA-6141237B192A}"/>
                </a:ext>
              </a:extLst>
            </p:cNvPr>
            <p:cNvGrpSpPr/>
            <p:nvPr/>
          </p:nvGrpSpPr>
          <p:grpSpPr>
            <a:xfrm>
              <a:off x="3965360" y="3950069"/>
              <a:ext cx="631437" cy="631437"/>
              <a:chOff x="5363927" y="2577119"/>
              <a:chExt cx="264427" cy="264427"/>
            </a:xfrm>
            <a:solidFill>
              <a:srgbClr val="C00000"/>
            </a:solidFill>
          </p:grpSpPr>
          <p:sp>
            <p:nvSpPr>
              <p:cNvPr id="10" name="Equals 9">
                <a:extLst>
                  <a:ext uri="{FF2B5EF4-FFF2-40B4-BE49-F238E27FC236}">
                    <a16:creationId xmlns:a16="http://schemas.microsoft.com/office/drawing/2014/main" id="{7ED340C0-61F5-45AD-BF21-BAA21BC85AE8}"/>
                  </a:ext>
                </a:extLst>
              </p:cNvPr>
              <p:cNvSpPr/>
              <p:nvPr/>
            </p:nvSpPr>
            <p:spPr>
              <a:xfrm>
                <a:off x="5363927" y="2577119"/>
                <a:ext cx="264427" cy="264427"/>
              </a:xfrm>
              <a:prstGeom prst="downArrow">
                <a:avLst/>
              </a:prstGeom>
              <a:grpFill/>
            </p:spPr>
            <p:style>
              <a:ln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1" name="Equals 4">
                <a:extLst>
                  <a:ext uri="{FF2B5EF4-FFF2-40B4-BE49-F238E27FC236}">
                    <a16:creationId xmlns:a16="http://schemas.microsoft.com/office/drawing/2014/main" id="{7B3F60BA-ED5B-4B9E-BC6E-53DC85425D94}"/>
                  </a:ext>
                </a:extLst>
              </p:cNvPr>
              <p:cNvSpPr txBox="1"/>
              <p:nvPr/>
            </p:nvSpPr>
            <p:spPr>
              <a:xfrm>
                <a:off x="5398977" y="2631591"/>
                <a:ext cx="194327" cy="155483"/>
              </a:xfrm>
              <a:prstGeom prst="downArrow">
                <a:avLst/>
              </a:prstGeom>
              <a:grp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1100" kern="1200"/>
              </a:p>
            </p:txBody>
          </p:sp>
        </p:grp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F4C8692-64F2-43DE-A230-8C6AD9123C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1743" t="-2794" b="676"/>
            <a:stretch/>
          </p:blipFill>
          <p:spPr>
            <a:xfrm>
              <a:off x="4918205" y="3950069"/>
              <a:ext cx="4116275" cy="631437"/>
            </a:xfrm>
            <a:prstGeom prst="rect">
              <a:avLst/>
            </a:prstGeom>
            <a:effectLst>
              <a:glow rad="228600">
                <a:schemeClr val="accent6">
                  <a:satMod val="175000"/>
                  <a:alpha val="40000"/>
                </a:schemeClr>
              </a:glow>
            </a:effectLst>
          </p:spPr>
        </p:pic>
      </p:grpSp>
    </p:spTree>
    <p:extLst>
      <p:ext uri="{BB962C8B-B14F-4D97-AF65-F5344CB8AC3E}">
        <p14:creationId xmlns:p14="http://schemas.microsoft.com/office/powerpoint/2010/main" val="212424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AF8A3-688C-4433-B27C-1BC216F8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CB017C7-D5AC-43F3-B369-F7E14A201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Challenge of THAI datasets</a:t>
            </a:r>
          </a:p>
          <a:p>
            <a:r>
              <a:rPr lang="en-US" dirty="0"/>
              <a:t>Count number of patient by “Year”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9145BE-0312-4745-BE03-07682F8D3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882" y="3865476"/>
            <a:ext cx="1123967" cy="238709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B95BFEB-550E-4137-B7BE-F7809F73E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8030" y="3865476"/>
            <a:ext cx="647719" cy="2389859"/>
          </a:xfrm>
          <a:prstGeom prst="rect">
            <a:avLst/>
          </a:prstGeom>
        </p:spPr>
      </p:pic>
      <p:sp>
        <p:nvSpPr>
          <p:cNvPr id="15" name="Equals 4">
            <a:extLst>
              <a:ext uri="{FF2B5EF4-FFF2-40B4-BE49-F238E27FC236}">
                <a16:creationId xmlns:a16="http://schemas.microsoft.com/office/drawing/2014/main" id="{8DFB079C-C907-4273-94BC-8456CC4F2E2D}"/>
              </a:ext>
            </a:extLst>
          </p:cNvPr>
          <p:cNvSpPr txBox="1"/>
          <p:nvPr/>
        </p:nvSpPr>
        <p:spPr>
          <a:xfrm rot="16200000">
            <a:off x="2849420" y="4915386"/>
            <a:ext cx="359039" cy="287271"/>
          </a:xfrm>
          <a:prstGeom prst="downArrow">
            <a:avLst/>
          </a:prstGeom>
          <a:solidFill>
            <a:srgbClr val="C00000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100" kern="12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485E101-A320-4672-8E48-7C3861AD7A8D}"/>
              </a:ext>
            </a:extLst>
          </p:cNvPr>
          <p:cNvSpPr txBox="1"/>
          <p:nvPr/>
        </p:nvSpPr>
        <p:spPr>
          <a:xfrm>
            <a:off x="2275693" y="6256232"/>
            <a:ext cx="1456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Extract year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6E91EF-03E0-427F-81B1-8CE4AB0D6274}"/>
              </a:ext>
            </a:extLst>
          </p:cNvPr>
          <p:cNvSpPr txBox="1"/>
          <p:nvPr/>
        </p:nvSpPr>
        <p:spPr>
          <a:xfrm>
            <a:off x="5539912" y="5060406"/>
            <a:ext cx="1456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B.E. to A.D</a:t>
            </a:r>
          </a:p>
        </p:txBody>
      </p:sp>
    </p:spTree>
    <p:extLst>
      <p:ext uri="{BB962C8B-B14F-4D97-AF65-F5344CB8AC3E}">
        <p14:creationId xmlns:p14="http://schemas.microsoft.com/office/powerpoint/2010/main" val="319577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ahnschrift font">
      <a:majorFont>
        <a:latin typeface="Bahnschrift SemiBold"/>
        <a:ea typeface=""/>
        <a:cs typeface=""/>
      </a:majorFont>
      <a:minorFont>
        <a:latin typeface="Bahnschrift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1444</TotalTime>
  <Words>756</Words>
  <Application>Microsoft Office PowerPoint</Application>
  <PresentationFormat>Widescreen</PresentationFormat>
  <Paragraphs>130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Bahnschrift Light</vt:lpstr>
      <vt:lpstr>Bahnschrift SemiBold</vt:lpstr>
      <vt:lpstr>Times New Roman</vt:lpstr>
      <vt:lpstr>Office Theme</vt:lpstr>
      <vt:lpstr>What to do if you are sick?😢</vt:lpstr>
      <vt:lpstr>Overview</vt:lpstr>
      <vt:lpstr>Dataset</vt:lpstr>
      <vt:lpstr>Why ? Rainfall</vt:lpstr>
      <vt:lpstr>Temperature</vt:lpstr>
      <vt:lpstr>Sample data</vt:lpstr>
      <vt:lpstr>Data preprocessing</vt:lpstr>
      <vt:lpstr>Data preprocessing</vt:lpstr>
      <vt:lpstr>Data preprocessing</vt:lpstr>
      <vt:lpstr>Data preprocessing</vt:lpstr>
      <vt:lpstr>Data preprocessing</vt:lpstr>
      <vt:lpstr>Done</vt:lpstr>
      <vt:lpstr>Try to test in 5 methods 🛠</vt:lpstr>
      <vt:lpstr>Multiple Linear Regression</vt:lpstr>
      <vt:lpstr>Grid Search CV</vt:lpstr>
      <vt:lpstr>Polynomial regression</vt:lpstr>
      <vt:lpstr>Polynomial regression</vt:lpstr>
      <vt:lpstr>Polynomial regression</vt:lpstr>
      <vt:lpstr>Prediction results</vt:lpstr>
      <vt:lpstr>Clusters</vt:lpstr>
      <vt:lpstr>Clusters</vt:lpstr>
      <vt:lpstr>Clusters</vt:lpstr>
      <vt:lpstr>Heatmap</vt:lpstr>
      <vt:lpstr>However</vt:lpstr>
      <vt:lpstr>Conclusion</vt:lpstr>
      <vt:lpstr>Code</vt:lpstr>
      <vt:lpstr>Stay safe❤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to do if you are sick?😢</dc:title>
  <dc:creator>SONRAM SIRIRAT</dc:creator>
  <cp:lastModifiedBy>SONRAM SIRIRAT</cp:lastModifiedBy>
  <cp:revision>26</cp:revision>
  <dcterms:created xsi:type="dcterms:W3CDTF">2021-10-11T06:47:47Z</dcterms:created>
  <dcterms:modified xsi:type="dcterms:W3CDTF">2021-10-22T18:44:40Z</dcterms:modified>
</cp:coreProperties>
</file>