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6" r:id="rId4"/>
    <p:sldId id="268" r:id="rId5"/>
    <p:sldId id="267" r:id="rId6"/>
    <p:sldId id="280" r:id="rId7"/>
    <p:sldId id="271" r:id="rId8"/>
    <p:sldId id="274" r:id="rId9"/>
    <p:sldId id="275" r:id="rId10"/>
    <p:sldId id="272" r:id="rId11"/>
    <p:sldId id="266" r:id="rId12"/>
    <p:sldId id="273" r:id="rId13"/>
    <p:sldId id="264" r:id="rId14"/>
    <p:sldId id="269" r:id="rId15"/>
    <p:sldId id="281" r:id="rId16"/>
    <p:sldId id="262" r:id="rId17"/>
    <p:sldId id="282" r:id="rId18"/>
    <p:sldId id="258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B44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Sample</a:t>
            </a:r>
            <a:r>
              <a:rPr lang="en-US" baseline="0" dirty="0"/>
              <a:t> of some province </a:t>
            </a:r>
            <a:r>
              <a:rPr lang="en-US" dirty="0"/>
              <a:t>Patient</a:t>
            </a:r>
            <a:r>
              <a:rPr lang="en-US" baseline="0" dirty="0"/>
              <a:t> and Rainfall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Rain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June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A1-4383-A2A9-F0CEF9BB4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4788192"/>
        <c:axId val="614791104"/>
      </c:barChart>
      <c:lineChart>
        <c:grouping val="standard"/>
        <c:varyColors val="0"/>
        <c:ser>
          <c:idx val="2"/>
          <c:order val="1"/>
          <c:tx>
            <c:strRef>
              <c:f>Sheet1!$D$1</c:f>
              <c:strCache>
                <c:ptCount val="1"/>
                <c:pt idx="0">
                  <c:v>Patient</c:v>
                </c:pt>
              </c:strCache>
            </c:strRef>
          </c:tx>
          <c:spPr>
            <a:ln w="28575" cap="rnd">
              <a:solidFill>
                <a:srgbClr val="FF006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June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3.5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A1-4383-A2A9-F0CEF9BB4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4788192"/>
        <c:axId val="614791104"/>
      </c:lineChart>
      <c:catAx>
        <c:axId val="61478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791104"/>
        <c:crosses val="autoZero"/>
        <c:auto val="1"/>
        <c:lblAlgn val="ctr"/>
        <c:lblOffset val="100"/>
        <c:noMultiLvlLbl val="0"/>
      </c:catAx>
      <c:valAx>
        <c:axId val="61479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78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dirty="0"/>
              <a:t>แสดงกราฟของจังหวัดที่</a:t>
            </a:r>
            <a:r>
              <a:rPr lang="th-TH" baseline="0" dirty="0"/>
              <a:t> จำนวนผู้ป่วย ไม่สอดคล้องกับ ปริมาณน้ำฝน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Rain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June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A1-4383-A2A9-F0CEF9BB4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4788192"/>
        <c:axId val="614791104"/>
      </c:barChart>
      <c:lineChart>
        <c:grouping val="standard"/>
        <c:varyColors val="0"/>
        <c:ser>
          <c:idx val="2"/>
          <c:order val="1"/>
          <c:tx>
            <c:strRef>
              <c:f>Sheet1!$D$1</c:f>
              <c:strCache>
                <c:ptCount val="1"/>
                <c:pt idx="0">
                  <c:v>Patient</c:v>
                </c:pt>
              </c:strCache>
            </c:strRef>
          </c:tx>
          <c:spPr>
            <a:ln w="28575" cap="rnd">
              <a:solidFill>
                <a:srgbClr val="FF006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June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3.5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A1-4383-A2A9-F0CEF9BB4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4788192"/>
        <c:axId val="614791104"/>
      </c:lineChart>
      <c:catAx>
        <c:axId val="61478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791104"/>
        <c:crosses val="autoZero"/>
        <c:auto val="1"/>
        <c:lblAlgn val="ctr"/>
        <c:lblOffset val="100"/>
        <c:noMultiLvlLbl val="0"/>
      </c:catAx>
      <c:valAx>
        <c:axId val="61479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78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92B48-E74C-43CB-A0D6-181EFC142D46}" type="doc">
      <dgm:prSet loTypeId="urn:microsoft.com/office/officeart/2005/8/layout/equati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B101086-8C9C-49F0-819C-4CC1B254B248}">
      <dgm:prSet phldrT="[Text]" custT="1"/>
      <dgm:spPr/>
      <dgm:t>
        <a:bodyPr/>
        <a:lstStyle/>
        <a:p>
          <a:r>
            <a:rPr lang="en-US" sz="2800" dirty="0"/>
            <a:t>🤒</a:t>
          </a:r>
          <a:r>
            <a:rPr lang="en-US" sz="1600" dirty="0"/>
            <a:t> Dengue dataset</a:t>
          </a:r>
        </a:p>
      </dgm:t>
    </dgm:pt>
    <dgm:pt modelId="{9F4EC513-2A3A-4421-8FA7-77D9DC4FEB30}" type="parTrans" cxnId="{311DF992-A4BF-405F-B79D-9EB041D7CF18}">
      <dgm:prSet/>
      <dgm:spPr/>
      <dgm:t>
        <a:bodyPr/>
        <a:lstStyle/>
        <a:p>
          <a:endParaRPr lang="en-US" sz="2400"/>
        </a:p>
      </dgm:t>
    </dgm:pt>
    <dgm:pt modelId="{6BDC1B75-6348-4BA2-8DF5-76D916C7288D}" type="sibTrans" cxnId="{311DF992-A4BF-405F-B79D-9EB041D7CF18}">
      <dgm:prSet custT="1"/>
      <dgm:spPr/>
      <dgm:t>
        <a:bodyPr/>
        <a:lstStyle/>
        <a:p>
          <a:endParaRPr lang="en-US" sz="1100"/>
        </a:p>
      </dgm:t>
    </dgm:pt>
    <dgm:pt modelId="{318210C6-57CD-473C-8718-5FDBE98E1326}">
      <dgm:prSet phldrT="[Text]" custT="1"/>
      <dgm:spPr/>
      <dgm:t>
        <a:bodyPr/>
        <a:lstStyle/>
        <a:p>
          <a:r>
            <a:rPr lang="en-US" sz="2800" dirty="0"/>
            <a:t>🌧</a:t>
          </a:r>
          <a:r>
            <a:rPr lang="en-US" sz="1600" dirty="0"/>
            <a:t> Rain dataset</a:t>
          </a:r>
        </a:p>
      </dgm:t>
    </dgm:pt>
    <dgm:pt modelId="{CA33A5B7-7241-45B9-8284-6C64558C5039}" type="parTrans" cxnId="{32153DEE-A0EE-4E90-9ECE-523BD3C1068F}">
      <dgm:prSet/>
      <dgm:spPr/>
      <dgm:t>
        <a:bodyPr/>
        <a:lstStyle/>
        <a:p>
          <a:endParaRPr lang="en-US" sz="2400"/>
        </a:p>
      </dgm:t>
    </dgm:pt>
    <dgm:pt modelId="{60CB00FF-F159-47C8-9000-F977F58416CB}" type="sibTrans" cxnId="{32153DEE-A0EE-4E90-9ECE-523BD3C1068F}">
      <dgm:prSet custT="1"/>
      <dgm:spPr/>
      <dgm:t>
        <a:bodyPr/>
        <a:lstStyle/>
        <a:p>
          <a:endParaRPr lang="en-US" sz="1100"/>
        </a:p>
      </dgm:t>
    </dgm:pt>
    <dgm:pt modelId="{4653F6D8-62B2-4D56-86A5-DBDB078E7A84}">
      <dgm:prSet phldrT="[Text]" custT="1"/>
      <dgm:spPr/>
      <dgm:t>
        <a:bodyPr/>
        <a:lstStyle/>
        <a:p>
          <a:pPr algn="ctr"/>
          <a:r>
            <a:rPr lang="en-US" sz="2800" dirty="0"/>
            <a:t>🌡 </a:t>
          </a:r>
          <a:r>
            <a:rPr lang="en-US" sz="1600" dirty="0"/>
            <a:t>Temp. dataset</a:t>
          </a:r>
        </a:p>
      </dgm:t>
    </dgm:pt>
    <dgm:pt modelId="{7A1F7F05-17DA-43D5-8214-CD56A1F97D2A}" type="parTrans" cxnId="{6A720DF6-43A1-4BEB-9A61-B27B9AAAFBD3}">
      <dgm:prSet/>
      <dgm:spPr/>
      <dgm:t>
        <a:bodyPr/>
        <a:lstStyle/>
        <a:p>
          <a:endParaRPr lang="en-US" sz="2400"/>
        </a:p>
      </dgm:t>
    </dgm:pt>
    <dgm:pt modelId="{F48C5690-3040-48D5-A97C-A2F4525BC23C}" type="sibTrans" cxnId="{6A720DF6-43A1-4BEB-9A61-B27B9AAAFBD3}">
      <dgm:prSet custT="1"/>
      <dgm:spPr/>
      <dgm:t>
        <a:bodyPr/>
        <a:lstStyle/>
        <a:p>
          <a:endParaRPr lang="en-US" sz="1100"/>
        </a:p>
      </dgm:t>
    </dgm:pt>
    <dgm:pt modelId="{361251AC-E347-40D4-947E-6C6CE48C8E89}">
      <dgm:prSet phldrT="[Text]" custT="1"/>
      <dgm:spPr/>
      <dgm:t>
        <a:bodyPr/>
        <a:lstStyle/>
        <a:p>
          <a:r>
            <a:rPr lang="en-US" sz="4800" dirty="0"/>
            <a:t>🦟</a:t>
          </a:r>
        </a:p>
      </dgm:t>
    </dgm:pt>
    <dgm:pt modelId="{951D0B83-360F-4504-A3AC-BD6A604C7CDE}" type="parTrans" cxnId="{15224619-AF79-4B8D-A583-44D3A77B2889}">
      <dgm:prSet/>
      <dgm:spPr/>
      <dgm:t>
        <a:bodyPr/>
        <a:lstStyle/>
        <a:p>
          <a:endParaRPr lang="en-US" sz="2400"/>
        </a:p>
      </dgm:t>
    </dgm:pt>
    <dgm:pt modelId="{396569FB-CB3D-4E95-90A8-4D4A6695612D}" type="sibTrans" cxnId="{15224619-AF79-4B8D-A583-44D3A77B2889}">
      <dgm:prSet/>
      <dgm:spPr/>
      <dgm:t>
        <a:bodyPr/>
        <a:lstStyle/>
        <a:p>
          <a:endParaRPr lang="en-US" sz="2400"/>
        </a:p>
      </dgm:t>
    </dgm:pt>
    <dgm:pt modelId="{640AE8F9-9241-4DBB-8325-87C7D0449013}">
      <dgm:prSet phldrT="[Text]" custT="1"/>
      <dgm:spPr/>
      <dgm:t>
        <a:bodyPr/>
        <a:lstStyle/>
        <a:p>
          <a:r>
            <a:rPr lang="en-US" sz="2800" dirty="0"/>
            <a:t>💦</a:t>
          </a:r>
          <a:r>
            <a:rPr lang="en-US" sz="1600" dirty="0"/>
            <a:t> Humidity dataset</a:t>
          </a:r>
        </a:p>
      </dgm:t>
    </dgm:pt>
    <dgm:pt modelId="{C1471A29-8126-4844-A76C-0E189571966C}" type="parTrans" cxnId="{5388E680-94FB-42F0-971A-82A91D306D2B}">
      <dgm:prSet/>
      <dgm:spPr/>
      <dgm:t>
        <a:bodyPr/>
        <a:lstStyle/>
        <a:p>
          <a:endParaRPr lang="en-US"/>
        </a:p>
      </dgm:t>
    </dgm:pt>
    <dgm:pt modelId="{C0455EFD-1F00-415A-B32A-85AC724B1A2C}" type="sibTrans" cxnId="{5388E680-94FB-42F0-971A-82A91D306D2B}">
      <dgm:prSet/>
      <dgm:spPr/>
      <dgm:t>
        <a:bodyPr/>
        <a:lstStyle/>
        <a:p>
          <a:endParaRPr lang="en-US"/>
        </a:p>
      </dgm:t>
    </dgm:pt>
    <dgm:pt modelId="{E2439B4D-F4BF-414F-B0C2-191147A2CA17}" type="pres">
      <dgm:prSet presAssocID="{1A692B48-E74C-43CB-A0D6-181EFC142D46}" presName="linearFlow" presStyleCnt="0">
        <dgm:presLayoutVars>
          <dgm:dir/>
          <dgm:resizeHandles val="exact"/>
        </dgm:presLayoutVars>
      </dgm:prSet>
      <dgm:spPr/>
    </dgm:pt>
    <dgm:pt modelId="{28519C97-3817-4C41-ABB3-65CB9F8FF5A9}" type="pres">
      <dgm:prSet presAssocID="{0B101086-8C9C-49F0-819C-4CC1B254B248}" presName="node" presStyleLbl="node1" presStyleIdx="0" presStyleCnt="5" custScaleX="339934" custScaleY="339934" custLinFactNeighborY="0">
        <dgm:presLayoutVars>
          <dgm:bulletEnabled val="1"/>
        </dgm:presLayoutVars>
      </dgm:prSet>
      <dgm:spPr/>
    </dgm:pt>
    <dgm:pt modelId="{F58CFDAB-7985-4169-B09C-8763A3BD28E3}" type="pres">
      <dgm:prSet presAssocID="{6BDC1B75-6348-4BA2-8DF5-76D916C7288D}" presName="spacerL" presStyleCnt="0"/>
      <dgm:spPr/>
    </dgm:pt>
    <dgm:pt modelId="{E4D3122E-3D6C-48F7-A0ED-194EAFCBEC4D}" type="pres">
      <dgm:prSet presAssocID="{6BDC1B75-6348-4BA2-8DF5-76D916C7288D}" presName="sibTrans" presStyleLbl="sibTrans2D1" presStyleIdx="0" presStyleCnt="4"/>
      <dgm:spPr/>
    </dgm:pt>
    <dgm:pt modelId="{E4906562-D712-4559-B75E-16441AC41535}" type="pres">
      <dgm:prSet presAssocID="{6BDC1B75-6348-4BA2-8DF5-76D916C7288D}" presName="spacerR" presStyleCnt="0"/>
      <dgm:spPr/>
    </dgm:pt>
    <dgm:pt modelId="{F74EC1DF-09A7-4B49-81A9-AD2040812377}" type="pres">
      <dgm:prSet presAssocID="{318210C6-57CD-473C-8718-5FDBE98E1326}" presName="node" presStyleLbl="node1" presStyleIdx="1" presStyleCnt="5" custScaleX="339934" custScaleY="339934" custLinFactNeighborY="0">
        <dgm:presLayoutVars>
          <dgm:bulletEnabled val="1"/>
        </dgm:presLayoutVars>
      </dgm:prSet>
      <dgm:spPr/>
    </dgm:pt>
    <dgm:pt modelId="{0AD200C4-3240-4740-A071-C0594FB7210F}" type="pres">
      <dgm:prSet presAssocID="{60CB00FF-F159-47C8-9000-F977F58416CB}" presName="spacerL" presStyleCnt="0"/>
      <dgm:spPr/>
    </dgm:pt>
    <dgm:pt modelId="{4A8A29AF-1CE5-418C-8007-01F2D38693D2}" type="pres">
      <dgm:prSet presAssocID="{60CB00FF-F159-47C8-9000-F977F58416CB}" presName="sibTrans" presStyleLbl="sibTrans2D1" presStyleIdx="1" presStyleCnt="4"/>
      <dgm:spPr/>
    </dgm:pt>
    <dgm:pt modelId="{A58E88E1-E7DE-437F-A540-09CE6AE980CA}" type="pres">
      <dgm:prSet presAssocID="{60CB00FF-F159-47C8-9000-F977F58416CB}" presName="spacerR" presStyleCnt="0"/>
      <dgm:spPr/>
    </dgm:pt>
    <dgm:pt modelId="{B15E77CE-2F1E-4B24-A638-A19434CB4AE4}" type="pres">
      <dgm:prSet presAssocID="{640AE8F9-9241-4DBB-8325-87C7D0449013}" presName="node" presStyleLbl="node1" presStyleIdx="2" presStyleCnt="5" custScaleX="334993" custScaleY="334993" custLinFactNeighborY="0">
        <dgm:presLayoutVars>
          <dgm:bulletEnabled val="1"/>
        </dgm:presLayoutVars>
      </dgm:prSet>
      <dgm:spPr/>
    </dgm:pt>
    <dgm:pt modelId="{06FD573E-BC1C-4F6D-94D3-8FD51B8A4683}" type="pres">
      <dgm:prSet presAssocID="{C0455EFD-1F00-415A-B32A-85AC724B1A2C}" presName="spacerL" presStyleCnt="0"/>
      <dgm:spPr/>
    </dgm:pt>
    <dgm:pt modelId="{12CB181B-1E9B-458A-B041-1FEB164C3498}" type="pres">
      <dgm:prSet presAssocID="{C0455EFD-1F00-415A-B32A-85AC724B1A2C}" presName="sibTrans" presStyleLbl="sibTrans2D1" presStyleIdx="2" presStyleCnt="4"/>
      <dgm:spPr/>
    </dgm:pt>
    <dgm:pt modelId="{FDB24E3F-A50C-456A-919C-F20EEC620CC6}" type="pres">
      <dgm:prSet presAssocID="{C0455EFD-1F00-415A-B32A-85AC724B1A2C}" presName="spacerR" presStyleCnt="0"/>
      <dgm:spPr/>
    </dgm:pt>
    <dgm:pt modelId="{7D1B93CF-87E9-46F6-8FFD-9F655E37CDA4}" type="pres">
      <dgm:prSet presAssocID="{4653F6D8-62B2-4D56-86A5-DBDB078E7A84}" presName="node" presStyleLbl="node1" presStyleIdx="3" presStyleCnt="5" custScaleX="339934" custScaleY="339934" custLinFactNeighborY="0">
        <dgm:presLayoutVars>
          <dgm:bulletEnabled val="1"/>
        </dgm:presLayoutVars>
      </dgm:prSet>
      <dgm:spPr/>
    </dgm:pt>
    <dgm:pt modelId="{B3A9D2F0-122B-4E2B-8860-BDD6399A5397}" type="pres">
      <dgm:prSet presAssocID="{F48C5690-3040-48D5-A97C-A2F4525BC23C}" presName="spacerL" presStyleCnt="0"/>
      <dgm:spPr/>
    </dgm:pt>
    <dgm:pt modelId="{FD71648D-91C2-4B59-AF39-EEF0BD055F3E}" type="pres">
      <dgm:prSet presAssocID="{F48C5690-3040-48D5-A97C-A2F4525BC23C}" presName="sibTrans" presStyleLbl="sibTrans2D1" presStyleIdx="3" presStyleCnt="4"/>
      <dgm:spPr/>
    </dgm:pt>
    <dgm:pt modelId="{D6BB7CAA-4248-44D0-A538-7A40CB5BB259}" type="pres">
      <dgm:prSet presAssocID="{F48C5690-3040-48D5-A97C-A2F4525BC23C}" presName="spacerR" presStyleCnt="0"/>
      <dgm:spPr/>
    </dgm:pt>
    <dgm:pt modelId="{DCD4D832-91B7-4853-A402-407036EBDAA5}" type="pres">
      <dgm:prSet presAssocID="{361251AC-E347-40D4-947E-6C6CE48C8E89}" presName="node" presStyleLbl="node1" presStyleIdx="4" presStyleCnt="5" custScaleX="540026" custScaleY="540026">
        <dgm:presLayoutVars>
          <dgm:bulletEnabled val="1"/>
        </dgm:presLayoutVars>
      </dgm:prSet>
      <dgm:spPr/>
    </dgm:pt>
  </dgm:ptLst>
  <dgm:cxnLst>
    <dgm:cxn modelId="{15224619-AF79-4B8D-A583-44D3A77B2889}" srcId="{1A692B48-E74C-43CB-A0D6-181EFC142D46}" destId="{361251AC-E347-40D4-947E-6C6CE48C8E89}" srcOrd="4" destOrd="0" parTransId="{951D0B83-360F-4504-A3AC-BD6A604C7CDE}" sibTransId="{396569FB-CB3D-4E95-90A8-4D4A6695612D}"/>
    <dgm:cxn modelId="{A7FA2334-4EA8-4095-9EFD-54F6AA337EF6}" type="presOf" srcId="{4653F6D8-62B2-4D56-86A5-DBDB078E7A84}" destId="{7D1B93CF-87E9-46F6-8FFD-9F655E37CDA4}" srcOrd="0" destOrd="0" presId="urn:microsoft.com/office/officeart/2005/8/layout/equation1"/>
    <dgm:cxn modelId="{BAAE3C64-DB78-4D78-9032-63FD4743928B}" type="presOf" srcId="{1A692B48-E74C-43CB-A0D6-181EFC142D46}" destId="{E2439B4D-F4BF-414F-B0C2-191147A2CA17}" srcOrd="0" destOrd="0" presId="urn:microsoft.com/office/officeart/2005/8/layout/equation1"/>
    <dgm:cxn modelId="{D247BD4E-ABBE-4401-A11A-99344E8D3363}" type="presOf" srcId="{6BDC1B75-6348-4BA2-8DF5-76D916C7288D}" destId="{E4D3122E-3D6C-48F7-A0ED-194EAFCBEC4D}" srcOrd="0" destOrd="0" presId="urn:microsoft.com/office/officeart/2005/8/layout/equation1"/>
    <dgm:cxn modelId="{85F21975-DFC8-42B6-95C2-9624DA12DF99}" type="presOf" srcId="{640AE8F9-9241-4DBB-8325-87C7D0449013}" destId="{B15E77CE-2F1E-4B24-A638-A19434CB4AE4}" srcOrd="0" destOrd="0" presId="urn:microsoft.com/office/officeart/2005/8/layout/equation1"/>
    <dgm:cxn modelId="{10FEA05A-E9A7-44C0-B30F-64265F9E6147}" type="presOf" srcId="{60CB00FF-F159-47C8-9000-F977F58416CB}" destId="{4A8A29AF-1CE5-418C-8007-01F2D38693D2}" srcOrd="0" destOrd="0" presId="urn:microsoft.com/office/officeart/2005/8/layout/equation1"/>
    <dgm:cxn modelId="{5388E680-94FB-42F0-971A-82A91D306D2B}" srcId="{1A692B48-E74C-43CB-A0D6-181EFC142D46}" destId="{640AE8F9-9241-4DBB-8325-87C7D0449013}" srcOrd="2" destOrd="0" parTransId="{C1471A29-8126-4844-A76C-0E189571966C}" sibTransId="{C0455EFD-1F00-415A-B32A-85AC724B1A2C}"/>
    <dgm:cxn modelId="{311DF992-A4BF-405F-B79D-9EB041D7CF18}" srcId="{1A692B48-E74C-43CB-A0D6-181EFC142D46}" destId="{0B101086-8C9C-49F0-819C-4CC1B254B248}" srcOrd="0" destOrd="0" parTransId="{9F4EC513-2A3A-4421-8FA7-77D9DC4FEB30}" sibTransId="{6BDC1B75-6348-4BA2-8DF5-76D916C7288D}"/>
    <dgm:cxn modelId="{01D7DFBD-BEDB-477D-992B-2857E7EF0C49}" type="presOf" srcId="{318210C6-57CD-473C-8718-5FDBE98E1326}" destId="{F74EC1DF-09A7-4B49-81A9-AD2040812377}" srcOrd="0" destOrd="0" presId="urn:microsoft.com/office/officeart/2005/8/layout/equation1"/>
    <dgm:cxn modelId="{BF1E56BE-2DCA-469E-8E24-35BA7037282D}" type="presOf" srcId="{F48C5690-3040-48D5-A97C-A2F4525BC23C}" destId="{FD71648D-91C2-4B59-AF39-EEF0BD055F3E}" srcOrd="0" destOrd="0" presId="urn:microsoft.com/office/officeart/2005/8/layout/equation1"/>
    <dgm:cxn modelId="{6DC56AC6-CB0D-428F-908B-F88F9886C7ED}" type="presOf" srcId="{361251AC-E347-40D4-947E-6C6CE48C8E89}" destId="{DCD4D832-91B7-4853-A402-407036EBDAA5}" srcOrd="0" destOrd="0" presId="urn:microsoft.com/office/officeart/2005/8/layout/equation1"/>
    <dgm:cxn modelId="{D55F23DF-9578-48BB-93B4-2673E24AC67E}" type="presOf" srcId="{0B101086-8C9C-49F0-819C-4CC1B254B248}" destId="{28519C97-3817-4C41-ABB3-65CB9F8FF5A9}" srcOrd="0" destOrd="0" presId="urn:microsoft.com/office/officeart/2005/8/layout/equation1"/>
    <dgm:cxn modelId="{32153DEE-A0EE-4E90-9ECE-523BD3C1068F}" srcId="{1A692B48-E74C-43CB-A0D6-181EFC142D46}" destId="{318210C6-57CD-473C-8718-5FDBE98E1326}" srcOrd="1" destOrd="0" parTransId="{CA33A5B7-7241-45B9-8284-6C64558C5039}" sibTransId="{60CB00FF-F159-47C8-9000-F977F58416CB}"/>
    <dgm:cxn modelId="{6A720DF6-43A1-4BEB-9A61-B27B9AAAFBD3}" srcId="{1A692B48-E74C-43CB-A0D6-181EFC142D46}" destId="{4653F6D8-62B2-4D56-86A5-DBDB078E7A84}" srcOrd="3" destOrd="0" parTransId="{7A1F7F05-17DA-43D5-8214-CD56A1F97D2A}" sibTransId="{F48C5690-3040-48D5-A97C-A2F4525BC23C}"/>
    <dgm:cxn modelId="{7FA911FD-3405-455E-A1EC-8DAE90F6CEB6}" type="presOf" srcId="{C0455EFD-1F00-415A-B32A-85AC724B1A2C}" destId="{12CB181B-1E9B-458A-B041-1FEB164C3498}" srcOrd="0" destOrd="0" presId="urn:microsoft.com/office/officeart/2005/8/layout/equation1"/>
    <dgm:cxn modelId="{E81324D1-723F-4D21-82FD-E52C65CA6C23}" type="presParOf" srcId="{E2439B4D-F4BF-414F-B0C2-191147A2CA17}" destId="{28519C97-3817-4C41-ABB3-65CB9F8FF5A9}" srcOrd="0" destOrd="0" presId="urn:microsoft.com/office/officeart/2005/8/layout/equation1"/>
    <dgm:cxn modelId="{CA814FFF-640C-4A63-A620-5FEA0B8E3B22}" type="presParOf" srcId="{E2439B4D-F4BF-414F-B0C2-191147A2CA17}" destId="{F58CFDAB-7985-4169-B09C-8763A3BD28E3}" srcOrd="1" destOrd="0" presId="urn:microsoft.com/office/officeart/2005/8/layout/equation1"/>
    <dgm:cxn modelId="{77DF25C3-40DC-40A4-B879-7B5E8EBB6C6D}" type="presParOf" srcId="{E2439B4D-F4BF-414F-B0C2-191147A2CA17}" destId="{E4D3122E-3D6C-48F7-A0ED-194EAFCBEC4D}" srcOrd="2" destOrd="0" presId="urn:microsoft.com/office/officeart/2005/8/layout/equation1"/>
    <dgm:cxn modelId="{B2D10688-986E-44B3-93F1-685134BFF059}" type="presParOf" srcId="{E2439B4D-F4BF-414F-B0C2-191147A2CA17}" destId="{E4906562-D712-4559-B75E-16441AC41535}" srcOrd="3" destOrd="0" presId="urn:microsoft.com/office/officeart/2005/8/layout/equation1"/>
    <dgm:cxn modelId="{4FEF09FD-F386-46F5-BAE7-FCDB540A53C2}" type="presParOf" srcId="{E2439B4D-F4BF-414F-B0C2-191147A2CA17}" destId="{F74EC1DF-09A7-4B49-81A9-AD2040812377}" srcOrd="4" destOrd="0" presId="urn:microsoft.com/office/officeart/2005/8/layout/equation1"/>
    <dgm:cxn modelId="{D9D81B8F-0C36-4FE9-96ED-F4B6FC66BDF9}" type="presParOf" srcId="{E2439B4D-F4BF-414F-B0C2-191147A2CA17}" destId="{0AD200C4-3240-4740-A071-C0594FB7210F}" srcOrd="5" destOrd="0" presId="urn:microsoft.com/office/officeart/2005/8/layout/equation1"/>
    <dgm:cxn modelId="{EE780F7F-6B22-4A11-A7BC-F94CA7B650C0}" type="presParOf" srcId="{E2439B4D-F4BF-414F-B0C2-191147A2CA17}" destId="{4A8A29AF-1CE5-418C-8007-01F2D38693D2}" srcOrd="6" destOrd="0" presId="urn:microsoft.com/office/officeart/2005/8/layout/equation1"/>
    <dgm:cxn modelId="{82C33FAF-F135-4B34-9102-7488DDC79657}" type="presParOf" srcId="{E2439B4D-F4BF-414F-B0C2-191147A2CA17}" destId="{A58E88E1-E7DE-437F-A540-09CE6AE980CA}" srcOrd="7" destOrd="0" presId="urn:microsoft.com/office/officeart/2005/8/layout/equation1"/>
    <dgm:cxn modelId="{6D92E848-BFFA-4CA8-9FDF-F4FD085FF2EC}" type="presParOf" srcId="{E2439B4D-F4BF-414F-B0C2-191147A2CA17}" destId="{B15E77CE-2F1E-4B24-A638-A19434CB4AE4}" srcOrd="8" destOrd="0" presId="urn:microsoft.com/office/officeart/2005/8/layout/equation1"/>
    <dgm:cxn modelId="{17FA8B78-98DE-4514-91FB-2C33E6C48FC6}" type="presParOf" srcId="{E2439B4D-F4BF-414F-B0C2-191147A2CA17}" destId="{06FD573E-BC1C-4F6D-94D3-8FD51B8A4683}" srcOrd="9" destOrd="0" presId="urn:microsoft.com/office/officeart/2005/8/layout/equation1"/>
    <dgm:cxn modelId="{2760C81D-2C1D-46EE-AD7A-39499E15AE93}" type="presParOf" srcId="{E2439B4D-F4BF-414F-B0C2-191147A2CA17}" destId="{12CB181B-1E9B-458A-B041-1FEB164C3498}" srcOrd="10" destOrd="0" presId="urn:microsoft.com/office/officeart/2005/8/layout/equation1"/>
    <dgm:cxn modelId="{90DEFBBB-724E-4E92-ABED-673A40CB5A83}" type="presParOf" srcId="{E2439B4D-F4BF-414F-B0C2-191147A2CA17}" destId="{FDB24E3F-A50C-456A-919C-F20EEC620CC6}" srcOrd="11" destOrd="0" presId="urn:microsoft.com/office/officeart/2005/8/layout/equation1"/>
    <dgm:cxn modelId="{6AF9F3BF-E6CB-4E6D-A163-026593C371DB}" type="presParOf" srcId="{E2439B4D-F4BF-414F-B0C2-191147A2CA17}" destId="{7D1B93CF-87E9-46F6-8FFD-9F655E37CDA4}" srcOrd="12" destOrd="0" presId="urn:microsoft.com/office/officeart/2005/8/layout/equation1"/>
    <dgm:cxn modelId="{F4E23E1F-9066-477E-B85D-7E2CFC551117}" type="presParOf" srcId="{E2439B4D-F4BF-414F-B0C2-191147A2CA17}" destId="{B3A9D2F0-122B-4E2B-8860-BDD6399A5397}" srcOrd="13" destOrd="0" presId="urn:microsoft.com/office/officeart/2005/8/layout/equation1"/>
    <dgm:cxn modelId="{C7908F31-5F91-40D0-B878-BEC993EB6FEE}" type="presParOf" srcId="{E2439B4D-F4BF-414F-B0C2-191147A2CA17}" destId="{FD71648D-91C2-4B59-AF39-EEF0BD055F3E}" srcOrd="14" destOrd="0" presId="urn:microsoft.com/office/officeart/2005/8/layout/equation1"/>
    <dgm:cxn modelId="{45157F1E-FF5C-4400-B1CE-E1CD29F611E0}" type="presParOf" srcId="{E2439B4D-F4BF-414F-B0C2-191147A2CA17}" destId="{D6BB7CAA-4248-44D0-A538-7A40CB5BB259}" srcOrd="15" destOrd="0" presId="urn:microsoft.com/office/officeart/2005/8/layout/equation1"/>
    <dgm:cxn modelId="{4DAFB75E-AE3F-4D46-83B6-5FDA14187D10}" type="presParOf" srcId="{E2439B4D-F4BF-414F-B0C2-191147A2CA17}" destId="{DCD4D832-91B7-4853-A402-407036EBDAA5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19C97-3817-4C41-ABB3-65CB9F8FF5A9}">
      <dsp:nvSpPr>
        <dsp:cNvPr id="0" name=""/>
        <dsp:cNvSpPr/>
      </dsp:nvSpPr>
      <dsp:spPr>
        <a:xfrm>
          <a:off x="2826" y="724799"/>
          <a:ext cx="1259734" cy="12597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🤒</a:t>
          </a:r>
          <a:r>
            <a:rPr lang="en-US" sz="1600" kern="1200" dirty="0"/>
            <a:t> Dengue dataset</a:t>
          </a:r>
        </a:p>
      </dsp:txBody>
      <dsp:txXfrm>
        <a:off x="187310" y="909283"/>
        <a:ext cx="890766" cy="890766"/>
      </dsp:txXfrm>
    </dsp:sp>
    <dsp:sp modelId="{E4D3122E-3D6C-48F7-A0ED-194EAFCBEC4D}">
      <dsp:nvSpPr>
        <dsp:cNvPr id="0" name=""/>
        <dsp:cNvSpPr/>
      </dsp:nvSpPr>
      <dsp:spPr>
        <a:xfrm>
          <a:off x="1292652" y="1247197"/>
          <a:ext cx="214937" cy="214937"/>
        </a:xfrm>
        <a:prstGeom prst="mathPlus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21142" y="1329389"/>
        <a:ext cx="157957" cy="50553"/>
      </dsp:txXfrm>
    </dsp:sp>
    <dsp:sp modelId="{F74EC1DF-09A7-4B49-81A9-AD2040812377}">
      <dsp:nvSpPr>
        <dsp:cNvPr id="0" name=""/>
        <dsp:cNvSpPr/>
      </dsp:nvSpPr>
      <dsp:spPr>
        <a:xfrm>
          <a:off x="1537681" y="724799"/>
          <a:ext cx="1259734" cy="12597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🌧</a:t>
          </a:r>
          <a:r>
            <a:rPr lang="en-US" sz="1600" kern="1200" dirty="0"/>
            <a:t> Rain dataset</a:t>
          </a:r>
        </a:p>
      </dsp:txBody>
      <dsp:txXfrm>
        <a:off x="1722165" y="909283"/>
        <a:ext cx="890766" cy="890766"/>
      </dsp:txXfrm>
    </dsp:sp>
    <dsp:sp modelId="{4A8A29AF-1CE5-418C-8007-01F2D38693D2}">
      <dsp:nvSpPr>
        <dsp:cNvPr id="0" name=""/>
        <dsp:cNvSpPr/>
      </dsp:nvSpPr>
      <dsp:spPr>
        <a:xfrm>
          <a:off x="2827506" y="1247197"/>
          <a:ext cx="214937" cy="214937"/>
        </a:xfrm>
        <a:prstGeom prst="mathPlus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55996" y="1329389"/>
        <a:ext cx="157957" cy="50553"/>
      </dsp:txXfrm>
    </dsp:sp>
    <dsp:sp modelId="{B15E77CE-2F1E-4B24-A638-A19434CB4AE4}">
      <dsp:nvSpPr>
        <dsp:cNvPr id="0" name=""/>
        <dsp:cNvSpPr/>
      </dsp:nvSpPr>
      <dsp:spPr>
        <a:xfrm>
          <a:off x="3072535" y="733954"/>
          <a:ext cx="1241423" cy="1241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💦</a:t>
          </a:r>
          <a:r>
            <a:rPr lang="en-US" sz="1600" kern="1200" dirty="0"/>
            <a:t> Humidity dataset</a:t>
          </a:r>
        </a:p>
      </dsp:txBody>
      <dsp:txXfrm>
        <a:off x="3254337" y="915756"/>
        <a:ext cx="877819" cy="877819"/>
      </dsp:txXfrm>
    </dsp:sp>
    <dsp:sp modelId="{12CB181B-1E9B-458A-B041-1FEB164C3498}">
      <dsp:nvSpPr>
        <dsp:cNvPr id="0" name=""/>
        <dsp:cNvSpPr/>
      </dsp:nvSpPr>
      <dsp:spPr>
        <a:xfrm>
          <a:off x="4344050" y="1247197"/>
          <a:ext cx="214937" cy="214937"/>
        </a:xfrm>
        <a:prstGeom prst="mathPlus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72540" y="1329389"/>
        <a:ext cx="157957" cy="50553"/>
      </dsp:txXfrm>
    </dsp:sp>
    <dsp:sp modelId="{7D1B93CF-87E9-46F6-8FFD-9F655E37CDA4}">
      <dsp:nvSpPr>
        <dsp:cNvPr id="0" name=""/>
        <dsp:cNvSpPr/>
      </dsp:nvSpPr>
      <dsp:spPr>
        <a:xfrm>
          <a:off x="4589079" y="724799"/>
          <a:ext cx="1259734" cy="12597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🌡 </a:t>
          </a:r>
          <a:r>
            <a:rPr lang="en-US" sz="1600" kern="1200" dirty="0"/>
            <a:t>Temp. dataset</a:t>
          </a:r>
        </a:p>
      </dsp:txBody>
      <dsp:txXfrm>
        <a:off x="4773563" y="909283"/>
        <a:ext cx="890766" cy="890766"/>
      </dsp:txXfrm>
    </dsp:sp>
    <dsp:sp modelId="{FD71648D-91C2-4B59-AF39-EEF0BD055F3E}">
      <dsp:nvSpPr>
        <dsp:cNvPr id="0" name=""/>
        <dsp:cNvSpPr/>
      </dsp:nvSpPr>
      <dsp:spPr>
        <a:xfrm>
          <a:off x="5878905" y="1247197"/>
          <a:ext cx="214937" cy="214937"/>
        </a:xfrm>
        <a:prstGeom prst="mathEqual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907395" y="1291474"/>
        <a:ext cx="157957" cy="126383"/>
      </dsp:txXfrm>
    </dsp:sp>
    <dsp:sp modelId="{DCD4D832-91B7-4853-A402-407036EBDAA5}">
      <dsp:nvSpPr>
        <dsp:cNvPr id="0" name=""/>
        <dsp:cNvSpPr/>
      </dsp:nvSpPr>
      <dsp:spPr>
        <a:xfrm>
          <a:off x="6123933" y="354046"/>
          <a:ext cx="2001239" cy="20012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🦟</a:t>
          </a:r>
        </a:p>
      </dsp:txBody>
      <dsp:txXfrm>
        <a:off x="6417008" y="647121"/>
        <a:ext cx="1415089" cy="1415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1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9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3DBD-0B5D-4B79-92F9-F17AA9E647F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6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ulabhornhospital.com/page.php?name=1142" TargetMode="External"/><Relationship Id="rId2" Type="http://schemas.openxmlformats.org/officeDocument/2006/relationships/hyperlink" Target="https://www.bbc.com/thai/thailand-574790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203.157.181.13/cdyaso/km/dhf/bio.pdf" TargetMode="External"/><Relationship Id="rId4" Type="http://schemas.openxmlformats.org/officeDocument/2006/relationships/hyperlink" Target="https://apps.who.int/mediacentre/factsheets/fs117/en/index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2DE-C17D-498C-85D3-85D83150A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What to do if you are sick?😢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073E5-41F5-4395-B37A-3FB4D76B0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🦟 Study in dengue patients and age of group in Thailand between 2016 to 2020</a:t>
            </a:r>
          </a:p>
        </p:txBody>
      </p:sp>
    </p:spTree>
    <p:extLst>
      <p:ext uri="{BB962C8B-B14F-4D97-AF65-F5344CB8AC3E}">
        <p14:creationId xmlns:p14="http://schemas.microsoft.com/office/powerpoint/2010/main" val="356931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8F7ABFF-0122-48C6-8C44-E5AA5795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80" y="720410"/>
            <a:ext cx="8138239" cy="541718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4049CB-CA14-43EE-88EF-340D8FD32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are you doing?</a:t>
            </a:r>
          </a:p>
          <a:p>
            <a:pPr marL="457200" lvl="1" indent="0">
              <a:buNone/>
            </a:pPr>
            <a:r>
              <a:rPr lang="en-US" dirty="0"/>
              <a:t>☠ The infection causes flu-like illness, and occasionally develops into a potentially lethal.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[1]</a:t>
            </a:r>
          </a:p>
          <a:p>
            <a:pPr marL="457200" lvl="1" indent="0">
              <a:buNone/>
            </a:pPr>
            <a:r>
              <a:rPr lang="en-US" b="0" i="0" dirty="0">
                <a:effectLst/>
              </a:rPr>
              <a:t>⏲ There is no specific treatment for dengue, </a:t>
            </a:r>
            <a:r>
              <a:rPr lang="en-US" b="0" i="0" u="sng" dirty="0">
                <a:effectLst/>
              </a:rPr>
              <a:t>but early detection and access to proper medical care</a:t>
            </a:r>
            <a:r>
              <a:rPr lang="en-US" b="0" i="0" dirty="0">
                <a:effectLst/>
              </a:rPr>
              <a:t> lowers fatality rates below 1%.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2710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F66-776B-44CD-B84A-5B13AE02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832450-4DAE-48AC-8729-D74DB02D3730}"/>
              </a:ext>
            </a:extLst>
          </p:cNvPr>
          <p:cNvGrpSpPr/>
          <p:nvPr/>
        </p:nvGrpSpPr>
        <p:grpSpPr>
          <a:xfrm>
            <a:off x="3527424" y="2430463"/>
            <a:ext cx="2462033" cy="2462033"/>
            <a:chOff x="5665375" y="1478316"/>
            <a:chExt cx="2462033" cy="24620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F958EC-BEB2-4591-8535-6C043747678E}"/>
                </a:ext>
              </a:extLst>
            </p:cNvPr>
            <p:cNvSpPr/>
            <p:nvPr/>
          </p:nvSpPr>
          <p:spPr>
            <a:xfrm>
              <a:off x="5665375" y="1478316"/>
              <a:ext cx="2462033" cy="2462033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6C8D6689-4F48-4B67-8BB9-C6552D2778E7}"/>
                </a:ext>
              </a:extLst>
            </p:cNvPr>
            <p:cNvSpPr txBox="1"/>
            <p:nvPr/>
          </p:nvSpPr>
          <p:spPr>
            <a:xfrm>
              <a:off x="6025931" y="1838872"/>
              <a:ext cx="1740921" cy="1740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⚙ Processed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1E5EF2-5CB7-4728-B38F-4559A98064D2}"/>
              </a:ext>
            </a:extLst>
          </p:cNvPr>
          <p:cNvGrpSpPr/>
          <p:nvPr/>
        </p:nvGrpSpPr>
        <p:grpSpPr>
          <a:xfrm>
            <a:off x="6751818" y="1474084"/>
            <a:ext cx="1912758" cy="1912758"/>
            <a:chOff x="5665375" y="1478316"/>
            <a:chExt cx="2462033" cy="246203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FA4AC0-A606-4700-8912-F95CE18507E1}"/>
                </a:ext>
              </a:extLst>
            </p:cNvPr>
            <p:cNvSpPr/>
            <p:nvPr/>
          </p:nvSpPr>
          <p:spPr>
            <a:xfrm>
              <a:off x="5665375" y="1478316"/>
              <a:ext cx="2462033" cy="2462033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B1BBFA59-13E1-453B-B98A-95269EED1CA5}"/>
                </a:ext>
              </a:extLst>
            </p:cNvPr>
            <p:cNvSpPr txBox="1"/>
            <p:nvPr/>
          </p:nvSpPr>
          <p:spPr>
            <a:xfrm>
              <a:off x="6025931" y="1838872"/>
              <a:ext cx="1740921" cy="1740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📈 Linear regression model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B81C2A-E647-4DD8-9A0D-E093C5991C0B}"/>
              </a:ext>
            </a:extLst>
          </p:cNvPr>
          <p:cNvGrpSpPr/>
          <p:nvPr/>
        </p:nvGrpSpPr>
        <p:grpSpPr>
          <a:xfrm rot="18900000">
            <a:off x="6350013" y="2974512"/>
            <a:ext cx="264427" cy="264427"/>
            <a:chOff x="1587404" y="2577119"/>
            <a:chExt cx="264427" cy="264427"/>
          </a:xfrm>
        </p:grpSpPr>
        <p:sp>
          <p:nvSpPr>
            <p:cNvPr id="17" name="Plus Sign 16">
              <a:extLst>
                <a:ext uri="{FF2B5EF4-FFF2-40B4-BE49-F238E27FC236}">
                  <a16:creationId xmlns:a16="http://schemas.microsoft.com/office/drawing/2014/main" id="{9CBAAFCA-6EEC-400B-86D4-DB5CBD6C7C46}"/>
                </a:ext>
              </a:extLst>
            </p:cNvPr>
            <p:cNvSpPr/>
            <p:nvPr/>
          </p:nvSpPr>
          <p:spPr>
            <a:xfrm>
              <a:off x="1587404" y="2577119"/>
              <a:ext cx="264427" cy="264427"/>
            </a:xfrm>
            <a:prstGeom prst="rightArrow">
              <a:avLst/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Plus Sign 4">
              <a:extLst>
                <a:ext uri="{FF2B5EF4-FFF2-40B4-BE49-F238E27FC236}">
                  <a16:creationId xmlns:a16="http://schemas.microsoft.com/office/drawing/2014/main" id="{B99EC8D4-D13F-4284-905E-4691E6F18FD4}"/>
                </a:ext>
              </a:extLst>
            </p:cNvPr>
            <p:cNvSpPr txBox="1"/>
            <p:nvPr/>
          </p:nvSpPr>
          <p:spPr>
            <a:xfrm>
              <a:off x="1622454" y="2678236"/>
              <a:ext cx="194327" cy="62193"/>
            </a:xfrm>
            <a:prstGeom prst="rightArrow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94056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F66-776B-44CD-B84A-5B13AE02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1E5EF2-5CB7-4728-B38F-4559A98064D2}"/>
              </a:ext>
            </a:extLst>
          </p:cNvPr>
          <p:cNvGrpSpPr/>
          <p:nvPr/>
        </p:nvGrpSpPr>
        <p:grpSpPr>
          <a:xfrm>
            <a:off x="1557518" y="2472621"/>
            <a:ext cx="1912758" cy="1912758"/>
            <a:chOff x="5665375" y="1478316"/>
            <a:chExt cx="2462033" cy="246203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FA4AC0-A606-4700-8912-F95CE18507E1}"/>
                </a:ext>
              </a:extLst>
            </p:cNvPr>
            <p:cNvSpPr/>
            <p:nvPr/>
          </p:nvSpPr>
          <p:spPr>
            <a:xfrm>
              <a:off x="5665375" y="1478316"/>
              <a:ext cx="2462033" cy="2462033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B1BBFA59-13E1-453B-B98A-95269EED1CA5}"/>
                </a:ext>
              </a:extLst>
            </p:cNvPr>
            <p:cNvSpPr txBox="1"/>
            <p:nvPr/>
          </p:nvSpPr>
          <p:spPr>
            <a:xfrm>
              <a:off x="6025931" y="1838872"/>
              <a:ext cx="1740921" cy="1740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📈 Linear regression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81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117421-52A5-4FB5-822E-0486EF3FB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689" y="1865194"/>
            <a:ext cx="6986622" cy="41944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CDA68F-7ED5-4E17-BD16-D219973481CD}"/>
              </a:ext>
            </a:extLst>
          </p:cNvPr>
          <p:cNvSpPr txBox="1"/>
          <p:nvPr/>
        </p:nvSpPr>
        <p:spPr>
          <a:xfrm>
            <a:off x="3457575" y="215265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👑</a:t>
            </a:r>
          </a:p>
        </p:txBody>
      </p:sp>
    </p:spTree>
    <p:extLst>
      <p:ext uri="{BB962C8B-B14F-4D97-AF65-F5344CB8AC3E}">
        <p14:creationId xmlns:p14="http://schemas.microsoft.com/office/powerpoint/2010/main" val="252608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49E833-0D8C-46AE-8525-91BE35551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704" y="1825625"/>
            <a:ext cx="10506592" cy="43513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3E08C1-1A31-4472-8C5C-7CAA52A6B27B}"/>
              </a:ext>
            </a:extLst>
          </p:cNvPr>
          <p:cNvSpPr/>
          <p:nvPr/>
        </p:nvSpPr>
        <p:spPr>
          <a:xfrm>
            <a:off x="3458718" y="2745740"/>
            <a:ext cx="7791450" cy="30956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67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609B95-D55E-41CF-980F-A1469278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แสดง ตารางจังหวัดกับผลลัพธ์ที่พยากรออกมาได้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68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19CB-2073-4F3D-B531-DEB9A015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5C61-4CE0-4A43-BA56-FDAD1F83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👍🏽 Machine learning</a:t>
            </a:r>
          </a:p>
          <a:p>
            <a:r>
              <a:rPr lang="en-US" dirty="0"/>
              <a:t>👍🏽 Visualization</a:t>
            </a:r>
          </a:p>
          <a:p>
            <a:r>
              <a:rPr lang="en-US" dirty="0"/>
              <a:t>👍🏽 </a:t>
            </a:r>
          </a:p>
          <a:p>
            <a:r>
              <a:rPr lang="en-US" dirty="0"/>
              <a:t>🤔 More observations more dataset.</a:t>
            </a:r>
          </a:p>
          <a:p>
            <a:r>
              <a:rPr lang="en-US" dirty="0"/>
              <a:t>🤔 For decision making or second opinion.</a:t>
            </a:r>
          </a:p>
        </p:txBody>
      </p:sp>
    </p:spTree>
    <p:extLst>
      <p:ext uri="{BB962C8B-B14F-4D97-AF65-F5344CB8AC3E}">
        <p14:creationId xmlns:p14="http://schemas.microsoft.com/office/powerpoint/2010/main" val="2829512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 fall</a:t>
            </a:r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417523C1-FC67-4DFF-9443-0BE7AE37B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2691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83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DC76-B60E-4E0F-AC1D-AB74016D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476E-0E41-4F20-823F-FEB3EB56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3921"/>
            <a:ext cx="10515600" cy="2023999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Dengue fever: Thai researchers who co-developed the world's first dengue vaccine offer the government to accelerate vaccine procurement</a:t>
            </a:r>
            <a:endParaRPr lang="en-US" sz="1600" dirty="0"/>
          </a:p>
          <a:p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Dengue fever situation in Thailand 2020. Chulabhorn Hospital.</a:t>
            </a:r>
            <a:endParaRPr lang="en-US" sz="1600" dirty="0"/>
          </a:p>
          <a:p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Fact sheet: Dengue and severe dengue Updated April 2017, World Health Organization.</a:t>
            </a:r>
            <a:endParaRPr lang="en-US" sz="1600" dirty="0"/>
          </a:p>
          <a:p>
            <a:r>
              <a:rPr lang="en-US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Ecological biology and mosquito control in Thailand.</a:t>
            </a:r>
            <a:r>
              <a:rPr lang="th-TH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Department of Medical Sciences.</a:t>
            </a:r>
            <a:endParaRPr lang="en-US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143EB3-5ACC-453A-A185-3AF344BC67C3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Reference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33EA17-37CB-4134-A1BA-ED695C351033}"/>
              </a:ext>
            </a:extLst>
          </p:cNvPr>
          <p:cNvSpPr txBox="1">
            <a:spLocks/>
          </p:cNvSpPr>
          <p:nvPr/>
        </p:nvSpPr>
        <p:spPr>
          <a:xfrm>
            <a:off x="838200" y="15848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👩🏼‍💻 https://github.com/Phophism/python_project</a:t>
            </a:r>
          </a:p>
        </p:txBody>
      </p:sp>
    </p:spTree>
    <p:extLst>
      <p:ext uri="{BB962C8B-B14F-4D97-AF65-F5344CB8AC3E}">
        <p14:creationId xmlns:p14="http://schemas.microsoft.com/office/powerpoint/2010/main" val="1712488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บิ๊กตู่&amp;#39; แถลงการณ์ ลั่นไทยต้องชนะ วอนอย่ากักตุน-วิตกเกินเหตุ ชี้ไม่มีอาการ  ไม่ต้องไปตรวจ">
            <a:extLst>
              <a:ext uri="{FF2B5EF4-FFF2-40B4-BE49-F238E27FC236}">
                <a16:creationId xmlns:a16="http://schemas.microsoft.com/office/drawing/2014/main" id="{CBBEDEDD-2275-4D12-AE44-93C96E5E2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9" t="18410" r="19137" b="19867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2835F2-3546-4248-9C60-D63A8BEEAEFE}"/>
              </a:ext>
            </a:extLst>
          </p:cNvPr>
          <p:cNvSpPr/>
          <p:nvPr/>
        </p:nvSpPr>
        <p:spPr>
          <a:xfrm>
            <a:off x="0" y="0"/>
            <a:ext cx="12192000" cy="46490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61000">
                <a:schemeClr val="bg1"/>
              </a:gs>
              <a:gs pos="83000">
                <a:schemeClr val="bg1">
                  <a:alpha val="78000"/>
                </a:schemeClr>
              </a:gs>
              <a:gs pos="100000">
                <a:schemeClr val="bg1">
                  <a:alpha val="4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7D2DE-C17D-498C-85D3-85D83150A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Stay safe❤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3B5C3FA-8219-4E0D-9F49-C4BBA6079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669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7D47-5F29-4EDD-853A-BFE2A01F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facts</a:t>
            </a:r>
          </a:p>
          <a:p>
            <a:pPr marL="457200" lvl="1" indent="0">
              <a:buNone/>
            </a:pPr>
            <a:r>
              <a:rPr lang="en-US" dirty="0"/>
              <a:t>⚠ The infection causes flu-like illness, and occasionally develops into a potentially lethal.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/>
              <a:t>⚠</a:t>
            </a:r>
            <a:r>
              <a:rPr lang="en-US" b="0" i="0" dirty="0">
                <a:effectLst/>
              </a:rPr>
              <a:t> There is no specific treatment for dengue, </a:t>
            </a:r>
            <a:r>
              <a:rPr lang="en-US" b="0" dirty="0">
                <a:effectLst/>
                <a:latin typeface="+mj-lt"/>
              </a:rPr>
              <a:t>but early detection and access to proper medical care </a:t>
            </a:r>
            <a:r>
              <a:rPr lang="en-US" b="0" i="0" dirty="0">
                <a:effectLst/>
              </a:rPr>
              <a:t>lowers fatality rates below 1%.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Objectives</a:t>
            </a:r>
          </a:p>
          <a:p>
            <a:pPr marL="457200" lvl="1" indent="0">
              <a:buNone/>
            </a:pPr>
            <a:r>
              <a:rPr lang="en-US" dirty="0"/>
              <a:t>🔮 To predict the number of</a:t>
            </a:r>
            <a:r>
              <a:rPr lang="th-TH" dirty="0"/>
              <a:t> </a:t>
            </a:r>
            <a:r>
              <a:rPr lang="en-US" dirty="0"/>
              <a:t>patients by temperature, rainfall, humidity.</a:t>
            </a:r>
          </a:p>
          <a:p>
            <a:pPr marL="457200" lvl="1" indent="0">
              <a:buNone/>
            </a:pPr>
            <a:r>
              <a:rPr lang="en-US" dirty="0"/>
              <a:t>📊 To visualize information that is relevant to the data.</a:t>
            </a:r>
          </a:p>
        </p:txBody>
      </p:sp>
    </p:spTree>
    <p:extLst>
      <p:ext uri="{BB962C8B-B14F-4D97-AF65-F5344CB8AC3E}">
        <p14:creationId xmlns:p14="http://schemas.microsoft.com/office/powerpoint/2010/main" val="254919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2A9884-09C3-4051-8114-ED7F68D0B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1881974"/>
              </p:ext>
            </p:extLst>
          </p:nvPr>
        </p:nvGraphicFramePr>
        <p:xfrm>
          <a:off x="2032000" y="1443566"/>
          <a:ext cx="8128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EA377A-1907-41C7-8D59-C5E5DE666CEB}"/>
              </a:ext>
            </a:extLst>
          </p:cNvPr>
          <p:cNvSpPr txBox="1"/>
          <p:nvPr/>
        </p:nvSpPr>
        <p:spPr>
          <a:xfrm>
            <a:off x="2911475" y="3900554"/>
            <a:ext cx="6369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Dengue patient dataset - Department of disease control</a:t>
            </a:r>
            <a:r>
              <a:rPr lang="th-TH" dirty="0"/>
              <a:t> - </a:t>
            </a:r>
            <a:r>
              <a:rPr lang="en-US" dirty="0"/>
              <a:t>Ministry of Public Health. (476,935 observations)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Rain, Humidity, Temperature dataset - National Statistical Office of Thailand</a:t>
            </a:r>
          </a:p>
        </p:txBody>
      </p:sp>
    </p:spTree>
    <p:extLst>
      <p:ext uri="{BB962C8B-B14F-4D97-AF65-F5344CB8AC3E}">
        <p14:creationId xmlns:p14="http://schemas.microsoft.com/office/powerpoint/2010/main" val="124965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76972B-B964-41CF-B1A9-C8A8A3EF91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8" b="-1"/>
          <a:stretch/>
        </p:blipFill>
        <p:spPr bwMode="auto">
          <a:xfrm flipH="1">
            <a:off x="0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9371D-6C71-41F5-BDEA-7DCA5D3C1CF2}"/>
              </a:ext>
            </a:extLst>
          </p:cNvPr>
          <p:cNvSpPr txBox="1"/>
          <p:nvPr/>
        </p:nvSpPr>
        <p:spPr>
          <a:xfrm>
            <a:off x="104775" y="6424460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Thairath Online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Temperature 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D2E40-3B00-40B7-BC96-271A0FB26E60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28-35 Celsius. Aedes mosquitoes take about 9-14 days to grow from egg to adult.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If the temperature is higher than 35 Celsius, Aedes mosquitoes only take 5-7 days to grow.</a:t>
            </a:r>
          </a:p>
        </p:txBody>
      </p:sp>
    </p:spTree>
    <p:extLst>
      <p:ext uri="{BB962C8B-B14F-4D97-AF65-F5344CB8AC3E}">
        <p14:creationId xmlns:p14="http://schemas.microsoft.com/office/powerpoint/2010/main" val="252497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Rainfall</a:t>
            </a:r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417523C1-FC67-4DFF-9443-0BE7AE37B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9597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293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98997A-81BE-4BAC-A6DA-0A124789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667" y="1970710"/>
            <a:ext cx="8096666" cy="125101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194DB1-8BC5-471E-A340-A6B6F201C85E}"/>
              </a:ext>
            </a:extLst>
          </p:cNvPr>
          <p:cNvSpPr txBox="1"/>
          <p:nvPr/>
        </p:nvSpPr>
        <p:spPr>
          <a:xfrm>
            <a:off x="2009671" y="1506022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Dengue patient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AE3EA8-B408-452B-8C30-19CEB4128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00"/>
          <a:stretch/>
        </p:blipFill>
        <p:spPr>
          <a:xfrm>
            <a:off x="2009671" y="3829365"/>
            <a:ext cx="8172658" cy="1968601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72EF2A-4956-4D95-931C-BC8972093FCA}"/>
              </a:ext>
            </a:extLst>
          </p:cNvPr>
          <p:cNvSpPr txBox="1"/>
          <p:nvPr/>
        </p:nvSpPr>
        <p:spPr>
          <a:xfrm>
            <a:off x="2009671" y="3380935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/>
              <a:t>Humidity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3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017C7-D5AC-43F3-B369-F7E14A2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🥵 Challenge of THAI datasets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3F2ADD-DE22-47D6-A9A9-A7BF0DB4DBD8}"/>
              </a:ext>
            </a:extLst>
          </p:cNvPr>
          <p:cNvGrpSpPr/>
          <p:nvPr/>
        </p:nvGrpSpPr>
        <p:grpSpPr>
          <a:xfrm>
            <a:off x="2576496" y="2524532"/>
            <a:ext cx="7839109" cy="3465835"/>
            <a:chOff x="2176446" y="2524532"/>
            <a:chExt cx="7839109" cy="34658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A336E43-B01D-4E2B-8418-3DDA81274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84" r="15706"/>
            <a:stretch/>
          </p:blipFill>
          <p:spPr>
            <a:xfrm>
              <a:off x="2905760" y="2524532"/>
              <a:ext cx="6380480" cy="129558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11ED4B9-2491-46D7-8060-0AEDFD277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55" r="28737"/>
            <a:stretch/>
          </p:blipFill>
          <p:spPr>
            <a:xfrm>
              <a:off x="2176446" y="4396788"/>
              <a:ext cx="7839109" cy="1593579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7F3E5B6-9761-4508-BDCA-6141237B192A}"/>
                </a:ext>
              </a:extLst>
            </p:cNvPr>
            <p:cNvGrpSpPr/>
            <p:nvPr/>
          </p:nvGrpSpPr>
          <p:grpSpPr>
            <a:xfrm>
              <a:off x="5963786" y="4064892"/>
              <a:ext cx="264427" cy="264427"/>
              <a:chOff x="5363927" y="2577119"/>
              <a:chExt cx="264427" cy="264427"/>
            </a:xfrm>
            <a:solidFill>
              <a:srgbClr val="C00000"/>
            </a:solidFill>
          </p:grpSpPr>
          <p:sp>
            <p:nvSpPr>
              <p:cNvPr id="10" name="Equals 9">
                <a:extLst>
                  <a:ext uri="{FF2B5EF4-FFF2-40B4-BE49-F238E27FC236}">
                    <a16:creationId xmlns:a16="http://schemas.microsoft.com/office/drawing/2014/main" id="{7ED340C0-61F5-45AD-BF21-BAA21BC85AE8}"/>
                  </a:ext>
                </a:extLst>
              </p:cNvPr>
              <p:cNvSpPr/>
              <p:nvPr/>
            </p:nvSpPr>
            <p:spPr>
              <a:xfrm>
                <a:off x="5363927" y="2577119"/>
                <a:ext cx="264427" cy="264427"/>
              </a:xfrm>
              <a:prstGeom prst="downArrow">
                <a:avLst/>
              </a:prstGeom>
              <a:grpFill/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Equals 4">
                <a:extLst>
                  <a:ext uri="{FF2B5EF4-FFF2-40B4-BE49-F238E27FC236}">
                    <a16:creationId xmlns:a16="http://schemas.microsoft.com/office/drawing/2014/main" id="{7B3F60BA-ED5B-4B9E-BC6E-53DC85425D94}"/>
                  </a:ext>
                </a:extLst>
              </p:cNvPr>
              <p:cNvSpPr txBox="1"/>
              <p:nvPr/>
            </p:nvSpPr>
            <p:spPr>
              <a:xfrm>
                <a:off x="5398977" y="2631591"/>
                <a:ext cx="194327" cy="155483"/>
              </a:xfrm>
              <a:prstGeom prst="downArrow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100" kern="1200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F4C8692-64F2-43DE-A230-8C6AD9123C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43" t="-2794" b="676"/>
          <a:stretch/>
        </p:blipFill>
        <p:spPr>
          <a:xfrm>
            <a:off x="1304924" y="3887589"/>
            <a:ext cx="4116275" cy="63143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242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017C7-D5AC-43F3-B369-F7E14A2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Challenge of THAI datasets 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145BE-0312-4745-BE03-07682F8D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82" y="2673313"/>
            <a:ext cx="1123967" cy="238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95BFEB-550E-4137-B7BE-F7809F73E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30" y="2673313"/>
            <a:ext cx="647719" cy="2389859"/>
          </a:xfrm>
          <a:prstGeom prst="rect">
            <a:avLst/>
          </a:prstGeom>
        </p:spPr>
      </p:pic>
      <p:sp>
        <p:nvSpPr>
          <p:cNvPr id="15" name="Equals 4">
            <a:extLst>
              <a:ext uri="{FF2B5EF4-FFF2-40B4-BE49-F238E27FC236}">
                <a16:creationId xmlns:a16="http://schemas.microsoft.com/office/drawing/2014/main" id="{8DFB079C-C907-4273-94BC-8456CC4F2E2D}"/>
              </a:ext>
            </a:extLst>
          </p:cNvPr>
          <p:cNvSpPr txBox="1"/>
          <p:nvPr/>
        </p:nvSpPr>
        <p:spPr>
          <a:xfrm rot="16200000">
            <a:off x="2849420" y="3723223"/>
            <a:ext cx="359039" cy="287271"/>
          </a:xfrm>
          <a:prstGeom prst="downArrow">
            <a:avLst/>
          </a:prstGeom>
          <a:solidFill>
            <a:srgbClr val="C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5E101-A320-4672-8E48-7C3861AD7A8D}"/>
              </a:ext>
            </a:extLst>
          </p:cNvPr>
          <p:cNvSpPr txBox="1"/>
          <p:nvPr/>
        </p:nvSpPr>
        <p:spPr>
          <a:xfrm>
            <a:off x="2275693" y="5064069"/>
            <a:ext cx="14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6E91EF-03E0-427F-81B1-8CE4AB0D6274}"/>
              </a:ext>
            </a:extLst>
          </p:cNvPr>
          <p:cNvSpPr txBox="1"/>
          <p:nvPr/>
        </p:nvSpPr>
        <p:spPr>
          <a:xfrm>
            <a:off x="5539912" y="5060406"/>
            <a:ext cx="14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B.E. to A.D</a:t>
            </a:r>
          </a:p>
        </p:txBody>
      </p:sp>
    </p:spTree>
    <p:extLst>
      <p:ext uri="{BB962C8B-B14F-4D97-AF65-F5344CB8AC3E}">
        <p14:creationId xmlns:p14="http://schemas.microsoft.com/office/powerpoint/2010/main" val="31957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017C7-D5AC-43F3-B369-F7E14A2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One hot encoding</a:t>
            </a:r>
          </a:p>
        </p:txBody>
      </p:sp>
      <p:sp>
        <p:nvSpPr>
          <p:cNvPr id="15" name="Equals 4">
            <a:extLst>
              <a:ext uri="{FF2B5EF4-FFF2-40B4-BE49-F238E27FC236}">
                <a16:creationId xmlns:a16="http://schemas.microsoft.com/office/drawing/2014/main" id="{8DFB079C-C907-4273-94BC-8456CC4F2E2D}"/>
              </a:ext>
            </a:extLst>
          </p:cNvPr>
          <p:cNvSpPr txBox="1"/>
          <p:nvPr/>
        </p:nvSpPr>
        <p:spPr>
          <a:xfrm rot="16200000">
            <a:off x="2849420" y="3723223"/>
            <a:ext cx="359039" cy="287271"/>
          </a:xfrm>
          <a:prstGeom prst="downArrow">
            <a:avLst/>
          </a:prstGeom>
          <a:solidFill>
            <a:srgbClr val="C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5E101-A320-4672-8E48-7C3861AD7A8D}"/>
              </a:ext>
            </a:extLst>
          </p:cNvPr>
          <p:cNvSpPr txBox="1"/>
          <p:nvPr/>
        </p:nvSpPr>
        <p:spPr>
          <a:xfrm>
            <a:off x="2275693" y="5064069"/>
            <a:ext cx="14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DEBE0-00E2-45F2-BAAC-239AD699D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58" y="2475023"/>
            <a:ext cx="822341" cy="2424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EB9C02-A597-44A6-BDA7-D96596E4D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280" y="2659803"/>
            <a:ext cx="5825385" cy="223985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1298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hnschrift font">
      <a:majorFont>
        <a:latin typeface="Bahnschrift SemiBold"/>
        <a:ea typeface=""/>
        <a:cs typeface=""/>
      </a:majorFont>
      <a:minorFont>
        <a:latin typeface="Bahnschrif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</TotalTime>
  <Words>412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Angsana New</vt:lpstr>
      <vt:lpstr>Arial</vt:lpstr>
      <vt:lpstr>Bahnschrift Light</vt:lpstr>
      <vt:lpstr>Bahnschrift SemiBold</vt:lpstr>
      <vt:lpstr>Times New Roman</vt:lpstr>
      <vt:lpstr>Office Theme</vt:lpstr>
      <vt:lpstr>What to do if you are sick?😢</vt:lpstr>
      <vt:lpstr>Overview</vt:lpstr>
      <vt:lpstr>Dataset</vt:lpstr>
      <vt:lpstr>Temperature 🌡</vt:lpstr>
      <vt:lpstr>Rainfall</vt:lpstr>
      <vt:lpstr>Sample</vt:lpstr>
      <vt:lpstr>Data preprocessing</vt:lpstr>
      <vt:lpstr>Data preprocessing</vt:lpstr>
      <vt:lpstr>Data preprocessing</vt:lpstr>
      <vt:lpstr>Data preprocessing</vt:lpstr>
      <vt:lpstr>Data preprocessing</vt:lpstr>
      <vt:lpstr>Regression model</vt:lpstr>
      <vt:lpstr>Test results</vt:lpstr>
      <vt:lpstr>Test results</vt:lpstr>
      <vt:lpstr>Test results</vt:lpstr>
      <vt:lpstr>Conclusion</vt:lpstr>
      <vt:lpstr>Rain fall</vt:lpstr>
      <vt:lpstr>Code</vt:lpstr>
      <vt:lpstr>Stay safe❤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do if you are sick?😢</dc:title>
  <dc:creator>SONRAM SIRIRAT</dc:creator>
  <cp:lastModifiedBy>SONRAM SIRIRAT</cp:lastModifiedBy>
  <cp:revision>13</cp:revision>
  <dcterms:created xsi:type="dcterms:W3CDTF">2021-10-11T06:47:47Z</dcterms:created>
  <dcterms:modified xsi:type="dcterms:W3CDTF">2021-10-17T13:42:31Z</dcterms:modified>
</cp:coreProperties>
</file>