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58" r:id="rId6"/>
    <p:sldId id="261" r:id="rId7"/>
    <p:sldId id="266" r:id="rId8"/>
    <p:sldId id="259" r:id="rId9"/>
    <p:sldId id="262" r:id="rId10"/>
    <p:sldId id="277" r:id="rId11"/>
    <p:sldId id="286" r:id="rId12"/>
    <p:sldId id="287" r:id="rId13"/>
    <p:sldId id="288" r:id="rId14"/>
    <p:sldId id="260" r:id="rId15"/>
    <p:sldId id="264" r:id="rId16"/>
    <p:sldId id="294" r:id="rId17"/>
    <p:sldId id="265" r:id="rId18"/>
    <p:sldId id="283" r:id="rId19"/>
    <p:sldId id="282" r:id="rId20"/>
    <p:sldId id="295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8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zh-CN"/>
              <a:t>可视化算法教学交互平台</a:t>
            </a:r>
            <a:br>
              <a:rPr lang="zh-CN" altLang="zh-CN"/>
            </a:br>
            <a:r>
              <a:rPr lang="zh-CN" altLang="en-US" sz="4000"/>
              <a:t>第一阶段展示</a:t>
            </a:r>
            <a:endParaRPr lang="zh-CN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031824"/>
            <a:ext cx="9799200" cy="1472400"/>
          </a:xfrm>
        </p:spPr>
        <p:txBody>
          <a:bodyPr/>
          <a:p>
            <a:r>
              <a:rPr lang="zh-CN" altLang="en-US"/>
              <a:t>第四小组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增单元测试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4220" y="1617432"/>
            <a:ext cx="4399332" cy="4759200"/>
          </a:xfrm>
        </p:spPr>
        <p:txBody>
          <a:bodyPr/>
          <a:p>
            <a:pPr lvl="0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userID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不存在，返回用户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不存在                     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07855" y="1617400"/>
            <a:ext cx="4399332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新增正确                        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</a:p>
        </p:txBody>
      </p:sp>
      <p:pic>
        <p:nvPicPr>
          <p:cNvPr id="6" name="图片 5" descr="upload_post_object_v2_34631595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90" y="2332631"/>
            <a:ext cx="5399565" cy="3328775"/>
          </a:xfrm>
          <a:prstGeom prst="rect">
            <a:avLst/>
          </a:prstGeom>
        </p:spPr>
      </p:pic>
      <p:pic>
        <p:nvPicPr>
          <p:cNvPr id="7" name="图片 6" descr="upload_post_object_v2_421465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58" y="2142698"/>
            <a:ext cx="5546525" cy="353155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增单元测试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1367" y="1617432"/>
            <a:ext cx="5197688" cy="4759200"/>
          </a:xfrm>
        </p:spPr>
        <p:txBody>
          <a:bodyPr/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新增的序列不是有效格式，返回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序列无效                      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63976" y="1617398"/>
            <a:ext cx="5040614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User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有该题号，不能新增，返回题号存在                        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</a:p>
        </p:txBody>
      </p:sp>
      <p:pic>
        <p:nvPicPr>
          <p:cNvPr id="5" name="图片 4" descr="upload_post_object_v2_29743713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9" y="2304444"/>
            <a:ext cx="5954980" cy="3768726"/>
          </a:xfrm>
          <a:prstGeom prst="rect">
            <a:avLst/>
          </a:prstGeom>
        </p:spPr>
      </p:pic>
      <p:pic>
        <p:nvPicPr>
          <p:cNvPr id="8" name="图片 7" descr="upload_post_object_v2_740850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32" y="2258328"/>
            <a:ext cx="5452374" cy="386098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删改单元测试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0338" y="1617406"/>
            <a:ext cx="5197688" cy="4759200"/>
          </a:xfrm>
        </p:spPr>
        <p:txBody>
          <a:bodyPr/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用户存在，题号存在，格式正确，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修改成功                      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79274" y="1617400"/>
            <a:ext cx="5040614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用户存在，题号存在，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删除成功                        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</a:p>
        </p:txBody>
      </p:sp>
      <p:pic>
        <p:nvPicPr>
          <p:cNvPr id="6" name="图片 5" descr="upload_post_object_v2_1728728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274" y="2172146"/>
            <a:ext cx="5293220" cy="3649647"/>
          </a:xfrm>
          <a:prstGeom prst="rect">
            <a:avLst/>
          </a:prstGeom>
        </p:spPr>
      </p:pic>
      <p:pic>
        <p:nvPicPr>
          <p:cNvPr id="7" name="图片 6" descr="upload_post_object_v2_40493224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49" y="2304772"/>
            <a:ext cx="5476871" cy="338439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题库查逻辑实现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5073482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1900"/>
              <a:t>在本次任务中，我们实现了以下查找功能，包括：</a:t>
            </a:r>
            <a:endParaRPr lang="zh-CN" altLang="en-US" sz="1900"/>
          </a:p>
          <a:p>
            <a:pPr>
              <a:buChar char="•"/>
            </a:pPr>
            <a:r>
              <a:rPr b="1"/>
              <a:t>根据ID查询</a:t>
            </a:r>
            <a:r>
              <a:rPr lang="zh-CN" altLang="en-US" b="1"/>
              <a:t>特定的</a:t>
            </a:r>
            <a:r>
              <a:rPr b="1"/>
              <a:t>排序记录</a:t>
            </a:r>
            <a:endParaRPr b="1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00"/>
              <a:t>输入排序记录的ID，返回排序实体</a:t>
            </a:r>
            <a:endParaRPr lang="zh-CN" altLang="en-US" sz="170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00"/>
              <a:t>需要考虑排序记录不存在的情况</a:t>
            </a:r>
            <a:endParaRPr lang="zh-CN" altLang="en-US" sz="1700"/>
          </a:p>
          <a:p>
            <a:pPr>
              <a:buChar char="•"/>
            </a:pPr>
            <a:r>
              <a:rPr b="1"/>
              <a:t>查询</a:t>
            </a:r>
            <a:r>
              <a:rPr lang="zh-CN" altLang="en-US" b="1"/>
              <a:t>当前题目</a:t>
            </a:r>
            <a:r>
              <a:rPr b="1"/>
              <a:t>的下一</a:t>
            </a:r>
            <a:r>
              <a:rPr lang="zh-CN" altLang="en-US" b="1"/>
              <a:t>步排序</a:t>
            </a:r>
            <a:endParaRPr lang="zh-CN" altLang="en-US" b="1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00"/>
              <a:t>输入题目序号和过程序号，返回下一步排序实体</a:t>
            </a:r>
            <a:endParaRPr lang="zh-CN" altLang="en-US" sz="170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00"/>
              <a:t>需要考虑题目序号或过程序号不存在情况，以及查询结果为空的情况</a:t>
            </a:r>
            <a:endParaRPr lang="zh-CN" altLang="en-US" sz="1700"/>
          </a:p>
          <a:p>
            <a:pPr>
              <a:buChar char="•"/>
            </a:pPr>
            <a:r>
              <a:rPr lang="zh-CN" altLang="en-US" b="1"/>
              <a:t>查询</a:t>
            </a:r>
            <a:r>
              <a:rPr b="1"/>
              <a:t>当前排序</a:t>
            </a:r>
            <a:r>
              <a:rPr lang="zh-CN" altLang="en-US" b="1"/>
              <a:t>序列</a:t>
            </a:r>
            <a:endParaRPr lang="zh-CN" altLang="en-US" b="1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00"/>
              <a:t>输入题目序号和过程序号，返回当前排序记录</a:t>
            </a:r>
            <a:endParaRPr lang="zh-CN" altLang="en-US" sz="170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00"/>
              <a:t>需要考虑题目序号或过程序号不存在情况</a:t>
            </a:r>
            <a:endParaRPr lang="zh-CN" altLang="en-US" sz="1700"/>
          </a:p>
          <a:p>
            <a:pPr>
              <a:buChar char="•"/>
            </a:pPr>
            <a:r>
              <a:rPr b="1"/>
              <a:t>查询</a:t>
            </a:r>
            <a:r>
              <a:rPr lang="zh-CN" altLang="en-US" b="1"/>
              <a:t>给定题目的</a:t>
            </a:r>
            <a:r>
              <a:rPr b="1"/>
              <a:t>排序</a:t>
            </a:r>
            <a:r>
              <a:rPr lang="zh-CN" altLang="en-US" b="1"/>
              <a:t>结果</a:t>
            </a:r>
            <a:endParaRPr lang="zh-CN" altLang="en-US" b="1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00"/>
              <a:t>输入题目序号，返回排序结果</a:t>
            </a:r>
            <a:endParaRPr lang="zh-CN" altLang="en-US" sz="170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00"/>
              <a:t>需要考虑题目序号不存在的情况</a:t>
            </a:r>
            <a:endParaRPr lang="zh-CN" altLang="en-US" sz="1700"/>
          </a:p>
          <a:p>
            <a:pPr marL="0" indent="0">
              <a:buNone/>
            </a:pPr>
            <a:endParaRPr lang="zh-CN" altLang="en-US" sz="17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</a:t>
            </a:r>
            <a:r>
              <a:rPr lang="zh-CN" altLang="en-US"/>
              <a:t>验收测试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8393" y="1479031"/>
            <a:ext cx="10969200" cy="517430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•"/>
            </a:pPr>
            <a:r>
              <a:rPr lang="zh-CN" altLang="en-US"/>
              <a:t>如果用户</a:t>
            </a:r>
            <a:r>
              <a:rPr lang="en-US" altLang="zh-CN"/>
              <a:t>token</a:t>
            </a:r>
            <a:r>
              <a:rPr lang="zh-CN" altLang="en-US"/>
              <a:t>无效，则输出身份验证失败的错误信息</a:t>
            </a:r>
            <a:endParaRPr lang="zh-CN" altLang="en-US"/>
          </a:p>
          <a:p>
            <a:pPr>
              <a:buChar char="•"/>
            </a:pPr>
            <a:r>
              <a:t>根据ID查询</a:t>
            </a:r>
            <a:r>
              <a:rPr lang="zh-CN" altLang="en-US"/>
              <a:t>特定的</a:t>
            </a:r>
            <a:r>
              <a:t>排序记录</a:t>
            </a:r>
          </a:p>
          <a:p>
            <a:pPr lvl="1">
              <a:buChar char="•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方法名：findSortById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>
              <a:buChar char="•"/>
            </a:pPr>
            <a:r>
              <a:rPr lang="zh-CN" altLang="en-US"/>
              <a:t>验收标准：输入排序记录的ID，正确返回包含相应排序记录的排序实体。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失败情况：输入无效的bubbleId，输出错误信息或空结果。</a:t>
            </a:r>
            <a:endParaRPr lang="zh-CN" altLang="en-US"/>
          </a:p>
          <a:p>
            <a:pPr>
              <a:buChar char="•"/>
            </a:pPr>
            <a:r>
              <a:t>查询</a:t>
            </a:r>
            <a:r>
              <a:rPr lang="zh-CN" altLang="en-US"/>
              <a:t>当前题目</a:t>
            </a:r>
            <a:r>
              <a:t>的下一</a:t>
            </a:r>
            <a:r>
              <a:rPr lang="zh-CN" altLang="en-US"/>
              <a:t>步排序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方法名：findNextStep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验收标准：输入题目序号和过程序号，返回下一步排序实体。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失败情况：输入无效的题目序号和过程序号，或输入已经为最后结果的过程序号，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查找失败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</a:t>
            </a:r>
            <a:r>
              <a:rPr lang="zh-CN" altLang="en-US"/>
              <a:t>验收测试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8393" y="1479031"/>
            <a:ext cx="10969200" cy="517430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•"/>
            </a:pPr>
            <a:r>
              <a:rPr lang="zh-CN" altLang="en-US"/>
              <a:t>查询</a:t>
            </a:r>
            <a:r>
              <a:t>当前排序</a:t>
            </a:r>
            <a:r>
              <a:rPr lang="zh-CN" altLang="en-US"/>
              <a:t>序列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方法名：findCurrList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验收标准：输入题目序号和过程序号，返回当前排序序列。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失败情况：输入无效的题目序号和过程序号，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查找失败</a:t>
            </a:r>
            <a:r>
              <a:rPr lang="zh-CN" altLang="en-US"/>
              <a:t>。</a:t>
            </a:r>
            <a:endParaRPr lang="zh-CN" altLang="en-US"/>
          </a:p>
          <a:p>
            <a:pPr>
              <a:buChar char="•"/>
            </a:pPr>
            <a:r>
              <a:t>查询</a:t>
            </a:r>
            <a:r>
              <a:rPr lang="zh-CN" altLang="en-US"/>
              <a:t>给定题目的</a:t>
            </a:r>
            <a:r>
              <a:t>排序</a:t>
            </a:r>
            <a:r>
              <a:rPr lang="zh-CN" altLang="en-US"/>
              <a:t>结果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方法名：findSolution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验收标准：输入题目序号，返回排序结果。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失败情况：输入无效的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题目序号，查找失败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</a:t>
            </a:r>
            <a:r>
              <a:rPr lang="zh-CN" altLang="en-US"/>
              <a:t>单元测试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773" y="1248254"/>
            <a:ext cx="6757583" cy="4759200"/>
          </a:xfrm>
        </p:spPr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正确查询当前题目的下一步排序，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返回下一步排序实体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6" name="图片 5" descr="upload_post_object_v2_1108120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279" y="2330226"/>
            <a:ext cx="6188927" cy="195373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6030772" y="1623173"/>
            <a:ext cx="5546851" cy="6513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数据库返回空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,查找失败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9" name="图片 8" descr="upload_post_object_v2_26029279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2" y="2330192"/>
            <a:ext cx="5336211" cy="442321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</a:t>
            </a:r>
            <a:r>
              <a:rPr lang="zh-CN" altLang="en-US"/>
              <a:t>单元测试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884" y="1672010"/>
            <a:ext cx="6757583" cy="4759200"/>
          </a:xfrm>
        </p:spPr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查询当前排序序列并正确返回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93008" y="2647884"/>
            <a:ext cx="5546851" cy="6513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题目序号或过程序号无效时，查找失败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4" name="图片 3" descr="upload_post_object_v2_15328707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49" y="2323394"/>
            <a:ext cx="5704914" cy="3475198"/>
          </a:xfrm>
          <a:prstGeom prst="rect">
            <a:avLst/>
          </a:prstGeom>
        </p:spPr>
      </p:pic>
      <p:pic>
        <p:nvPicPr>
          <p:cNvPr id="5" name="图片 4" descr="upload_post_object_v2_31398609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77" y="3299201"/>
            <a:ext cx="5703333" cy="140114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</a:t>
            </a:r>
            <a:r>
              <a:rPr lang="zh-CN" altLang="en-US"/>
              <a:t>单元测试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依赖注入: 使用@Mock注解和@InjectMocks注解进行依赖注入，将模拟对象注入到被测控制器中。</a:t>
            </a:r>
            <a:endParaRPr lang="zh-CN" altLang="en-US"/>
          </a:p>
          <a:p>
            <a:r>
              <a:rPr lang="zh-CN" altLang="en-US"/>
              <a:t>Mock: 使用Mockito框架模拟数据库访问层，确保测试不依赖真实数据库。</a:t>
            </a:r>
            <a:endParaRPr lang="zh-CN" altLang="en-US"/>
          </a:p>
        </p:txBody>
      </p:sp>
      <p:pic>
        <p:nvPicPr>
          <p:cNvPr id="4" name="图片 3" descr="upload_post_object_v2_2179336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257" y="3157824"/>
            <a:ext cx="5000412" cy="256901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谢谢大家！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小组成员及分工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/>
              <a:t>组长：</a:t>
            </a:r>
            <a:endParaRPr lang="zh-CN" altLang="en-US" sz="2000" b="1"/>
          </a:p>
          <a:p>
            <a:r>
              <a:rPr lang="zh-CN" altLang="en-US" sz="2000"/>
              <a:t>谢子璇（统筹安排任务，数据库设计与实现，项目实体类搭建）</a:t>
            </a:r>
            <a:endParaRPr lang="zh-CN" altLang="en-US" sz="2000"/>
          </a:p>
          <a:p>
            <a:r>
              <a:rPr lang="zh-CN" altLang="en-US" sz="2000" b="1"/>
              <a:t>组员：</a:t>
            </a:r>
            <a:endParaRPr lang="zh-CN" altLang="en-US" sz="2000" b="1"/>
          </a:p>
          <a:p>
            <a:r>
              <a:rPr lang="zh-CN" altLang="en-US" sz="2000"/>
              <a:t>文雯（用户类实现，多个查找功能实现以及完成相应的测试类）</a:t>
            </a:r>
            <a:endParaRPr lang="zh-CN" altLang="en-US" sz="2000"/>
          </a:p>
          <a:p>
            <a:r>
              <a:rPr lang="zh-CN" altLang="en-US" sz="2000"/>
              <a:t>向林冰（增加、删除、修改功能实现以及完成相应的测试类）</a:t>
            </a:r>
            <a:endParaRPr lang="zh-CN" altLang="en-US" sz="2000"/>
          </a:p>
          <a:p>
            <a:r>
              <a:rPr lang="zh-CN" altLang="en-US" sz="2000"/>
              <a:t>张立凤（实现前后端联调，完成用户登录以及注册的测试类）</a:t>
            </a:r>
            <a:endParaRPr lang="zh-CN" altLang="en-US" sz="2000"/>
          </a:p>
          <a:p>
            <a:r>
              <a:rPr lang="zh-CN" altLang="en-US" sz="2000"/>
              <a:t>吴嘉婕（灵活机动，准备第二阶段的</a:t>
            </a:r>
            <a:r>
              <a:rPr lang="en-US" altLang="zh-CN" sz="2000"/>
              <a:t>W</a:t>
            </a:r>
            <a:r>
              <a:rPr lang="zh-CN" altLang="en-US" sz="2000"/>
              <a:t>eb3D实现）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000"/>
              <a:t>作为一名算法初学者，我希望平台提供生动形象的</a:t>
            </a:r>
            <a:r>
              <a:rPr lang="zh-CN" altLang="en-US" sz="2000" b="1"/>
              <a:t>算法可视化演示，</a:t>
            </a:r>
            <a:r>
              <a:rPr lang="zh-CN" altLang="en-US" sz="2000"/>
              <a:t>让我能直观地理解</a:t>
            </a:r>
            <a:r>
              <a:rPr lang="zh-CN" altLang="en-US" sz="2000" b="1"/>
              <a:t>排序算法</a:t>
            </a:r>
            <a:r>
              <a:rPr lang="zh-CN" altLang="en-US" sz="2000"/>
              <a:t>的运行过程，加深对算法概念和原理的掌握。</a:t>
            </a:r>
            <a:endParaRPr lang="zh-CN" altLang="en-US" sz="2000"/>
          </a:p>
          <a:p>
            <a:r>
              <a:rPr lang="zh-CN" altLang="en-US" sz="2000"/>
              <a:t>可以进一步细分为以下几个子用户故事:</a:t>
            </a:r>
            <a:endParaRPr lang="zh-CN" altLang="en-US" sz="2000"/>
          </a:p>
          <a:p>
            <a:r>
              <a:rPr lang="zh-CN" altLang="en-US" sz="2000"/>
              <a:t>作为一名算法初学者，我希望能选择不同的排序算法，如</a:t>
            </a:r>
            <a:r>
              <a:rPr lang="zh-CN" altLang="en-US" sz="2000" b="1"/>
              <a:t>冒泡排序</a:t>
            </a:r>
            <a:r>
              <a:rPr lang="zh-CN" altLang="en-US" sz="2000"/>
              <a:t>、选择排序、插入排序、快速排序等，以便对比学习不同算法。</a:t>
            </a:r>
            <a:endParaRPr lang="zh-CN" altLang="en-US" sz="2000"/>
          </a:p>
          <a:p>
            <a:r>
              <a:rPr lang="zh-CN" altLang="en-US" sz="2000"/>
              <a:t>作为一名算法初学者，我希望可以自定义输入的数组，观察不同输入下算法的执行过程，加深理解。</a:t>
            </a:r>
            <a:endParaRPr lang="zh-CN" altLang="en-US" sz="2000"/>
          </a:p>
          <a:p>
            <a:r>
              <a:rPr lang="zh-CN" altLang="en-US" sz="2000"/>
              <a:t>作为一名算法初学者，我希望可视化演示能够让我逐步观察算法的每一步，随时暂停、回退、前进，思考算法的运行原理。</a:t>
            </a:r>
            <a:endParaRPr lang="zh-CN" altLang="en-US" sz="2000"/>
          </a:p>
          <a:p>
            <a:r>
              <a:rPr lang="zh-CN" altLang="en-US" sz="2000"/>
              <a:t>……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数据库设计与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6" name="图片 5" descr="upload_post_object_v2_643272451"/>
          <p:cNvPicPr>
            <a:picLocks noChangeAspect="1"/>
          </p:cNvPicPr>
          <p:nvPr/>
        </p:nvPicPr>
        <p:blipFill>
          <a:blip r:embed="rId1"/>
          <a:srcRect t="6250" b="5787"/>
          <a:stretch>
            <a:fillRect/>
          </a:stretch>
        </p:blipFill>
        <p:spPr>
          <a:xfrm>
            <a:off x="8081962" y="277613"/>
            <a:ext cx="3702050" cy="63027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4341" y="1539875"/>
            <a:ext cx="7597833" cy="3610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28600" indent="-228600" algn="l" defTabSz="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在项目运行初始化时,数据库会自动导入管理员信息和初始题库数据,方便后续使用和管理。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28600" indent="-228600" algn="l" defTabSz="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</a:pP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28600" indent="-228600" algn="l" defTabSz="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我们的数据库设计已经为未来支持其他排序算法预留了扩展空间：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685800" lvl="1" indent="-228600" algn="l" defTabSz="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zh-CN" altLang="en-US" sz="20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新的算法可以添加独立的表来存储其特定的参数和状态,同时通过user_id与user表关联,保持整个系统的一致性。</a:t>
            </a:r>
            <a:endParaRPr lang="zh-CN" altLang="en-US" sz="20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9" name="图片 8" descr="upload_post_object_v2_3842498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193"/>
            <a:ext cx="12192000" cy="5781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用户逻辑实现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登录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前端用户输入的邮箱和密码，后端通过查询数据库进行检测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登录时会出现“用户未注册”、“密码错误”、“登录成功”三种情况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针对三种情况，后端进行处理后返回前端</a:t>
            </a:r>
            <a:endParaRPr lang="zh-CN" altLang="en-US"/>
          </a:p>
          <a:p>
            <a:pPr lvl="1">
              <a:buChar char="•"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注册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前端用户输入邮箱和密码，后端通过查询数据库进行检测处理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出现用户两次密码不一致的情况，由前端进行比对处理</a:t>
            </a:r>
            <a:endParaRPr lang="zh-CN" altLang="en-US"/>
          </a:p>
          <a:p>
            <a:pPr lvl="1">
              <a:buChar char="•"/>
            </a:pPr>
            <a:r>
              <a:rPr lang="zh-CN" altLang="en-US"/>
              <a:t>出现“用户已注册”的情况，由后端进行检测处理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54" y="361056"/>
            <a:ext cx="10969200" cy="705600"/>
          </a:xfrm>
        </p:spPr>
        <p:txBody>
          <a:bodyPr/>
          <a:p>
            <a:r>
              <a:rPr lang="zh-CN" altLang="en-US"/>
              <a:t>用户逻辑测试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54" y="1190288"/>
            <a:ext cx="10969200" cy="5478747"/>
          </a:xfrm>
        </p:spPr>
        <p:txBody>
          <a:bodyPr>
            <a:normAutofit fontScale="30000"/>
          </a:bodyPr>
          <a:p>
            <a:r>
              <a:rPr lang="zh-CN" altLang="en-US" sz="6000"/>
              <a:t>登录</a:t>
            </a:r>
            <a:endParaRPr lang="zh-CN" altLang="en-US" sz="6000"/>
          </a:p>
          <a:p>
            <a:pPr lvl="1"/>
            <a:r>
              <a:rPr lang="zh-CN" altLang="en-US" sz="5300"/>
              <a:t>对</a:t>
            </a:r>
            <a:r>
              <a:rPr lang="en-US" altLang="zh-CN" sz="5300"/>
              <a:t>Http</a:t>
            </a:r>
            <a:r>
              <a:rPr lang="zh-CN" altLang="en-US" sz="5300"/>
              <a:t>请求，使用</a:t>
            </a:r>
            <a:r>
              <a:rPr lang="en-US" altLang="zh-CN" sz="5300"/>
              <a:t>MockMVC</a:t>
            </a:r>
            <a:r>
              <a:rPr lang="zh-CN" altLang="en-US" sz="5300"/>
              <a:t>进行了模拟测试</a:t>
            </a:r>
            <a:endParaRPr lang="zh-CN" altLang="en-US" sz="5300"/>
          </a:p>
          <a:p>
            <a:pPr lvl="1"/>
            <a:r>
              <a:rPr lang="zh-CN" altLang="en-US" sz="5300"/>
              <a:t>对login()函数，使用Mock进行了测试</a:t>
            </a:r>
            <a:endParaRPr lang="zh-CN" altLang="en-US" sz="5300"/>
          </a:p>
          <a:p>
            <a:pPr lvl="1"/>
            <a:r>
              <a:rPr lang="zh-CN" altLang="en-US" sz="5300"/>
              <a:t>验收标准：</a:t>
            </a:r>
            <a:endParaRPr lang="zh-CN" altLang="en-US" sz="5300"/>
          </a:p>
          <a:p>
            <a:pPr lvl="2"/>
            <a:r>
              <a:rPr lang="zh-CN" altLang="en-US" sz="4700"/>
              <a:t>正确输入用户邮箱和密码时，能够返回“</a:t>
            </a:r>
            <a:r>
              <a:rPr lang="en-US" altLang="zh-CN" sz="4700"/>
              <a:t>success</a:t>
            </a:r>
            <a:r>
              <a:rPr lang="zh-CN" altLang="en-US" sz="4700"/>
              <a:t>”的消息</a:t>
            </a:r>
            <a:endParaRPr lang="zh-CN" altLang="en-US" sz="4700"/>
          </a:p>
          <a:p>
            <a:pPr lvl="2"/>
            <a:r>
              <a:rPr lang="zh-CN" altLang="en-US" sz="4700"/>
              <a:t>输入不存在的用户邮箱时，能够返回“用户不存在”的消息</a:t>
            </a:r>
            <a:endParaRPr lang="zh-CN" altLang="en-US" sz="4700"/>
          </a:p>
          <a:p>
            <a:pPr lvl="2"/>
            <a:r>
              <a:rPr lang="zh-CN" altLang="en-US" sz="4700"/>
              <a:t>输入的邮箱和密码不匹配时，能够返回“密码错误”的消息</a:t>
            </a:r>
            <a:endParaRPr lang="zh-CN" altLang="en-US" sz="4700"/>
          </a:p>
          <a:p>
            <a:pPr lvl="0"/>
            <a:r>
              <a:rPr lang="zh-CN" altLang="en-US" sz="6000"/>
              <a:t>注册</a:t>
            </a:r>
            <a:endParaRPr lang="zh-CN" altLang="en-US" sz="6000"/>
          </a:p>
          <a:p>
            <a:pPr lvl="1"/>
            <a:r>
              <a:rPr lang="zh-CN" altLang="en-US" sz="5300"/>
              <a:t>对Http请求，使用MockMVC进行了模拟测试</a:t>
            </a:r>
            <a:endParaRPr lang="zh-CN" altLang="en-US" sz="5300"/>
          </a:p>
          <a:p>
            <a:pPr lvl="1"/>
            <a:r>
              <a:rPr lang="zh-CN" altLang="en-US" sz="5300"/>
              <a:t>对login()函数，使用Mock进行了测试</a:t>
            </a:r>
            <a:endParaRPr lang="zh-CN" altLang="en-US" sz="5300"/>
          </a:p>
          <a:p>
            <a:pPr lvl="1"/>
            <a:r>
              <a:rPr lang="zh-CN" altLang="en-US" sz="5300"/>
              <a:t>验收标准：</a:t>
            </a:r>
            <a:endParaRPr lang="zh-CN" altLang="en-US" sz="5300"/>
          </a:p>
          <a:p>
            <a:pPr lvl="2"/>
            <a:r>
              <a:rPr lang="zh-CN" altLang="en-US" sz="4700"/>
              <a:t>正确输入用户邮箱和密码时，能够返回“success”的消息</a:t>
            </a:r>
            <a:endParaRPr lang="zh-CN" altLang="en-US" sz="4700"/>
          </a:p>
          <a:p>
            <a:pPr lvl="2"/>
            <a:r>
              <a:rPr lang="zh-CN" altLang="en-US" sz="4700"/>
              <a:t>输入不存在的用户邮箱时，能够返回“用户不存在”的消息</a:t>
            </a:r>
            <a:endParaRPr lang="zh-CN" altLang="en-US" sz="4700"/>
          </a:p>
          <a:p>
            <a:pPr lvl="2"/>
            <a:r>
              <a:rPr lang="zh-CN" altLang="en-US" sz="4700"/>
              <a:t>输入的邮箱和密码不匹配时，能够返回“密码错误”的消息</a:t>
            </a:r>
            <a:endParaRPr lang="zh-CN" altLang="en-US" sz="47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483" y="350240"/>
            <a:ext cx="10969200" cy="705600"/>
          </a:xfrm>
        </p:spPr>
        <p:txBody>
          <a:bodyPr/>
          <a:p>
            <a:r>
              <a:rPr lang="zh-CN" altLang="en-US"/>
              <a:t>题库增删改逻辑实现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444" y="1235466"/>
            <a:ext cx="11193687" cy="5452037"/>
          </a:xfrm>
        </p:spPr>
        <p:txBody>
          <a:bodyPr>
            <a:normAutofit fontScale="80000"/>
          </a:bodyPr>
          <a:p>
            <a:r>
              <a:rPr lang="zh-CN" altLang="en-US" sz="2100"/>
              <a:t>在本次任务中，我们需要实现三个主要功能：增加、删除和修改数据库中的数据。这些操作与出题人、题目号和排序过程相关。具体如下：</a:t>
            </a:r>
            <a:endParaRPr lang="zh-CN" altLang="en-US" sz="2100"/>
          </a:p>
          <a:p>
            <a:pPr lvl="1"/>
            <a:r>
              <a:rPr lang="zh-CN" altLang="en-US" sz="1900" b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增加</a:t>
            </a:r>
            <a:r>
              <a:rPr lang="zh-CN" altLang="en-US" sz="19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</a:t>
            </a:r>
            <a:endParaRPr lang="zh-CN" altLang="en-US" sz="19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/>
              <a:t>接受一个出题人序号、</a:t>
            </a:r>
            <a:r>
              <a:rPr lang="zh-CN" altLang="en-US" sz="1900" b="1"/>
              <a:t>题号</a:t>
            </a:r>
            <a:r>
              <a:rPr lang="zh-CN" altLang="en-US" sz="1900"/>
              <a:t>和一个未排序的</a:t>
            </a:r>
            <a:r>
              <a:rPr lang="zh-CN" altLang="en-US" sz="1900" b="1"/>
              <a:t>序列</a:t>
            </a:r>
            <a:r>
              <a:rPr lang="zh-CN" altLang="en-US" sz="1900"/>
              <a:t>。将该序列保存到数据库中。</a:t>
            </a:r>
            <a:endParaRPr lang="zh-CN" altLang="en-US" sz="1900"/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/>
              <a:t>使用冒泡排序算法对该序列进行排序，记录每一轮和每一步的交换过程并存入。</a:t>
            </a:r>
            <a:endParaRPr lang="zh-CN" altLang="en-US" sz="1900"/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 u="sng"/>
              <a:t>需考虑序列为空或无效和题号已存在的情况</a:t>
            </a:r>
            <a:r>
              <a:rPr lang="zh-CN" altLang="en-US" sz="1900"/>
              <a:t>。</a:t>
            </a:r>
            <a:endParaRPr lang="zh-CN" altLang="en-US" sz="1900"/>
          </a:p>
          <a:p>
            <a:pPr lvl="1"/>
            <a:r>
              <a:rPr lang="zh-CN" altLang="en-US" sz="1900" b="1"/>
              <a:t>删除</a:t>
            </a:r>
            <a:r>
              <a:rPr lang="zh-CN" altLang="en-US" sz="1900"/>
              <a:t>：</a:t>
            </a:r>
            <a:endParaRPr lang="zh-CN" altLang="en-US" sz="1900"/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/>
              <a:t>接受一个待删除的题号和出题人序号。</a:t>
            </a:r>
            <a:endParaRPr lang="zh-CN" altLang="en-US" sz="1900"/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/>
              <a:t>找到数据库中该题号对应的所有信息并删除。包括初始序列和所有排序过程记录。</a:t>
            </a:r>
            <a:endParaRPr lang="zh-CN" altLang="en-US" sz="1900"/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 u="sng"/>
              <a:t>需考虑题号不存在的情况</a:t>
            </a:r>
            <a:r>
              <a:rPr lang="zh-CN" altLang="en-US" sz="1900"/>
              <a:t>。</a:t>
            </a:r>
            <a:endParaRPr lang="zh-CN" altLang="en-US" sz="1900"/>
          </a:p>
          <a:p>
            <a:pPr lvl="1"/>
            <a:r>
              <a:rPr lang="zh-CN" altLang="en-US" sz="1900" b="1"/>
              <a:t>修改</a:t>
            </a:r>
            <a:r>
              <a:rPr lang="zh-CN" altLang="en-US" sz="19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</a:t>
            </a:r>
            <a:endParaRPr lang="zh-CN" altLang="en-US" sz="19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/>
              <a:t>接受一个出题人序号、已有的题号和新的未排序序列。</a:t>
            </a:r>
            <a:endParaRPr lang="zh-CN" altLang="en-US" sz="1900"/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/>
              <a:t>删除数据库中原始题号</a:t>
            </a:r>
            <a:r>
              <a:rPr lang="zh-CN" altLang="en-US" sz="19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对应的初始序列和</a:t>
            </a:r>
            <a:r>
              <a:rPr lang="zh-CN" altLang="en-US" sz="1900"/>
              <a:t>排序过程。</a:t>
            </a:r>
            <a:endParaRPr lang="zh-CN" altLang="en-US" sz="1900"/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按照增的方式新加一个初始序列和所有的排序过程。</a:t>
            </a:r>
            <a:endParaRPr lang="zh-CN" altLang="en-US" sz="19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zh-CN" altLang="en-US" sz="1900" u="sng"/>
              <a:t>需考虑</a:t>
            </a:r>
            <a:r>
              <a:rPr sz="1900" u="sng"/>
              <a:t>序列为空</a:t>
            </a:r>
            <a:r>
              <a:rPr lang="zh-CN" altLang="en-US" sz="1900" u="sng"/>
              <a:t>或无效，</a:t>
            </a:r>
            <a:r>
              <a:rPr sz="1900" u="sng"/>
              <a:t>题号不存在</a:t>
            </a:r>
            <a:r>
              <a:rPr lang="zh-CN" altLang="en-US" sz="1900" u="sng"/>
              <a:t>的情况。</a:t>
            </a:r>
            <a:endParaRPr sz="1900" u="sng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增删改</a:t>
            </a:r>
            <a:r>
              <a:rPr lang="zh-CN" altLang="en-US"/>
              <a:t>验收测试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增加数据：</a:t>
            </a:r>
            <a:endParaRPr lang="zh-CN" altLang="en-US"/>
          </a:p>
          <a:p>
            <a:pPr lvl="1"/>
            <a:r>
              <a:rPr lang="zh-CN" altLang="en-US"/>
              <a:t>增加一条未排序的序列及其题号，数据库中存储初始序列和排序步骤。</a:t>
            </a:r>
            <a:endParaRPr lang="zh-CN" altLang="en-US"/>
          </a:p>
          <a:p>
            <a:pPr lvl="1"/>
            <a:r>
              <a:rPr lang="zh-CN" altLang="en-US"/>
              <a:t>验收标准：能正确增加新的题号和未排序序列，并记录排序步骤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  <a:r>
              <a:rPr lang="zh-CN" altLang="en-US"/>
              <a:t>失败情况：出题人不存在、已有题号、待排序序列不正确。</a:t>
            </a:r>
            <a:endParaRPr lang="en-US" altLang="zh-CN"/>
          </a:p>
          <a:p>
            <a:pPr lvl="1"/>
            <a:endParaRPr lang="zh-CN" altLang="en-US"/>
          </a:p>
          <a:p>
            <a:pPr lvl="0"/>
            <a:r>
              <a:rPr lang="zh-CN" altLang="en-US"/>
              <a:t>修改数据</a:t>
            </a:r>
            <a:endParaRPr lang="zh-CN" altLang="en-US"/>
          </a:p>
          <a:p>
            <a:pPr lvl="1"/>
            <a:r>
              <a:rPr lang="zh-CN" altLang="en-US"/>
              <a:t>根据题号修改未排序的序列，并重新记录排序过程。</a:t>
            </a:r>
            <a:endParaRPr lang="zh-CN" altLang="en-US"/>
          </a:p>
          <a:p>
            <a:pPr lvl="1"/>
            <a:r>
              <a:rPr lang="zh-CN" altLang="en-US"/>
              <a:t>验收标准： 将原序列和所有过程记录更新为新的序列的信息。</a:t>
            </a:r>
            <a:endParaRPr lang="zh-CN" altLang="en-US"/>
          </a:p>
          <a:p>
            <a:pPr lvl="1"/>
            <a:r>
              <a:rPr lang="zh-CN" altLang="en-US"/>
              <a:t>失败情况：出题人不存在，题号不存在，待排序序列不正确。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删除数据：</a:t>
            </a:r>
            <a:endParaRPr lang="zh-CN" altLang="en-US"/>
          </a:p>
          <a:p>
            <a:pPr lvl="1"/>
            <a:r>
              <a:rPr lang="zh-CN" altLang="en-US"/>
              <a:t>验收标准：根据题号删除所有相关信息，包括出题人的题号和所有过程记录。</a:t>
            </a:r>
            <a:endParaRPr lang="zh-CN" altLang="en-US"/>
          </a:p>
          <a:p>
            <a:pPr lvl="1"/>
            <a:r>
              <a:rPr lang="zh-CN" altLang="en-US"/>
              <a:t>失败情况：出题人不存在、题号不存在。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增删改单元测试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检查新增、删除、修改的序列的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userId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是否存在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验收标准：一旦不存在，不进行任何操作，直接返回失败以及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msg"UserId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不存在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"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检查新增、删除、修改序列时，该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UserId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所拥有的题号是否存在：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新增时：如果UserId所拥有的题号存在，则返回失败，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msg"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题号存在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"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删除和修改时：如果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UserId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所拥有的题号不存在，则返回失败，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msg"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题号不存在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"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检查新增、修改序列时，接收的序列是否为有效的格式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验收标准：当格式不正确，应该返回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msg"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序列无效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"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0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commondata" val="eyJoZGlkIjoiNTAwYmE3OWYwNTg0ZmE5MWZkYWU4ZTlmMmZmZDViNm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2800</Words>
  <Application>WPS Office WWO_wpscloud_20240509192954-652ac8f352</Application>
  <PresentationFormat>宽屏</PresentationFormat>
  <Paragraphs>191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Kingsoft Confetti</vt:lpstr>
      <vt:lpstr>汉仪书宋二KW</vt:lpstr>
      <vt:lpstr>微软雅黑</vt:lpstr>
      <vt:lpstr>汉仪旗黑KW 55S</vt:lpstr>
      <vt:lpstr>WPS</vt:lpstr>
      <vt:lpstr>可视化算法教学交互平台 第一阶段展示</vt:lpstr>
      <vt:lpstr>小组成员及分工</vt:lpstr>
      <vt:lpstr>用户故事</vt:lpstr>
      <vt:lpstr>数据库设计与分析</vt:lpstr>
      <vt:lpstr>用户逻辑实现（登录+注册）（张立凤）</vt:lpstr>
      <vt:lpstr>用户逻辑测试（登录+注册）（张立凤）</vt:lpstr>
      <vt:lpstr>增删改实现（向林冰）</vt:lpstr>
      <vt:lpstr>增删改验收测试</vt:lpstr>
      <vt:lpstr>增删改单元测试</vt:lpstr>
      <vt:lpstr>增单元测试</vt:lpstr>
      <vt:lpstr>增单元测试</vt:lpstr>
      <vt:lpstr>删改单元测试</vt:lpstr>
      <vt:lpstr>查实现（文雯）</vt:lpstr>
      <vt:lpstr>查验收测试（文雯）</vt:lpstr>
      <vt:lpstr>查验收测试</vt:lpstr>
      <vt:lpstr>查单元测试（文雯）</vt:lpstr>
      <vt:lpstr>查单元测试（文雯）</vt:lpstr>
      <vt:lpstr>查单元测试（文雯）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可视化算法教学交互平台 第一阶段展示</dc:title>
  <dc:creator/>
  <cp:lastModifiedBy>Phosphenes</cp:lastModifiedBy>
  <dcterms:created xsi:type="dcterms:W3CDTF">2024-05-24T08:56:46Z</dcterms:created>
  <dcterms:modified xsi:type="dcterms:W3CDTF">2024-05-24T08:56:46Z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9C71AECE221545BABCDDD4C050BB0866_11</vt:lpwstr>
  </property>
</Properties>
</file>