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3540" y="704850"/>
            <a:ext cx="1132713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、根据题目写出关系模式，画出类图、流程图、数据流图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、根据所给排序算法，写出排序分类，说明原因、求出所给代码第一次排序后的结果、在数列基本有序的情况下选择哪一个代码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、根据所给条件算出子网掩码，计算是否在同一网段，给出网络的安全策略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、根据伪代码写出流程图（根据流程图写出伪代码），计算环路复杂度，请问用哪种测试方式，写出白盒测试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语句覆盖和条件覆盖。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、直接计算子网掩码，画出网络拓扑结构图，如果要加一台服务器，怎么加。属于哪个网段。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、根据类图，写出关系模式，写出定义代码，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057400" y="1329690"/>
          <a:ext cx="8580755" cy="3150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470"/>
                <a:gridCol w="1295400"/>
                <a:gridCol w="1299210"/>
                <a:gridCol w="1257935"/>
                <a:gridCol w="1257300"/>
                <a:gridCol w="1379855"/>
                <a:gridCol w="1378585"/>
              </a:tblGrid>
              <a:tr h="59118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序号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判定表达式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alt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A</a:t>
                      </a:r>
                      <a:endParaRPr lang="en-US" alt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B</a:t>
                      </a:r>
                      <a:endParaRPr lang="en-US" alt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en-US" alt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Y</a:t>
                      </a:r>
                      <a:endParaRPr lang="en-US" alt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4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F</a:t>
                      </a:r>
                      <a:endParaRPr lang="en-US" alt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2000" b="0">
                        <a:solidFill>
                          <a:srgbClr val="FF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2000" b="0">
                        <a:solidFill>
                          <a:srgbClr val="FF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0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0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4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alt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T</a:t>
                      </a:r>
                      <a:endParaRPr lang="en-US" alt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T</a:t>
                      </a:r>
                      <a:endParaRPr lang="en-US" alt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81</a:t>
                      </a:r>
                      <a:endParaRPr lang="en-US" altLang="en-US" sz="20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</a:t>
                      </a:r>
                      <a:endParaRPr lang="en-US" altLang="en-US" sz="20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en-US" sz="20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2000" b="0">
                        <a:solidFill>
                          <a:srgbClr val="FF0000"/>
                        </a:solidFill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sz="20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2000" b="0">
                        <a:solidFill>
                          <a:srgbClr val="FF0000"/>
                        </a:solidFill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30" y="669925"/>
            <a:ext cx="10772775" cy="25406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3524885"/>
            <a:ext cx="9638030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1810" y="411480"/>
            <a:ext cx="8361680" cy="19551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4470" y="358140"/>
            <a:ext cx="8472805" cy="5011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74030" y="1594485"/>
            <a:ext cx="592645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解：这是计算2＋4＋6＋…＋200的一个算法，可以用循环语句表示为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T←0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For I From 2 To 200 Step 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T←T＋I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End For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6575" y="427990"/>
            <a:ext cx="1120394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有如下的四个/24地址块，试进行最大可能的聚合。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212.56.132.0/24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212.56.133.0/24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212.56.134.0/24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212.56.135.0/24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4180" y="676275"/>
            <a:ext cx="1103439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212=（11010100）2，56=（00111000）2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132=（10000100）2，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133=（10000101）2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134=（10000110）2，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135=（10000111）2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所以共同的前缀有22位，即11010100 00111000 100001，聚合的CIDR地址块是：212.56.132.0/22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691515" y="395605"/>
            <a:ext cx="1094994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ea typeface="宋体" panose="02010600030101010101" pitchFamily="2" charset="-122"/>
              </a:rPr>
              <a:t>网上书店系统，其外部用户主要有游客、会员和管理员。其中，游客进行注册后，可以成为系统的会员，会员享有订购图书及订单和书籍等信息查询的功能，管理员可对系统的各种信息进行管理和维护。根据上述描述，请画出网上书店系统的：</a:t>
            </a:r>
            <a:endParaRPr lang="zh-CN" sz="2800" b="0">
              <a:ea typeface="宋体" panose="02010600030101010101" pitchFamily="2" charset="-122"/>
            </a:endParaRPr>
          </a:p>
          <a:p>
            <a:pPr indent="0"/>
            <a:r>
              <a:rPr lang="en-US" altLang="zh-CN" sz="2800" b="0">
                <a:ea typeface="宋体" panose="02010600030101010101" pitchFamily="2" charset="-122"/>
              </a:rPr>
              <a:t>1</a:t>
            </a:r>
            <a:r>
              <a:rPr lang="zh-CN" altLang="en-US" sz="2800" b="0">
                <a:ea typeface="宋体" panose="02010600030101010101" pitchFamily="2" charset="-122"/>
              </a:rPr>
              <a:t>、</a:t>
            </a:r>
            <a:r>
              <a:rPr lang="zh-CN" sz="2800" b="0">
                <a:ea typeface="宋体" panose="02010600030101010101" pitchFamily="2" charset="-122"/>
              </a:rPr>
              <a:t>基本系统模型（第</a:t>
            </a:r>
            <a:r>
              <a:rPr lang="en-US" sz="2800" b="0">
                <a:latin typeface="宋体" panose="02010600030101010101" pitchFamily="2" charset="-122"/>
              </a:rPr>
              <a:t>0</a:t>
            </a:r>
            <a:r>
              <a:rPr lang="zh-CN" sz="2800" b="0">
                <a:ea typeface="宋体" panose="02010600030101010101" pitchFamily="2" charset="-122"/>
              </a:rPr>
              <a:t>层数据流图）；</a:t>
            </a:r>
            <a:endParaRPr lang="zh-CN" sz="2800" b="0">
              <a:ea typeface="宋体" panose="02010600030101010101" pitchFamily="2" charset="-122"/>
            </a:endParaRPr>
          </a:p>
          <a:p>
            <a:pPr indent="0"/>
            <a:r>
              <a:rPr lang="en-US" altLang="zh-CN" sz="2800" b="0">
                <a:ea typeface="宋体" panose="02010600030101010101" pitchFamily="2" charset="-122"/>
              </a:rPr>
              <a:t>2</a:t>
            </a:r>
            <a:r>
              <a:rPr lang="zh-CN" altLang="en-US" sz="2800" b="0">
                <a:ea typeface="宋体" panose="02010600030101010101" pitchFamily="2" charset="-122"/>
              </a:rPr>
              <a:t>、类图</a:t>
            </a:r>
            <a:endParaRPr lang="zh-CN" altLang="en-US" sz="2800" b="0">
              <a:ea typeface="宋体" panose="02010600030101010101" pitchFamily="2" charset="-122"/>
            </a:endParaRPr>
          </a:p>
          <a:p>
            <a:pPr indent="0"/>
            <a:r>
              <a:rPr lang="en-US" altLang="zh-CN" sz="2800" b="0">
                <a:ea typeface="宋体" panose="02010600030101010101" pitchFamily="2" charset="-122"/>
              </a:rPr>
              <a:t>3</a:t>
            </a:r>
            <a:r>
              <a:rPr lang="zh-CN" altLang="en-US" sz="2800" b="0">
                <a:ea typeface="宋体" panose="02010600030101010101" pitchFamily="2" charset="-122"/>
              </a:rPr>
              <a:t>、用例图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19" name="图片 17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265" y="752475"/>
            <a:ext cx="7923530" cy="5352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521970" y="398780"/>
            <a:ext cx="96793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94945"/>
            <a:r>
              <a:rPr lang="zh-CN" sz="2800" b="0">
                <a:ea typeface="宋体" panose="02010600030101010101" pitchFamily="2" charset="-122"/>
              </a:rPr>
              <a:t>画出打电话操作过程的事件时序图和活动图。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pic>
        <p:nvPicPr>
          <p:cNvPr id="-2147482609" name="图片 19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2113" y="1833880"/>
            <a:ext cx="5029835" cy="31902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06" name="图片 -2147482607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760" y="443230"/>
            <a:ext cx="3670300" cy="59709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1940" y="427355"/>
            <a:ext cx="94545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SELECTION-SORT(A)                         </a:t>
            </a:r>
            <a:endParaRPr lang="zh-CN" altLang="en-US"/>
          </a:p>
          <a:p>
            <a:r>
              <a:rPr lang="zh-CN" altLang="en-US"/>
              <a:t>1   for j = 1 to Length(A)                              </a:t>
            </a:r>
            <a:endParaRPr lang="zh-CN" altLang="en-US"/>
          </a:p>
          <a:p>
            <a:r>
              <a:rPr lang="zh-CN" altLang="en-US"/>
              <a:t>2       i = j                                                          </a:t>
            </a:r>
            <a:endParaRPr lang="zh-CN" altLang="en-US"/>
          </a:p>
          <a:p>
            <a:r>
              <a:rPr lang="zh-CN" altLang="en-US"/>
              <a:t>3       key = A(i)                                               </a:t>
            </a:r>
            <a:endParaRPr lang="zh-CN" altLang="en-US"/>
          </a:p>
          <a:p>
            <a:r>
              <a:rPr lang="zh-CN" altLang="en-US"/>
              <a:t>4       for i to Lenth(A)                                   </a:t>
            </a:r>
            <a:endParaRPr lang="zh-CN" altLang="en-US"/>
          </a:p>
          <a:p>
            <a:r>
              <a:rPr lang="zh-CN" altLang="en-US"/>
              <a:t>5           if key&gt;A(i)                                         </a:t>
            </a:r>
            <a:endParaRPr lang="zh-CN" altLang="en-US"/>
          </a:p>
          <a:p>
            <a:r>
              <a:rPr lang="zh-CN" altLang="en-US"/>
              <a:t>6                 key = A(i)                                     </a:t>
            </a:r>
            <a:endParaRPr lang="zh-CN" altLang="en-US"/>
          </a:p>
          <a:p>
            <a:r>
              <a:rPr lang="zh-CN" altLang="en-US"/>
              <a:t>7                 k = i                                              </a:t>
            </a:r>
            <a:endParaRPr lang="zh-CN" altLang="en-US"/>
          </a:p>
          <a:p>
            <a:r>
              <a:rPr lang="zh-CN" altLang="en-US"/>
              <a:t>8        A(k) = A(j)                                          </a:t>
            </a:r>
            <a:endParaRPr lang="zh-CN" altLang="en-US"/>
          </a:p>
          <a:p>
            <a:r>
              <a:rPr lang="zh-CN" altLang="en-US"/>
              <a:t>9        A(j)  = key 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37910" y="150495"/>
            <a:ext cx="461327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bubblesort(A)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   for i = 1 to length[A]</a:t>
            </a:r>
            <a:endParaRPr lang="zh-CN" altLang="en-US"/>
          </a:p>
          <a:p>
            <a:r>
              <a:rPr lang="zh-CN" altLang="en-US"/>
              <a:t>   {</a:t>
            </a:r>
            <a:endParaRPr lang="zh-CN" altLang="en-US"/>
          </a:p>
          <a:p>
            <a:r>
              <a:rPr lang="zh-CN" altLang="en-US"/>
              <a:t>       for j = length[A] to i+1</a:t>
            </a:r>
            <a:endParaRPr lang="zh-CN" altLang="en-US"/>
          </a:p>
          <a:p>
            <a:r>
              <a:rPr lang="zh-CN" altLang="en-US"/>
              <a:t>       {</a:t>
            </a:r>
            <a:endParaRPr lang="zh-CN" altLang="en-US"/>
          </a:p>
          <a:p>
            <a:r>
              <a:rPr lang="zh-CN" altLang="en-US"/>
              <a:t>           if A[j] &lt; A[j-1]</a:t>
            </a:r>
            <a:endParaRPr lang="zh-CN" altLang="en-US"/>
          </a:p>
          <a:p>
            <a:r>
              <a:rPr lang="zh-CN" altLang="en-US"/>
              <a:t>           {</a:t>
            </a:r>
            <a:endParaRPr lang="zh-CN" altLang="en-US"/>
          </a:p>
          <a:p>
            <a:r>
              <a:rPr lang="zh-CN" altLang="en-US"/>
              <a:t>                exchane A[j] and A[j-1];</a:t>
            </a:r>
            <a:endParaRPr lang="zh-CN" altLang="en-US"/>
          </a:p>
          <a:p>
            <a:r>
              <a:rPr lang="zh-CN" altLang="en-US"/>
              <a:t>           }</a:t>
            </a:r>
            <a:endParaRPr lang="zh-CN" altLang="en-US"/>
          </a:p>
          <a:p>
            <a:r>
              <a:rPr lang="zh-CN" altLang="en-US"/>
              <a:t>       }</a:t>
            </a:r>
            <a:endParaRPr lang="zh-CN" altLang="en-US"/>
          </a:p>
          <a:p>
            <a:r>
              <a:rPr lang="zh-CN" altLang="en-US"/>
              <a:t>   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51455" y="4403725"/>
            <a:ext cx="51790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for j=2 to A.length</a:t>
            </a:r>
            <a:endParaRPr lang="zh-CN" altLang="en-US"/>
          </a:p>
          <a:p>
            <a:r>
              <a:rPr lang="zh-CN" altLang="en-US"/>
              <a:t>    key=A[j]</a:t>
            </a:r>
            <a:endParaRPr lang="zh-CN" altLang="en-US"/>
          </a:p>
          <a:p>
            <a:r>
              <a:rPr lang="zh-CN" altLang="en-US"/>
              <a:t>    i=j-1;</a:t>
            </a:r>
            <a:endParaRPr lang="zh-CN" altLang="en-US"/>
          </a:p>
          <a:p>
            <a:r>
              <a:rPr lang="zh-CN" altLang="en-US"/>
              <a:t>    while i&gt;0 and A[i]&gt;key</a:t>
            </a:r>
            <a:endParaRPr lang="zh-CN" altLang="en-US"/>
          </a:p>
          <a:p>
            <a:r>
              <a:rPr lang="zh-CN" altLang="en-US"/>
              <a:t>        A[i+1]=A[i]</a:t>
            </a:r>
            <a:endParaRPr lang="zh-CN" altLang="en-US"/>
          </a:p>
          <a:p>
            <a:r>
              <a:rPr lang="zh-CN" altLang="en-US"/>
              <a:t>        i=i-1</a:t>
            </a:r>
            <a:endParaRPr lang="zh-CN" altLang="en-US"/>
          </a:p>
          <a:p>
            <a:r>
              <a:rPr lang="zh-CN" altLang="en-US"/>
              <a:t>    A[i+1]=key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69365" y="436880"/>
            <a:ext cx="1020254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一个公司有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50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个部门，每个部门有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300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人，公司申请了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130.1.0.0/16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的网络请你为公司做一下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地址规划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）每个子网能够容纳的主机数：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）子网掩码：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）可用的子网：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）如果有个服务器的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地址是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130.1.231.9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，是否能够接入该网段，如果不能，怎么办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34060" y="361315"/>
            <a:ext cx="5080000" cy="6000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400" b="0">
                <a:ea typeface="宋体" panose="02010600030101010101" pitchFamily="2" charset="-122"/>
              </a:rPr>
              <a:t>伪码程序如下图所示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START① INPUT (A, B)</a:t>
            </a:r>
            <a:r>
              <a:rPr lang="zh-CN" sz="2400" b="0">
                <a:ea typeface="宋体" panose="02010600030101010101" pitchFamily="2" charset="-122"/>
              </a:rPr>
              <a:t>② IF  A&gt;80   THEN     //判定表达式1 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③     X=20      ELSE ④     X=5 ⑤ END IF </a:t>
            </a:r>
            <a:r>
              <a:rPr lang="zh-CN" sz="2400" b="0">
                <a:ea typeface="宋体" panose="02010600030101010101" pitchFamily="2" charset="-122"/>
              </a:rPr>
              <a:t>⑥ IF   B&gt;200  THEN    //判定表达式2 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⑦     Y=30    ELSE  ⑧     Y=4 ⑨ END IF ⑩ PRINT (X, Y)END</a:t>
            </a:r>
            <a:r>
              <a:rPr lang="zh-CN" sz="2400" b="0">
                <a:ea typeface="宋体" panose="02010600030101010101" pitchFamily="2" charset="-122"/>
              </a:rPr>
              <a:t>⑴.画出程序流程图；⑵.映射成流图，用McCabe方法计算环行复杂度；(3).设计语句覆盖的测试用例</a:t>
            </a:r>
            <a:endParaRPr lang="zh-CN" altLang="en-US" sz="2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-2147482623" name="对象 -2147482624"/>
          <p:cNvGraphicFramePr>
            <a:graphicFrameLocks noChangeAspect="1"/>
          </p:cNvGraphicFramePr>
          <p:nvPr/>
        </p:nvGraphicFramePr>
        <p:xfrm>
          <a:off x="1158875" y="657860"/>
          <a:ext cx="3156585" cy="416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951990" imgH="2743200" progId="Visio.Drawing.11">
                  <p:embed/>
                </p:oleObj>
              </mc:Choice>
              <mc:Fallback>
                <p:oleObj name="" r:id="rId1" imgW="1951990" imgH="27432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8875" y="657860"/>
                        <a:ext cx="3156585" cy="4161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2" name="对象 -2147482623"/>
          <p:cNvGraphicFramePr>
            <a:graphicFrameLocks noChangeAspect="1"/>
          </p:cNvGraphicFramePr>
          <p:nvPr/>
        </p:nvGraphicFramePr>
        <p:xfrm>
          <a:off x="6040755" y="421005"/>
          <a:ext cx="4019550" cy="554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951990" imgH="2743200" progId="Visio.Drawing.11">
                  <p:embed/>
                </p:oleObj>
              </mc:Choice>
              <mc:Fallback>
                <p:oleObj name="" r:id="rId3" imgW="1951990" imgH="2743200" progId="Visio.Drawing.11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40755" y="421005"/>
                        <a:ext cx="4019550" cy="5541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{810e2ac3-0f23-4745-8cc8-223086d5f43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2007</Words>
  <Application>WPS 演示</Application>
  <PresentationFormat>宽屏</PresentationFormat>
  <Paragraphs>151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Office 主题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10</cp:revision>
  <dcterms:created xsi:type="dcterms:W3CDTF">2020-06-19T09:50:09Z</dcterms:created>
  <dcterms:modified xsi:type="dcterms:W3CDTF">2020-06-19T11:26:53Z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