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0"/>
  </p:notesMasterIdLst>
  <p:sldIdLst>
    <p:sldId id="256" r:id="rId2"/>
    <p:sldId id="257" r:id="rId3"/>
    <p:sldId id="283" r:id="rId4"/>
    <p:sldId id="294" r:id="rId5"/>
    <p:sldId id="285" r:id="rId6"/>
    <p:sldId id="282" r:id="rId7"/>
    <p:sldId id="258" r:id="rId8"/>
    <p:sldId id="295" r:id="rId9"/>
    <p:sldId id="273" r:id="rId10"/>
    <p:sldId id="262" r:id="rId11"/>
    <p:sldId id="287" r:id="rId12"/>
    <p:sldId id="280" r:id="rId13"/>
    <p:sldId id="288" r:id="rId14"/>
    <p:sldId id="286" r:id="rId15"/>
    <p:sldId id="293" r:id="rId16"/>
    <p:sldId id="292" r:id="rId17"/>
    <p:sldId id="291" r:id="rId18"/>
    <p:sldId id="281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267">
          <p15:clr>
            <a:srgbClr val="A4A3A4"/>
          </p15:clr>
        </p15:guide>
        <p15:guide id="3" orient="horz" pos="2338">
          <p15:clr>
            <a:srgbClr val="A4A3A4"/>
          </p15:clr>
        </p15:guide>
        <p15:guide id="4" pos="3119">
          <p15:clr>
            <a:srgbClr val="A4A3A4"/>
          </p15:clr>
        </p15:guide>
        <p15:guide id="5" pos="69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D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2" y="53"/>
      </p:cViewPr>
      <p:guideLst>
        <p:guide orient="horz" pos="2159"/>
        <p:guide orient="horz" pos="1267"/>
        <p:guide orient="horz" pos="2338"/>
        <p:guide pos="3119"/>
        <p:guide pos="69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79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95372B6-6ABB-40DF-906D-DFEF92D58FCB}" type="datetime1">
              <a:rPr lang="ko-KR" altLang="en-US"/>
              <a:pPr lvl="0">
                <a:defRPr lang="ko-KR" altLang="en-US"/>
              </a:pPr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35CF3D-1C25-47B3-9390-9BBB09CD2B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otalk/Photal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5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70478" y="2004669"/>
            <a:ext cx="5276311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800" b="1" dirty="0">
                <a:solidFill>
                  <a:schemeClr val="bg1"/>
                </a:solidFill>
                <a:latin typeface="맑은 고딕"/>
                <a:cs typeface="맑은 고딕"/>
              </a:rPr>
              <a:t>탐라 저장소</a:t>
            </a:r>
            <a:endParaRPr lang="en-US" altLang="ko-KR" sz="4800" b="1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26855" y="0"/>
            <a:ext cx="2519229" cy="1523999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14838" y="4274677"/>
            <a:ext cx="2519229" cy="2823673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그림 3" descr="장난감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6746" y="3996786"/>
            <a:ext cx="3569052" cy="335081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" name="타원 1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하트 2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CF58DA8-25BA-4867-9DE3-79153E5228D7}"/>
              </a:ext>
            </a:extLst>
          </p:cNvPr>
          <p:cNvSpPr txBox="1"/>
          <p:nvPr/>
        </p:nvSpPr>
        <p:spPr>
          <a:xfrm>
            <a:off x="3914889" y="4854995"/>
            <a:ext cx="2187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2B6DA9"/>
                </a:solidFill>
              </a:rPr>
              <a:t>팀명</a:t>
            </a:r>
            <a:r>
              <a:rPr lang="en-US" altLang="ko-KR" dirty="0">
                <a:solidFill>
                  <a:srgbClr val="2B6DA9"/>
                </a:solidFill>
              </a:rPr>
              <a:t>: </a:t>
            </a:r>
            <a:r>
              <a:rPr lang="ko-KR" altLang="en-US" dirty="0" err="1">
                <a:solidFill>
                  <a:srgbClr val="2B6DA9"/>
                </a:solidFill>
              </a:rPr>
              <a:t>찍어봅서</a:t>
            </a:r>
            <a:endParaRPr lang="en-US" altLang="ko-KR" dirty="0">
              <a:solidFill>
                <a:srgbClr val="2B6DA9"/>
              </a:solidFill>
            </a:endParaRPr>
          </a:p>
          <a:p>
            <a:pPr algn="ctr"/>
            <a:endParaRPr lang="en-US" altLang="ko-KR" dirty="0">
              <a:solidFill>
                <a:srgbClr val="2B6DA9"/>
              </a:solidFill>
            </a:endParaRPr>
          </a:p>
          <a:p>
            <a:pPr algn="ctr"/>
            <a:r>
              <a:rPr lang="ko-KR" altLang="en-US" dirty="0">
                <a:solidFill>
                  <a:srgbClr val="2B6DA9"/>
                </a:solidFill>
              </a:rPr>
              <a:t>정승원</a:t>
            </a:r>
            <a:r>
              <a:rPr lang="en-US" altLang="ko-KR" dirty="0">
                <a:solidFill>
                  <a:srgbClr val="2B6DA9"/>
                </a:solidFill>
              </a:rPr>
              <a:t>(PM)</a:t>
            </a:r>
          </a:p>
          <a:p>
            <a:pPr algn="ctr"/>
            <a:r>
              <a:rPr lang="ko-KR" altLang="en-US" dirty="0">
                <a:solidFill>
                  <a:srgbClr val="2B6DA9"/>
                </a:solidFill>
              </a:rPr>
              <a:t>권영기</a:t>
            </a:r>
            <a:endParaRPr lang="en-US" altLang="ko-KR" dirty="0">
              <a:solidFill>
                <a:srgbClr val="2B6DA9"/>
              </a:solidFill>
            </a:endParaRPr>
          </a:p>
          <a:p>
            <a:pPr algn="ctr"/>
            <a:r>
              <a:rPr lang="ko-KR" altLang="en-US" dirty="0" err="1">
                <a:solidFill>
                  <a:srgbClr val="2B6DA9"/>
                </a:solidFill>
              </a:rPr>
              <a:t>변세민</a:t>
            </a:r>
            <a:endParaRPr lang="en-US" altLang="ko-KR" dirty="0">
              <a:solidFill>
                <a:srgbClr val="2B6DA9"/>
              </a:solidFill>
            </a:endParaRPr>
          </a:p>
          <a:p>
            <a:pPr algn="ctr"/>
            <a:r>
              <a:rPr lang="ko-KR" altLang="en-US" dirty="0" err="1">
                <a:solidFill>
                  <a:srgbClr val="2B6DA9"/>
                </a:solidFill>
              </a:rPr>
              <a:t>정승혁</a:t>
            </a:r>
            <a:endParaRPr lang="ko-KR" altLang="en-US" dirty="0">
              <a:solidFill>
                <a:srgbClr val="2B6DA9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직사각형 307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80" name="TextBox 1"/>
          <p:cNvSpPr txBox="1"/>
          <p:nvPr/>
        </p:nvSpPr>
        <p:spPr>
          <a:xfrm>
            <a:off x="1097228" y="311566"/>
            <a:ext cx="9636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Pdf.js</a:t>
            </a:r>
          </a:p>
        </p:txBody>
      </p:sp>
      <p:sp>
        <p:nvSpPr>
          <p:cNvPr id="35" name="AutoShape 2" descr="DJI í¬í3 4K VS ì¤ì¤ë¯¸ ë¯¸ ëë¡  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1" name="타원 20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하트 22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80D324-F872-4813-B037-D0B4F7A64C5C}"/>
              </a:ext>
            </a:extLst>
          </p:cNvPr>
          <p:cNvSpPr txBox="1"/>
          <p:nvPr/>
        </p:nvSpPr>
        <p:spPr>
          <a:xfrm>
            <a:off x="6502301" y="3635343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36804B-3297-41FD-B375-CDB2A854B105}"/>
              </a:ext>
            </a:extLst>
          </p:cNvPr>
          <p:cNvSpPr/>
          <p:nvPr/>
        </p:nvSpPr>
        <p:spPr>
          <a:xfrm>
            <a:off x="5171685" y="1399688"/>
            <a:ext cx="4321632" cy="512751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D3CD8-26EC-4CC0-9FE9-EAACAD3359C0}"/>
              </a:ext>
            </a:extLst>
          </p:cNvPr>
          <p:cNvSpPr txBox="1"/>
          <p:nvPr/>
        </p:nvSpPr>
        <p:spPr>
          <a:xfrm>
            <a:off x="5234913" y="1533574"/>
            <a:ext cx="4085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PDF.js는</a:t>
            </a:r>
            <a:r>
              <a:rPr lang="ko-KR" altLang="en-US" dirty="0"/>
              <a:t> PDF 구문 분석 및 </a:t>
            </a:r>
            <a:r>
              <a:rPr lang="ko-KR" altLang="en-US" dirty="0" err="1"/>
              <a:t>렌더링을위한</a:t>
            </a:r>
            <a:r>
              <a:rPr lang="ko-KR" altLang="en-US" dirty="0"/>
              <a:t> 범용 웹 표준 기반 플랫폼을 만드는 목표를 하는 HTML5로 빌드 된 </a:t>
            </a:r>
            <a:r>
              <a:rPr lang="ko-KR" altLang="en-US" dirty="0" err="1"/>
              <a:t>PDF뷰어</a:t>
            </a:r>
            <a:r>
              <a:rPr lang="ko-KR" altLang="en-US" dirty="0"/>
              <a:t> 오픈소스입니다.                          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오픈소스를 통해 브라우저 내장 PDF 뷰어가 없는 환경에서 사용할 수 있도록 지원하며 이를 통해 신화, 설화, 민담에 대한 PDF 파일을 볼 수 있게 했습니다.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DD83E-A471-40A0-B359-4EFF69D1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1" y="1812364"/>
            <a:ext cx="4895371" cy="2117928"/>
          </a:xfrm>
          <a:prstGeom prst="rect">
            <a:avLst/>
          </a:prstGeom>
        </p:spPr>
      </p:pic>
      <p:sp>
        <p:nvSpPr>
          <p:cNvPr id="14" name="직사각형 18">
            <a:extLst>
              <a:ext uri="{FF2B5EF4-FFF2-40B4-BE49-F238E27FC236}">
                <a16:creationId xmlns:a16="http://schemas.microsoft.com/office/drawing/2014/main" id="{1C6163DC-2C67-47FE-9BA1-983AC2B21A9A}"/>
              </a:ext>
            </a:extLst>
          </p:cNvPr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85021" y="2922762"/>
            <a:ext cx="37709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 </a:t>
            </a: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라이선스 고지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1599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직사각형 1844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48" name="TextBox 1"/>
          <p:cNvSpPr txBox="1"/>
          <p:nvPr/>
        </p:nvSpPr>
        <p:spPr>
          <a:xfrm>
            <a:off x="593413" y="202302"/>
            <a:ext cx="31165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라이선스 고지</a:t>
            </a:r>
          </a:p>
        </p:txBody>
      </p:sp>
      <p:sp>
        <p:nvSpPr>
          <p:cNvPr id="18449" name="직사각형 18"/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8" name="타원 27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748A30E-48F1-4440-9D7A-9C55492A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0" y="2156052"/>
            <a:ext cx="9311780" cy="20109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85021" y="2922762"/>
            <a:ext cx="37709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 READ ME</a:t>
            </a: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0567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직사각형 1844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48" name="TextBox 1"/>
          <p:cNvSpPr txBox="1"/>
          <p:nvPr/>
        </p:nvSpPr>
        <p:spPr>
          <a:xfrm>
            <a:off x="1252871" y="182558"/>
            <a:ext cx="19641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 dirty="0">
                <a:solidFill>
                  <a:schemeClr val="bg1"/>
                </a:solidFill>
                <a:latin typeface="맑은 고딕"/>
              </a:rPr>
              <a:t>ReadMe</a:t>
            </a:r>
            <a:endParaRPr lang="ko-KR" altLang="en-US" sz="36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8449" name="직사각형 18"/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8" name="타원 27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7E7FBD7-66CB-402B-9DB1-20FBA313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06" y="1197039"/>
            <a:ext cx="5855472" cy="4094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D9D6A-1BA7-49B5-A575-51A0972C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84" y="1449258"/>
            <a:ext cx="6694410" cy="52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15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85021" y="2922762"/>
            <a:ext cx="37709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 </a:t>
            </a: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진행 상황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4239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직사각형 1844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48" name="TextBox 1"/>
          <p:cNvSpPr txBox="1"/>
          <p:nvPr/>
        </p:nvSpPr>
        <p:spPr>
          <a:xfrm>
            <a:off x="1252871" y="182558"/>
            <a:ext cx="21932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진행 상황</a:t>
            </a:r>
          </a:p>
        </p:txBody>
      </p:sp>
      <p:sp>
        <p:nvSpPr>
          <p:cNvPr id="18449" name="직사각형 18"/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8" name="타원 27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5917A4-1A91-4CEB-9912-BB7ACAB61980}"/>
              </a:ext>
            </a:extLst>
          </p:cNvPr>
          <p:cNvSpPr/>
          <p:nvPr/>
        </p:nvSpPr>
        <p:spPr>
          <a:xfrm>
            <a:off x="353365" y="1248398"/>
            <a:ext cx="9178013" cy="5427044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A8AA8-D987-4D2B-BA72-5C823E274CE4}"/>
              </a:ext>
            </a:extLst>
          </p:cNvPr>
          <p:cNvSpPr txBox="1"/>
          <p:nvPr/>
        </p:nvSpPr>
        <p:spPr>
          <a:xfrm>
            <a:off x="739563" y="1658303"/>
            <a:ext cx="82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6EE87-D7A4-4D02-AEE5-3F9DD64F544C}"/>
              </a:ext>
            </a:extLst>
          </p:cNvPr>
          <p:cNvSpPr txBox="1"/>
          <p:nvPr/>
        </p:nvSpPr>
        <p:spPr>
          <a:xfrm>
            <a:off x="4104255" y="6213734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진행 현황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8C1385-8A6E-40BB-AB22-CFC34509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9" y="1408057"/>
            <a:ext cx="8379204" cy="47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709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직사각형 1844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48" name="TextBox 1"/>
          <p:cNvSpPr txBox="1"/>
          <p:nvPr/>
        </p:nvSpPr>
        <p:spPr>
          <a:xfrm>
            <a:off x="1252871" y="182558"/>
            <a:ext cx="21932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진행 상황</a:t>
            </a:r>
          </a:p>
        </p:txBody>
      </p:sp>
      <p:sp>
        <p:nvSpPr>
          <p:cNvPr id="18449" name="직사각형 18"/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8" name="타원 27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5917A4-1A91-4CEB-9912-BB7ACAB61980}"/>
              </a:ext>
            </a:extLst>
          </p:cNvPr>
          <p:cNvSpPr/>
          <p:nvPr/>
        </p:nvSpPr>
        <p:spPr>
          <a:xfrm>
            <a:off x="353365" y="1248398"/>
            <a:ext cx="9178013" cy="5427044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A8AA8-D987-4D2B-BA72-5C823E274CE4}"/>
              </a:ext>
            </a:extLst>
          </p:cNvPr>
          <p:cNvSpPr txBox="1"/>
          <p:nvPr/>
        </p:nvSpPr>
        <p:spPr>
          <a:xfrm>
            <a:off x="739563" y="1658303"/>
            <a:ext cx="82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E5972-A4EF-4938-92B3-FE11D203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2" y="1460890"/>
            <a:ext cx="8001853" cy="4508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6EE87-D7A4-4D02-AEE5-3F9DD64F544C}"/>
              </a:ext>
            </a:extLst>
          </p:cNvPr>
          <p:cNvSpPr txBox="1"/>
          <p:nvPr/>
        </p:nvSpPr>
        <p:spPr>
          <a:xfrm>
            <a:off x="4104255" y="6098289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6403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79026" y="3656433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376452" y="2840184"/>
            <a:ext cx="345575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</a:rPr>
              <a:t>Thank You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7272475" y="4532888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22D25C-564A-46B7-8848-D2FCF30CF350}"/>
              </a:ext>
            </a:extLst>
          </p:cNvPr>
          <p:cNvSpPr txBox="1"/>
          <p:nvPr/>
        </p:nvSpPr>
        <p:spPr>
          <a:xfrm>
            <a:off x="4259509" y="3824656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6DA9"/>
                </a:solidFill>
                <a:hlinkClick r:id="rId3"/>
              </a:rPr>
              <a:t>Github</a:t>
            </a:r>
            <a:r>
              <a:rPr lang="ko-KR" altLang="en-US" dirty="0">
                <a:solidFill>
                  <a:srgbClr val="2B6DA9"/>
                </a:solidFill>
                <a:hlinkClick r:id="rId3"/>
              </a:rPr>
              <a:t> 바로가기</a:t>
            </a:r>
            <a:endParaRPr lang="ko-KR" altLang="en-US" dirty="0">
              <a:solidFill>
                <a:srgbClr val="2B6D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939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2885813"/>
            <a:ext cx="9914400" cy="4074558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7260222" y="4858227"/>
            <a:ext cx="4670425" cy="28641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7134" y="112102"/>
            <a:ext cx="3439576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 </a:t>
            </a:r>
            <a:r>
              <a:rPr lang="ko-KR" altLang="en-US" sz="4400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목차</a:t>
            </a:r>
            <a:endParaRPr lang="en-US" altLang="ko-KR" sz="4400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3974" y="152944"/>
            <a:ext cx="863056" cy="863056"/>
          </a:xfrm>
          <a:prstGeom prst="ellipse">
            <a:avLst/>
          </a:prstGeom>
          <a:noFill/>
          <a:ln w="38100">
            <a:solidFill>
              <a:srgbClr val="2B6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8979625" y="330800"/>
            <a:ext cx="551753" cy="551753"/>
          </a:xfrm>
          <a:prstGeom prst="heart">
            <a:avLst/>
          </a:prstGeom>
          <a:solidFill>
            <a:srgbClr val="2B6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D724E-834B-43DA-8C93-790F99380593}"/>
              </a:ext>
            </a:extLst>
          </p:cNvPr>
          <p:cNvSpPr txBox="1"/>
          <p:nvPr/>
        </p:nvSpPr>
        <p:spPr>
          <a:xfrm>
            <a:off x="371193" y="2123773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6DA9"/>
                </a:solidFill>
              </a:rPr>
              <a:t>1.</a:t>
            </a:r>
            <a:r>
              <a:rPr lang="ko-KR" altLang="en-US" dirty="0">
                <a:solidFill>
                  <a:srgbClr val="2B6DA9"/>
                </a:solidFill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C3EA9-9507-4BA1-975D-5CBD1FF75E0F}"/>
              </a:ext>
            </a:extLst>
          </p:cNvPr>
          <p:cNvSpPr txBox="1"/>
          <p:nvPr/>
        </p:nvSpPr>
        <p:spPr>
          <a:xfrm>
            <a:off x="1409665" y="3026619"/>
            <a:ext cx="141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4. Open API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0B3361-0C82-479A-8548-3F3ECF2103B5}"/>
              </a:ext>
            </a:extLst>
          </p:cNvPr>
          <p:cNvSpPr txBox="1"/>
          <p:nvPr/>
        </p:nvSpPr>
        <p:spPr>
          <a:xfrm>
            <a:off x="3188814" y="2123773"/>
            <a:ext cx="162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6DA9"/>
                </a:solidFill>
              </a:rPr>
              <a:t>2. Open Source</a:t>
            </a:r>
            <a:endParaRPr lang="ko-KR" altLang="en-US" dirty="0">
              <a:solidFill>
                <a:srgbClr val="2B6DA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BC72A-AD5D-4FA3-89EE-8238C4039437}"/>
              </a:ext>
            </a:extLst>
          </p:cNvPr>
          <p:cNvSpPr txBox="1"/>
          <p:nvPr/>
        </p:nvSpPr>
        <p:spPr>
          <a:xfrm>
            <a:off x="4953000" y="3026619"/>
            <a:ext cx="18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5. </a:t>
            </a:r>
            <a:r>
              <a:rPr lang="ko-KR" altLang="en-US" dirty="0">
                <a:solidFill>
                  <a:srgbClr val="FFFFFF"/>
                </a:solidFill>
              </a:rPr>
              <a:t>라이선스 고지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801FF-38B5-4069-BFB3-48A4FD15905E}"/>
              </a:ext>
            </a:extLst>
          </p:cNvPr>
          <p:cNvSpPr txBox="1"/>
          <p:nvPr/>
        </p:nvSpPr>
        <p:spPr>
          <a:xfrm>
            <a:off x="7050148" y="2015230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6DA9"/>
                </a:solidFill>
              </a:rPr>
              <a:t>3. READ ME</a:t>
            </a:r>
            <a:endParaRPr lang="ko-KR" altLang="en-US" dirty="0">
              <a:solidFill>
                <a:srgbClr val="2B6DA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9C065B-EB24-4349-B65D-EF824AB090C9}"/>
              </a:ext>
            </a:extLst>
          </p:cNvPr>
          <p:cNvSpPr txBox="1"/>
          <p:nvPr/>
        </p:nvSpPr>
        <p:spPr>
          <a:xfrm>
            <a:off x="8314261" y="3026619"/>
            <a:ext cx="18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6. </a:t>
            </a:r>
            <a:r>
              <a:rPr lang="ko-KR" altLang="en-US" dirty="0">
                <a:solidFill>
                  <a:srgbClr val="FFFFFF"/>
                </a:solidFill>
              </a:rPr>
              <a:t>진행 상황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82AB95-F2B9-42F0-86C4-9EA60BC1023F}"/>
              </a:ext>
            </a:extLst>
          </p:cNvPr>
          <p:cNvCxnSpPr>
            <a:cxnSpLocks/>
          </p:cNvCxnSpPr>
          <p:nvPr/>
        </p:nvCxnSpPr>
        <p:spPr>
          <a:xfrm>
            <a:off x="-43174" y="857177"/>
            <a:ext cx="3639884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2366" y="2157709"/>
            <a:ext cx="3336278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프로젝트 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개요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8271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직사각형 12301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304" name="TextBox 1"/>
          <p:cNvSpPr txBox="1"/>
          <p:nvPr/>
        </p:nvSpPr>
        <p:spPr>
          <a:xfrm>
            <a:off x="987696" y="243761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개요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7" name="타원 16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200D9D-74E0-4703-B48E-CE22B7456F7C}"/>
              </a:ext>
            </a:extLst>
          </p:cNvPr>
          <p:cNvSpPr/>
          <p:nvPr/>
        </p:nvSpPr>
        <p:spPr>
          <a:xfrm>
            <a:off x="5302548" y="1271924"/>
            <a:ext cx="4397316" cy="4684259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25C9C-0477-42C9-9116-55FCC79D3D15}"/>
              </a:ext>
            </a:extLst>
          </p:cNvPr>
          <p:cNvSpPr txBox="1"/>
          <p:nvPr/>
        </p:nvSpPr>
        <p:spPr>
          <a:xfrm>
            <a:off x="5388758" y="1627545"/>
            <a:ext cx="4179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사진에 포함된 위치정보</a:t>
            </a:r>
            <a:r>
              <a:rPr lang="en-US" altLang="ko-KR" dirty="0"/>
              <a:t>(GPS)</a:t>
            </a:r>
            <a:r>
              <a:rPr lang="ko-KR" altLang="en-US" dirty="0"/>
              <a:t>와 같은 메타정보는 사진을 그대로 </a:t>
            </a:r>
            <a:r>
              <a:rPr lang="ko-KR" altLang="en-US" dirty="0" err="1"/>
              <a:t>다른사람과</a:t>
            </a:r>
            <a:r>
              <a:rPr lang="ko-KR" altLang="en-US" dirty="0"/>
              <a:t> 공유하거나 인터넷상에 게시할 경우에는 자신도 모르게 자신의 개인정보를 타인에게 노출시킬 수 있는 위험성이 항상 존재하게 됩니다</a:t>
            </a:r>
            <a:r>
              <a:rPr lang="en-US" altLang="ko-KR" dirty="0"/>
              <a:t>.                      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만약 집에서 찍은 사진을 포털사이트에 올린다면</a:t>
            </a:r>
            <a:r>
              <a:rPr lang="en-US" altLang="ko-KR" dirty="0"/>
              <a:t>, </a:t>
            </a:r>
            <a:r>
              <a:rPr lang="ko-KR" altLang="en-US" dirty="0"/>
              <a:t>해당 사진에 포함되어 있는 위치정보를 조회해서 그 사진을 찍은 사람이 사는 곳을 찾아내는 것은 아주 쉬운 일이며</a:t>
            </a:r>
            <a:r>
              <a:rPr lang="en-US" altLang="ko-KR" dirty="0"/>
              <a:t>, </a:t>
            </a:r>
            <a:r>
              <a:rPr lang="ko-KR" altLang="en-US" dirty="0"/>
              <a:t>극단적인 상황에서는 의도와는 달리 범죄에 노출될 수 있는 위험도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</a:t>
            </a: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31BEF4-6C3F-46C3-92A4-C948D0D2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6" y="1288702"/>
            <a:ext cx="4919596" cy="3635636"/>
          </a:xfrm>
          <a:prstGeom prst="rect">
            <a:avLst/>
          </a:prstGeom>
        </p:spPr>
      </p:pic>
      <p:sp>
        <p:nvSpPr>
          <p:cNvPr id="11" name="직사각형 18">
            <a:extLst>
              <a:ext uri="{FF2B5EF4-FFF2-40B4-BE49-F238E27FC236}">
                <a16:creationId xmlns:a16="http://schemas.microsoft.com/office/drawing/2014/main" id="{C4C5064F-FF26-42D1-8846-1256328E7F3A}"/>
              </a:ext>
            </a:extLst>
          </p:cNvPr>
          <p:cNvSpPr/>
          <p:nvPr/>
        </p:nvSpPr>
        <p:spPr>
          <a:xfrm flipV="1">
            <a:off x="0" y="888862"/>
            <a:ext cx="44964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592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직사각형 12301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169EE2-B65F-46A8-98C5-0F620ECBD09F}"/>
              </a:ext>
            </a:extLst>
          </p:cNvPr>
          <p:cNvSpPr/>
          <p:nvPr/>
        </p:nvSpPr>
        <p:spPr>
          <a:xfrm>
            <a:off x="184789" y="1778953"/>
            <a:ext cx="5754617" cy="3170551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2304" name="TextBox 1"/>
          <p:cNvSpPr txBox="1"/>
          <p:nvPr/>
        </p:nvSpPr>
        <p:spPr>
          <a:xfrm>
            <a:off x="987696" y="243761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개요</a:t>
            </a:r>
          </a:p>
        </p:txBody>
      </p:sp>
      <p:sp>
        <p:nvSpPr>
          <p:cNvPr id="12308" name="직사각형 12307"/>
          <p:cNvSpPr/>
          <p:nvPr/>
        </p:nvSpPr>
        <p:spPr>
          <a:xfrm>
            <a:off x="6181686" y="1380780"/>
            <a:ext cx="3349691" cy="496855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7" name="타원 16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96C09-367B-49FA-9594-35988D45E3D3}"/>
              </a:ext>
            </a:extLst>
          </p:cNvPr>
          <p:cNvSpPr txBox="1"/>
          <p:nvPr/>
        </p:nvSpPr>
        <p:spPr>
          <a:xfrm>
            <a:off x="6254677" y="1602897"/>
            <a:ext cx="3149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탐라저장소는 제주도의 옛이름인 탐라국에서 파생된 이름으로 제주도와 관련된 문화들이 보존하는 아카이브 역할을 하는 </a:t>
            </a:r>
            <a:r>
              <a:rPr lang="ko-KR" altLang="en-US" dirty="0" err="1"/>
              <a:t>웹페이지입니다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시간이 지나면서 잊혀지는 제주도 </a:t>
            </a:r>
            <a:r>
              <a:rPr lang="ko-KR" altLang="en-US" dirty="0" err="1"/>
              <a:t>역사과</a:t>
            </a:r>
            <a:r>
              <a:rPr lang="ko-KR" altLang="en-US" dirty="0"/>
              <a:t> 관련된 설화</a:t>
            </a:r>
            <a:r>
              <a:rPr lang="en-US" altLang="ko-KR" dirty="0"/>
              <a:t>, </a:t>
            </a:r>
            <a:r>
              <a:rPr lang="ko-KR" altLang="en-US" dirty="0"/>
              <a:t>민담</a:t>
            </a:r>
            <a:r>
              <a:rPr lang="en-US" altLang="ko-KR" dirty="0"/>
              <a:t>, </a:t>
            </a:r>
            <a:r>
              <a:rPr lang="ko-KR" altLang="en-US" dirty="0"/>
              <a:t>신화를 장소와 </a:t>
            </a:r>
            <a:r>
              <a:rPr lang="ko-KR" altLang="en-US" dirty="0" err="1"/>
              <a:t>연관지어</a:t>
            </a:r>
            <a:r>
              <a:rPr lang="ko-KR" altLang="en-US" dirty="0"/>
              <a:t> 제공함으로써 제주 문화에 대한 제주도민 뿐만 아니라 관광객들이 접근성을 높이고 나아가 제주 문화를 기록하여 보존하는 것을 목표로 하고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A8977B-9D6D-4902-B382-9C2603E5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24" y="1957805"/>
            <a:ext cx="5431492" cy="2741056"/>
          </a:xfrm>
          <a:prstGeom prst="rect">
            <a:avLst/>
          </a:prstGeom>
        </p:spPr>
      </p:pic>
      <p:sp>
        <p:nvSpPr>
          <p:cNvPr id="12" name="직사각형 18">
            <a:extLst>
              <a:ext uri="{FF2B5EF4-FFF2-40B4-BE49-F238E27FC236}">
                <a16:creationId xmlns:a16="http://schemas.microsoft.com/office/drawing/2014/main" id="{B764EE8E-66A8-408C-9946-1B351B214171}"/>
              </a:ext>
            </a:extLst>
          </p:cNvPr>
          <p:cNvSpPr/>
          <p:nvPr/>
        </p:nvSpPr>
        <p:spPr>
          <a:xfrm flipV="1">
            <a:off x="0" y="888862"/>
            <a:ext cx="44964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138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2366" y="2758464"/>
            <a:ext cx="333627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Open API</a:t>
            </a: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9341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직사각형 10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4" name="타원 13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B3CEFFCE-705A-4296-BC98-F8E89108AEB0}"/>
              </a:ext>
            </a:extLst>
          </p:cNvPr>
          <p:cNvSpPr txBox="1"/>
          <p:nvPr/>
        </p:nvSpPr>
        <p:spPr>
          <a:xfrm>
            <a:off x="962025" y="227227"/>
            <a:ext cx="1832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맑은 고딕"/>
              </a:rPr>
              <a:t>공공 데이터</a:t>
            </a:r>
          </a:p>
          <a:p>
            <a:pPr lvl="0">
              <a:defRPr lang="ko-KR" altLang="en-US"/>
            </a:pPr>
            <a:endParaRPr lang="ko-KR" altLang="en-US" sz="2400" b="1" dirty="0">
              <a:solidFill>
                <a:schemeClr val="bg1"/>
              </a:solidFill>
              <a:latin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FC0067-08AD-473B-A476-4D0C67AC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5" y="1763624"/>
            <a:ext cx="6000476" cy="314188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87B398-B8A4-4A4C-B2FE-32CE9C976EC9}"/>
              </a:ext>
            </a:extLst>
          </p:cNvPr>
          <p:cNvSpPr/>
          <p:nvPr/>
        </p:nvSpPr>
        <p:spPr>
          <a:xfrm>
            <a:off x="6483713" y="1763624"/>
            <a:ext cx="3203317" cy="3221113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4CCDF-4398-4B93-AD36-AF7329E742A9}"/>
              </a:ext>
            </a:extLst>
          </p:cNvPr>
          <p:cNvSpPr txBox="1"/>
          <p:nvPr/>
        </p:nvSpPr>
        <p:spPr>
          <a:xfrm>
            <a:off x="6483713" y="1943019"/>
            <a:ext cx="3203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신화</a:t>
            </a:r>
            <a:r>
              <a:rPr lang="en-US" altLang="ko-KR" dirty="0"/>
              <a:t>, </a:t>
            </a:r>
            <a:r>
              <a:rPr lang="ko-KR" altLang="en-US" dirty="0"/>
              <a:t>설화</a:t>
            </a:r>
            <a:r>
              <a:rPr lang="en-US" altLang="ko-KR" dirty="0"/>
              <a:t>, </a:t>
            </a:r>
            <a:r>
              <a:rPr lang="ko-KR" altLang="en-US" dirty="0"/>
              <a:t>민담 </a:t>
            </a:r>
            <a:r>
              <a:rPr lang="en-US" altLang="ko-KR" dirty="0"/>
              <a:t>API </a:t>
            </a:r>
            <a:r>
              <a:rPr lang="ko-KR" altLang="en-US" dirty="0"/>
              <a:t>제주 문화 원형에 분류되어 있는 신화</a:t>
            </a:r>
            <a:r>
              <a:rPr lang="en-US" altLang="ko-KR" dirty="0"/>
              <a:t>, </a:t>
            </a:r>
            <a:r>
              <a:rPr lang="ko-KR" altLang="en-US" dirty="0"/>
              <a:t>설화</a:t>
            </a:r>
            <a:r>
              <a:rPr lang="en-US" altLang="ko-KR" dirty="0"/>
              <a:t>, </a:t>
            </a:r>
            <a:r>
              <a:rPr lang="ko-KR" altLang="en-US" dirty="0"/>
              <a:t>민담에 대한 이야기를 </a:t>
            </a:r>
            <a:r>
              <a:rPr lang="en-US" altLang="ko-KR" dirty="0"/>
              <a:t>PDF </a:t>
            </a:r>
            <a:r>
              <a:rPr lang="ko-KR" altLang="en-US" dirty="0"/>
              <a:t>형식으로 볼 수 있습니다</a:t>
            </a:r>
            <a:r>
              <a:rPr lang="en-US" altLang="ko-KR" dirty="0"/>
              <a:t>.                        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제주어와 표준어 두 가지 언어로 쓰인 이야기들로 인해 비교하면서 접하게 되면서 자연스럽게 제주어에 대한 흥미를 이끌어 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912A8D-C3B5-4E85-B4EC-5AF2502AB42A}"/>
              </a:ext>
            </a:extLst>
          </p:cNvPr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직사각형 10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4" name="타원 13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B3CEFFCE-705A-4296-BC98-F8E89108AEB0}"/>
              </a:ext>
            </a:extLst>
          </p:cNvPr>
          <p:cNvSpPr txBox="1"/>
          <p:nvPr/>
        </p:nvSpPr>
        <p:spPr>
          <a:xfrm>
            <a:off x="962025" y="227227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400" b="1" dirty="0">
              <a:solidFill>
                <a:schemeClr val="bg1"/>
              </a:solidFill>
              <a:latin typeface="맑은 고딕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B186D2F-6253-4BD7-8FF1-D0A9B30B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0" y="1404953"/>
            <a:ext cx="5327202" cy="45295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59CED0-8B04-494B-B475-81467397F042}"/>
              </a:ext>
            </a:extLst>
          </p:cNvPr>
          <p:cNvSpPr/>
          <p:nvPr/>
        </p:nvSpPr>
        <p:spPr>
          <a:xfrm>
            <a:off x="6109092" y="1404953"/>
            <a:ext cx="3422286" cy="314188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63D78-C1F7-453D-AD52-F2F96F80979A}"/>
              </a:ext>
            </a:extLst>
          </p:cNvPr>
          <p:cNvSpPr txBox="1"/>
          <p:nvPr/>
        </p:nvSpPr>
        <p:spPr>
          <a:xfrm>
            <a:off x="6389532" y="1638921"/>
            <a:ext cx="2891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발급받은 </a:t>
            </a:r>
            <a:r>
              <a:rPr lang="en-US" altLang="ko-KR" dirty="0"/>
              <a:t>JavaScript </a:t>
            </a:r>
            <a:r>
              <a:rPr lang="ko-KR" altLang="en-US" dirty="0"/>
              <a:t>키를 지도 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 err="1"/>
              <a:t>appkey</a:t>
            </a:r>
            <a:r>
              <a:rPr lang="ko-KR" altLang="en-US" dirty="0"/>
              <a:t>로 사용하였습니다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   웹페이지 내 지도 기능이 활성화하여 문화 속 장소를 보여줌으로 이용자가 장소에 대한 흥미를 생기도록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E2BB0193-C29A-47BB-A6B3-F9FB74895A2B}"/>
              </a:ext>
            </a:extLst>
          </p:cNvPr>
          <p:cNvSpPr txBox="1"/>
          <p:nvPr/>
        </p:nvSpPr>
        <p:spPr>
          <a:xfrm>
            <a:off x="962025" y="227227"/>
            <a:ext cx="18596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맑은 고딕"/>
              </a:rPr>
              <a:t>KAKAO API</a:t>
            </a:r>
            <a:endParaRPr lang="ko-KR" altLang="en-US" sz="24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6" name="직사각형 18">
            <a:extLst>
              <a:ext uri="{FF2B5EF4-FFF2-40B4-BE49-F238E27FC236}">
                <a16:creationId xmlns:a16="http://schemas.microsoft.com/office/drawing/2014/main" id="{60D0CBC8-EB2D-45C1-AF2F-BC7595AA172F}"/>
              </a:ext>
            </a:extLst>
          </p:cNvPr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223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85021" y="2922762"/>
            <a:ext cx="37709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</a:rPr>
              <a:t>Open Source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325</Words>
  <Application>Microsoft Office PowerPoint</Application>
  <PresentationFormat>A4 용지(210x297mm)</PresentationFormat>
  <Paragraphs>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승혁 정</cp:lastModifiedBy>
  <cp:revision>509</cp:revision>
  <dcterms:created xsi:type="dcterms:W3CDTF">2017-09-07T10:48:07Z</dcterms:created>
  <dcterms:modified xsi:type="dcterms:W3CDTF">2021-05-20T12:38:10Z</dcterms:modified>
</cp:coreProperties>
</file>