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Roboto Mono Light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747775"/>
          </p15:clr>
        </p15:guide>
        <p15:guide id="2" pos="57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MonoLight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Light-italic.fntdata"/><Relationship Id="rId16" Type="http://schemas.openxmlformats.org/officeDocument/2006/relationships/font" Target="fonts/RobotoMonoLight-bold.fntdata"/><Relationship Id="rId19" Type="http://schemas.openxmlformats.org/officeDocument/2006/relationships/font" Target="fonts/RobotoMono-regular.fntdata"/><Relationship Id="rId18" Type="http://schemas.openxmlformats.org/officeDocument/2006/relationships/font" Target="fonts/RobotoMono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xcalidraw.com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95057ddb0_8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95057ddb0_8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[Instructions]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project, you will briefly </a:t>
            </a:r>
            <a:r>
              <a:rPr lang="en"/>
              <a:t>present </a:t>
            </a:r>
            <a:r>
              <a:rPr lang="en"/>
              <a:t>your</a:t>
            </a:r>
            <a:r>
              <a:rPr lang="en"/>
              <a:t> blockchain solution to your scenario of choice. You will complete this deck and make a video recording of your presentation. You will find some instructions for each slide in the speaker notes section. You can optionally use the </a:t>
            </a:r>
            <a:r>
              <a:rPr lang="en"/>
              <a:t>speaker notes section to add scripts to your presentation.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using Google Slides and want to use other types of layouts for your slides, you can click on Slide &gt; Apply Layout and choose a layout.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95057ddb0_8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95057ddb0_8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[Instructions]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 this slide, you should introduce your use case and show comparable traditional approaches you found to compare it against. Make sure to: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Update the slide title to reflect your use case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Give a high-level overview of your scenario and list the challenges associated with 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d792940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d792940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[Instructions]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 this slide, you should s</a:t>
            </a:r>
            <a:r>
              <a:rPr lang="en">
                <a:solidFill>
                  <a:schemeClr val="dk1"/>
                </a:solidFill>
              </a:rPr>
              <a:t>how some non-blockchain alternatives and call out how these centralized systems fail.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 sure to answer the following questions: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What are the problems in the current systems?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Will decentralized features, such as transparency, access, censorship resistance, and resilience, provide value in the use case you’ve chosen?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95057ddb0_8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f95057ddb0_8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[Instructions]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Analyze at least 2-3 potential blockchain platforms. Research technical attributes and the consensus approach of the blockchain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 this slide, you should present and explain the benefits of your chosen blockchain platform. Make sure to: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Research the technical aspects of your chosen blockchain and match it to the use case.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Update </a:t>
            </a:r>
            <a:r>
              <a:rPr lang="en">
                <a:solidFill>
                  <a:schemeClr val="dk1"/>
                </a:solidFill>
              </a:rPr>
              <a:t>the slide title to reflect your choice of blockchain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List your reasons for this </a:t>
            </a:r>
            <a:r>
              <a:rPr lang="en"/>
              <a:t>question: </a:t>
            </a:r>
            <a:r>
              <a:rPr lang="en">
                <a:solidFill>
                  <a:schemeClr val="dk1"/>
                </a:solidFill>
              </a:rPr>
              <a:t>Why are you opting to build on your blockchain of choice?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Prioritizes criteria like decentralization needs and performance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Evaluate how many transactions the system would need to handle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Analyze how fast the system needs to process transactions to meet demands and still work well as usage grows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d792940e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d792940e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[Instructions]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 this slide, you should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Name and e</a:t>
            </a:r>
            <a:r>
              <a:rPr lang="en"/>
              <a:t>xplain </a:t>
            </a:r>
            <a:r>
              <a:rPr lang="en"/>
              <a:t>some alternative chains you considered,</a:t>
            </a:r>
            <a:r>
              <a:rPr lang="en"/>
              <a:t> and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Explain why you chose the blockchain mentioned on the previous slide above the alternatives.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95057ddb0_8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95057ddb0_8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[Instructions]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 this slide, you should </a:t>
            </a:r>
            <a:r>
              <a:rPr lang="en"/>
              <a:t>d</a:t>
            </a:r>
            <a:r>
              <a:rPr lang="en"/>
              <a:t>ive into the technical implementation of your use case.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need to get into code details </a:t>
            </a:r>
            <a:r>
              <a:rPr lang="en">
                <a:solidFill>
                  <a:schemeClr val="dk1"/>
                </a:solidFill>
              </a:rPr>
              <a:t>here, </a:t>
            </a:r>
            <a:r>
              <a:rPr lang="en"/>
              <a:t>but given all the knowledge you’ve acquired on </a:t>
            </a:r>
            <a:r>
              <a:rPr lang="en"/>
              <a:t>blockchain</a:t>
            </a:r>
            <a:r>
              <a:rPr lang="en"/>
              <a:t>, how would you approach the high-level architecture and what components of your use case need to live on blockchain?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95057ddb0_8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95057ddb0_8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[Instructions]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 this slide, you should m</a:t>
            </a:r>
            <a:r>
              <a:rPr lang="en">
                <a:solidFill>
                  <a:schemeClr val="dk1"/>
                </a:solidFill>
              </a:rPr>
              <a:t>ap out at a high level the flow of information of your use case. Visualize major user steps connecting on-chain and off-chain.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are some tips: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Your diagram should depict key components and flows at a high level and show how blockchain integrates with overall system.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This should be high-level enough that within 20 seconds your reader should understand what is happening.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You don’t need to go too much into details, but it is recommended to use brief annotations to guide your explanations of the user and data flow.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To draw the diagram, you can use tools like</a:t>
            </a:r>
            <a:r>
              <a:rPr lang="en">
                <a:solidFill>
                  <a:schemeClr val="dk1"/>
                </a:solidFill>
              </a:rPr>
              <a:t> draw.io,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https://excalidraw.com/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</a:rPr>
              <a:t>Google slides’</a:t>
            </a:r>
            <a:r>
              <a:rPr lang="en">
                <a:solidFill>
                  <a:schemeClr val="dk1"/>
                </a:solidFill>
              </a:rPr>
              <a:t> built-in shapes and arrows (click on “Insert” in the top toolbar, then “Shape” or “Line” if you are using Google Slides), or other options.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f95057ddb0_8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f95057ddb0_8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[Instructions]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 this slide, you should answer the following questions: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What technical and practical challenges do you anticipate? Discuss potential implementation challenges such as scalability, user experience, regulatory requirements, adoption incentives, and other relevant factors.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[Nice-to-have] How could these be addressed?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[Nice-to-have] What alternatives could complement the blockchain aspects?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95057ddb0_8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95057ddb0_8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[Instructions]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Lastly, m</a:t>
            </a:r>
            <a:r>
              <a:rPr lang="en"/>
              <a:t>ake a video recording of yourself presenting your entire presentation and introducing your use case and solution.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 are some requirements for the video: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3-5 minutes should be enough to explain your project but feel free to go into more detail if you need. Do not exceed 7 minutes in your video.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Speak clearly and do not rush explanations.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You can use tools like Loom or Veed to record your screen while presenting the slides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https://www.loom.com/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https://www.veed.io/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Export the video file from your software in a common video format like .mp4 or .mov.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a Lesson Title ">
  <p:cSld name="TITLE_1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-3409" l="0" r="0" t="3419"/>
          <a:stretch/>
        </p:blipFill>
        <p:spPr>
          <a:xfrm>
            <a:off x="1239650" y="1254250"/>
            <a:ext cx="2877300" cy="5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1225200" y="2813950"/>
            <a:ext cx="10070400" cy="247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Open Sans Light"/>
              <a:buNone/>
              <a:defRPr sz="9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1225200" y="5937550"/>
            <a:ext cx="100704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256200" y="5959675"/>
            <a:ext cx="10039500" cy="8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f Triple Card ">
  <p:cSld name="CUSTOM_1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6547175" y="1935900"/>
            <a:ext cx="5193300" cy="65223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/>
          <p:nvPr/>
        </p:nvSpPr>
        <p:spPr>
          <a:xfrm>
            <a:off x="685800" y="1935900"/>
            <a:ext cx="5193300" cy="65223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12408550" y="1935900"/>
            <a:ext cx="5193300" cy="65223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1120500" y="3278700"/>
            <a:ext cx="4323900" cy="44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2" type="subTitle"/>
          </p:nvPr>
        </p:nvSpPr>
        <p:spPr>
          <a:xfrm>
            <a:off x="1134750" y="2271600"/>
            <a:ext cx="4295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9pPr>
          </a:lstStyle>
          <a:p/>
        </p:txBody>
      </p:sp>
      <p:sp>
        <p:nvSpPr>
          <p:cNvPr id="76" name="Google Shape;76;p11"/>
          <p:cNvSpPr txBox="1"/>
          <p:nvPr>
            <p:ph idx="3" type="body"/>
          </p:nvPr>
        </p:nvSpPr>
        <p:spPr>
          <a:xfrm>
            <a:off x="6981875" y="3278700"/>
            <a:ext cx="4323900" cy="44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4" type="subTitle"/>
          </p:nvPr>
        </p:nvSpPr>
        <p:spPr>
          <a:xfrm>
            <a:off x="6996125" y="2271600"/>
            <a:ext cx="4295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9pPr>
          </a:lstStyle>
          <a:p/>
        </p:txBody>
      </p:sp>
      <p:sp>
        <p:nvSpPr>
          <p:cNvPr id="78" name="Google Shape;78;p11"/>
          <p:cNvSpPr txBox="1"/>
          <p:nvPr>
            <p:ph idx="5" type="body"/>
          </p:nvPr>
        </p:nvSpPr>
        <p:spPr>
          <a:xfrm>
            <a:off x="12843250" y="3278700"/>
            <a:ext cx="4323900" cy="44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6" type="subTitle"/>
          </p:nvPr>
        </p:nvSpPr>
        <p:spPr>
          <a:xfrm>
            <a:off x="12857500" y="2271600"/>
            <a:ext cx="4295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9pPr>
          </a:lstStyle>
          <a:p/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55">
          <p15:clr>
            <a:srgbClr val="FF0000"/>
          </p15:clr>
        </p15:guide>
        <p15:guide id="2" pos="4124">
          <p15:clr>
            <a:schemeClr val="accent1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3703">
          <p15:clr>
            <a:schemeClr val="accent1"/>
          </p15:clr>
        </p15:guide>
        <p15:guide id="6" pos="739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orient="horz" pos="1219">
          <p15:clr>
            <a:schemeClr val="accent1"/>
          </p15:clr>
        </p15:guide>
        <p15:guide id="10" pos="7816">
          <p15:clr>
            <a:schemeClr val="accent1"/>
          </p15:clr>
        </p15:guide>
        <p15:guide id="11" orient="horz" pos="939">
          <p15:clr>
            <a:schemeClr val="accent1"/>
          </p15:clr>
        </p15:guide>
        <p15:guide id="12" pos="2068">
          <p15:clr>
            <a:srgbClr val="E46962"/>
          </p15:clr>
        </p15:guide>
        <p15:guide id="13" pos="5760">
          <p15:clr>
            <a:srgbClr val="E46962"/>
          </p15:clr>
        </p15:guide>
        <p15:guide id="14" pos="9452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Code">
  <p:cSld name="TITLE_AND_BODY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/>
        </p:nvSpPr>
        <p:spPr>
          <a:xfrm>
            <a:off x="685800" y="434400"/>
            <a:ext cx="169164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685800" y="1554750"/>
            <a:ext cx="16916400" cy="6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orient="horz" pos="3154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Dual Code">
  <p:cSld name="TITLE_AND_BODY_1_1_1_1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685800" y="434400"/>
            <a:ext cx="16916400" cy="6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685800" y="1554750"/>
            <a:ext cx="8240700" cy="6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9361350" y="1554750"/>
            <a:ext cx="8240700" cy="690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pos="5623">
          <p15:clr>
            <a:schemeClr val="accent1"/>
          </p15:clr>
        </p15:guide>
        <p15:guide id="9" pos="5897">
          <p15:clr>
            <a:schemeClr val="accent1"/>
          </p15:clr>
        </p15:guide>
        <p15:guide id="10" orient="horz" pos="324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Over the Shoulder Box">
  <p:cSld name="CUSTOM_1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7462000" y="3173250"/>
            <a:ext cx="96627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TALKING HEADSHOT</a:t>
            </a:r>
            <a:endParaRPr sz="5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Needs Designer Review </a:t>
            </a:r>
            <a:endParaRPr b="1" sz="480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&amp; </a:t>
            </a:r>
            <a:endParaRPr b="1" sz="480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Editor to use Essential Graphics </a:t>
            </a:r>
            <a:endParaRPr b="1" sz="480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788800" y="1913500"/>
            <a:ext cx="6354000" cy="3716400"/>
          </a:xfrm>
          <a:prstGeom prst="roundRect">
            <a:avLst>
              <a:gd fmla="val 8065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300000" y="2337136"/>
            <a:ext cx="5331600" cy="29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/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Quote Full Card">
  <p:cSld name="CUSTOM_1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 flipH="1">
            <a:off x="1285350" y="1009650"/>
            <a:ext cx="15717300" cy="8267700"/>
          </a:xfrm>
          <a:prstGeom prst="round2DiagRect">
            <a:avLst>
              <a:gd fmla="val 20143" name="adj1"/>
              <a:gd fmla="val 0" name="adj2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110650" y="1908000"/>
            <a:ext cx="14066700" cy="647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33400" lvl="0" marL="4572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533400" lvl="1" marL="9144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533400" lvl="2" marL="13716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533400" lvl="3" marL="18288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533400" lvl="4" marL="22860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533400" lvl="5" marL="27432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533400" lvl="6" marL="32004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533400" lvl="7" marL="36576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533400" lvl="8" marL="41148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f Post-Production Assets">
  <p:cSld name="CUSTOM_1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-250" y="9144000"/>
            <a:ext cx="18288000" cy="1143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 u="sng">
                <a:latin typeface="Open Sans"/>
                <a:ea typeface="Open Sans"/>
                <a:cs typeface="Open Sans"/>
                <a:sym typeface="Open Sans"/>
              </a:rPr>
              <a:t>These Assets Have to get Added in Post-Production</a:t>
            </a:r>
            <a:endParaRPr b="1" sz="36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c Demo">
  <p:cSld name="CUSTOM_5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DEMO</a:t>
            </a:r>
            <a:endParaRPr sz="9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a Headshot">
  <p:cSld name="CUSTOM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TALKING HEADSHOT</a:t>
            </a:r>
            <a:endParaRPr sz="9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d End Video">
  <p:cSld name="CUSTOM_6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END VIDEO</a:t>
            </a:r>
            <a:endParaRPr sz="96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b B-Roll">
  <p:cSld name="CUSTOM_6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B-ROLL</a:t>
            </a:r>
            <a:endParaRPr sz="96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b Lesson Title (Designer or Producer Only)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18288000" cy="1028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4">
            <a:alphaModFix/>
          </a:blip>
          <a:srcRect b="10" l="0" r="0" t="0"/>
          <a:stretch/>
        </p:blipFill>
        <p:spPr>
          <a:xfrm>
            <a:off x="575200" y="9527255"/>
            <a:ext cx="1519402" cy="2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225200" y="3735300"/>
            <a:ext cx="15837600" cy="281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Open Sans Light"/>
              <a:buNone/>
              <a:defRPr sz="7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e Animation">
  <p:cSld name="CUSTOM_6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Animation </a:t>
            </a:r>
            <a:endParaRPr sz="96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Requires Designer &amp; Editor</a:t>
            </a:r>
            <a:endParaRPr sz="7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g Break in Deck">
  <p:cSld name="CUSTOM_8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0" y="125"/>
            <a:ext cx="18288000" cy="1028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TEMPLATES</a:t>
            </a:r>
            <a:endParaRPr b="1" sz="7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Ready For Use Graphics</a:t>
            </a:r>
            <a:endParaRPr i="1" sz="4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Designers are on-hand to help with consultation &amp; enhancements 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 your slide deck.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Make sure to </a:t>
            </a:r>
            <a:r>
              <a:rPr b="1" lang="en" sz="36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TAG YOUR DESIGNER</a:t>
            </a:r>
            <a:r>
              <a:rPr lang="en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with any design requests.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c Styleguide">
  <p:cSld name="TITLE_ONLY_1_1_1_1_1_1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4761875" y="4308000"/>
            <a:ext cx="13526400" cy="28152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/>
          <p:nvPr/>
        </p:nvSpPr>
        <p:spPr>
          <a:xfrm>
            <a:off x="0" y="1139350"/>
            <a:ext cx="4761900" cy="91476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685800" y="9496888"/>
            <a:ext cx="2303877" cy="4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6600450" y="2842821"/>
            <a:ext cx="2700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Black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0B0B0B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9443800" y="2842821"/>
            <a:ext cx="2700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Navy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171A53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12287150" y="2842821"/>
            <a:ext cx="2700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Brand Blue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2015FF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15130500" y="2842821"/>
            <a:ext cx="27003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White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FFFFFFFF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RGBA: 	255 255 255 100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6600450" y="6089114"/>
            <a:ext cx="2700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Light Blue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6597FF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9443800" y="6089114"/>
            <a:ext cx="2700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Lime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BDEA09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12287150" y="6089114"/>
            <a:ext cx="2700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Purple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B181FF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15130500" y="6089114"/>
            <a:ext cx="27003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Seafoam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00C5A1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3"/>
          <p:cNvSpPr/>
          <p:nvPr/>
        </p:nvSpPr>
        <p:spPr>
          <a:xfrm flipH="1" rot="10800000">
            <a:off x="6962400" y="1588221"/>
            <a:ext cx="1976400" cy="1026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0B0B0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 flipH="1" rot="10800000">
            <a:off x="9805750" y="1588221"/>
            <a:ext cx="1976400" cy="1026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171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 flipH="1" rot="10800000">
            <a:off x="12649100" y="1588221"/>
            <a:ext cx="1976400" cy="1026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201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/>
          <p:nvPr/>
        </p:nvSpPr>
        <p:spPr>
          <a:xfrm flipH="1" rot="10800000">
            <a:off x="15492450" y="1588221"/>
            <a:ext cx="1976400" cy="1026000"/>
          </a:xfrm>
          <a:prstGeom prst="round2DiagRect">
            <a:avLst>
              <a:gd fmla="val 41254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 flipH="1" rot="10800000">
            <a:off x="6962400" y="4834520"/>
            <a:ext cx="1976400" cy="1026000"/>
          </a:xfrm>
          <a:prstGeom prst="round2DiagRect">
            <a:avLst>
              <a:gd fmla="val 41254" name="adj1"/>
              <a:gd fmla="val 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 flipH="1" rot="10800000">
            <a:off x="9805750" y="4834520"/>
            <a:ext cx="1976400" cy="1026000"/>
          </a:xfrm>
          <a:prstGeom prst="round2DiagRect">
            <a:avLst>
              <a:gd fmla="val 41254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 flipH="1" rot="10800000">
            <a:off x="12649100" y="4834520"/>
            <a:ext cx="1976400" cy="1026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B18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/>
          <p:nvPr/>
        </p:nvSpPr>
        <p:spPr>
          <a:xfrm flipH="1" rot="10800000">
            <a:off x="15492450" y="4834520"/>
            <a:ext cx="1976400" cy="1026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00C5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304800" y="126224"/>
            <a:ext cx="480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Typography</a:t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5318700" y="126224"/>
            <a:ext cx="4806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Color Pallette</a:t>
            </a:r>
            <a:endParaRPr sz="48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9" name="Google Shape;139;p23"/>
          <p:cNvGrpSpPr/>
          <p:nvPr/>
        </p:nvGrpSpPr>
        <p:grpSpPr>
          <a:xfrm>
            <a:off x="685800" y="1773000"/>
            <a:ext cx="4806600" cy="1569900"/>
            <a:chOff x="685800" y="1290000"/>
            <a:chExt cx="4806600" cy="1569900"/>
          </a:xfrm>
        </p:grpSpPr>
        <p:sp>
          <p:nvSpPr>
            <p:cNvPr id="140" name="Google Shape;140;p23"/>
            <p:cNvSpPr txBox="1"/>
            <p:nvPr/>
          </p:nvSpPr>
          <p:spPr>
            <a:xfrm>
              <a:off x="685800" y="1290000"/>
              <a:ext cx="480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Open Sans"/>
                  <a:ea typeface="Open Sans"/>
                  <a:cs typeface="Open Sans"/>
                  <a:sym typeface="Open Sans"/>
                </a:rPr>
                <a:t>Titles</a:t>
              </a:r>
              <a:endParaRPr b="1"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" name="Google Shape;141;p23"/>
            <p:cNvSpPr txBox="1"/>
            <p:nvPr/>
          </p:nvSpPr>
          <p:spPr>
            <a:xfrm>
              <a:off x="685800" y="1936500"/>
              <a:ext cx="480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Open Sans"/>
                  <a:ea typeface="Open Sans"/>
                  <a:cs typeface="Open Sans"/>
                  <a:sym typeface="Open Sans"/>
                </a:rPr>
                <a:t>Open Sans Light</a:t>
              </a: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Open Sans"/>
                  <a:ea typeface="Open Sans"/>
                  <a:cs typeface="Open Sans"/>
                  <a:sym typeface="Open Sans"/>
                </a:rPr>
                <a:t>52pt</a:t>
              </a: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2" name="Google Shape;142;p23"/>
          <p:cNvGrpSpPr/>
          <p:nvPr/>
        </p:nvGrpSpPr>
        <p:grpSpPr>
          <a:xfrm>
            <a:off x="685800" y="3601449"/>
            <a:ext cx="4806600" cy="1569900"/>
            <a:chOff x="685800" y="3568900"/>
            <a:chExt cx="4806600" cy="1569900"/>
          </a:xfrm>
        </p:grpSpPr>
        <p:sp>
          <p:nvSpPr>
            <p:cNvPr id="143" name="Google Shape;143;p23"/>
            <p:cNvSpPr txBox="1"/>
            <p:nvPr/>
          </p:nvSpPr>
          <p:spPr>
            <a:xfrm>
              <a:off x="685800" y="3568900"/>
              <a:ext cx="480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Open Sans"/>
                  <a:ea typeface="Open Sans"/>
                  <a:cs typeface="Open Sans"/>
                  <a:sym typeface="Open Sans"/>
                </a:rPr>
                <a:t>Subheadings</a:t>
              </a:r>
              <a:endParaRPr b="1"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" name="Google Shape;144;p23"/>
            <p:cNvSpPr txBox="1"/>
            <p:nvPr/>
          </p:nvSpPr>
          <p:spPr>
            <a:xfrm>
              <a:off x="685800" y="4215400"/>
              <a:ext cx="480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Open Sans"/>
                  <a:ea typeface="Open Sans"/>
                  <a:cs typeface="Open Sans"/>
                  <a:sym typeface="Open Sans"/>
                </a:rPr>
                <a:t>Open Sans Normal</a:t>
              </a: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Open Sans"/>
                  <a:ea typeface="Open Sans"/>
                  <a:cs typeface="Open Sans"/>
                  <a:sym typeface="Open Sans"/>
                </a:rPr>
                <a:t>36pt</a:t>
              </a: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45" name="Google Shape;145;p23"/>
          <p:cNvGrpSpPr/>
          <p:nvPr/>
        </p:nvGrpSpPr>
        <p:grpSpPr>
          <a:xfrm>
            <a:off x="685800" y="7258348"/>
            <a:ext cx="4806600" cy="1569900"/>
            <a:chOff x="685800" y="8014900"/>
            <a:chExt cx="4806600" cy="1569900"/>
          </a:xfrm>
        </p:grpSpPr>
        <p:sp>
          <p:nvSpPr>
            <p:cNvPr id="146" name="Google Shape;146;p23"/>
            <p:cNvSpPr txBox="1"/>
            <p:nvPr/>
          </p:nvSpPr>
          <p:spPr>
            <a:xfrm>
              <a:off x="685800" y="8014900"/>
              <a:ext cx="480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Roboto Mono"/>
                  <a:ea typeface="Roboto Mono"/>
                  <a:cs typeface="Roboto Mono"/>
                  <a:sym typeface="Roboto Mono"/>
                </a:rPr>
                <a:t>Code</a:t>
              </a:r>
              <a:endParaRPr b="1" sz="24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47" name="Google Shape;147;p23"/>
            <p:cNvSpPr txBox="1"/>
            <p:nvPr/>
          </p:nvSpPr>
          <p:spPr>
            <a:xfrm>
              <a:off x="685800" y="8661400"/>
              <a:ext cx="480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Roboto Mono"/>
                  <a:ea typeface="Roboto Mono"/>
                  <a:cs typeface="Roboto Mono"/>
                  <a:sym typeface="Roboto Mono"/>
                </a:rPr>
                <a:t>Roboto Mono Normal</a:t>
              </a:r>
              <a:endParaRPr sz="2400"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u="sng">
                  <a:latin typeface="Roboto Mono"/>
                  <a:ea typeface="Roboto Mono"/>
                  <a:cs typeface="Roboto Mono"/>
                  <a:sym typeface="Roboto Mono"/>
                </a:rPr>
                <a:t>30pt Minimum</a:t>
              </a:r>
              <a:endParaRPr sz="2400" u="sng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148" name="Google Shape;148;p23"/>
          <p:cNvGrpSpPr/>
          <p:nvPr/>
        </p:nvGrpSpPr>
        <p:grpSpPr>
          <a:xfrm>
            <a:off x="685800" y="5429898"/>
            <a:ext cx="4806600" cy="1569900"/>
            <a:chOff x="685800" y="6086800"/>
            <a:chExt cx="4806600" cy="1569900"/>
          </a:xfrm>
        </p:grpSpPr>
        <p:sp>
          <p:nvSpPr>
            <p:cNvPr id="149" name="Google Shape;149;p23"/>
            <p:cNvSpPr txBox="1"/>
            <p:nvPr/>
          </p:nvSpPr>
          <p:spPr>
            <a:xfrm>
              <a:off x="685800" y="6086800"/>
              <a:ext cx="4806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latin typeface="Open Sans"/>
                  <a:ea typeface="Open Sans"/>
                  <a:cs typeface="Open Sans"/>
                  <a:sym typeface="Open Sans"/>
                </a:rPr>
                <a:t>Body</a:t>
              </a:r>
              <a:endParaRPr b="1" sz="24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23"/>
            <p:cNvSpPr txBox="1"/>
            <p:nvPr/>
          </p:nvSpPr>
          <p:spPr>
            <a:xfrm>
              <a:off x="685800" y="6733300"/>
              <a:ext cx="48066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latin typeface="Open Sans"/>
                  <a:ea typeface="Open Sans"/>
                  <a:cs typeface="Open Sans"/>
                  <a:sym typeface="Open Sans"/>
                </a:rPr>
                <a:t>Open Sans Normal</a:t>
              </a:r>
              <a:endParaRPr sz="2400"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 u="sng">
                  <a:latin typeface="Open Sans"/>
                  <a:ea typeface="Open Sans"/>
                  <a:cs typeface="Open Sans"/>
                  <a:sym typeface="Open Sans"/>
                </a:rPr>
                <a:t>30pt Minimum </a:t>
              </a:r>
              <a:endParaRPr b="1" sz="2400" u="sng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51" name="Google Shape;151;p23"/>
          <p:cNvSpPr txBox="1"/>
          <p:nvPr/>
        </p:nvSpPr>
        <p:spPr>
          <a:xfrm>
            <a:off x="6600450" y="8788028"/>
            <a:ext cx="27003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Transparent Light Blue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6597FF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RGBA: 	100 151 255 20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3"/>
          <p:cNvSpPr/>
          <p:nvPr/>
        </p:nvSpPr>
        <p:spPr>
          <a:xfrm flipH="1" rot="10800000">
            <a:off x="6962400" y="7533434"/>
            <a:ext cx="1976400" cy="1026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6597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12287150" y="8788028"/>
            <a:ext cx="27003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Transparent Purple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B181FF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RGBA: 	177 129 255 20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3"/>
          <p:cNvSpPr/>
          <p:nvPr/>
        </p:nvSpPr>
        <p:spPr>
          <a:xfrm flipH="1" rot="10800000">
            <a:off x="12649100" y="7533434"/>
            <a:ext cx="1976400" cy="1026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B181FF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4937100" y="2353356"/>
            <a:ext cx="138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Text &amp; Primary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4839670" y="8088300"/>
            <a:ext cx="168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Data &amp; Charts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80% Transparent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937100" y="5206738"/>
            <a:ext cx="138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Accent, Data &amp; Icons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p23"/>
          <p:cNvSpPr/>
          <p:nvPr/>
        </p:nvSpPr>
        <p:spPr>
          <a:xfrm flipH="1" rot="10800000">
            <a:off x="15492450" y="7533434"/>
            <a:ext cx="1976400" cy="1026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00C5A1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15130500" y="8788028"/>
            <a:ext cx="27003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Transparent Seafoam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00C5A1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RGBA: 	177 129 255 20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9443800" y="8788028"/>
            <a:ext cx="27003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Transparent Lime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HEX: 	BDEA09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RGBA: 	177 129 255 20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3"/>
          <p:cNvSpPr/>
          <p:nvPr/>
        </p:nvSpPr>
        <p:spPr>
          <a:xfrm flipH="1" rot="10800000">
            <a:off x="9805750" y="7533434"/>
            <a:ext cx="1976400" cy="1026000"/>
          </a:xfrm>
          <a:prstGeom prst="round2DiagRect">
            <a:avLst>
              <a:gd fmla="val 41254" name="adj1"/>
              <a:gd fmla="val 0" name="adj2"/>
            </a:avLst>
          </a:prstGeom>
          <a:solidFill>
            <a:srgbClr val="BDEA09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3"/>
          <p:cNvCxnSpPr/>
          <p:nvPr/>
        </p:nvCxnSpPr>
        <p:spPr>
          <a:xfrm>
            <a:off x="4761886" y="1153943"/>
            <a:ext cx="0" cy="912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3"/>
          <p:cNvCxnSpPr/>
          <p:nvPr/>
        </p:nvCxnSpPr>
        <p:spPr>
          <a:xfrm>
            <a:off x="788775" y="3476475"/>
            <a:ext cx="3330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3"/>
          <p:cNvCxnSpPr/>
          <p:nvPr/>
        </p:nvCxnSpPr>
        <p:spPr>
          <a:xfrm>
            <a:off x="788775" y="5287750"/>
            <a:ext cx="3330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3"/>
          <p:cNvCxnSpPr/>
          <p:nvPr/>
        </p:nvCxnSpPr>
        <p:spPr>
          <a:xfrm>
            <a:off x="788775" y="7167021"/>
            <a:ext cx="3330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3"/>
          <p:cNvCxnSpPr/>
          <p:nvPr/>
        </p:nvCxnSpPr>
        <p:spPr>
          <a:xfrm>
            <a:off x="4761886" y="-7"/>
            <a:ext cx="0" cy="1124700"/>
          </a:xfrm>
          <a:prstGeom prst="straightConnector1">
            <a:avLst/>
          </a:prstGeom>
          <a:noFill/>
          <a:ln cap="flat" cmpd="sng" w="38100">
            <a:solidFill>
              <a:srgbClr val="F0F0F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5760">
          <p15:clr>
            <a:schemeClr val="accent1"/>
          </p15:clr>
        </p15:guide>
        <p15:guide id="4" orient="horz" pos="717">
          <p15:clr>
            <a:schemeClr val="accent1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a Resources ">
  <p:cSld name="CUSTOM_9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685800" y="9496888"/>
            <a:ext cx="2303877" cy="4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685800" y="107100"/>
            <a:ext cx="841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Resources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4"/>
          <p:cNvSpPr/>
          <p:nvPr/>
        </p:nvSpPr>
        <p:spPr>
          <a:xfrm flipH="1">
            <a:off x="11623800" y="1601500"/>
            <a:ext cx="5978400" cy="7895400"/>
          </a:xfrm>
          <a:prstGeom prst="round1Rect">
            <a:avLst>
              <a:gd fmla="val 28421" name="adj"/>
            </a:avLst>
          </a:prstGeom>
          <a:solidFill>
            <a:srgbClr val="171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12389700" y="5122863"/>
            <a:ext cx="44466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Need a more </a:t>
            </a:r>
            <a:b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complex graphic?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Reach out to your Curriculum Manager immediately for designer assistance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3765" y="2846524"/>
            <a:ext cx="1438460" cy="142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240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b Essential Graphics ">
  <p:cSld name="CUSTOM_9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>
            <a:off x="393975" y="1399150"/>
            <a:ext cx="10622700" cy="874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685800" y="9496888"/>
            <a:ext cx="2303877" cy="4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5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685800" y="107100"/>
            <a:ext cx="841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Essential Graphics Available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25"/>
          <p:cNvSpPr/>
          <p:nvPr/>
        </p:nvSpPr>
        <p:spPr>
          <a:xfrm flipH="1">
            <a:off x="11623800" y="1601500"/>
            <a:ext cx="5978400" cy="7895400"/>
          </a:xfrm>
          <a:prstGeom prst="round1Rect">
            <a:avLst>
              <a:gd fmla="val 28421" name="adj"/>
            </a:avLst>
          </a:prstGeom>
          <a:solidFill>
            <a:srgbClr val="171A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12591450" y="5122875"/>
            <a:ext cx="4043100" cy="4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Essential Graphics are made available through Adobe Creative Cloud</a:t>
            </a:r>
            <a:endParaRPr b="1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Reach out to a Producer for assistance.</a:t>
            </a:r>
            <a:endParaRPr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685825" y="1601500"/>
            <a:ext cx="95457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For TCD’s &amp; Producers: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97238" y="2527025"/>
            <a:ext cx="1811300" cy="18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/>
        </p:nvSpPr>
        <p:spPr>
          <a:xfrm>
            <a:off x="685825" y="2535500"/>
            <a:ext cx="9545700" cy="7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647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Title Card - (2 Options)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47700" lvl="0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Lower Thirds - (3 Options)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47700" lvl="0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Bullets Full Card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47700" lvl="0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Full Card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47700" lvl="0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Bullets Half Card Left or Right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47700" lvl="0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Half Card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47700" lvl="0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Over the Shoulder Box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47700" lvl="0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Quote Full Screen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647700" lvl="0" marL="91440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Clr>
                <a:schemeClr val="dk1"/>
              </a:buClr>
              <a:buSzPts val="3000"/>
              <a:buFont typeface="Open Sans"/>
              <a:buChar char="●"/>
            </a:pPr>
            <a:r>
              <a:rPr lang="en" sz="3000">
                <a:solidFill>
                  <a:srgbClr val="0B0B0B"/>
                </a:solidFill>
                <a:latin typeface="Open Sans"/>
                <a:ea typeface="Open Sans"/>
                <a:cs typeface="Open Sans"/>
                <a:sym typeface="Open Sans"/>
              </a:rPr>
              <a:t>Outro - (2 Options)</a:t>
            </a:r>
            <a:endParaRPr sz="3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d Program Icons">
  <p:cSld name="CUSTOM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685800" y="9496888"/>
            <a:ext cx="2303877" cy="4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685800" y="107100"/>
            <a:ext cx="8413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Program Specific Icons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a Full Bullet">
  <p:cSld name="TITLE_AND_BODY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685825" y="1828800"/>
            <a:ext cx="169164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936">
          <p15:clr>
            <a:schemeClr val="accent1"/>
          </p15:clr>
        </p15:guide>
        <p15:guide id="6" orient="horz" pos="5328">
          <p15:clr>
            <a:schemeClr val="accent1"/>
          </p15:clr>
        </p15:guide>
        <p15:guide id="7" orient="horz" pos="1152">
          <p15:clr>
            <a:schemeClr val="accent1"/>
          </p15:clr>
        </p15:guide>
        <p15:guide id="8" pos="5760">
          <p15:clr>
            <a:srgbClr val="E46962"/>
          </p15:clr>
        </p15:guide>
        <p15:guide id="9" orient="horz" pos="3132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g Full Graphic">
  <p:cSld name="TITLE_ONLY_1_1_1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685800" y="0"/>
            <a:ext cx="16916400" cy="11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 Light"/>
              <a:buNone/>
              <a:defRPr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10" l="0" r="0" t="0"/>
          <a:stretch/>
        </p:blipFill>
        <p:spPr>
          <a:xfrm>
            <a:off x="685800" y="9496888"/>
            <a:ext cx="2303877" cy="4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5760">
          <p15:clr>
            <a:schemeClr val="accent1"/>
          </p15:clr>
        </p15:guide>
        <p15:guide id="4" orient="horz" pos="717">
          <p15:clr>
            <a:schemeClr val="accent1"/>
          </p15:clr>
        </p15:guide>
        <p15:guide id="5" pos="5760">
          <p15:clr>
            <a:srgbClr val="E46962"/>
          </p15:clr>
        </p15:guide>
        <p15:guide id="6" orient="horz" pos="324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b Third Card">
  <p:cSld name="TITLE_AND_BODY_1_1_1_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>
            <a:off x="11623800" y="684300"/>
            <a:ext cx="5978400" cy="7773900"/>
          </a:xfrm>
          <a:prstGeom prst="round1Rect">
            <a:avLst>
              <a:gd fmla="val 28421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/>
        </p:nvSpPr>
        <p:spPr>
          <a:xfrm>
            <a:off x="12058350" y="1523388"/>
            <a:ext cx="3915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 b="1" sz="26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12058350" y="2629500"/>
            <a:ext cx="5109300" cy="539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2" type="subTitle"/>
          </p:nvPr>
        </p:nvSpPr>
        <p:spPr>
          <a:xfrm>
            <a:off x="12058350" y="1120500"/>
            <a:ext cx="4868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685800" y="307975"/>
            <a:ext cx="102522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5328">
          <p15:clr>
            <a:schemeClr val="accent1"/>
          </p15:clr>
        </p15:guide>
        <p15:guide id="6" pos="10814">
          <p15:clr>
            <a:schemeClr val="accent1"/>
          </p15:clr>
        </p15:guide>
        <p15:guide id="7" pos="7596">
          <p15:clr>
            <a:schemeClr val="accent1"/>
          </p15:clr>
        </p15:guide>
        <p15:guide id="8" orient="horz" pos="5054">
          <p15:clr>
            <a:schemeClr val="accent2"/>
          </p15:clr>
        </p15:guide>
        <p15:guide id="9" pos="6890">
          <p15:clr>
            <a:schemeClr val="accent1"/>
          </p15:clr>
        </p15:guide>
        <p15:guide id="10" pos="7322">
          <p15:clr>
            <a:schemeClr val="accent1"/>
          </p15:clr>
        </p15:guide>
        <p15:guide id="11" orient="horz" pos="1152">
          <p15:clr>
            <a:schemeClr val="accent2"/>
          </p15:clr>
        </p15:guide>
        <p15:guide id="12" orient="horz" pos="939">
          <p15:clr>
            <a:schemeClr val="accent1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c Half Card">
  <p:cSld name="TITLE_AND_BODY_1_1_1_2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9829800" y="684300"/>
            <a:ext cx="7772400" cy="77739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0264500" y="2194800"/>
            <a:ext cx="6903000" cy="582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2" type="subTitle"/>
          </p:nvPr>
        </p:nvSpPr>
        <p:spPr>
          <a:xfrm>
            <a:off x="10264500" y="1120500"/>
            <a:ext cx="6662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685800" y="307975"/>
            <a:ext cx="95787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10814">
          <p15:clr>
            <a:schemeClr val="accent1"/>
          </p15:clr>
        </p15:guide>
        <p15:guide id="6" pos="6466">
          <p15:clr>
            <a:schemeClr val="accent1"/>
          </p15:clr>
        </p15:guide>
        <p15:guide id="7" orient="horz" pos="5054">
          <p15:clr>
            <a:schemeClr val="accent2"/>
          </p15:clr>
        </p15:guide>
        <p15:guide id="8" pos="5760">
          <p15:clr>
            <a:schemeClr val="accent1"/>
          </p15:clr>
        </p15:guide>
        <p15:guide id="9" pos="6192">
          <p15:clr>
            <a:schemeClr val="accent1"/>
          </p15:clr>
        </p15:guide>
        <p15:guide id="10" orient="horz" pos="1152">
          <p15:clr>
            <a:schemeClr val="accent2"/>
          </p15:clr>
        </p15:guide>
        <p15:guide id="11" orient="horz" pos="939">
          <p15:clr>
            <a:schemeClr val="accent1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d Half Card Bullet Headshot - R">
  <p:cSld name="TITLE_AND_BODY_1_1_1_2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b="0" l="50000" r="0" t="0"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>
            <a:off x="9829800" y="685050"/>
            <a:ext cx="7772400" cy="89169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/>
        </p:nvSpPr>
        <p:spPr>
          <a:xfrm>
            <a:off x="1208475" y="3912150"/>
            <a:ext cx="65586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TALKING HEADSHOT</a:t>
            </a:r>
            <a:endParaRPr sz="5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Needs Editor to use Essential Graphics </a:t>
            </a:r>
            <a:endParaRPr b="1" sz="480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10264500" y="2194800"/>
            <a:ext cx="6903000" cy="706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2" type="subTitle"/>
          </p:nvPr>
        </p:nvSpPr>
        <p:spPr>
          <a:xfrm>
            <a:off x="10264500" y="1187436"/>
            <a:ext cx="6662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1383">
          <p15:clr>
            <a:schemeClr val="accent2"/>
          </p15:clr>
        </p15:guide>
        <p15:guide id="5" orient="horz" pos="5328">
          <p15:clr>
            <a:schemeClr val="accent1"/>
          </p15:clr>
        </p15:guide>
        <p15:guide id="6" pos="10814">
          <p15:clr>
            <a:schemeClr val="accent1"/>
          </p15:clr>
        </p15:guide>
        <p15:guide id="7" pos="6466">
          <p15:clr>
            <a:schemeClr val="accent1"/>
          </p15:clr>
        </p15:guide>
        <p15:guide id="8" pos="5760">
          <p15:clr>
            <a:schemeClr val="accent1"/>
          </p15:clr>
        </p15:guide>
        <p15:guide id="9" pos="6192">
          <p15:clr>
            <a:schemeClr val="accent1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d Half Card Bullet Headshot - L">
  <p:cSld name="TITLE_AND_BODY_1_1_1_2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9144000" y="0"/>
            <a:ext cx="9144000" cy="10287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" name="Google Shape;54;p9"/>
          <p:cNvPicPr preferRelativeResize="0"/>
          <p:nvPr/>
        </p:nvPicPr>
        <p:blipFill rotWithShape="1">
          <a:blip r:embed="rId2">
            <a:alphaModFix/>
          </a:blip>
          <a:srcRect b="0" l="50000" r="0" t="0"/>
          <a:stretch/>
        </p:blipFill>
        <p:spPr>
          <a:xfrm flipH="1">
            <a:off x="0" y="0"/>
            <a:ext cx="9144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/>
          <p:nvPr/>
        </p:nvSpPr>
        <p:spPr>
          <a:xfrm>
            <a:off x="685800" y="685050"/>
            <a:ext cx="7772400" cy="89169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120500" y="2194790"/>
            <a:ext cx="6903000" cy="706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1120500" y="1187425"/>
            <a:ext cx="64647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10436700" y="3912150"/>
            <a:ext cx="65586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TALKING HEADSHOT</a:t>
            </a:r>
            <a:endParaRPr sz="5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 u="sng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Needs Editor to use Essential Graphics </a:t>
            </a:r>
            <a:endParaRPr b="1" sz="4800" u="sng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1383">
          <p15:clr>
            <a:schemeClr val="accent2"/>
          </p15:clr>
        </p15:guide>
        <p15:guide id="5" orient="horz" pos="5328">
          <p15:clr>
            <a:schemeClr val="accent1"/>
          </p15:clr>
        </p15:guide>
        <p15:guide id="6" pos="10814">
          <p15:clr>
            <a:schemeClr val="accent6"/>
          </p15:clr>
        </p15:guide>
        <p15:guide id="7" pos="6466">
          <p15:clr>
            <a:schemeClr val="accent6"/>
          </p15:clr>
        </p15:guide>
        <p15:guide id="8" pos="5760">
          <p15:clr>
            <a:schemeClr val="accent1"/>
          </p15:clr>
        </p15:guide>
        <p15:guide id="9" pos="6192">
          <p15:clr>
            <a:schemeClr val="accent1"/>
          </p15:clr>
        </p15:guide>
        <p15:guide id="10" pos="5054">
          <p15:clr>
            <a:schemeClr val="accent1"/>
          </p15:clr>
        </p15:guide>
        <p15:guide id="11" pos="706">
          <p15:clr>
            <a:schemeClr val="accent1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e Dual Card">
  <p:cSld name="CUSTOM_1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0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0"/>
          <p:cNvSpPr/>
          <p:nvPr/>
        </p:nvSpPr>
        <p:spPr>
          <a:xfrm>
            <a:off x="9487100" y="684300"/>
            <a:ext cx="8115000" cy="77739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"/>
          <p:cNvSpPr/>
          <p:nvPr/>
        </p:nvSpPr>
        <p:spPr>
          <a:xfrm flipH="1" rot="-5400000">
            <a:off x="846300" y="495750"/>
            <a:ext cx="7786200" cy="81375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120500" y="1935300"/>
            <a:ext cx="7245900" cy="60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2" type="subTitle"/>
          </p:nvPr>
        </p:nvSpPr>
        <p:spPr>
          <a:xfrm>
            <a:off x="1120500" y="1007100"/>
            <a:ext cx="7245900" cy="66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9921800" y="1935300"/>
            <a:ext cx="7245900" cy="60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4" type="subTitle"/>
          </p:nvPr>
        </p:nvSpPr>
        <p:spPr>
          <a:xfrm>
            <a:off x="9921800" y="1007100"/>
            <a:ext cx="7245900" cy="66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FF0000"/>
          </p15:clr>
        </p15:guide>
        <p15:guide id="2" pos="5760">
          <p15:clr>
            <a:srgbClr val="FF0000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5553">
          <p15:clr>
            <a:schemeClr val="accent1"/>
          </p15:clr>
        </p15:guide>
        <p15:guide id="6" pos="597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pos="706">
          <p15:clr>
            <a:schemeClr val="accent1"/>
          </p15:clr>
        </p15:guide>
        <p15:guide id="10" pos="5275">
          <p15:clr>
            <a:schemeClr val="accent1"/>
          </p15:clr>
        </p15:guide>
        <p15:guide id="11" pos="6250">
          <p15:clr>
            <a:schemeClr val="accent1"/>
          </p15:clr>
        </p15:guide>
        <p15:guide id="12" pos="10814">
          <p15:clr>
            <a:schemeClr val="accent1"/>
          </p15:clr>
        </p15:guide>
        <p15:guide id="13" orient="horz" pos="1219">
          <p15:clr>
            <a:schemeClr val="accent2"/>
          </p15:clr>
        </p15:guide>
        <p15:guide id="14" orient="horz" pos="5054">
          <p15:clr>
            <a:schemeClr val="accent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25200" y="1210250"/>
            <a:ext cx="158376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 Light"/>
              <a:buNone/>
              <a:defRPr sz="5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25200" y="3107750"/>
            <a:ext cx="15837600" cy="6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 algn="r"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buNone/>
              <a:defRPr sz="2000">
                <a:solidFill>
                  <a:schemeClr val="dk2"/>
                </a:solidFill>
              </a:defRPr>
            </a:lvl2pPr>
            <a:lvl3pPr lvl="2" rtl="0" algn="r">
              <a:buNone/>
              <a:defRPr sz="2000">
                <a:solidFill>
                  <a:schemeClr val="dk2"/>
                </a:solidFill>
              </a:defRPr>
            </a:lvl3pPr>
            <a:lvl4pPr lvl="3" rtl="0" algn="r">
              <a:buNone/>
              <a:defRPr sz="2000">
                <a:solidFill>
                  <a:schemeClr val="dk2"/>
                </a:solidFill>
              </a:defRPr>
            </a:lvl4pPr>
            <a:lvl5pPr lvl="4" rtl="0" algn="r">
              <a:buNone/>
              <a:defRPr sz="2000">
                <a:solidFill>
                  <a:schemeClr val="dk2"/>
                </a:solidFill>
              </a:defRPr>
            </a:lvl5pPr>
            <a:lvl6pPr lvl="5" rtl="0" algn="r">
              <a:buNone/>
              <a:defRPr sz="2000">
                <a:solidFill>
                  <a:schemeClr val="dk2"/>
                </a:solidFill>
              </a:defRPr>
            </a:lvl6pPr>
            <a:lvl7pPr lvl="6" rtl="0" algn="r">
              <a:buNone/>
              <a:defRPr sz="2000">
                <a:solidFill>
                  <a:schemeClr val="dk2"/>
                </a:solidFill>
              </a:defRPr>
            </a:lvl7pPr>
            <a:lvl8pPr lvl="7" rtl="0" algn="r">
              <a:buNone/>
              <a:defRPr sz="2000">
                <a:solidFill>
                  <a:schemeClr val="dk2"/>
                </a:solidFill>
              </a:defRPr>
            </a:lvl8pPr>
            <a:lvl9pPr lvl="8" rtl="0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ctrTitle"/>
          </p:nvPr>
        </p:nvSpPr>
        <p:spPr>
          <a:xfrm>
            <a:off x="1225200" y="2813950"/>
            <a:ext cx="13113300" cy="247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 </a:t>
            </a:r>
            <a:r>
              <a:rPr lang="en"/>
              <a:t>Solution for</a:t>
            </a:r>
            <a:r>
              <a:rPr lang="en"/>
              <a:t> [Your Use </a:t>
            </a:r>
            <a:r>
              <a:rPr lang="en"/>
              <a:t>Case</a:t>
            </a:r>
            <a:r>
              <a:rPr lang="en"/>
              <a:t>] </a:t>
            </a:r>
            <a:endParaRPr/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1256200" y="5959675"/>
            <a:ext cx="10391700" cy="83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[ Subheading </a:t>
            </a:r>
            <a:r>
              <a:rPr lang="en"/>
              <a:t>describing goal of project (short) ]</a:t>
            </a:r>
            <a:endParaRPr/>
          </a:p>
          <a:p>
            <a:pPr indent="0" lvl="0" marL="0" rtl="0" algn="l">
              <a:spcBef>
                <a:spcPts val="2400"/>
              </a:spcBef>
              <a:spcAft>
                <a:spcPts val="2400"/>
              </a:spcAft>
              <a:buNone/>
            </a:pPr>
            <a:r>
              <a:rPr lang="en"/>
              <a:t>[Your Name]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[Use Case Introduction]</a:t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685825" y="1828800"/>
            <a:ext cx="169164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  <a:p>
            <a:pPr indent="-457200" lvl="0" marL="457200" rtl="0" algn="l">
              <a:spcBef>
                <a:spcPts val="2000"/>
              </a:spcBef>
              <a:spcAft>
                <a:spcPts val="0"/>
              </a:spcAft>
              <a:buSzPts val="36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lang="en"/>
              <a:t>Challenges </a:t>
            </a:r>
            <a:endParaRPr/>
          </a:p>
          <a:p>
            <a:pPr indent="-457200" lvl="0" marL="457200" rtl="0" algn="l">
              <a:spcBef>
                <a:spcPts val="2000"/>
              </a:spcBef>
              <a:spcAft>
                <a:spcPts val="0"/>
              </a:spcAft>
              <a:buSzPts val="36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Solutions</a:t>
            </a:r>
            <a:endParaRPr/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949525" y="1828800"/>
            <a:ext cx="164241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…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Build on [Blockchain Name]?</a:t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797125" y="1828800"/>
            <a:ext cx="164241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…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Blockchains</a:t>
            </a:r>
            <a:endParaRPr/>
          </a:p>
        </p:txBody>
      </p:sp>
      <p:sp>
        <p:nvSpPr>
          <p:cNvPr id="217" name="Google Shape;217;p31"/>
          <p:cNvSpPr txBox="1"/>
          <p:nvPr>
            <p:ph idx="1" type="body"/>
          </p:nvPr>
        </p:nvSpPr>
        <p:spPr>
          <a:xfrm>
            <a:off x="797125" y="1828800"/>
            <a:ext cx="164241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…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echnical Implementation 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1120500" y="3278700"/>
            <a:ext cx="4323900" cy="44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"/>
              <a:t>[explain a core concept of your architecture]</a:t>
            </a:r>
            <a:endParaRPr/>
          </a:p>
        </p:txBody>
      </p:sp>
      <p:sp>
        <p:nvSpPr>
          <p:cNvPr id="224" name="Google Shape;224;p32"/>
          <p:cNvSpPr txBox="1"/>
          <p:nvPr>
            <p:ph idx="3" type="body"/>
          </p:nvPr>
        </p:nvSpPr>
        <p:spPr>
          <a:xfrm>
            <a:off x="6981875" y="3278700"/>
            <a:ext cx="4323900" cy="44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"/>
              <a:t>[explain a core concept of your architecture]</a:t>
            </a:r>
            <a:endParaRPr/>
          </a:p>
        </p:txBody>
      </p:sp>
      <p:sp>
        <p:nvSpPr>
          <p:cNvPr id="225" name="Google Shape;225;p32"/>
          <p:cNvSpPr txBox="1"/>
          <p:nvPr>
            <p:ph idx="2" type="subTitle"/>
          </p:nvPr>
        </p:nvSpPr>
        <p:spPr>
          <a:xfrm>
            <a:off x="1134750" y="2271600"/>
            <a:ext cx="4295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en"/>
              <a:t>[Component 1]</a:t>
            </a:r>
            <a:endParaRPr/>
          </a:p>
        </p:txBody>
      </p:sp>
      <p:sp>
        <p:nvSpPr>
          <p:cNvPr id="226" name="Google Shape;226;p32"/>
          <p:cNvSpPr txBox="1"/>
          <p:nvPr>
            <p:ph idx="4" type="subTitle"/>
          </p:nvPr>
        </p:nvSpPr>
        <p:spPr>
          <a:xfrm>
            <a:off x="6996125" y="2271600"/>
            <a:ext cx="4295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en"/>
              <a:t>[Component 2]</a:t>
            </a:r>
            <a:endParaRPr/>
          </a:p>
        </p:txBody>
      </p:sp>
      <p:sp>
        <p:nvSpPr>
          <p:cNvPr id="227" name="Google Shape;227;p32"/>
          <p:cNvSpPr txBox="1"/>
          <p:nvPr>
            <p:ph idx="5" type="body"/>
          </p:nvPr>
        </p:nvSpPr>
        <p:spPr>
          <a:xfrm>
            <a:off x="12843250" y="3278700"/>
            <a:ext cx="4323900" cy="448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n"/>
              <a:t>[explain a core concept of your architecture]</a:t>
            </a:r>
            <a:endParaRPr/>
          </a:p>
        </p:txBody>
      </p:sp>
      <p:sp>
        <p:nvSpPr>
          <p:cNvPr id="228" name="Google Shape;228;p32"/>
          <p:cNvSpPr txBox="1"/>
          <p:nvPr>
            <p:ph idx="6" type="subTitle"/>
          </p:nvPr>
        </p:nvSpPr>
        <p:spPr>
          <a:xfrm>
            <a:off x="12857500" y="2271600"/>
            <a:ext cx="4295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400"/>
              </a:spcAft>
              <a:buNone/>
            </a:pPr>
            <a:r>
              <a:rPr lang="en"/>
              <a:t>[Component 3]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685800" y="0"/>
            <a:ext cx="16916400" cy="11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Diagram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Challenges</a:t>
            </a:r>
            <a:endParaRPr/>
          </a:p>
        </p:txBody>
      </p:sp>
      <p:sp>
        <p:nvSpPr>
          <p:cNvPr id="239" name="Google Shape;239;p34"/>
          <p:cNvSpPr txBox="1"/>
          <p:nvPr>
            <p:ph idx="1" type="body"/>
          </p:nvPr>
        </p:nvSpPr>
        <p:spPr>
          <a:xfrm>
            <a:off x="797125" y="1828800"/>
            <a:ext cx="164241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…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"/>
              <a:t>…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dacity 2023 Content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