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43bee385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43bee385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43bee385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43bee385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43bee385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43bee385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43bee385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43bee385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43bee385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43bee385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43bee385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43bee385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843bee385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843bee385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43bee385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43bee385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364600"/>
            <a:ext cx="8222100" cy="15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Portfolio Management &amp; Optimization: Diversification, Backtesting &amp; Multi-Asset Strategies</a:t>
            </a:r>
            <a:endParaRPr sz="27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083441"/>
            <a:ext cx="82221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2100"/>
              <a:t>Summary of Work from Day 15 to Day 20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Agenda (Week 3)</a:t>
            </a:r>
            <a:endParaRPr sz="2700"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4175"/>
            <a:ext cx="82221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600">
                <a:solidFill>
                  <a:srgbClr val="000000"/>
                </a:solidFill>
              </a:rPr>
              <a:t>Day</a:t>
            </a:r>
            <a:r>
              <a:rPr lang="en" sz="4757">
                <a:solidFill>
                  <a:srgbClr val="000000"/>
                </a:solidFill>
              </a:rPr>
              <a:t> 15: Modern Portfolio Theory &amp; Diversification</a:t>
            </a:r>
            <a:endParaRPr sz="47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57">
                <a:solidFill>
                  <a:srgbClr val="000000"/>
                </a:solidFill>
              </a:rPr>
              <a:t>Day 16: Diversification Effect – Statistical Tests</a:t>
            </a:r>
            <a:endParaRPr sz="47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57">
                <a:solidFill>
                  <a:srgbClr val="000000"/>
                </a:solidFill>
              </a:rPr>
              <a:t>Day 17: Mean-Variance Optimization (MVO) Backtest</a:t>
            </a:r>
            <a:endParaRPr sz="47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57">
                <a:solidFill>
                  <a:srgbClr val="000000"/>
                </a:solidFill>
              </a:rPr>
              <a:t>Day 18: Multi-Asset GMV &amp; Tangency Portfolios</a:t>
            </a:r>
            <a:endParaRPr sz="47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57">
                <a:solidFill>
                  <a:srgbClr val="000000"/>
                </a:solidFill>
              </a:rPr>
              <a:t>Day 19: Sharpe vs Sortino Analysis</a:t>
            </a:r>
            <a:endParaRPr sz="47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57">
                <a:solidFill>
                  <a:srgbClr val="000000"/>
                </a:solidFill>
              </a:rPr>
              <a:t>Day 20: Portfolio Ranking &amp; Strategic Insights</a:t>
            </a:r>
            <a:br>
              <a:rPr lang="en" sz="4757">
                <a:solidFill>
                  <a:srgbClr val="000000"/>
                </a:solidFill>
              </a:rPr>
            </a:br>
            <a:endParaRPr sz="47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57">
                <a:solidFill>
                  <a:srgbClr val="000000"/>
                </a:solidFill>
              </a:rPr>
              <a:t>Overall Conclusions</a:t>
            </a:r>
            <a:endParaRPr sz="4757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Day 15: Diversification &amp; MPT</a:t>
            </a:r>
            <a:endParaRPr sz="27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 Portfolio Theory (Markowitz, 1952)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Risk–Return Trade-off: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Maximize returns, minimize risk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 risk driven by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covariance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not just averages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Diversification reduces idiosyncratic risk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→ Efficient Frontier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Day 16: Statistical Tests of Diversification</a:t>
            </a:r>
            <a:endParaRPr sz="27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Strategies tested: Equal-Weight, Min-Var, Max-Sharpe, HRP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Data: Nifty50, 3 years daily returns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Max-Sharpe: Sharpe 1.70, Annual Return 42.9%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Min-Var: Lower volatility, weakest return (Sharpe 0.64)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100"/>
          </a:p>
        </p:txBody>
      </p:sp>
      <p:sp>
        <p:nvSpPr>
          <p:cNvPr id="87" name="Google Shape;87;p16"/>
          <p:cNvSpPr txBox="1"/>
          <p:nvPr/>
        </p:nvSpPr>
        <p:spPr>
          <a:xfrm>
            <a:off x="4622650" y="2929850"/>
            <a:ext cx="3919500" cy="15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4909125" y="2851725"/>
            <a:ext cx="371100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3"/>
              <a:buFont typeface="Arial"/>
              <a:buNone/>
            </a:pPr>
            <a:r>
              <a:rPr b="1" lang="en" sz="1100"/>
              <a:t>Statistical Results: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Max-Sharpe → significant outperformance (p &lt; 0.05)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Min-Var → borderline significance, weak effect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HRP → no improvement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Day 17: MVO Backtest Failure</a:t>
            </a:r>
            <a:endParaRPr sz="2700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MVO implemented via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CVXPY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vs PyPortfolioOpt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Training (2019–21): strong Sharpe (1.428), but highly concentrated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INFY 37%, ASIANPAINT 30%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(2022–25): Sharpe turned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Equal-Weight outperformed (Sharpe 0.636)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95" name="Google Shape;95;p17"/>
          <p:cNvSpPr txBox="1"/>
          <p:nvPr/>
        </p:nvSpPr>
        <p:spPr>
          <a:xfrm>
            <a:off x="4935150" y="3554875"/>
            <a:ext cx="3633000" cy="89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Issue:</a:t>
            </a:r>
            <a:r>
              <a:rPr lang="en" sz="1100"/>
              <a:t> Concentration risk &amp; trend reversals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Fixes:</a:t>
            </a:r>
            <a:r>
              <a:rPr lang="en" sz="1100"/>
              <a:t> Exposure caps, multi-asset diversification, rebalancing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00"/>
              <a:t>Day 18: Multi-Asset GMV &amp; Tangency Portfolios</a:t>
            </a:r>
            <a:endParaRPr sz="2700"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Universe: Equities, Debt ETFs, Gold ETFs, Intl Equity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GMV Portfolio: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vol = 3.63%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Debt-heavy (EBBETF0430 = 85%)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Debt provides stability, Gold &amp; equities add return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4310125" y="2448050"/>
            <a:ext cx="4218900" cy="14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Tangency Portfolio: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Max Sharpe = 1.459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Debt 63%, Gold 14%, Equity (INFY, ICICI Bank) for growth</a:t>
            </a:r>
            <a:br>
              <a:rPr lang="en" sz="1100"/>
            </a:b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Day 19–20: Sharpe vs Sortino</a:t>
            </a:r>
            <a:endParaRPr sz="2700"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Sharpe Ratio: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/ total volatility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Sortino Ratio: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return / downside volatility (ignores upside)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Defensive assets (Debt, Gold) had higher Sortino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Tangency ranked best by Sharpe (0.0903)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GMV ranked best by Sortino (0.1999)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Implication: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Sharpe = efficiency, Sortino = resilience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Insights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Tangency (Max Sharpe) → best in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growth/expansion phases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GMV (Sortino-optimal) → stronger in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volatile/risk-off periods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Adaptive framework: blend or switch between the two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Multi-asset diversification (debt + gold + equity + global) is key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Overall Conclusions</a:t>
            </a:r>
            <a:endParaRPr sz="2700"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Diversification reduces unsystematic risk → Efficient Frontier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Max-Sharpe works in-sample, but fails without robust controls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Multi-asset allocation improves stability and risk-adjusted returns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Sortino adds critical perspective on downside risk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❖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strategy: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adaptive allocation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market regime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