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61A38A-E8F0-4F56-BAF0-7F4ED242D7E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F7248C-2CDD-448F-8069-CA22D063CCD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949D24-0819-47ED-9310-99DB3229760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070C51-B8F0-497C-B11A-855D9B8E75F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6AC87BA-76FC-48A8-89BA-3099487132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C20077E-B62E-4724-A2B3-CC6E5B69F7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00DE3D-015A-4829-973D-F50153E439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2EC742F-E153-4C15-BA6A-507A4EE7AD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06D3AF7-4047-4425-8A4F-3F23BEDC429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555C193-B0AE-480E-8E83-C7224A9AAC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571D64-AF4D-45AE-B59F-BE84882F4C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1FAF8F-69C5-4911-BDDD-875E4BA561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5C1345-F1E0-4949-8FFB-0FD7E4A084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CC0936A-FC95-41FC-8BC1-E001193C8E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72C344E-053C-406C-92E4-BDE34111D4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964758-3822-4813-ACC9-438C985C379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44627BA-E3EB-44D1-819F-3DECC252C0F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63E4EE-99D1-427A-A675-28924EBD59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D69987-FD4E-4133-81F1-CCFBE5A595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272E2A-DFA7-4C47-9CC2-49900CAFE46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0FFFAE-C484-4E58-99A9-5C7B47417C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D1A06B-08A2-4485-BC9E-3333B9E86D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EF4A68-EB43-4977-A93E-5AD308D798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5745B3-EDAB-473A-B357-DC92C725EE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06469D9-5F82-42E3-9D23-B351DA4F3D8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7923814-F4DD-4AD9-B951-7DAECA19A8D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Portfolio Optimization &amp; Robustness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8b8b8b"/>
                </a:solidFill>
                <a:latin typeface="Calibri"/>
              </a:rPr>
              <a:t>Comparing Black–Litterman, Risk Parity, and Kelly Criterion Approaches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Introduction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This study evaluates three advanced portfolio strategies: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Black–Litterman (BL)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Risk Parity (RP)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Kelly Criterion (KC)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Applied to a multi-asset portfolio: Equities, Bonds, Gold, Crypto, and Global Index.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Methodology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Black–Litterman: blends market consensus with subjective views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Risk Parity: equalizes risk contributions across assets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Kelly Criterion: maximizes long-term log wealth growth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Objective: Overcome limitations of Mean-Variance Optimization.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Asset Correlation &amp; Diversification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VIX confirmed as strong crisis hedge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Gold &amp; Bonds provided defensive properties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Cryptocurrencies acted as moderate diversifiers but were highly correlated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Diversification critical for stability and crisis protection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Black–Litterman Robustness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Initial concentration issues when priors were weak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Solution: Use market-cap priors + uncertainty scaling (Ω)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Post-optimization caps improved diversification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Example: 15% cap reduced concentration, improved Herfindahl Index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Comparative Out-of-Sample Performance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BL: Stable growth, Sharpe 2.39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RP: Sharpe leader with low volatility, strong drawdown protection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KC: Highest CAGR (0.219) but most volatile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Robust solvers improved stability and comparability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Stress Testing Framework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Five Scenarios Tested: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1. Equities -10%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2. Crypto -20%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3. Gold +5%, Bonds +3%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4. All risk assets -15%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5. Safe haven rally (Bonds +5%)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Purpose: Identify hidden vulnerabilities and test resilience.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Stress Test Results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BL: Most resilient; smallest equity shock loss (-2.08%)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RP: Moderate resilience, bigger losses in systemic downturns (-11.05%)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KC: Highest losses under shocks (-13.39%), weak safe-haven capture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BL captured positive gains from defensive assets (+2.00%)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Strategic Implications &amp; Conclusion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Black–Litterman: Balanced, resilient, strong diversification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Risk Parity: Solid Sharpe ratio, diversified but weaker in crises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Kelly Criterion: High-growth, high-risk approach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Stress testing validated BL as the most robust strategy for stable, long-term portfolio management.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LibreOffice/7.4.7.2$Linux_X86_64 LibreOffice_project/40$Build-2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en-IN</dc:language>
  <cp:lastModifiedBy/>
  <dcterms:modified xsi:type="dcterms:W3CDTF">2025-10-04T17:46:36Z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