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5b3aec8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5b3aec8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5b3aec86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5b3aec86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5b3aec8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5b3aec8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5b3aec86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5b3aec86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b3aec8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b3aec8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5b3aec8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5b3aec8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5b3aec86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5b3aec86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5b3aec8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5b3aec8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364600"/>
            <a:ext cx="8222100" cy="15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Overview: Analytical Roadmap</a:t>
            </a:r>
            <a:endParaRPr sz="32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083456"/>
            <a:ext cx="82221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Summarize five connected stages in quantitative risk modeling.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Idea: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D29–D33 form a continuous pipeline — from recognizing market irregularities to developing, forecasting, and validating dynamic volatility models.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Stylized Facts → ARCH/GARCH → EGARCH → Volatility Forecasting → VaR Backtesting.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Stylized Facts of Financial Returns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Empirically verify that market returns are not Normal.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b="1"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show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 tails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skewness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(Kurtosis 8–28).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Volatility is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clustered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not constant.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skewness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dominates indices; some stocks show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positive skew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Implication:</a:t>
            </a:r>
            <a:b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Traditional Gaussian models underestimate extreme risks — models must capture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non-normality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time-varying volatility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306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ARCH/GARCH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b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 volatility clustering and persistence seen in stylized facts.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Findings:</a:t>
            </a:r>
            <a:endParaRPr b="1"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GARCH(1,1) outperforms ARCH(1).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Volatility persistence: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α₁ + β₁ ≈ 0.97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t-distribution errors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capture fat tails better than Normal.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Outcome:</a:t>
            </a:r>
            <a:b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GARCH makes volatility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forecastable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not fixed — marking the first dynamic modeling step.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GARCH (EGARCH)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Focus:</a:t>
            </a:r>
            <a:b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Incorporate </a:t>
            </a:r>
            <a: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asymmetry (leverage effects)</a:t>
            </a:r>
            <a: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negative shocks increase volatility more than positive ones.</a:t>
            </a: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Model:</a:t>
            </a:r>
            <a: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EGARCH(1,1)-t</a:t>
            </a: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52"/>
              <a:buFont typeface="Arial"/>
              <a:buChar char="●"/>
            </a:pPr>
            <a: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Lowest AIC/BIC:</a:t>
            </a:r>
            <a: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(6697.87 / 6727.28)</a:t>
            </a:r>
            <a:b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"/>
              <a:buFont typeface="Arial"/>
              <a:buChar char="●"/>
            </a:pPr>
            <a: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Persistence </a:t>
            </a:r>
            <a: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β₁ ≈ 0.97</a:t>
            </a:r>
            <a: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tail parameter </a:t>
            </a:r>
            <a: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ν ≈ 6.3</a:t>
            </a:r>
            <a: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2"/>
              <a:buFont typeface="Arial"/>
              <a:buChar char="●"/>
            </a:pPr>
            <a: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</a:t>
            </a:r>
            <a: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asymmetric risk reactions</a:t>
            </a:r>
            <a: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effectively.</a:t>
            </a:r>
            <a:b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b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EGARCH(1,1)-t becomes the </a:t>
            </a:r>
            <a:r>
              <a:rPr b="1"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volatility model</a:t>
            </a:r>
            <a:r>
              <a:rPr lang="en" sz="9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NIFTY 50.</a:t>
            </a:r>
            <a:endParaRPr sz="9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Volatility Forecasting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b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EGARCH(1,1)-t to forecast future volatility and risk metrics.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(30-day horizon):</a:t>
            </a:r>
            <a:endParaRPr b="1"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σ: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0.7332% (≈11.6% annualized)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95% return range: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±1.47%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VaR₉₅%: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−1.465%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Takeaway:</a:t>
            </a:r>
            <a:b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Volatility forecasts provide actionable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forward risk estimates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guiding portfolio exposure and leverage control.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 Backtesting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Validate model reliability via statistical tests.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Tested: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Historical, GARCH-norm, GARCH-t, EGARCH-t.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Tests: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Kupiec (POF), Christoffersen Independence, Conditional Coverage.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 @99% VaR: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Only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EGARCH-t passes all 3 tests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confirming it captures dynamic tail behavior accurately.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EGARCH-t offers statistically sound downside risk prediction.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Analytical Continuity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 Progression: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29: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 problem → Markets are non-Gaussian.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30–Day 31: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 solution → GARCH &amp; EGARCH model volatility dynamics.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32: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Apply solution → Forecast risk metrics.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Day 33: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Validate solution → Backtest reliability.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Outcome:</a:t>
            </a:r>
            <a:b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closed analytical loop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linking theory, modeling, forecasting, and validation.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Normality Fails:</a:t>
            </a:r>
            <a:b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Real-world returns are fat-tailed and asymmetric.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EGARCH(1,1)-t is Superior:</a:t>
            </a:r>
            <a:endParaRPr b="1"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persistence (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α₁ + β₁ ≈ 0.97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heavy tails (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ν ≈ 6.3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asymmetry effectively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Strategic Use:</a:t>
            </a:r>
            <a:b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Transforms volatility into a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forecastable, controllable variable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tactical risk management.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Conclusion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Insight:</a:t>
            </a:r>
            <a:b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Volatility is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static risk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but a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dynamic, forecastable strategic variable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for Investors:</a:t>
            </a:r>
            <a:endParaRPr b="1"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Anticipate risk regimes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hedging and capital allocation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Strengthen portfolio resilience</a:t>
            </a:r>
            <a:b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Validated Model:</a:t>
            </a:r>
            <a:b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EGARCH(1,1)-t — the </a:t>
            </a:r>
            <a:r>
              <a:rPr b="1"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gold standard</a:t>
            </a:r>
            <a:r>
              <a:rPr lang="en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capturing real-world volatility, persistence, and asymmetry.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