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9ac742f99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9ac742f99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9ac742f99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9ac742f99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9ac742f9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9ac742f9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9ac742f99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9ac742f99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9ac742f99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9ac742f99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9ac742f99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9ac742f99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9ac742f99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9ac742f99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9ac742f99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9ac742f99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9ac742f99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9ac742f99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364600"/>
            <a:ext cx="8222100" cy="15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Quantitative Pairs Trading Strategy Development (Day 36–40)</a:t>
            </a:r>
            <a:endParaRPr sz="322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083456"/>
            <a:ext cx="8222100" cy="19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summary outlines the structured development of a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quantitative pairs trading system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emphasizing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statistical validation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hedging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robust adaptive backtesting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Robustness and Next Steps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810000"/>
            <a:ext cx="8222100" cy="3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Pre-Deployment Checks: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and statistical regime validation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Sensitivity testing (lags, deterministic terms)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Subsample stability analysis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Optimization: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Tune parameters (lookback, Z-entry/exit) to maximize Sharpe or net PnL.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Focus: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Volume-based slippage modeling,  cooling-off mechanism post drawdown and portfolio-level optimization for multiple pairs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Cointegration to Dynamic Hedging	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Build a statistically sound framework to exploit mean-reverting relationships between asset pairs.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Progressed from Engle–Granger testing to advanced multivariate modeling (Johansen, VECM, Kalman Filter).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Deliverables: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Cointegration detection tools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hedge ratio estimation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Rolling backtest with risk controls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Realistic PnL simulation including costs and slippage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Establishing Long-Run Equilibrium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Identify pairs with a stable equilibrium using the Engle–Granger two-step test.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OLS regression to estimate hedge ratio (β).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ADF test on residuals to confirm stationarity.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Outcome: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Pairs with stationary residuals are cointegrated and suitable for mean reversion.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Metric: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Mean-reversion half-life guides holding periods.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Multivariate Cointegration Testing	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8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Overcomes Engle–Granger’s bivariate limitation.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VAR-based Johansen test with optimal lag selection (AIC/BIC).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Outputs: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Cointegration rank (r) via trace and max-eigenvalue tests.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Normalized cointegrating vector (β) for spread construction.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Statistically robust pairs (e.g., GLD–HDFCBANK.NS).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Mean-Reversion Model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8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Spread Definition: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S_t = Stock A − β ⋅ Stock B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Z-Score Normalization: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Enables consistent entry/exit signals.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Trading Rules: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 when Z &lt; −2; Short when Z &gt; 2.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Exit when Z → 0.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Static β becomes unreliable as relationships drift.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Model and Trade Diagnostics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Rolling Backtest: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Continuously updates β, mean, and σ using a lookback window (e.g., 252 days).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Parameters: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holding days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PnL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 loss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Exit Logging: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Tracks Z-Exit, Hit Target, Stop Loss, or Time Limit.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Improved adaptability and trade-level transparency.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Time-Varying Hedge Ratio Estimation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Static OLS β fails under regime shifts.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Rolling OLS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Updates β periodically.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Kalman Filter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Recursively estimates time-varying β via state-space modeling.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Adapts to evolving market relationships, essential for intraday trading.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Forecasting of Cointegrated Pairs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VECM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when cointegration exists (r ≥ 1); defaults to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otherwise.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Models both short-run dynamics and long-run equilibrium corrections.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Enables joint price forecasting and spread prediction.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Incorporating Market Realism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PnL Adjustments: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Includes transaction costs and proportional slippage.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Drawdown Enforcement: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Halts trading if cumulative drawdown breaches a set threshold.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Prevents capital erosion and enforces discipline.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