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25400">
            <a:solidFill>
              <a:schemeClr val="lt1"/>
            </a:solidFill>
          </a:ln>
          <a:effectLst/>
          <a:sp3d contourW="25400">
            <a:contourClr>
              <a:schemeClr val="lt1"/>
            </a:contourClr>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25102001827732967"/>
          <c:w val="0.76525134211810641"/>
          <c:h val="0.74897998172267033"/>
        </c:manualLayout>
      </c:layout>
      <c:pie3DChart>
        <c:varyColors val="1"/>
        <c:ser>
          <c:idx val="0"/>
          <c:order val="0"/>
          <c:tx>
            <c:strRef>
              <c:f>Sheet2!$B$3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78F-4522-8CEA-D34DDC2610A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78F-4522-8CEA-D34DDC2610A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78F-4522-8CEA-D34DDC2610A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78F-4522-8CEA-D34DDC2610A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78F-4522-8CEA-D34DDC2610A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78F-4522-8CEA-D34DDC2610A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78F-4522-8CEA-D34DDC2610AD}"/>
              </c:ext>
            </c:extLst>
          </c:dPt>
          <c:dLbls>
            <c:dLbl>
              <c:idx val="0"/>
              <c:layout>
                <c:manualLayout>
                  <c:x val="-5.5339496888417779E-2"/>
                  <c:y val="0.12349079655459234"/>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78F-4522-8CEA-D34DDC2610AD}"/>
                </c:ext>
              </c:extLst>
            </c:dLbl>
            <c:dLbl>
              <c:idx val="5"/>
              <c:layout>
                <c:manualLayout>
                  <c:x val="6.2125229991307762E-2"/>
                  <c:y val="0.13358250942720121"/>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578F-4522-8CEA-D34DDC2610A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Sheet2!$A$4:$A$11</c:f>
              <c:strCache>
                <c:ptCount val="7"/>
                <c:pt idx="0">
                  <c:v>101-200</c:v>
                </c:pt>
                <c:pt idx="1">
                  <c:v>10-50</c:v>
                </c:pt>
                <c:pt idx="2">
                  <c:v>1-9</c:v>
                </c:pt>
                <c:pt idx="3">
                  <c:v>201-500</c:v>
                </c:pt>
                <c:pt idx="4">
                  <c:v>51-100</c:v>
                </c:pt>
                <c:pt idx="5">
                  <c:v>Over 500</c:v>
                </c:pt>
                <c:pt idx="6">
                  <c:v>(blank)</c:v>
                </c:pt>
              </c:strCache>
            </c:strRef>
          </c:cat>
          <c:val>
            <c:numRef>
              <c:f>Sheet2!$B$4:$B$11</c:f>
              <c:numCache>
                <c:formatCode>General</c:formatCode>
                <c:ptCount val="7"/>
                <c:pt idx="0">
                  <c:v>3</c:v>
                </c:pt>
                <c:pt idx="1">
                  <c:v>22</c:v>
                </c:pt>
                <c:pt idx="2">
                  <c:v>17</c:v>
                </c:pt>
                <c:pt idx="3">
                  <c:v>2</c:v>
                </c:pt>
                <c:pt idx="4">
                  <c:v>10</c:v>
                </c:pt>
                <c:pt idx="5">
                  <c:v>6</c:v>
                </c:pt>
              </c:numCache>
            </c:numRef>
          </c:val>
          <c:extLst>
            <c:ext xmlns:c16="http://schemas.microsoft.com/office/drawing/2014/chart" uri="{C3380CC4-5D6E-409C-BE32-E72D297353CC}">
              <c16:uniqueId val="{0000000E-578F-4522-8CEA-D34DDC2610AD}"/>
            </c:ext>
          </c:extLst>
        </c:ser>
        <c:dLbls>
          <c:dLblPos val="inEnd"/>
          <c:showLegendKey val="0"/>
          <c:showVal val="0"/>
          <c:showCatName val="1"/>
          <c:showSerName val="0"/>
          <c:showPercent val="0"/>
          <c:showBubbleSize val="0"/>
          <c:showLeaderLines val="1"/>
        </c:dLbls>
      </c:pie3DChart>
      <c:spPr>
        <a:noFill/>
        <a:ln>
          <a:noFill/>
        </a:ln>
        <a:effectLst/>
      </c:spPr>
    </c:plotArea>
    <c:legend>
      <c:legendPos val="r"/>
      <c:legendEntry>
        <c:idx val="0"/>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4"/>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5"/>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6"/>
        <c:delete val="1"/>
      </c:legendEntry>
      <c:layout>
        <c:manualLayout>
          <c:xMode val="edge"/>
          <c:yMode val="edge"/>
          <c:x val="0.84466979490316674"/>
          <c:y val="0.26790952048690131"/>
          <c:w val="0.1355527045731966"/>
          <c:h val="0.536253040836522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19050">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noFill/>
          </a:ln>
          <a:effectLst>
            <a:outerShdw blurRad="254000" sx="102000" sy="102000" algn="ctr" rotWithShape="0">
              <a:prstClr val="black">
                <a:alpha val="20000"/>
              </a:prstClr>
            </a:outerShdw>
          </a:effectLst>
        </c:spPr>
      </c:pivotFmt>
      <c:pivotFmt>
        <c:idx val="3"/>
        <c:spPr>
          <a:solidFill>
            <a:schemeClr val="accent1"/>
          </a:solidFill>
          <a:ln w="19050">
            <a:noFill/>
          </a:ln>
          <a:effectLst>
            <a:outerShdw blurRad="254000" sx="102000" sy="102000" algn="ctr" rotWithShape="0">
              <a:prstClr val="black">
                <a:alpha val="20000"/>
              </a:prstClr>
            </a:outerShdw>
          </a:effectLst>
        </c:spPr>
      </c:pivotFmt>
      <c:pivotFmt>
        <c:idx val="4"/>
        <c:spPr>
          <a:solidFill>
            <a:schemeClr val="accent1"/>
          </a:solidFill>
          <a:ln w="19050">
            <a:noFill/>
          </a:ln>
          <a:effectLst>
            <a:outerShdw blurRad="254000" sx="102000" sy="102000" algn="ctr" rotWithShape="0">
              <a:prstClr val="black">
                <a:alpha val="20000"/>
              </a:prstClr>
            </a:outerShdw>
          </a:effectLst>
        </c:spPr>
      </c:pivotFmt>
      <c:pivotFmt>
        <c:idx val="5"/>
        <c:spPr>
          <a:solidFill>
            <a:schemeClr val="accent1"/>
          </a:solidFill>
          <a:ln w="19050">
            <a:noFill/>
          </a:ln>
          <a:effectLst>
            <a:outerShdw blurRad="254000" sx="102000" sy="102000" algn="ctr" rotWithShape="0">
              <a:prstClr val="black">
                <a:alpha val="20000"/>
              </a:prstClr>
            </a:outerShdw>
          </a:effectLst>
        </c:spPr>
      </c:pivotFmt>
      <c:pivotFmt>
        <c:idx val="6"/>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noFill/>
          </a:ln>
          <a:effectLst>
            <a:outerShdw blurRad="254000" sx="102000" sy="102000" algn="ctr" rotWithShape="0">
              <a:prstClr val="black">
                <a:alpha val="20000"/>
              </a:prstClr>
            </a:outerShdw>
          </a:effectLst>
        </c:spPr>
      </c:pivotFmt>
      <c:pivotFmt>
        <c:idx val="8"/>
        <c:spPr>
          <a:solidFill>
            <a:schemeClr val="accent1"/>
          </a:solidFill>
          <a:ln w="19050">
            <a:noFill/>
          </a:ln>
          <a:effectLst>
            <a:outerShdw blurRad="254000" sx="102000" sy="102000" algn="ctr" rotWithShape="0">
              <a:prstClr val="black">
                <a:alpha val="20000"/>
              </a:prstClr>
            </a:outerShdw>
          </a:effectLst>
        </c:spPr>
      </c:pivotFmt>
      <c:pivotFmt>
        <c:idx val="9"/>
        <c:spPr>
          <a:solidFill>
            <a:schemeClr val="accent1"/>
          </a:solidFill>
          <a:ln w="19050">
            <a:noFill/>
          </a:ln>
          <a:effectLst>
            <a:outerShdw blurRad="254000" sx="102000" sy="102000" algn="ctr" rotWithShape="0">
              <a:prstClr val="black">
                <a:alpha val="20000"/>
              </a:prstClr>
            </a:outerShdw>
          </a:effectLst>
        </c:spPr>
      </c:pivotFmt>
      <c:pivotFmt>
        <c:idx val="10"/>
        <c:spPr>
          <a:solidFill>
            <a:schemeClr val="accent1"/>
          </a:solidFill>
          <a:ln w="19050">
            <a:noFill/>
          </a:ln>
          <a:effectLst>
            <a:outerShdw blurRad="254000" sx="102000" sy="102000" algn="ctr" rotWithShape="0">
              <a:prstClr val="black">
                <a:alpha val="20000"/>
              </a:prstClr>
            </a:outerShdw>
          </a:effectLst>
        </c:spPr>
      </c:pivotFmt>
    </c:pivotFmts>
    <c:plotArea>
      <c:layout/>
      <c:pieChart>
        <c:varyColors val="1"/>
        <c:ser>
          <c:idx val="0"/>
          <c:order val="0"/>
          <c:tx>
            <c:v>Total</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5D2-489A-8CC2-0BB72684FE2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5D2-489A-8CC2-0BB72684FE2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5D2-489A-8CC2-0BB72684FE2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5D2-489A-8CC2-0BB72684FE2B}"/>
              </c:ext>
            </c:extLst>
          </c:dPt>
          <c:dLbls>
            <c:dLbl>
              <c:idx val="0"/>
              <c:layout>
                <c:manualLayout>
                  <c:x val="-6.737626018654878E-3"/>
                  <c:y val="4.53222814819704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5D2-489A-8CC2-0BB72684FE2B}"/>
                </c:ext>
              </c:extLst>
            </c:dLbl>
            <c:dLbl>
              <c:idx val="3"/>
              <c:delete val="1"/>
              <c:extLst>
                <c:ext xmlns:c15="http://schemas.microsoft.com/office/drawing/2012/chart" uri="{CE6537A1-D6FC-4f65-9D91-7224C49458BB}"/>
                <c:ext xmlns:c16="http://schemas.microsoft.com/office/drawing/2014/chart" uri="{C3380CC4-5D6E-409C-BE32-E72D297353CC}">
                  <c16:uniqueId val="{00000007-85D2-489A-8CC2-0BB72684FE2B}"/>
                </c:ext>
              </c:extLst>
            </c:dLbl>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
              <c:pt idx="0">
                <c:v>Decrease</c:v>
              </c:pt>
              <c:pt idx="1">
                <c:v>Increase</c:v>
              </c:pt>
              <c:pt idx="2">
                <c:v>No plan yet</c:v>
              </c:pt>
              <c:pt idx="3">
                <c:v>(blank)</c:v>
              </c:pt>
            </c:strLit>
          </c:cat>
          <c:val>
            <c:numLit>
              <c:formatCode>General</c:formatCode>
              <c:ptCount val="4"/>
              <c:pt idx="0">
                <c:v>1</c:v>
              </c:pt>
              <c:pt idx="1">
                <c:v>38</c:v>
              </c:pt>
              <c:pt idx="2">
                <c:v>17</c:v>
              </c:pt>
              <c:pt idx="3">
                <c:v>0</c:v>
              </c:pt>
            </c:numLit>
          </c:val>
          <c:extLst>
            <c:ext xmlns:c16="http://schemas.microsoft.com/office/drawing/2014/chart" uri="{C3380CC4-5D6E-409C-BE32-E72D297353CC}">
              <c16:uniqueId val="{00000008-85D2-489A-8CC2-0BB72684FE2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3"/>
        <c:delete val="1"/>
      </c:legendEntry>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0531-0DED-45D3-9720-F39DA668C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1CE1D-FBD1-4BA0-8992-67879A273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7ADB1C-231B-476E-BA7C-3ADF6A9E620A}"/>
              </a:ext>
            </a:extLst>
          </p:cNvPr>
          <p:cNvSpPr>
            <a:spLocks noGrp="1"/>
          </p:cNvSpPr>
          <p:nvPr>
            <p:ph type="dt" sz="half" idx="10"/>
          </p:nvPr>
        </p:nvSpPr>
        <p:spPr/>
        <p:txBody>
          <a:bodyPr/>
          <a:lstStyle/>
          <a:p>
            <a:fld id="{971A37A0-98A2-4046-9ECD-FCF836B52C03}" type="datetimeFigureOut">
              <a:rPr lang="en-US" smtClean="0"/>
              <a:t>7/19/2019</a:t>
            </a:fld>
            <a:endParaRPr lang="en-US"/>
          </a:p>
        </p:txBody>
      </p:sp>
      <p:sp>
        <p:nvSpPr>
          <p:cNvPr id="5" name="Footer Placeholder 4">
            <a:extLst>
              <a:ext uri="{FF2B5EF4-FFF2-40B4-BE49-F238E27FC236}">
                <a16:creationId xmlns:a16="http://schemas.microsoft.com/office/drawing/2014/main" id="{A2BBE911-863A-4B66-95CD-9BA47E463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B2631-5810-4ED4-85AB-377F8BB341F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337010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1518-056E-476B-9CB1-ACF42B3044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4A8E0-72C6-491D-911D-D2604194D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F9A7-FBD5-4C46-BC64-3416C5785FB5}"/>
              </a:ext>
            </a:extLst>
          </p:cNvPr>
          <p:cNvSpPr>
            <a:spLocks noGrp="1"/>
          </p:cNvSpPr>
          <p:nvPr>
            <p:ph type="dt" sz="half" idx="10"/>
          </p:nvPr>
        </p:nvSpPr>
        <p:spPr/>
        <p:txBody>
          <a:bodyPr/>
          <a:lstStyle/>
          <a:p>
            <a:fld id="{971A37A0-98A2-4046-9ECD-FCF836B52C03}" type="datetimeFigureOut">
              <a:rPr lang="en-US" smtClean="0"/>
              <a:t>7/19/2019</a:t>
            </a:fld>
            <a:endParaRPr lang="en-US"/>
          </a:p>
        </p:txBody>
      </p:sp>
      <p:sp>
        <p:nvSpPr>
          <p:cNvPr id="5" name="Footer Placeholder 4">
            <a:extLst>
              <a:ext uri="{FF2B5EF4-FFF2-40B4-BE49-F238E27FC236}">
                <a16:creationId xmlns:a16="http://schemas.microsoft.com/office/drawing/2014/main" id="{8FD409B1-A4F2-4C75-BAB4-FADFCAFF4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36053-E774-465E-93B8-0080B0B2719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0F13-3863-455A-83D0-F9C3DBC38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C2F98-3D48-4919-A633-1441F130D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F12ED-6A4D-4104-811D-A8AE7002852A}"/>
              </a:ext>
            </a:extLst>
          </p:cNvPr>
          <p:cNvSpPr>
            <a:spLocks noGrp="1"/>
          </p:cNvSpPr>
          <p:nvPr>
            <p:ph type="dt" sz="half" idx="10"/>
          </p:nvPr>
        </p:nvSpPr>
        <p:spPr/>
        <p:txBody>
          <a:bodyPr/>
          <a:lstStyle/>
          <a:p>
            <a:fld id="{971A37A0-98A2-4046-9ECD-FCF836B52C03}" type="datetimeFigureOut">
              <a:rPr lang="en-US" smtClean="0"/>
              <a:t>7/19/2019</a:t>
            </a:fld>
            <a:endParaRPr lang="en-US"/>
          </a:p>
        </p:txBody>
      </p:sp>
      <p:sp>
        <p:nvSpPr>
          <p:cNvPr id="5" name="Footer Placeholder 4">
            <a:extLst>
              <a:ext uri="{FF2B5EF4-FFF2-40B4-BE49-F238E27FC236}">
                <a16:creationId xmlns:a16="http://schemas.microsoft.com/office/drawing/2014/main" id="{BFA42747-2718-48B9-B408-F6C3DDA43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00496-4498-4220-8A67-1BC86B788E44}"/>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64439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BF4-97FF-4DB5-8867-0F09234AC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957C7-FA48-48E8-893C-0A13F5A39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0C376-7C4E-44A3-8CFD-C90B0E35D717}"/>
              </a:ext>
            </a:extLst>
          </p:cNvPr>
          <p:cNvSpPr>
            <a:spLocks noGrp="1"/>
          </p:cNvSpPr>
          <p:nvPr>
            <p:ph type="dt" sz="half" idx="10"/>
          </p:nvPr>
        </p:nvSpPr>
        <p:spPr/>
        <p:txBody>
          <a:bodyPr/>
          <a:lstStyle/>
          <a:p>
            <a:fld id="{971A37A0-98A2-4046-9ECD-FCF836B52C03}" type="datetimeFigureOut">
              <a:rPr lang="en-US" smtClean="0"/>
              <a:t>7/19/2019</a:t>
            </a:fld>
            <a:endParaRPr lang="en-US"/>
          </a:p>
        </p:txBody>
      </p:sp>
      <p:sp>
        <p:nvSpPr>
          <p:cNvPr id="5" name="Footer Placeholder 4">
            <a:extLst>
              <a:ext uri="{FF2B5EF4-FFF2-40B4-BE49-F238E27FC236}">
                <a16:creationId xmlns:a16="http://schemas.microsoft.com/office/drawing/2014/main" id="{6057503C-3324-4C5C-82B4-E8BB768B5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2F6E0-38E8-4344-A487-47DEF15D164B}"/>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4300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1EE3-5926-4CEC-B96E-9A7580E95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BB542-B3EC-43F8-9F42-998CCCDDC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CE8EBF-340E-4CEB-B33A-6FEA1ECDE3A8}"/>
              </a:ext>
            </a:extLst>
          </p:cNvPr>
          <p:cNvSpPr>
            <a:spLocks noGrp="1"/>
          </p:cNvSpPr>
          <p:nvPr>
            <p:ph type="dt" sz="half" idx="10"/>
          </p:nvPr>
        </p:nvSpPr>
        <p:spPr/>
        <p:txBody>
          <a:bodyPr/>
          <a:lstStyle/>
          <a:p>
            <a:fld id="{971A37A0-98A2-4046-9ECD-FCF836B52C03}" type="datetimeFigureOut">
              <a:rPr lang="en-US" smtClean="0"/>
              <a:t>7/19/2019</a:t>
            </a:fld>
            <a:endParaRPr lang="en-US"/>
          </a:p>
        </p:txBody>
      </p:sp>
      <p:sp>
        <p:nvSpPr>
          <p:cNvPr id="5" name="Footer Placeholder 4">
            <a:extLst>
              <a:ext uri="{FF2B5EF4-FFF2-40B4-BE49-F238E27FC236}">
                <a16:creationId xmlns:a16="http://schemas.microsoft.com/office/drawing/2014/main" id="{10998320-3B71-4CF7-A2A7-E16DF6FB7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9964A-536E-4BDC-8701-7880D1759591}"/>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10695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6156-EC8B-4350-B331-DF4B7E1AD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1BB97-16E2-41BE-A044-13488793A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72AE7-B958-4064-A3C0-2CD5F8572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8444F-BA2F-40F0-A887-429DE1A35AD2}"/>
              </a:ext>
            </a:extLst>
          </p:cNvPr>
          <p:cNvSpPr>
            <a:spLocks noGrp="1"/>
          </p:cNvSpPr>
          <p:nvPr>
            <p:ph type="dt" sz="half" idx="10"/>
          </p:nvPr>
        </p:nvSpPr>
        <p:spPr/>
        <p:txBody>
          <a:bodyPr/>
          <a:lstStyle/>
          <a:p>
            <a:fld id="{971A37A0-98A2-4046-9ECD-FCF836B52C03}" type="datetimeFigureOut">
              <a:rPr lang="en-US" smtClean="0"/>
              <a:t>7/19/2019</a:t>
            </a:fld>
            <a:endParaRPr lang="en-US"/>
          </a:p>
        </p:txBody>
      </p:sp>
      <p:sp>
        <p:nvSpPr>
          <p:cNvPr id="6" name="Footer Placeholder 5">
            <a:extLst>
              <a:ext uri="{FF2B5EF4-FFF2-40B4-BE49-F238E27FC236}">
                <a16:creationId xmlns:a16="http://schemas.microsoft.com/office/drawing/2014/main" id="{F9FA691A-9A5F-4DE0-A5CE-DF8E7A926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AE7E1-19C2-4374-BDD0-5270E934EC5F}"/>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71462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A1AA-14CA-40BF-926F-1E959DD32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46A2C-4123-4F0E-A6A2-5CC77A0BE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17649-FAA4-47A4-B918-941C81BE8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E77CA-3B8C-4CF4-BE9C-95F233644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431AED-ADA8-411D-98DF-27BAECD618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20B7DD-1579-40B0-B287-F9DF89B52574}"/>
              </a:ext>
            </a:extLst>
          </p:cNvPr>
          <p:cNvSpPr>
            <a:spLocks noGrp="1"/>
          </p:cNvSpPr>
          <p:nvPr>
            <p:ph type="dt" sz="half" idx="10"/>
          </p:nvPr>
        </p:nvSpPr>
        <p:spPr/>
        <p:txBody>
          <a:bodyPr/>
          <a:lstStyle/>
          <a:p>
            <a:fld id="{971A37A0-98A2-4046-9ECD-FCF836B52C03}" type="datetimeFigureOut">
              <a:rPr lang="en-US" smtClean="0"/>
              <a:t>7/19/2019</a:t>
            </a:fld>
            <a:endParaRPr lang="en-US"/>
          </a:p>
        </p:txBody>
      </p:sp>
      <p:sp>
        <p:nvSpPr>
          <p:cNvPr id="8" name="Footer Placeholder 7">
            <a:extLst>
              <a:ext uri="{FF2B5EF4-FFF2-40B4-BE49-F238E27FC236}">
                <a16:creationId xmlns:a16="http://schemas.microsoft.com/office/drawing/2014/main" id="{38482B74-BE35-4F02-9D87-D29B6B2AA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6C637-CE40-4819-9F69-17E757E29975}"/>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48136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E99C-8D94-4C82-9DA2-7E153CA3F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E4958-3D37-4959-8F77-F1D44D4B5DEC}"/>
              </a:ext>
            </a:extLst>
          </p:cNvPr>
          <p:cNvSpPr>
            <a:spLocks noGrp="1"/>
          </p:cNvSpPr>
          <p:nvPr>
            <p:ph type="dt" sz="half" idx="10"/>
          </p:nvPr>
        </p:nvSpPr>
        <p:spPr/>
        <p:txBody>
          <a:bodyPr/>
          <a:lstStyle/>
          <a:p>
            <a:fld id="{971A37A0-98A2-4046-9ECD-FCF836B52C03}" type="datetimeFigureOut">
              <a:rPr lang="en-US" smtClean="0"/>
              <a:t>7/19/2019</a:t>
            </a:fld>
            <a:endParaRPr lang="en-US"/>
          </a:p>
        </p:txBody>
      </p:sp>
      <p:sp>
        <p:nvSpPr>
          <p:cNvPr id="4" name="Footer Placeholder 3">
            <a:extLst>
              <a:ext uri="{FF2B5EF4-FFF2-40B4-BE49-F238E27FC236}">
                <a16:creationId xmlns:a16="http://schemas.microsoft.com/office/drawing/2014/main" id="{6F253CBE-2CDF-4170-B441-A9AA746AB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A17DB-3653-47A6-B42D-FF1618D0862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6465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3B992-DF1E-4601-800C-C6B55E87C175}"/>
              </a:ext>
            </a:extLst>
          </p:cNvPr>
          <p:cNvSpPr>
            <a:spLocks noGrp="1"/>
          </p:cNvSpPr>
          <p:nvPr>
            <p:ph type="dt" sz="half" idx="10"/>
          </p:nvPr>
        </p:nvSpPr>
        <p:spPr/>
        <p:txBody>
          <a:bodyPr/>
          <a:lstStyle/>
          <a:p>
            <a:fld id="{971A37A0-98A2-4046-9ECD-FCF836B52C03}" type="datetimeFigureOut">
              <a:rPr lang="en-US" smtClean="0"/>
              <a:t>7/19/2019</a:t>
            </a:fld>
            <a:endParaRPr lang="en-US"/>
          </a:p>
        </p:txBody>
      </p:sp>
      <p:sp>
        <p:nvSpPr>
          <p:cNvPr id="3" name="Footer Placeholder 2">
            <a:extLst>
              <a:ext uri="{FF2B5EF4-FFF2-40B4-BE49-F238E27FC236}">
                <a16:creationId xmlns:a16="http://schemas.microsoft.com/office/drawing/2014/main" id="{41E04CAE-7FF0-4EB0-8D8F-077ED7836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BA9073-8674-4B7E-B050-29230D138E7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7788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F15F-1192-4817-9550-B66800D90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4F5E66-BB29-431C-8FFC-075CCE482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7E617-B09E-465D-93F3-48234485E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0405A-2678-491C-882F-2089AF54047D}"/>
              </a:ext>
            </a:extLst>
          </p:cNvPr>
          <p:cNvSpPr>
            <a:spLocks noGrp="1"/>
          </p:cNvSpPr>
          <p:nvPr>
            <p:ph type="dt" sz="half" idx="10"/>
          </p:nvPr>
        </p:nvSpPr>
        <p:spPr/>
        <p:txBody>
          <a:bodyPr/>
          <a:lstStyle/>
          <a:p>
            <a:fld id="{971A37A0-98A2-4046-9ECD-FCF836B52C03}" type="datetimeFigureOut">
              <a:rPr lang="en-US" smtClean="0"/>
              <a:t>7/19/2019</a:t>
            </a:fld>
            <a:endParaRPr lang="en-US"/>
          </a:p>
        </p:txBody>
      </p:sp>
      <p:sp>
        <p:nvSpPr>
          <p:cNvPr id="6" name="Footer Placeholder 5">
            <a:extLst>
              <a:ext uri="{FF2B5EF4-FFF2-40B4-BE49-F238E27FC236}">
                <a16:creationId xmlns:a16="http://schemas.microsoft.com/office/drawing/2014/main" id="{D295F33D-ABFC-411A-9F1E-901507D19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3EB05-0643-43CE-8C65-762A2401F49E}"/>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5916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561-20C3-4191-9B47-699425505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7F77D5-E933-4A5B-AAB4-E5DDF0E4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172998-98C3-4A31-AD5F-F2C8A5757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10BE1-D256-4F1F-B49F-BC6DADA2BA45}"/>
              </a:ext>
            </a:extLst>
          </p:cNvPr>
          <p:cNvSpPr>
            <a:spLocks noGrp="1"/>
          </p:cNvSpPr>
          <p:nvPr>
            <p:ph type="dt" sz="half" idx="10"/>
          </p:nvPr>
        </p:nvSpPr>
        <p:spPr/>
        <p:txBody>
          <a:bodyPr/>
          <a:lstStyle/>
          <a:p>
            <a:fld id="{971A37A0-98A2-4046-9ECD-FCF836B52C03}" type="datetimeFigureOut">
              <a:rPr lang="en-US" smtClean="0"/>
              <a:t>7/19/2019</a:t>
            </a:fld>
            <a:endParaRPr lang="en-US"/>
          </a:p>
        </p:txBody>
      </p:sp>
      <p:sp>
        <p:nvSpPr>
          <p:cNvPr id="6" name="Footer Placeholder 5">
            <a:extLst>
              <a:ext uri="{FF2B5EF4-FFF2-40B4-BE49-F238E27FC236}">
                <a16:creationId xmlns:a16="http://schemas.microsoft.com/office/drawing/2014/main" id="{C4969003-C3D1-4461-AF5F-C8F5DB420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61F81-8424-4132-9ECB-70DBBC90BE42}"/>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421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387F9-C0BE-46AE-A756-3144791F2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DA534-A8A3-4017-9AFD-D49150901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CF622-8CDA-42DE-A2C9-7CA2BCC9D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37A0-98A2-4046-9ECD-FCF836B52C03}" type="datetimeFigureOut">
              <a:rPr lang="en-US" smtClean="0"/>
              <a:t>7/19/2019</a:t>
            </a:fld>
            <a:endParaRPr lang="en-US"/>
          </a:p>
        </p:txBody>
      </p:sp>
      <p:sp>
        <p:nvSpPr>
          <p:cNvPr id="5" name="Footer Placeholder 4">
            <a:extLst>
              <a:ext uri="{FF2B5EF4-FFF2-40B4-BE49-F238E27FC236}">
                <a16:creationId xmlns:a16="http://schemas.microsoft.com/office/drawing/2014/main" id="{1F11E63C-50B5-46BC-9C30-4AC888B59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BB668-6DC9-46E9-B62D-DE9D08935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F276D-3176-43CE-8517-501DBFBCAFCE}" type="slidenum">
              <a:rPr lang="en-US" smtClean="0"/>
              <a:t>‹#›</a:t>
            </a:fld>
            <a:endParaRPr lang="en-US"/>
          </a:p>
        </p:txBody>
      </p:sp>
    </p:spTree>
    <p:extLst>
      <p:ext uri="{BB962C8B-B14F-4D97-AF65-F5344CB8AC3E}">
        <p14:creationId xmlns:p14="http://schemas.microsoft.com/office/powerpoint/2010/main" val="181862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B3033B-FF16-4482-84F8-5490F164B444}"/>
              </a:ext>
            </a:extLst>
          </p:cNvPr>
          <p:cNvSpPr txBox="1"/>
          <p:nvPr/>
        </p:nvSpPr>
        <p:spPr>
          <a:xfrm>
            <a:off x="3275428" y="3665601"/>
            <a:ext cx="5641144" cy="584775"/>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108Jobs Annual Salary Survey</a:t>
            </a:r>
          </a:p>
        </p:txBody>
      </p:sp>
      <p:pic>
        <p:nvPicPr>
          <p:cNvPr id="6" name="Picture 5">
            <a:extLst>
              <a:ext uri="{FF2B5EF4-FFF2-40B4-BE49-F238E27FC236}">
                <a16:creationId xmlns:a16="http://schemas.microsoft.com/office/drawing/2014/main" id="{EFC74987-0F9F-4A78-8A3A-E68AF3591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201" y="1112901"/>
            <a:ext cx="3695700" cy="2552700"/>
          </a:xfrm>
          <a:prstGeom prst="rect">
            <a:avLst/>
          </a:prstGeom>
        </p:spPr>
      </p:pic>
    </p:spTree>
    <p:extLst>
      <p:ext uri="{BB962C8B-B14F-4D97-AF65-F5344CB8AC3E}">
        <p14:creationId xmlns:p14="http://schemas.microsoft.com/office/powerpoint/2010/main" val="292340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16897" y="0"/>
            <a:ext cx="6558206"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International Organization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96404532"/>
              </p:ext>
            </p:extLst>
          </p:nvPr>
        </p:nvGraphicFramePr>
        <p:xfrm>
          <a:off x="928468" y="1732541"/>
          <a:ext cx="10142807" cy="386813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1987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Project Coordinator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930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Consultant Officer</a:t>
                      </a:r>
                    </a:p>
                  </a:txBody>
                  <a:tcPr/>
                </a:tc>
                <a:tc>
                  <a:txBody>
                    <a:bodyPr/>
                    <a:lstStyle/>
                    <a:p>
                      <a:pPr algn="ctr" fontAlgn="b"/>
                      <a:r>
                        <a:rPr lang="en-US" sz="1800" b="0" i="0" u="none" strike="noStrike">
                          <a:solidFill>
                            <a:srgbClr val="000000"/>
                          </a:solidFill>
                          <a:effectLst/>
                          <a:latin typeface="Arial" panose="020B060402020202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1517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1175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Project Finance</a:t>
                      </a:r>
                    </a:p>
                  </a:txBody>
                  <a:tcPr/>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450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694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1020</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200949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763216" y="116823"/>
            <a:ext cx="665567"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IT</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534462397"/>
              </p:ext>
            </p:extLst>
          </p:nvPr>
        </p:nvGraphicFramePr>
        <p:xfrm>
          <a:off x="928468" y="1282382"/>
          <a:ext cx="10142807" cy="4436532"/>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1058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IT Support</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Arial" panose="020B0604020202020204" pitchFamily="34" charset="0"/>
                        </a:rPr>
                        <a:t>225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1400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Web Designer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749258236"/>
                  </a:ext>
                </a:extLst>
              </a:tr>
              <a:tr h="369711">
                <a:tc>
                  <a:txBody>
                    <a:bodyPr/>
                    <a:lstStyle/>
                    <a:p>
                      <a:r>
                        <a:rPr lang="en-US" dirty="0"/>
                        <a:t>Software Developer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1187</a:t>
                      </a:r>
                    </a:p>
                  </a:txBody>
                  <a:tcPr marL="9525" marR="9525" marT="9525" marB="0" anchor="b"/>
                </a:tc>
                <a:extLst>
                  <a:ext uri="{0D108BD9-81ED-4DB2-BD59-A6C34878D82A}">
                    <a16:rowId xmlns:a16="http://schemas.microsoft.com/office/drawing/2014/main" val="4059403079"/>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171868131"/>
                  </a:ext>
                </a:extLst>
              </a:tr>
            </a:tbl>
          </a:graphicData>
        </a:graphic>
      </p:graphicFrame>
    </p:spTree>
    <p:extLst>
      <p:ext uri="{BB962C8B-B14F-4D97-AF65-F5344CB8AC3E}">
        <p14:creationId xmlns:p14="http://schemas.microsoft.com/office/powerpoint/2010/main" val="117477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497123" y="58411"/>
            <a:ext cx="38940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Motor Vehicles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77263646"/>
              </p:ext>
            </p:extLst>
          </p:nvPr>
        </p:nvGraphicFramePr>
        <p:xfrm>
          <a:off x="928468" y="1774753"/>
          <a:ext cx="10142807" cy="359776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575</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Arial" panose="020B060402020202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775</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192689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526452" y="58411"/>
            <a:ext cx="5646097"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Trade and Distribution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552557010"/>
              </p:ext>
            </p:extLst>
          </p:nvPr>
        </p:nvGraphicFramePr>
        <p:xfrm>
          <a:off x="928468" y="1774753"/>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273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878</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654</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677</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776</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18529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440443" y="58411"/>
            <a:ext cx="1818126"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Others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25475490"/>
              </p:ext>
            </p:extLst>
          </p:nvPr>
        </p:nvGraphicFramePr>
        <p:xfrm>
          <a:off x="928468" y="1915433"/>
          <a:ext cx="10142807" cy="295768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259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693</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611</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623</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1464438257"/>
                  </a:ext>
                </a:extLst>
              </a:tr>
            </a:tbl>
          </a:graphicData>
        </a:graphic>
      </p:graphicFrame>
    </p:spTree>
    <p:extLst>
      <p:ext uri="{BB962C8B-B14F-4D97-AF65-F5344CB8AC3E}">
        <p14:creationId xmlns:p14="http://schemas.microsoft.com/office/powerpoint/2010/main" val="391423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764782" y="58411"/>
            <a:ext cx="316945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All Together</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759883737"/>
              </p:ext>
            </p:extLst>
          </p:nvPr>
        </p:nvGraphicFramePr>
        <p:xfrm>
          <a:off x="928468" y="1145414"/>
          <a:ext cx="10142807" cy="450821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474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1336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Consultant</a:t>
                      </a:r>
                    </a:p>
                  </a:txBody>
                  <a:tcPr/>
                </a:tc>
                <a:tc>
                  <a:txBody>
                    <a:bodyPr/>
                    <a:lstStyle/>
                    <a:p>
                      <a:pPr algn="ctr" fontAlgn="b"/>
                      <a:r>
                        <a:rPr lang="en-US" sz="1800" b="0" i="0" u="none" strike="noStrike">
                          <a:solidFill>
                            <a:srgbClr val="000000"/>
                          </a:solidFill>
                          <a:effectLst/>
                          <a:latin typeface="Calibri" panose="020F050202020403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1517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278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Project 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Calibri" panose="020F050202020403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291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816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654</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extLst>
                  <a:ext uri="{0D108BD9-81ED-4DB2-BD59-A6C34878D82A}">
                    <a16:rowId xmlns:a16="http://schemas.microsoft.com/office/drawing/2014/main" val="1216588001"/>
                  </a:ext>
                </a:extLst>
              </a:tr>
            </a:tbl>
          </a:graphicData>
        </a:graphic>
      </p:graphicFrame>
    </p:spTree>
    <p:extLst>
      <p:ext uri="{BB962C8B-B14F-4D97-AF65-F5344CB8AC3E}">
        <p14:creationId xmlns:p14="http://schemas.microsoft.com/office/powerpoint/2010/main" val="3792729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540362" y="58411"/>
            <a:ext cx="361829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All Together 2</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27800881"/>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1143</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358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Planning and Budget Analyst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232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856</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620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Teller</a:t>
                      </a:r>
                    </a:p>
                  </a:txBody>
                  <a:tcPr/>
                </a:tc>
                <a:tc>
                  <a:txBody>
                    <a:bodyPr/>
                    <a:lstStyle/>
                    <a:p>
                      <a:pPr algn="ctr" fontAlgn="b"/>
                      <a:r>
                        <a:rPr lang="en-US" sz="1800" b="0" i="0" u="none" strike="noStrike" dirty="0">
                          <a:solidFill>
                            <a:srgbClr val="000000"/>
                          </a:solidFill>
                          <a:effectLst/>
                          <a:latin typeface="Calibri" panose="020F0502020204030204" pitchFamily="34" charset="0"/>
                        </a:rPr>
                        <a:t>292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465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Credit Officer</a:t>
                      </a:r>
                    </a:p>
                  </a:txBody>
                  <a:tcPr/>
                </a:tc>
                <a:tc>
                  <a:txBody>
                    <a:bodyPr/>
                    <a:lstStyle/>
                    <a:p>
                      <a:pPr algn="ctr" fontAlgn="b"/>
                      <a:r>
                        <a:rPr lang="en-US" sz="1800" b="0" i="0" u="none" strike="noStrike">
                          <a:solidFill>
                            <a:srgbClr val="000000"/>
                          </a:solidFill>
                          <a:effectLst/>
                          <a:latin typeface="Calibri" panose="020F050202020403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Relationship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1125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1550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1862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2125</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IT Supporter</a:t>
                      </a:r>
                    </a:p>
                  </a:txBody>
                  <a:tcPr/>
                </a:tc>
                <a:tc>
                  <a:txBody>
                    <a:bodyPr/>
                    <a:lstStyle/>
                    <a:p>
                      <a:pPr algn="ctr" fontAlgn="b"/>
                      <a:r>
                        <a:rPr lang="en-US" sz="1800" b="0" i="0" u="none" strike="noStrike" dirty="0">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780</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87128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540362" y="58411"/>
            <a:ext cx="361829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All Together 3</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13639833"/>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318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378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612</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House Keeper</a:t>
                      </a:r>
                    </a:p>
                  </a:txBody>
                  <a:tcPr/>
                </a:tc>
                <a:tc>
                  <a:txBody>
                    <a:bodyPr/>
                    <a:lstStyle/>
                    <a:p>
                      <a:pPr algn="ctr" fontAlgn="b"/>
                      <a:r>
                        <a:rPr lang="en-US" sz="1800" b="0" i="0" u="none" strike="noStrike" dirty="0">
                          <a:solidFill>
                            <a:srgbClr val="000000"/>
                          </a:solidFill>
                          <a:effectLst/>
                          <a:latin typeface="Calibri" panose="020F050202020403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279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Calibri" panose="020F050202020403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583</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Calibri" panose="020F0502020204030204" pitchFamily="34" charset="0"/>
                        </a:rPr>
                        <a:t>467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287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1650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Calibri" panose="020F050202020403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775</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Calibri" panose="020F0502020204030204" pitchFamily="34" charset="0"/>
                        </a:rPr>
                        <a:t>225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1400</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1112</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Software Developer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1187</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1156828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540362" y="58411"/>
            <a:ext cx="361829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All Together 4</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028390350"/>
              </p:ext>
            </p:extLst>
          </p:nvPr>
        </p:nvGraphicFramePr>
        <p:xfrm>
          <a:off x="928468" y="1883350"/>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Web Designer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690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1137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Agent Officer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300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370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Architect</a:t>
                      </a:r>
                    </a:p>
                  </a:txBody>
                  <a:tcPr/>
                </a:tc>
                <a:tc>
                  <a:txBody>
                    <a:bodyPr/>
                    <a:lstStyle/>
                    <a:p>
                      <a:pPr algn="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317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426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745</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Civil Engineer</a:t>
                      </a:r>
                    </a:p>
                  </a:txBody>
                  <a:tcPr/>
                </a:tc>
                <a:tc>
                  <a:txBody>
                    <a:bodyPr/>
                    <a:lstStyle/>
                    <a:p>
                      <a:pPr algn="r" fontAlgn="b"/>
                      <a:r>
                        <a:rPr lang="en-US" sz="1800" b="0" i="0" u="none" strike="noStrike" dirty="0">
                          <a:solidFill>
                            <a:srgbClr val="000000"/>
                          </a:solidFill>
                          <a:effectLst/>
                          <a:latin typeface="Calibri" panose="020F0502020204030204" pitchFamily="34" charset="0"/>
                        </a:rPr>
                        <a:t>263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342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679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Site Engineer</a:t>
                      </a:r>
                    </a:p>
                  </a:txBody>
                  <a:tcPr/>
                </a:tc>
                <a:tc>
                  <a:txBody>
                    <a:bodyPr/>
                    <a:lstStyle/>
                    <a:p>
                      <a:pPr algn="r" fontAlgn="b"/>
                      <a:r>
                        <a:rPr lang="en-US" sz="1800" b="0" i="0" u="none" strike="noStrike">
                          <a:solidFill>
                            <a:srgbClr val="000000"/>
                          </a:solidFill>
                          <a:effectLst/>
                          <a:latin typeface="Calibri" panose="020F0502020204030204" pitchFamily="34" charset="0"/>
                        </a:rPr>
                        <a:t>280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364</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481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797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Drafter</a:t>
                      </a:r>
                    </a:p>
                  </a:txBody>
                  <a:tcPr/>
                </a:tc>
                <a:tc>
                  <a:txBody>
                    <a:bodyPr/>
                    <a:lstStyle/>
                    <a:p>
                      <a:pPr algn="r" fontAlgn="b"/>
                      <a:r>
                        <a:rPr lang="en-US" sz="1800" b="0" i="0" u="none" strike="noStrike" dirty="0">
                          <a:solidFill>
                            <a:srgbClr val="000000"/>
                          </a:solidFill>
                          <a:effectLst/>
                          <a:latin typeface="Calibri" panose="020F0502020204030204" pitchFamily="34" charset="0"/>
                        </a:rPr>
                        <a:t>302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606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860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r" fontAlgn="b"/>
                      <a:r>
                        <a:rPr lang="en-US" sz="1800" b="0" i="0" u="none" strike="noStrike" dirty="0">
                          <a:solidFill>
                            <a:srgbClr val="000000"/>
                          </a:solidFill>
                          <a:effectLst/>
                          <a:latin typeface="Calibri" panose="020F0502020204030204" pitchFamily="34" charset="0"/>
                        </a:rPr>
                        <a:t>283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375</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579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Logistics Officer</a:t>
                      </a:r>
                    </a:p>
                  </a:txBody>
                  <a:tcPr/>
                </a:tc>
                <a:tc>
                  <a:txBody>
                    <a:bodyPr/>
                    <a:lstStyle/>
                    <a:p>
                      <a:pPr algn="r" fontAlgn="b"/>
                      <a:r>
                        <a:rPr lang="en-US" sz="1800" b="0" i="0" u="none" strike="noStrike" dirty="0">
                          <a:solidFill>
                            <a:srgbClr val="000000"/>
                          </a:solidFill>
                          <a:effectLst/>
                          <a:latin typeface="Calibri" panose="020F0502020204030204" pitchFamily="34" charset="0"/>
                        </a:rPr>
                        <a:t>320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456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587</a:t>
                      </a:r>
                    </a:p>
                  </a:txBody>
                  <a:tcPr marL="9525" marR="9525" marT="9525" marB="0" anchor="b"/>
                </a:tc>
                <a:extLst>
                  <a:ext uri="{0D108BD9-81ED-4DB2-BD59-A6C34878D82A}">
                    <a16:rowId xmlns:a16="http://schemas.microsoft.com/office/drawing/2014/main" val="3570486530"/>
                  </a:ext>
                </a:extLst>
              </a:tr>
            </a:tbl>
          </a:graphicData>
        </a:graphic>
      </p:graphicFrame>
    </p:spTree>
    <p:extLst>
      <p:ext uri="{BB962C8B-B14F-4D97-AF65-F5344CB8AC3E}">
        <p14:creationId xmlns:p14="http://schemas.microsoft.com/office/powerpoint/2010/main" val="199317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201330" y="58411"/>
            <a:ext cx="429636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Survey Coverage</a:t>
            </a:r>
          </a:p>
        </p:txBody>
      </p:sp>
      <p:graphicFrame>
        <p:nvGraphicFramePr>
          <p:cNvPr id="7" name="Chart 6">
            <a:extLst>
              <a:ext uri="{FF2B5EF4-FFF2-40B4-BE49-F238E27FC236}">
                <a16:creationId xmlns:a16="http://schemas.microsoft.com/office/drawing/2014/main" id="{21B3B5F6-DD2C-4EA3-BC1D-134D28458F54}"/>
              </a:ext>
            </a:extLst>
          </p:cNvPr>
          <p:cNvGraphicFramePr>
            <a:graphicFrameLocks/>
          </p:cNvGraphicFramePr>
          <p:nvPr>
            <p:extLst>
              <p:ext uri="{D42A27DB-BD31-4B8C-83A1-F6EECF244321}">
                <p14:modId xmlns:p14="http://schemas.microsoft.com/office/powerpoint/2010/main" val="3075347026"/>
              </p:ext>
            </p:extLst>
          </p:nvPr>
        </p:nvGraphicFramePr>
        <p:xfrm>
          <a:off x="2243137" y="1438092"/>
          <a:ext cx="7705726" cy="37004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6306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A6CF01-36EE-4BB4-8196-901F1F5E33F6}"/>
              </a:ext>
            </a:extLst>
          </p:cNvPr>
          <p:cNvSpPr/>
          <p:nvPr/>
        </p:nvSpPr>
        <p:spPr>
          <a:xfrm>
            <a:off x="1589649" y="1688123"/>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9B38B6-B35C-4BE9-9E12-E0FE1F3F0E50}"/>
              </a:ext>
            </a:extLst>
          </p:cNvPr>
          <p:cNvSpPr/>
          <p:nvPr/>
        </p:nvSpPr>
        <p:spPr>
          <a:xfrm>
            <a:off x="1589649" y="4513390"/>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AFECD79-F0AD-42D0-ADD6-56C414BA298E}"/>
              </a:ext>
            </a:extLst>
          </p:cNvPr>
          <p:cNvSpPr txBox="1"/>
          <p:nvPr/>
        </p:nvSpPr>
        <p:spPr>
          <a:xfrm>
            <a:off x="1786597" y="2042159"/>
            <a:ext cx="8815754" cy="2523768"/>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To provide various Companies, Organizations and individual with annual salary and benefit information for each job and position in Laos, 108-1009 Group., Ltd had conducted a hiring, compensation and benefit survey in 2019. There are 500 Companies in different business sectors joining the survey. The result of this survey will show the insights of salaries, compensation and benefit based on many factors for instance positions, work experiences and industry sectors. </a:t>
            </a:r>
          </a:p>
          <a:p>
            <a:endParaRPr lang="en-US" dirty="0"/>
          </a:p>
        </p:txBody>
      </p:sp>
      <p:sp>
        <p:nvSpPr>
          <p:cNvPr id="9" name="Rectangle 8">
            <a:extLst>
              <a:ext uri="{FF2B5EF4-FFF2-40B4-BE49-F238E27FC236}">
                <a16:creationId xmlns:a16="http://schemas.microsoft.com/office/drawing/2014/main" id="{8546C260-B37A-4821-BFE9-9BAA36429108}"/>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CC696F-5688-4A0D-ADA4-A11AFB8CDF4B}"/>
              </a:ext>
            </a:extLst>
          </p:cNvPr>
          <p:cNvSpPr txBox="1"/>
          <p:nvPr/>
        </p:nvSpPr>
        <p:spPr>
          <a:xfrm>
            <a:off x="4267513" y="58411"/>
            <a:ext cx="412324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INTRODUCTION</a:t>
            </a:r>
          </a:p>
        </p:txBody>
      </p:sp>
    </p:spTree>
    <p:extLst>
      <p:ext uri="{BB962C8B-B14F-4D97-AF65-F5344CB8AC3E}">
        <p14:creationId xmlns:p14="http://schemas.microsoft.com/office/powerpoint/2010/main" val="3348184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201330" y="58411"/>
            <a:ext cx="429636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Survey Coverage</a:t>
            </a:r>
          </a:p>
        </p:txBody>
      </p:sp>
      <p:graphicFrame>
        <p:nvGraphicFramePr>
          <p:cNvPr id="8" name="Chart 7">
            <a:extLst>
              <a:ext uri="{FF2B5EF4-FFF2-40B4-BE49-F238E27FC236}">
                <a16:creationId xmlns:a16="http://schemas.microsoft.com/office/drawing/2014/main" id="{9B5F4389-99A8-4D9E-BD4E-AB26A3462FEE}"/>
              </a:ext>
            </a:extLst>
          </p:cNvPr>
          <p:cNvGraphicFramePr>
            <a:graphicFrameLocks/>
          </p:cNvGraphicFramePr>
          <p:nvPr>
            <p:extLst>
              <p:ext uri="{D42A27DB-BD31-4B8C-83A1-F6EECF244321}">
                <p14:modId xmlns:p14="http://schemas.microsoft.com/office/powerpoint/2010/main" val="537711638"/>
              </p:ext>
            </p:extLst>
          </p:nvPr>
        </p:nvGraphicFramePr>
        <p:xfrm>
          <a:off x="1788867" y="1224547"/>
          <a:ext cx="7876810" cy="47260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062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201330" y="58411"/>
            <a:ext cx="429636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Survey Coverage</a:t>
            </a:r>
          </a:p>
        </p:txBody>
      </p:sp>
    </p:spTree>
    <p:extLst>
      <p:ext uri="{BB962C8B-B14F-4D97-AF65-F5344CB8AC3E}">
        <p14:creationId xmlns:p14="http://schemas.microsoft.com/office/powerpoint/2010/main" val="8251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8" y="1631853"/>
            <a:ext cx="1580582"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Objective</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objective of this survey is to collect the information about Hiring, Compensation and Benefit for various positions in various industry sectors in Laos. These findings will help not only Companies and Organizations in hiring decision making but also individual or job seekers who do not know the amount of salary and compensation they should propose in job application and interview.</a:t>
            </a:r>
          </a:p>
          <a:p>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Survey Coverage</a:t>
            </a:r>
          </a:p>
        </p:txBody>
      </p:sp>
      <p:sp>
        <p:nvSpPr>
          <p:cNvPr id="13" name="TextBox 12">
            <a:extLst>
              <a:ext uri="{FF2B5EF4-FFF2-40B4-BE49-F238E27FC236}">
                <a16:creationId xmlns:a16="http://schemas.microsoft.com/office/drawing/2014/main" id="{FC6A261F-F049-4C0A-BF7D-98DC7FB16087}"/>
              </a:ext>
            </a:extLst>
          </p:cNvPr>
          <p:cNvSpPr txBox="1"/>
          <p:nvPr/>
        </p:nvSpPr>
        <p:spPr>
          <a:xfrm>
            <a:off x="6693876" y="2486692"/>
            <a:ext cx="4743158"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covered 60 Companies from different industry sectors in Laos. Only the private sectors and the full-time employed were surveyed.</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3961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7" y="1631853"/>
            <a:ext cx="4501661"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Collection Method</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120032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was conducted through an online platform. The respondents were asked to fill the questionnaire through Google Form from 15 to 30 May 2019.</a:t>
            </a: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Analysis</a:t>
            </a:r>
          </a:p>
        </p:txBody>
      </p:sp>
    </p:spTree>
    <p:extLst>
      <p:ext uri="{BB962C8B-B14F-4D97-AF65-F5344CB8AC3E}">
        <p14:creationId xmlns:p14="http://schemas.microsoft.com/office/powerpoint/2010/main" val="93052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1663324" y="0"/>
            <a:ext cx="86308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Banking / Micro-finance  / Leasing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268832285"/>
              </p:ext>
            </p:extLst>
          </p:nvPr>
        </p:nvGraphicFramePr>
        <p:xfrm>
          <a:off x="928466" y="1591870"/>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369711">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369711">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Tree>
    <p:extLst>
      <p:ext uri="{BB962C8B-B14F-4D97-AF65-F5344CB8AC3E}">
        <p14:creationId xmlns:p14="http://schemas.microsoft.com/office/powerpoint/2010/main" val="53286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87213" y="58411"/>
            <a:ext cx="686598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Construction / Architecture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3296056"/>
              </p:ext>
            </p:extLst>
          </p:nvPr>
        </p:nvGraphicFramePr>
        <p:xfrm>
          <a:off x="928468" y="1971697"/>
          <a:ext cx="10142807" cy="3327399"/>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Architect</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745</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Civil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263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Site Engineer</a:t>
                      </a:r>
                    </a:p>
                  </a:txBody>
                  <a:tcPr/>
                </a:tc>
                <a:tc>
                  <a:txBody>
                    <a:bodyPr/>
                    <a:lstStyle/>
                    <a:p>
                      <a:pPr algn="ctr" fontAlgn="b"/>
                      <a:r>
                        <a:rPr lang="en-US" sz="1800" b="0" i="0" u="none" strike="noStrike">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Drafter</a:t>
                      </a:r>
                    </a:p>
                  </a:txBody>
                  <a:tcPr/>
                </a:tc>
                <a:tc>
                  <a:txBody>
                    <a:bodyPr/>
                    <a:lstStyle/>
                    <a:p>
                      <a:pPr algn="ctr" fontAlgn="b"/>
                      <a:r>
                        <a:rPr lang="en-US" sz="1800" b="0" i="0" u="none" strike="noStrike" dirty="0">
                          <a:solidFill>
                            <a:srgbClr val="000000"/>
                          </a:solidFill>
                          <a:effectLst/>
                          <a:latin typeface="Arial" panose="020B0604020202020204" pitchFamily="34" charset="0"/>
                        </a:rPr>
                        <a:t>302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860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ctr" fontAlgn="b"/>
                      <a:r>
                        <a:rPr lang="en-US" sz="1800" b="0" i="0" u="none" strike="noStrike" dirty="0">
                          <a:solidFill>
                            <a:srgbClr val="000000"/>
                          </a:solidFill>
                          <a:effectLst/>
                          <a:latin typeface="Arial" panose="020B0604020202020204" pitchFamily="34" charset="0"/>
                        </a:rPr>
                        <a:t>283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899</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86093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53351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Hotel and Hospitality</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41488178"/>
              </p:ext>
            </p:extLst>
          </p:nvPr>
        </p:nvGraphicFramePr>
        <p:xfrm>
          <a:off x="928468" y="1816949"/>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Housekeeper</a:t>
                      </a:r>
                    </a:p>
                  </a:txBody>
                  <a:tcPr/>
                </a:tc>
                <a:tc>
                  <a:txBody>
                    <a:bodyPr/>
                    <a:lstStyle/>
                    <a:p>
                      <a:pPr algn="ctr" fontAlgn="b"/>
                      <a:r>
                        <a:rPr lang="en-US" sz="1800" b="0" i="0" u="none" strike="noStrike" dirty="0">
                          <a:solidFill>
                            <a:srgbClr val="000000"/>
                          </a:solidFill>
                          <a:effectLst/>
                          <a:latin typeface="Arial" panose="020B060402020202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651</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786</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816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718</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Arial" panose="020B0604020202020204" pitchFamily="34" charset="0"/>
                        </a:rPr>
                        <a:t>467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extLst>
                  <a:ext uri="{0D108BD9-81ED-4DB2-BD59-A6C34878D82A}">
                    <a16:rowId xmlns:a16="http://schemas.microsoft.com/office/drawing/2014/main" val="2499981119"/>
                  </a:ext>
                </a:extLst>
              </a:tr>
            </a:tbl>
          </a:graphicData>
        </a:graphic>
      </p:graphicFrame>
    </p:spTree>
    <p:extLst>
      <p:ext uri="{BB962C8B-B14F-4D97-AF65-F5344CB8AC3E}">
        <p14:creationId xmlns:p14="http://schemas.microsoft.com/office/powerpoint/2010/main" val="390599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620394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Hydro-power and Mining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07192224"/>
              </p:ext>
            </p:extLst>
          </p:nvPr>
        </p:nvGraphicFramePr>
        <p:xfrm>
          <a:off x="928468" y="1662201"/>
          <a:ext cx="10142807" cy="396747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572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994</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1143</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581</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599</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Planning and Budget Analyst</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610</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Logistics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499981119"/>
                  </a:ext>
                </a:extLst>
              </a:tr>
            </a:tbl>
          </a:graphicData>
        </a:graphic>
      </p:graphicFrame>
    </p:spTree>
    <p:extLst>
      <p:ext uri="{BB962C8B-B14F-4D97-AF65-F5344CB8AC3E}">
        <p14:creationId xmlns:p14="http://schemas.microsoft.com/office/powerpoint/2010/main" val="320810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790995" y="46485"/>
            <a:ext cx="2610010"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Insurance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36500003"/>
              </p:ext>
            </p:extLst>
          </p:nvPr>
        </p:nvGraphicFramePr>
        <p:xfrm>
          <a:off x="928468" y="1845085"/>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Agent</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395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1800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Claims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4213062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2313</TotalTime>
  <Words>1248</Words>
  <Application>Microsoft Office PowerPoint</Application>
  <PresentationFormat>Widescreen</PresentationFormat>
  <Paragraphs>722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Phoud ssp</dc:creator>
  <cp:lastModifiedBy>Phoud ssp</cp:lastModifiedBy>
  <cp:revision>235</cp:revision>
  <dcterms:created xsi:type="dcterms:W3CDTF">2019-07-11T02:53:09Z</dcterms:created>
  <dcterms:modified xsi:type="dcterms:W3CDTF">2019-07-19T08:23:26Z</dcterms:modified>
</cp:coreProperties>
</file>