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86" r:id="rId6"/>
    <p:sldId id="293" r:id="rId7"/>
    <p:sldId id="259" r:id="rId8"/>
    <p:sldId id="294" r:id="rId9"/>
    <p:sldId id="273" r:id="rId10"/>
    <p:sldId id="295" r:id="rId11"/>
    <p:sldId id="274" r:id="rId12"/>
    <p:sldId id="296" r:id="rId13"/>
    <p:sldId id="275" r:id="rId14"/>
    <p:sldId id="297" r:id="rId15"/>
    <p:sldId id="276" r:id="rId16"/>
    <p:sldId id="298" r:id="rId17"/>
    <p:sldId id="277" r:id="rId18"/>
    <p:sldId id="299" r:id="rId19"/>
    <p:sldId id="278" r:id="rId20"/>
    <p:sldId id="300" r:id="rId21"/>
    <p:sldId id="279" r:id="rId22"/>
    <p:sldId id="301" r:id="rId23"/>
    <p:sldId id="280" r:id="rId24"/>
    <p:sldId id="302" r:id="rId25"/>
    <p:sldId id="281" r:id="rId26"/>
    <p:sldId id="303" r:id="rId27"/>
    <p:sldId id="282" r:id="rId28"/>
    <p:sldId id="283" r:id="rId29"/>
    <p:sldId id="284" r:id="rId30"/>
    <p:sldId id="285" r:id="rId31"/>
    <p:sldId id="304" r:id="rId32"/>
    <p:sldId id="287" r:id="rId33"/>
    <p:sldId id="288" r:id="rId34"/>
    <p:sldId id="306" r:id="rId35"/>
    <p:sldId id="305" r:id="rId36"/>
    <p:sldId id="307" r:id="rId37"/>
    <p:sldId id="308"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108%20Survey%20Project\Reports\Conclusion\General%20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108%20Survey%20Project\Reports\Conclusion\General%20Dat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3DA-4DCE-873A-B7CF656B7D2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3DA-4DCE-873A-B7CF656B7D21}"/>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3DA-4DCE-873A-B7CF656B7D21}"/>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43DA-4DCE-873A-B7CF656B7D21}"/>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43DA-4DCE-873A-B7CF656B7D21}"/>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43DA-4DCE-873A-B7CF656B7D21}"/>
              </c:ext>
            </c:extLst>
          </c:dPt>
          <c:cat>
            <c:strRef>
              <c:f>Sheet1!$A$2:$A$7</c:f>
              <c:strCache>
                <c:ptCount val="6"/>
                <c:pt idx="0">
                  <c:v>1-9</c:v>
                </c:pt>
                <c:pt idx="1">
                  <c:v>10-50</c:v>
                </c:pt>
                <c:pt idx="2">
                  <c:v>51-100</c:v>
                </c:pt>
                <c:pt idx="3">
                  <c:v>101-200</c:v>
                </c:pt>
                <c:pt idx="4">
                  <c:v>201-500</c:v>
                </c:pt>
                <c:pt idx="5">
                  <c:v>Over 500</c:v>
                </c:pt>
              </c:strCache>
            </c:strRef>
          </c:cat>
          <c:val>
            <c:numRef>
              <c:f>Sheet1!$B$2:$B$7</c:f>
              <c:numCache>
                <c:formatCode>General</c:formatCode>
                <c:ptCount val="6"/>
                <c:pt idx="0">
                  <c:v>17</c:v>
                </c:pt>
                <c:pt idx="1">
                  <c:v>22</c:v>
                </c:pt>
                <c:pt idx="2">
                  <c:v>10</c:v>
                </c:pt>
                <c:pt idx="3">
                  <c:v>3</c:v>
                </c:pt>
                <c:pt idx="4">
                  <c:v>2</c:v>
                </c:pt>
                <c:pt idx="5">
                  <c:v>6</c:v>
                </c:pt>
              </c:numCache>
            </c:numRef>
          </c:val>
          <c:extLst>
            <c:ext xmlns:c16="http://schemas.microsoft.com/office/drawing/2014/chart" uri="{C3380CC4-5D6E-409C-BE32-E72D297353CC}">
              <c16:uniqueId val="{00000000-4DB3-4FF6-A8D9-E650FCDB838C}"/>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[General Data.xlsx]Sheet4!PivotTable3</c:name>
    <c:fmtId val="15"/>
  </c:pivotSource>
  <c:chart>
    <c:autoTitleDeleted val="1"/>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s>
    <c:plotArea>
      <c:layout/>
      <c:pieChart>
        <c:varyColors val="1"/>
        <c:ser>
          <c:idx val="0"/>
          <c:order val="0"/>
          <c:tx>
            <c:strRef>
              <c:f>Sheet4!$B$3</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83CF-4FEF-90D2-2A9EA289014A}"/>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83CF-4FEF-90D2-2A9EA289014A}"/>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83CF-4FEF-90D2-2A9EA289014A}"/>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83CF-4FEF-90D2-2A9EA289014A}"/>
              </c:ext>
            </c:extLst>
          </c:dPt>
          <c:dLbls>
            <c:dLbl>
              <c:idx val="0"/>
              <c:layout>
                <c:manualLayout>
                  <c:x val="-3.2176402457160234E-3"/>
                  <c:y val="8.2995736292172675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83CF-4FEF-90D2-2A9EA289014A}"/>
                </c:ext>
              </c:extLst>
            </c:dLbl>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Sheet4!$A$4:$A$8</c:f>
              <c:strCache>
                <c:ptCount val="4"/>
                <c:pt idx="0">
                  <c:v>Decrease</c:v>
                </c:pt>
                <c:pt idx="1">
                  <c:v>Increase</c:v>
                </c:pt>
                <c:pt idx="2">
                  <c:v>No plan yet</c:v>
                </c:pt>
                <c:pt idx="3">
                  <c:v>(blank)</c:v>
                </c:pt>
              </c:strCache>
            </c:strRef>
          </c:cat>
          <c:val>
            <c:numRef>
              <c:f>Sheet4!$B$4:$B$8</c:f>
              <c:numCache>
                <c:formatCode>General</c:formatCode>
                <c:ptCount val="4"/>
                <c:pt idx="0">
                  <c:v>1</c:v>
                </c:pt>
                <c:pt idx="1">
                  <c:v>38</c:v>
                </c:pt>
                <c:pt idx="2">
                  <c:v>17</c:v>
                </c:pt>
              </c:numCache>
            </c:numRef>
          </c:val>
          <c:extLst>
            <c:ext xmlns:c16="http://schemas.microsoft.com/office/drawing/2014/chart" uri="{C3380CC4-5D6E-409C-BE32-E72D297353CC}">
              <c16:uniqueId val="{00000008-83CF-4FEF-90D2-2A9EA289014A}"/>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egendEntry>
        <c:idx val="3"/>
        <c:delete val="1"/>
      </c:legendEntry>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[General Data.xlsx]Sheet3!PivotTable2</c:name>
    <c:fmtId val="6"/>
  </c:pivotSource>
  <c:chart>
    <c:autoTitleDeleted val="1"/>
    <c:pivotFmts>
      <c:pivotFmt>
        <c:idx val="0"/>
        <c:spPr>
          <a:solidFill>
            <a:schemeClr val="accent1"/>
          </a:solidFill>
          <a:ln>
            <a:noFill/>
          </a:ln>
          <a:effectLst>
            <a:outerShdw blurRad="63500" sx="102000" sy="102000" algn="ctr" rotWithShape="0">
              <a:prstClr val="black">
                <a:alpha val="20000"/>
              </a:prstClr>
            </a:outerShdw>
          </a:effectLst>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2"/>
        <c:spPr>
          <a:solidFill>
            <a:schemeClr val="accent2"/>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3"/>
        <c:spPr>
          <a:solidFill>
            <a:schemeClr val="accent3"/>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4"/>
        <c:spPr>
          <a:solidFill>
            <a:schemeClr val="accent4"/>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5"/>
        <c:spPr>
          <a:solidFill>
            <a:schemeClr val="accent1"/>
          </a:solidFill>
          <a:ln>
            <a:noFill/>
          </a:ln>
          <a:effectLst>
            <a:outerShdw blurRad="63500" sx="102000" sy="102000" algn="ctr"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6"/>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7"/>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8"/>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9"/>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0"/>
        <c:spPr>
          <a:solidFill>
            <a:schemeClr val="accent1"/>
          </a:solidFill>
          <a:ln>
            <a:noFill/>
          </a:ln>
          <a:effectLst>
            <a:outerShdw blurRad="63500" sx="102000" sy="102000" algn="ctr"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1"/>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2"/>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3"/>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4"/>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s>
    <c:plotArea>
      <c:layout/>
      <c:pieChart>
        <c:varyColors val="1"/>
        <c:ser>
          <c:idx val="0"/>
          <c:order val="0"/>
          <c:tx>
            <c:strRef>
              <c:f>Sheet3!$B$3</c:f>
              <c:strCache>
                <c:ptCount val="1"/>
                <c:pt idx="0">
                  <c:v>Total</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AF46-46F7-A86A-9FFEDA36FBFD}"/>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AF46-46F7-A86A-9FFEDA36FBFD}"/>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AF46-46F7-A86A-9FFEDA36FBFD}"/>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AF46-46F7-A86A-9FFEDA36FBFD}"/>
              </c:ext>
            </c:extLst>
          </c:dPt>
          <c:dLbls>
            <c:dLbl>
              <c:idx val="0"/>
              <c:spPr>
                <a:noFill/>
                <a:ln>
                  <a:noFill/>
                </a:ln>
                <a:effectLst/>
              </c:spPr>
              <c:txPr>
                <a:bodyPr rot="0" spcFirstLastPara="1" vertOverflow="ellipsis" vert="horz" wrap="square" lIns="38100" tIns="19050" rIns="38100" bIns="19050" anchor="ctr" anchorCtr="1">
                  <a:spAutoFit/>
                </a:bodyPr>
                <a:lstStyle/>
                <a:p>
                  <a:pPr>
                    <a:defRPr sz="18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1-AF46-46F7-A86A-9FFEDA36FBFD}"/>
                </c:ext>
              </c:extLst>
            </c:dLbl>
            <c:dLbl>
              <c:idx val="1"/>
              <c:spPr>
                <a:noFill/>
                <a:ln>
                  <a:noFill/>
                </a:ln>
                <a:effectLst/>
              </c:spPr>
              <c:txPr>
                <a:bodyPr rot="0" spcFirstLastPara="1" vertOverflow="ellipsis" vert="horz" wrap="square" lIns="38100" tIns="19050" rIns="38100" bIns="19050" anchor="ctr" anchorCtr="1">
                  <a:spAutoFit/>
                </a:bodyPr>
                <a:lstStyle/>
                <a:p>
                  <a:pPr>
                    <a:defRPr sz="18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3-AF46-46F7-A86A-9FFEDA36FBFD}"/>
                </c:ext>
              </c:extLst>
            </c:dLbl>
            <c:dLbl>
              <c:idx val="2"/>
              <c:spPr>
                <a:noFill/>
                <a:ln>
                  <a:noFill/>
                </a:ln>
                <a:effectLst/>
              </c:spPr>
              <c:txPr>
                <a:bodyPr rot="0" spcFirstLastPara="1" vertOverflow="ellipsis" vert="horz" wrap="square" lIns="38100" tIns="19050" rIns="38100" bIns="19050" anchor="ctr" anchorCtr="1">
                  <a:spAutoFit/>
                </a:bodyPr>
                <a:lstStyle/>
                <a:p>
                  <a:pPr>
                    <a:defRPr sz="180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5-AF46-46F7-A86A-9FFEDA36FBFD}"/>
                </c:ext>
              </c:extLst>
            </c:dLbl>
            <c:dLbl>
              <c:idx val="3"/>
              <c:spPr>
                <a:noFill/>
                <a:ln>
                  <a:noFill/>
                </a:ln>
                <a:effectLst/>
              </c:spPr>
              <c:txPr>
                <a:bodyPr rot="0" spcFirstLastPara="1" vertOverflow="ellipsis" vert="horz" wrap="square" lIns="38100" tIns="19050" rIns="38100" bIns="19050" anchor="ctr" anchorCtr="1">
                  <a:spAutoFit/>
                </a:bodyPr>
                <a:lstStyle/>
                <a:p>
                  <a:pPr>
                    <a:defRPr sz="18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7-AF46-46F7-A86A-9FFEDA36FBFD}"/>
                </c:ext>
              </c:extLst>
            </c:dLbl>
            <c:spPr>
              <a:noFill/>
              <a:ln>
                <a:noFill/>
              </a:ln>
              <a:effectLst/>
            </c:spPr>
            <c:txPr>
              <a:bodyPr rot="0" spcFirstLastPara="1" vertOverflow="ellipsis" vert="horz" wrap="square" lIns="38100" tIns="19050" rIns="38100" bIns="19050" anchor="ctr" anchorCtr="1">
                <a:spAutoFit/>
              </a:bodyPr>
              <a:lstStyle/>
              <a:p>
                <a:pPr>
                  <a:defRPr sz="18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Sheet3!$A$4:$A$8</c:f>
              <c:strCache>
                <c:ptCount val="4"/>
                <c:pt idx="0">
                  <c:v>Expansion</c:v>
                </c:pt>
                <c:pt idx="1">
                  <c:v>Number of customers increase</c:v>
                </c:pt>
                <c:pt idx="2">
                  <c:v>Replacement</c:v>
                </c:pt>
                <c:pt idx="3">
                  <c:v>(blank)</c:v>
                </c:pt>
              </c:strCache>
            </c:strRef>
          </c:cat>
          <c:val>
            <c:numRef>
              <c:f>Sheet3!$B$4:$B$8</c:f>
              <c:numCache>
                <c:formatCode>General</c:formatCode>
                <c:ptCount val="4"/>
                <c:pt idx="0">
                  <c:v>26</c:v>
                </c:pt>
                <c:pt idx="1">
                  <c:v>1</c:v>
                </c:pt>
                <c:pt idx="2">
                  <c:v>8</c:v>
                </c:pt>
              </c:numCache>
            </c:numRef>
          </c:val>
          <c:extLst>
            <c:ext xmlns:c16="http://schemas.microsoft.com/office/drawing/2014/chart" uri="{C3380CC4-5D6E-409C-BE32-E72D297353CC}">
              <c16:uniqueId val="{00000008-AF46-46F7-A86A-9FFEDA36FBFD}"/>
            </c:ext>
          </c:extLst>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 Problem Solving</c:v>
                </c:pt>
              </c:strCache>
            </c:strRef>
          </c:tx>
          <c:spPr>
            <a:solidFill>
              <a:schemeClr val="accent1"/>
            </a:solidFill>
            <a:ln>
              <a:noFill/>
            </a:ln>
            <a:effectLst/>
          </c:spPr>
          <c:invertIfNegative val="0"/>
          <c:cat>
            <c:numRef>
              <c:f>Sheet1!$A$2</c:f>
              <c:numCache>
                <c:formatCode>General</c:formatCode>
                <c:ptCount val="1"/>
              </c:numCache>
            </c:numRef>
          </c:cat>
          <c:val>
            <c:numRef>
              <c:f>Sheet1!$B$2</c:f>
              <c:numCache>
                <c:formatCode>0%</c:formatCode>
                <c:ptCount val="1"/>
                <c:pt idx="0">
                  <c:v>0.67692307692307696</c:v>
                </c:pt>
              </c:numCache>
            </c:numRef>
          </c:val>
          <c:extLst>
            <c:ext xmlns:c16="http://schemas.microsoft.com/office/drawing/2014/chart" uri="{C3380CC4-5D6E-409C-BE32-E72D297353CC}">
              <c16:uniqueId val="{00000000-8D7B-49BB-B1B7-A8C8962264C2}"/>
            </c:ext>
          </c:extLst>
        </c:ser>
        <c:ser>
          <c:idx val="1"/>
          <c:order val="1"/>
          <c:tx>
            <c:strRef>
              <c:f>Sheet1!$C$1</c:f>
              <c:strCache>
                <c:ptCount val="1"/>
                <c:pt idx="0">
                  <c:v> Teamwork and Collaboration</c:v>
                </c:pt>
              </c:strCache>
            </c:strRef>
          </c:tx>
          <c:spPr>
            <a:solidFill>
              <a:schemeClr val="accent2"/>
            </a:solidFill>
            <a:ln>
              <a:noFill/>
            </a:ln>
            <a:effectLst/>
          </c:spPr>
          <c:invertIfNegative val="0"/>
          <c:cat>
            <c:numRef>
              <c:f>Sheet1!$A$2</c:f>
              <c:numCache>
                <c:formatCode>General</c:formatCode>
                <c:ptCount val="1"/>
              </c:numCache>
            </c:numRef>
          </c:cat>
          <c:val>
            <c:numRef>
              <c:f>Sheet1!$C$2</c:f>
              <c:numCache>
                <c:formatCode>0%</c:formatCode>
                <c:ptCount val="1"/>
                <c:pt idx="0">
                  <c:v>0.66153846153846152</c:v>
                </c:pt>
              </c:numCache>
            </c:numRef>
          </c:val>
          <c:extLst>
            <c:ext xmlns:c16="http://schemas.microsoft.com/office/drawing/2014/chart" uri="{C3380CC4-5D6E-409C-BE32-E72D297353CC}">
              <c16:uniqueId val="{00000001-8D7B-49BB-B1B7-A8C8962264C2}"/>
            </c:ext>
          </c:extLst>
        </c:ser>
        <c:ser>
          <c:idx val="2"/>
          <c:order val="2"/>
          <c:tx>
            <c:strRef>
              <c:f>Sheet1!$D$1</c:f>
              <c:strCache>
                <c:ptCount val="1"/>
                <c:pt idx="0">
                  <c:v>Communication Skills</c:v>
                </c:pt>
              </c:strCache>
            </c:strRef>
          </c:tx>
          <c:spPr>
            <a:solidFill>
              <a:schemeClr val="accent3"/>
            </a:solidFill>
            <a:ln>
              <a:noFill/>
            </a:ln>
            <a:effectLst/>
          </c:spPr>
          <c:invertIfNegative val="0"/>
          <c:cat>
            <c:numRef>
              <c:f>Sheet1!$A$2</c:f>
              <c:numCache>
                <c:formatCode>General</c:formatCode>
                <c:ptCount val="1"/>
              </c:numCache>
            </c:numRef>
          </c:cat>
          <c:val>
            <c:numRef>
              <c:f>Sheet1!$D$2</c:f>
              <c:numCache>
                <c:formatCode>0%</c:formatCode>
                <c:ptCount val="1"/>
                <c:pt idx="0">
                  <c:v>0.66153846153846152</c:v>
                </c:pt>
              </c:numCache>
            </c:numRef>
          </c:val>
          <c:extLst>
            <c:ext xmlns:c16="http://schemas.microsoft.com/office/drawing/2014/chart" uri="{C3380CC4-5D6E-409C-BE32-E72D297353CC}">
              <c16:uniqueId val="{00000002-8D7B-49BB-B1B7-A8C8962264C2}"/>
            </c:ext>
          </c:extLst>
        </c:ser>
        <c:ser>
          <c:idx val="3"/>
          <c:order val="3"/>
          <c:tx>
            <c:strRef>
              <c:f>Sheet1!$E$1</c:f>
              <c:strCache>
                <c:ptCount val="1"/>
                <c:pt idx="0">
                  <c:v> Time Management</c:v>
                </c:pt>
              </c:strCache>
            </c:strRef>
          </c:tx>
          <c:spPr>
            <a:solidFill>
              <a:schemeClr val="accent4"/>
            </a:solidFill>
            <a:ln>
              <a:noFill/>
            </a:ln>
            <a:effectLst/>
          </c:spPr>
          <c:invertIfNegative val="0"/>
          <c:cat>
            <c:numRef>
              <c:f>Sheet1!$A$2</c:f>
              <c:numCache>
                <c:formatCode>General</c:formatCode>
                <c:ptCount val="1"/>
              </c:numCache>
            </c:numRef>
          </c:cat>
          <c:val>
            <c:numRef>
              <c:f>Sheet1!$E$2</c:f>
              <c:numCache>
                <c:formatCode>0%</c:formatCode>
                <c:ptCount val="1"/>
                <c:pt idx="0">
                  <c:v>0.61538461538461542</c:v>
                </c:pt>
              </c:numCache>
            </c:numRef>
          </c:val>
          <c:extLst>
            <c:ext xmlns:c16="http://schemas.microsoft.com/office/drawing/2014/chart" uri="{C3380CC4-5D6E-409C-BE32-E72D297353CC}">
              <c16:uniqueId val="{00000003-8D7B-49BB-B1B7-A8C8962264C2}"/>
            </c:ext>
          </c:extLst>
        </c:ser>
        <c:ser>
          <c:idx val="4"/>
          <c:order val="4"/>
          <c:tx>
            <c:strRef>
              <c:f>Sheet1!$F$1</c:f>
              <c:strCache>
                <c:ptCount val="1"/>
                <c:pt idx="0">
                  <c:v> Languages</c:v>
                </c:pt>
              </c:strCache>
            </c:strRef>
          </c:tx>
          <c:spPr>
            <a:solidFill>
              <a:schemeClr val="accent5"/>
            </a:solidFill>
            <a:ln>
              <a:noFill/>
            </a:ln>
            <a:effectLst/>
          </c:spPr>
          <c:invertIfNegative val="0"/>
          <c:cat>
            <c:numRef>
              <c:f>Sheet1!$A$2</c:f>
              <c:numCache>
                <c:formatCode>General</c:formatCode>
                <c:ptCount val="1"/>
              </c:numCache>
            </c:numRef>
          </c:cat>
          <c:val>
            <c:numRef>
              <c:f>Sheet1!$F$2</c:f>
              <c:numCache>
                <c:formatCode>0%</c:formatCode>
                <c:ptCount val="1"/>
                <c:pt idx="0">
                  <c:v>0.58461538461538465</c:v>
                </c:pt>
              </c:numCache>
            </c:numRef>
          </c:val>
          <c:extLst>
            <c:ext xmlns:c16="http://schemas.microsoft.com/office/drawing/2014/chart" uri="{C3380CC4-5D6E-409C-BE32-E72D297353CC}">
              <c16:uniqueId val="{00000004-8D7B-49BB-B1B7-A8C8962264C2}"/>
            </c:ext>
          </c:extLst>
        </c:ser>
        <c:ser>
          <c:idx val="5"/>
          <c:order val="5"/>
          <c:tx>
            <c:strRef>
              <c:f>Sheet1!$G$1</c:f>
              <c:strCache>
                <c:ptCount val="1"/>
                <c:pt idx="0">
                  <c:v> Leadership / Management Skills</c:v>
                </c:pt>
              </c:strCache>
            </c:strRef>
          </c:tx>
          <c:spPr>
            <a:solidFill>
              <a:schemeClr val="accent6"/>
            </a:solidFill>
            <a:ln>
              <a:noFill/>
            </a:ln>
            <a:effectLst/>
          </c:spPr>
          <c:invertIfNegative val="0"/>
          <c:cat>
            <c:numRef>
              <c:f>Sheet1!$A$2</c:f>
              <c:numCache>
                <c:formatCode>General</c:formatCode>
                <c:ptCount val="1"/>
              </c:numCache>
            </c:numRef>
          </c:cat>
          <c:val>
            <c:numRef>
              <c:f>Sheet1!$G$2</c:f>
              <c:numCache>
                <c:formatCode>0%</c:formatCode>
                <c:ptCount val="1"/>
                <c:pt idx="0">
                  <c:v>0.58461538461538465</c:v>
                </c:pt>
              </c:numCache>
            </c:numRef>
          </c:val>
          <c:extLst>
            <c:ext xmlns:c16="http://schemas.microsoft.com/office/drawing/2014/chart" uri="{C3380CC4-5D6E-409C-BE32-E72D297353CC}">
              <c16:uniqueId val="{00000005-8D7B-49BB-B1B7-A8C8962264C2}"/>
            </c:ext>
          </c:extLst>
        </c:ser>
        <c:ser>
          <c:idx val="6"/>
          <c:order val="6"/>
          <c:tx>
            <c:strRef>
              <c:f>Sheet1!$H$1</c:f>
              <c:strCache>
                <c:ptCount val="1"/>
                <c:pt idx="0">
                  <c:v> Computer / IT Literacy</c:v>
                </c:pt>
              </c:strCache>
            </c:strRef>
          </c:tx>
          <c:spPr>
            <a:solidFill>
              <a:schemeClr val="accent1">
                <a:lumMod val="60000"/>
              </a:schemeClr>
            </a:solidFill>
            <a:ln>
              <a:noFill/>
            </a:ln>
            <a:effectLst/>
          </c:spPr>
          <c:invertIfNegative val="0"/>
          <c:cat>
            <c:numRef>
              <c:f>Sheet1!$A$2</c:f>
              <c:numCache>
                <c:formatCode>General</c:formatCode>
                <c:ptCount val="1"/>
              </c:numCache>
            </c:numRef>
          </c:cat>
          <c:val>
            <c:numRef>
              <c:f>Sheet1!$H$2</c:f>
              <c:numCache>
                <c:formatCode>0%</c:formatCode>
                <c:ptCount val="1"/>
                <c:pt idx="0">
                  <c:v>0.56923076923076921</c:v>
                </c:pt>
              </c:numCache>
            </c:numRef>
          </c:val>
          <c:extLst>
            <c:ext xmlns:c16="http://schemas.microsoft.com/office/drawing/2014/chart" uri="{C3380CC4-5D6E-409C-BE32-E72D297353CC}">
              <c16:uniqueId val="{00000006-8D7B-49BB-B1B7-A8C8962264C2}"/>
            </c:ext>
          </c:extLst>
        </c:ser>
        <c:ser>
          <c:idx val="7"/>
          <c:order val="7"/>
          <c:tx>
            <c:strRef>
              <c:f>Sheet1!$I$1</c:f>
              <c:strCache>
                <c:ptCount val="1"/>
                <c:pt idx="0">
                  <c:v> Self-Management and Initiative</c:v>
                </c:pt>
              </c:strCache>
            </c:strRef>
          </c:tx>
          <c:spPr>
            <a:solidFill>
              <a:schemeClr val="accent2">
                <a:lumMod val="60000"/>
              </a:schemeClr>
            </a:solidFill>
            <a:ln>
              <a:noFill/>
            </a:ln>
            <a:effectLst/>
          </c:spPr>
          <c:invertIfNegative val="0"/>
          <c:cat>
            <c:numRef>
              <c:f>Sheet1!$A$2</c:f>
              <c:numCache>
                <c:formatCode>General</c:formatCode>
                <c:ptCount val="1"/>
              </c:numCache>
            </c:numRef>
          </c:cat>
          <c:val>
            <c:numRef>
              <c:f>Sheet1!$I$2</c:f>
              <c:numCache>
                <c:formatCode>0%</c:formatCode>
                <c:ptCount val="1"/>
                <c:pt idx="0">
                  <c:v>0.55384615384615388</c:v>
                </c:pt>
              </c:numCache>
            </c:numRef>
          </c:val>
          <c:extLst>
            <c:ext xmlns:c16="http://schemas.microsoft.com/office/drawing/2014/chart" uri="{C3380CC4-5D6E-409C-BE32-E72D297353CC}">
              <c16:uniqueId val="{00000007-8D7B-49BB-B1B7-A8C8962264C2}"/>
            </c:ext>
          </c:extLst>
        </c:ser>
        <c:ser>
          <c:idx val="8"/>
          <c:order val="8"/>
          <c:tx>
            <c:strRef>
              <c:f>Sheet1!$J$1</c:f>
              <c:strCache>
                <c:ptCount val="1"/>
                <c:pt idx="0">
                  <c:v> Technical Knowledge</c:v>
                </c:pt>
              </c:strCache>
            </c:strRef>
          </c:tx>
          <c:spPr>
            <a:solidFill>
              <a:schemeClr val="accent3">
                <a:lumMod val="60000"/>
              </a:schemeClr>
            </a:solidFill>
            <a:ln>
              <a:noFill/>
            </a:ln>
            <a:effectLst/>
          </c:spPr>
          <c:invertIfNegative val="0"/>
          <c:cat>
            <c:numRef>
              <c:f>Sheet1!$A$2</c:f>
              <c:numCache>
                <c:formatCode>General</c:formatCode>
                <c:ptCount val="1"/>
              </c:numCache>
            </c:numRef>
          </c:cat>
          <c:val>
            <c:numRef>
              <c:f>Sheet1!$J$2</c:f>
              <c:numCache>
                <c:formatCode>0%</c:formatCode>
                <c:ptCount val="1"/>
                <c:pt idx="0">
                  <c:v>0.55384615384615388</c:v>
                </c:pt>
              </c:numCache>
            </c:numRef>
          </c:val>
          <c:extLst>
            <c:ext xmlns:c16="http://schemas.microsoft.com/office/drawing/2014/chart" uri="{C3380CC4-5D6E-409C-BE32-E72D297353CC}">
              <c16:uniqueId val="{00000008-8D7B-49BB-B1B7-A8C8962264C2}"/>
            </c:ext>
          </c:extLst>
        </c:ser>
        <c:ser>
          <c:idx val="9"/>
          <c:order val="9"/>
          <c:tx>
            <c:strRef>
              <c:f>Sheet1!$K$1</c:f>
              <c:strCache>
                <c:ptCount val="1"/>
                <c:pt idx="0">
                  <c:v> Flexibility / Adaptability</c:v>
                </c:pt>
              </c:strCache>
            </c:strRef>
          </c:tx>
          <c:spPr>
            <a:solidFill>
              <a:schemeClr val="accent4">
                <a:lumMod val="60000"/>
              </a:schemeClr>
            </a:solidFill>
            <a:ln>
              <a:noFill/>
            </a:ln>
            <a:effectLst/>
          </c:spPr>
          <c:invertIfNegative val="0"/>
          <c:cat>
            <c:numRef>
              <c:f>Sheet1!$A$2</c:f>
              <c:numCache>
                <c:formatCode>General</c:formatCode>
                <c:ptCount val="1"/>
              </c:numCache>
            </c:numRef>
          </c:cat>
          <c:val>
            <c:numRef>
              <c:f>Sheet1!$K$2</c:f>
              <c:numCache>
                <c:formatCode>0%</c:formatCode>
                <c:ptCount val="1"/>
                <c:pt idx="0">
                  <c:v>0.52307692307692311</c:v>
                </c:pt>
              </c:numCache>
            </c:numRef>
          </c:val>
          <c:extLst>
            <c:ext xmlns:c16="http://schemas.microsoft.com/office/drawing/2014/chart" uri="{C3380CC4-5D6E-409C-BE32-E72D297353CC}">
              <c16:uniqueId val="{00000009-8D7B-49BB-B1B7-A8C8962264C2}"/>
            </c:ext>
          </c:extLst>
        </c:ser>
        <c:ser>
          <c:idx val="10"/>
          <c:order val="10"/>
          <c:tx>
            <c:strRef>
              <c:f>Sheet1!$L$1</c:f>
              <c:strCache>
                <c:ptCount val="1"/>
                <c:pt idx="0">
                  <c:v> Critical and Creative Thinking</c:v>
                </c:pt>
              </c:strCache>
            </c:strRef>
          </c:tx>
          <c:spPr>
            <a:solidFill>
              <a:schemeClr val="accent5">
                <a:lumMod val="60000"/>
              </a:schemeClr>
            </a:solidFill>
            <a:ln>
              <a:noFill/>
            </a:ln>
            <a:effectLst/>
          </c:spPr>
          <c:invertIfNegative val="0"/>
          <c:cat>
            <c:numRef>
              <c:f>Sheet1!$A$2</c:f>
              <c:numCache>
                <c:formatCode>General</c:formatCode>
                <c:ptCount val="1"/>
              </c:numCache>
            </c:numRef>
          </c:cat>
          <c:val>
            <c:numRef>
              <c:f>Sheet1!$L$2</c:f>
              <c:numCache>
                <c:formatCode>0%</c:formatCode>
                <c:ptCount val="1"/>
                <c:pt idx="0">
                  <c:v>0.52307692307692311</c:v>
                </c:pt>
              </c:numCache>
            </c:numRef>
          </c:val>
          <c:extLst>
            <c:ext xmlns:c16="http://schemas.microsoft.com/office/drawing/2014/chart" uri="{C3380CC4-5D6E-409C-BE32-E72D297353CC}">
              <c16:uniqueId val="{0000000A-8D7B-49BB-B1B7-A8C8962264C2}"/>
            </c:ext>
          </c:extLst>
        </c:ser>
        <c:dLbls>
          <c:showLegendKey val="0"/>
          <c:showVal val="0"/>
          <c:showCatName val="0"/>
          <c:showSerName val="0"/>
          <c:showPercent val="0"/>
          <c:showBubbleSize val="0"/>
        </c:dLbls>
        <c:gapWidth val="219"/>
        <c:overlap val="-27"/>
        <c:axId val="1839277663"/>
        <c:axId val="1862388863"/>
      </c:barChart>
      <c:catAx>
        <c:axId val="18392776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62388863"/>
        <c:crosses val="autoZero"/>
        <c:auto val="1"/>
        <c:lblAlgn val="ctr"/>
        <c:lblOffset val="100"/>
        <c:noMultiLvlLbl val="0"/>
      </c:catAx>
      <c:valAx>
        <c:axId val="1862388863"/>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392776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40531-0DED-45D3-9720-F39DA668CF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661CE1D-FBD1-4BA0-8992-67879A2737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A7ADB1C-231B-476E-BA7C-3ADF6A9E620A}"/>
              </a:ext>
            </a:extLst>
          </p:cNvPr>
          <p:cNvSpPr>
            <a:spLocks noGrp="1"/>
          </p:cNvSpPr>
          <p:nvPr>
            <p:ph type="dt" sz="half" idx="10"/>
          </p:nvPr>
        </p:nvSpPr>
        <p:spPr/>
        <p:txBody>
          <a:bodyPr/>
          <a:lstStyle/>
          <a:p>
            <a:fld id="{971A37A0-98A2-4046-9ECD-FCF836B52C03}" type="datetimeFigureOut">
              <a:rPr lang="en-US" smtClean="0"/>
              <a:t>7/30/2019</a:t>
            </a:fld>
            <a:endParaRPr lang="en-US"/>
          </a:p>
        </p:txBody>
      </p:sp>
      <p:sp>
        <p:nvSpPr>
          <p:cNvPr id="5" name="Footer Placeholder 4">
            <a:extLst>
              <a:ext uri="{FF2B5EF4-FFF2-40B4-BE49-F238E27FC236}">
                <a16:creationId xmlns:a16="http://schemas.microsoft.com/office/drawing/2014/main" id="{A2BBE911-863A-4B66-95CD-9BA47E463E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AB2631-5810-4ED4-85AB-377F8BB341F9}"/>
              </a:ext>
            </a:extLst>
          </p:cNvPr>
          <p:cNvSpPr>
            <a:spLocks noGrp="1"/>
          </p:cNvSpPr>
          <p:nvPr>
            <p:ph type="sldNum" sz="quarter" idx="12"/>
          </p:nvPr>
        </p:nvSpPr>
        <p:spPr/>
        <p:txBody>
          <a:bodyPr/>
          <a:lstStyle/>
          <a:p>
            <a:fld id="{E7CF276D-3176-43CE-8517-501DBFBCAFCE}" type="slidenum">
              <a:rPr lang="en-US" smtClean="0"/>
              <a:t>‹#›</a:t>
            </a:fld>
            <a:endParaRPr lang="en-US"/>
          </a:p>
        </p:txBody>
      </p:sp>
    </p:spTree>
    <p:extLst>
      <p:ext uri="{BB962C8B-B14F-4D97-AF65-F5344CB8AC3E}">
        <p14:creationId xmlns:p14="http://schemas.microsoft.com/office/powerpoint/2010/main" val="3370103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81518-056E-476B-9CB1-ACF42B3044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704A8E0-72C6-491D-911D-D2604194DB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C1F9A7-FBD5-4C46-BC64-3416C5785FB5}"/>
              </a:ext>
            </a:extLst>
          </p:cNvPr>
          <p:cNvSpPr>
            <a:spLocks noGrp="1"/>
          </p:cNvSpPr>
          <p:nvPr>
            <p:ph type="dt" sz="half" idx="10"/>
          </p:nvPr>
        </p:nvSpPr>
        <p:spPr/>
        <p:txBody>
          <a:bodyPr/>
          <a:lstStyle/>
          <a:p>
            <a:fld id="{971A37A0-98A2-4046-9ECD-FCF836B52C03}" type="datetimeFigureOut">
              <a:rPr lang="en-US" smtClean="0"/>
              <a:t>7/30/2019</a:t>
            </a:fld>
            <a:endParaRPr lang="en-US"/>
          </a:p>
        </p:txBody>
      </p:sp>
      <p:sp>
        <p:nvSpPr>
          <p:cNvPr id="5" name="Footer Placeholder 4">
            <a:extLst>
              <a:ext uri="{FF2B5EF4-FFF2-40B4-BE49-F238E27FC236}">
                <a16:creationId xmlns:a16="http://schemas.microsoft.com/office/drawing/2014/main" id="{8FD409B1-A4F2-4C75-BAB4-FADFCAFF4D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136053-E774-465E-93B8-0080B0B27193}"/>
              </a:ext>
            </a:extLst>
          </p:cNvPr>
          <p:cNvSpPr>
            <a:spLocks noGrp="1"/>
          </p:cNvSpPr>
          <p:nvPr>
            <p:ph type="sldNum" sz="quarter" idx="12"/>
          </p:nvPr>
        </p:nvSpPr>
        <p:spPr/>
        <p:txBody>
          <a:bodyPr/>
          <a:lstStyle/>
          <a:p>
            <a:fld id="{E7CF276D-3176-43CE-8517-501DBFBCAFCE}" type="slidenum">
              <a:rPr lang="en-US" smtClean="0"/>
              <a:t>‹#›</a:t>
            </a:fld>
            <a:endParaRPr lang="en-US"/>
          </a:p>
        </p:txBody>
      </p:sp>
    </p:spTree>
    <p:extLst>
      <p:ext uri="{BB962C8B-B14F-4D97-AF65-F5344CB8AC3E}">
        <p14:creationId xmlns:p14="http://schemas.microsoft.com/office/powerpoint/2010/main" val="13989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720F13-3863-455A-83D0-F9C3DBC38F1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BC2F98-3D48-4919-A633-1441F130D7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FF12ED-6A4D-4104-811D-A8AE7002852A}"/>
              </a:ext>
            </a:extLst>
          </p:cNvPr>
          <p:cNvSpPr>
            <a:spLocks noGrp="1"/>
          </p:cNvSpPr>
          <p:nvPr>
            <p:ph type="dt" sz="half" idx="10"/>
          </p:nvPr>
        </p:nvSpPr>
        <p:spPr/>
        <p:txBody>
          <a:bodyPr/>
          <a:lstStyle/>
          <a:p>
            <a:fld id="{971A37A0-98A2-4046-9ECD-FCF836B52C03}" type="datetimeFigureOut">
              <a:rPr lang="en-US" smtClean="0"/>
              <a:t>7/30/2019</a:t>
            </a:fld>
            <a:endParaRPr lang="en-US"/>
          </a:p>
        </p:txBody>
      </p:sp>
      <p:sp>
        <p:nvSpPr>
          <p:cNvPr id="5" name="Footer Placeholder 4">
            <a:extLst>
              <a:ext uri="{FF2B5EF4-FFF2-40B4-BE49-F238E27FC236}">
                <a16:creationId xmlns:a16="http://schemas.microsoft.com/office/drawing/2014/main" id="{BFA42747-2718-48B9-B408-F6C3DDA43F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D00496-4498-4220-8A67-1BC86B788E44}"/>
              </a:ext>
            </a:extLst>
          </p:cNvPr>
          <p:cNvSpPr>
            <a:spLocks noGrp="1"/>
          </p:cNvSpPr>
          <p:nvPr>
            <p:ph type="sldNum" sz="quarter" idx="12"/>
          </p:nvPr>
        </p:nvSpPr>
        <p:spPr/>
        <p:txBody>
          <a:bodyPr/>
          <a:lstStyle/>
          <a:p>
            <a:fld id="{E7CF276D-3176-43CE-8517-501DBFBCAFCE}" type="slidenum">
              <a:rPr lang="en-US" smtClean="0"/>
              <a:t>‹#›</a:t>
            </a:fld>
            <a:endParaRPr lang="en-US"/>
          </a:p>
        </p:txBody>
      </p:sp>
    </p:spTree>
    <p:extLst>
      <p:ext uri="{BB962C8B-B14F-4D97-AF65-F5344CB8AC3E}">
        <p14:creationId xmlns:p14="http://schemas.microsoft.com/office/powerpoint/2010/main" val="1644390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5DBF4-97FF-4DB5-8867-0F09234AC5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7957C7-FA48-48E8-893C-0A13F5A398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10C376-7C4E-44A3-8CFD-C90B0E35D717}"/>
              </a:ext>
            </a:extLst>
          </p:cNvPr>
          <p:cNvSpPr>
            <a:spLocks noGrp="1"/>
          </p:cNvSpPr>
          <p:nvPr>
            <p:ph type="dt" sz="half" idx="10"/>
          </p:nvPr>
        </p:nvSpPr>
        <p:spPr/>
        <p:txBody>
          <a:bodyPr/>
          <a:lstStyle/>
          <a:p>
            <a:fld id="{971A37A0-98A2-4046-9ECD-FCF836B52C03}" type="datetimeFigureOut">
              <a:rPr lang="en-US" smtClean="0"/>
              <a:t>7/30/2019</a:t>
            </a:fld>
            <a:endParaRPr lang="en-US"/>
          </a:p>
        </p:txBody>
      </p:sp>
      <p:sp>
        <p:nvSpPr>
          <p:cNvPr id="5" name="Footer Placeholder 4">
            <a:extLst>
              <a:ext uri="{FF2B5EF4-FFF2-40B4-BE49-F238E27FC236}">
                <a16:creationId xmlns:a16="http://schemas.microsoft.com/office/drawing/2014/main" id="{6057503C-3324-4C5C-82B4-E8BB768B5F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F2F6E0-38E8-4344-A487-47DEF15D164B}"/>
              </a:ext>
            </a:extLst>
          </p:cNvPr>
          <p:cNvSpPr>
            <a:spLocks noGrp="1"/>
          </p:cNvSpPr>
          <p:nvPr>
            <p:ph type="sldNum" sz="quarter" idx="12"/>
          </p:nvPr>
        </p:nvSpPr>
        <p:spPr/>
        <p:txBody>
          <a:bodyPr/>
          <a:lstStyle/>
          <a:p>
            <a:fld id="{E7CF276D-3176-43CE-8517-501DBFBCAFCE}" type="slidenum">
              <a:rPr lang="en-US" smtClean="0"/>
              <a:t>‹#›</a:t>
            </a:fld>
            <a:endParaRPr lang="en-US"/>
          </a:p>
        </p:txBody>
      </p:sp>
    </p:spTree>
    <p:extLst>
      <p:ext uri="{BB962C8B-B14F-4D97-AF65-F5344CB8AC3E}">
        <p14:creationId xmlns:p14="http://schemas.microsoft.com/office/powerpoint/2010/main" val="2643006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A1EE3-5926-4CEC-B96E-9A7580E957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1BB542-B3EC-43F8-9F42-998CCCDDCA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CE8EBF-340E-4CEB-B33A-6FEA1ECDE3A8}"/>
              </a:ext>
            </a:extLst>
          </p:cNvPr>
          <p:cNvSpPr>
            <a:spLocks noGrp="1"/>
          </p:cNvSpPr>
          <p:nvPr>
            <p:ph type="dt" sz="half" idx="10"/>
          </p:nvPr>
        </p:nvSpPr>
        <p:spPr/>
        <p:txBody>
          <a:bodyPr/>
          <a:lstStyle/>
          <a:p>
            <a:fld id="{971A37A0-98A2-4046-9ECD-FCF836B52C03}" type="datetimeFigureOut">
              <a:rPr lang="en-US" smtClean="0"/>
              <a:t>7/30/2019</a:t>
            </a:fld>
            <a:endParaRPr lang="en-US"/>
          </a:p>
        </p:txBody>
      </p:sp>
      <p:sp>
        <p:nvSpPr>
          <p:cNvPr id="5" name="Footer Placeholder 4">
            <a:extLst>
              <a:ext uri="{FF2B5EF4-FFF2-40B4-BE49-F238E27FC236}">
                <a16:creationId xmlns:a16="http://schemas.microsoft.com/office/drawing/2014/main" id="{10998320-3B71-4CF7-A2A7-E16DF6FB77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69964A-536E-4BDC-8701-7880D1759591}"/>
              </a:ext>
            </a:extLst>
          </p:cNvPr>
          <p:cNvSpPr>
            <a:spLocks noGrp="1"/>
          </p:cNvSpPr>
          <p:nvPr>
            <p:ph type="sldNum" sz="quarter" idx="12"/>
          </p:nvPr>
        </p:nvSpPr>
        <p:spPr/>
        <p:txBody>
          <a:bodyPr/>
          <a:lstStyle/>
          <a:p>
            <a:fld id="{E7CF276D-3176-43CE-8517-501DBFBCAFCE}" type="slidenum">
              <a:rPr lang="en-US" smtClean="0"/>
              <a:t>‹#›</a:t>
            </a:fld>
            <a:endParaRPr lang="en-US"/>
          </a:p>
        </p:txBody>
      </p:sp>
    </p:spTree>
    <p:extLst>
      <p:ext uri="{BB962C8B-B14F-4D97-AF65-F5344CB8AC3E}">
        <p14:creationId xmlns:p14="http://schemas.microsoft.com/office/powerpoint/2010/main" val="1106957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66156-EC8B-4350-B331-DF4B7E1AD9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21BB97-16E2-41BE-A044-13488793A6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A72AE7-B958-4064-A3C0-2CD5F8572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68444F-BA2F-40F0-A887-429DE1A35AD2}"/>
              </a:ext>
            </a:extLst>
          </p:cNvPr>
          <p:cNvSpPr>
            <a:spLocks noGrp="1"/>
          </p:cNvSpPr>
          <p:nvPr>
            <p:ph type="dt" sz="half" idx="10"/>
          </p:nvPr>
        </p:nvSpPr>
        <p:spPr/>
        <p:txBody>
          <a:bodyPr/>
          <a:lstStyle/>
          <a:p>
            <a:fld id="{971A37A0-98A2-4046-9ECD-FCF836B52C03}" type="datetimeFigureOut">
              <a:rPr lang="en-US" smtClean="0"/>
              <a:t>7/30/2019</a:t>
            </a:fld>
            <a:endParaRPr lang="en-US"/>
          </a:p>
        </p:txBody>
      </p:sp>
      <p:sp>
        <p:nvSpPr>
          <p:cNvPr id="6" name="Footer Placeholder 5">
            <a:extLst>
              <a:ext uri="{FF2B5EF4-FFF2-40B4-BE49-F238E27FC236}">
                <a16:creationId xmlns:a16="http://schemas.microsoft.com/office/drawing/2014/main" id="{F9FA691A-9A5F-4DE0-A5CE-DF8E7A9264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9AE7E1-19C2-4374-BDD0-5270E934EC5F}"/>
              </a:ext>
            </a:extLst>
          </p:cNvPr>
          <p:cNvSpPr>
            <a:spLocks noGrp="1"/>
          </p:cNvSpPr>
          <p:nvPr>
            <p:ph type="sldNum" sz="quarter" idx="12"/>
          </p:nvPr>
        </p:nvSpPr>
        <p:spPr/>
        <p:txBody>
          <a:bodyPr/>
          <a:lstStyle/>
          <a:p>
            <a:fld id="{E7CF276D-3176-43CE-8517-501DBFBCAFCE}" type="slidenum">
              <a:rPr lang="en-US" smtClean="0"/>
              <a:t>‹#›</a:t>
            </a:fld>
            <a:endParaRPr lang="en-US"/>
          </a:p>
        </p:txBody>
      </p:sp>
    </p:spTree>
    <p:extLst>
      <p:ext uri="{BB962C8B-B14F-4D97-AF65-F5344CB8AC3E}">
        <p14:creationId xmlns:p14="http://schemas.microsoft.com/office/powerpoint/2010/main" val="1714622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EA1AA-14CA-40BF-926F-1E959DD32C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446A2C-4123-4F0E-A6A2-5CC77A0BE4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717649-FAA4-47A4-B918-941C81BE80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CE77CA-3B8C-4CF4-BE9C-95F233644A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431AED-ADA8-411D-98DF-27BAECD618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20B7DD-1579-40B0-B287-F9DF89B52574}"/>
              </a:ext>
            </a:extLst>
          </p:cNvPr>
          <p:cNvSpPr>
            <a:spLocks noGrp="1"/>
          </p:cNvSpPr>
          <p:nvPr>
            <p:ph type="dt" sz="half" idx="10"/>
          </p:nvPr>
        </p:nvSpPr>
        <p:spPr/>
        <p:txBody>
          <a:bodyPr/>
          <a:lstStyle/>
          <a:p>
            <a:fld id="{971A37A0-98A2-4046-9ECD-FCF836B52C03}" type="datetimeFigureOut">
              <a:rPr lang="en-US" smtClean="0"/>
              <a:t>7/30/2019</a:t>
            </a:fld>
            <a:endParaRPr lang="en-US"/>
          </a:p>
        </p:txBody>
      </p:sp>
      <p:sp>
        <p:nvSpPr>
          <p:cNvPr id="8" name="Footer Placeholder 7">
            <a:extLst>
              <a:ext uri="{FF2B5EF4-FFF2-40B4-BE49-F238E27FC236}">
                <a16:creationId xmlns:a16="http://schemas.microsoft.com/office/drawing/2014/main" id="{38482B74-BE35-4F02-9D87-D29B6B2AA51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1E6C637-CE40-4819-9F69-17E757E29975}"/>
              </a:ext>
            </a:extLst>
          </p:cNvPr>
          <p:cNvSpPr>
            <a:spLocks noGrp="1"/>
          </p:cNvSpPr>
          <p:nvPr>
            <p:ph type="sldNum" sz="quarter" idx="12"/>
          </p:nvPr>
        </p:nvSpPr>
        <p:spPr/>
        <p:txBody>
          <a:bodyPr/>
          <a:lstStyle/>
          <a:p>
            <a:fld id="{E7CF276D-3176-43CE-8517-501DBFBCAFCE}" type="slidenum">
              <a:rPr lang="en-US" smtClean="0"/>
              <a:t>‹#›</a:t>
            </a:fld>
            <a:endParaRPr lang="en-US"/>
          </a:p>
        </p:txBody>
      </p:sp>
    </p:spTree>
    <p:extLst>
      <p:ext uri="{BB962C8B-B14F-4D97-AF65-F5344CB8AC3E}">
        <p14:creationId xmlns:p14="http://schemas.microsoft.com/office/powerpoint/2010/main" val="2481361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EE99C-8D94-4C82-9DA2-7E153CA3F4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CE4958-3D37-4959-8F77-F1D44D4B5DEC}"/>
              </a:ext>
            </a:extLst>
          </p:cNvPr>
          <p:cNvSpPr>
            <a:spLocks noGrp="1"/>
          </p:cNvSpPr>
          <p:nvPr>
            <p:ph type="dt" sz="half" idx="10"/>
          </p:nvPr>
        </p:nvSpPr>
        <p:spPr/>
        <p:txBody>
          <a:bodyPr/>
          <a:lstStyle/>
          <a:p>
            <a:fld id="{971A37A0-98A2-4046-9ECD-FCF836B52C03}" type="datetimeFigureOut">
              <a:rPr lang="en-US" smtClean="0"/>
              <a:t>7/30/2019</a:t>
            </a:fld>
            <a:endParaRPr lang="en-US"/>
          </a:p>
        </p:txBody>
      </p:sp>
      <p:sp>
        <p:nvSpPr>
          <p:cNvPr id="4" name="Footer Placeholder 3">
            <a:extLst>
              <a:ext uri="{FF2B5EF4-FFF2-40B4-BE49-F238E27FC236}">
                <a16:creationId xmlns:a16="http://schemas.microsoft.com/office/drawing/2014/main" id="{6F253CBE-2CDF-4170-B441-A9AA746AB79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71A17DB-3653-47A6-B42D-FF1618D08629}"/>
              </a:ext>
            </a:extLst>
          </p:cNvPr>
          <p:cNvSpPr>
            <a:spLocks noGrp="1"/>
          </p:cNvSpPr>
          <p:nvPr>
            <p:ph type="sldNum" sz="quarter" idx="12"/>
          </p:nvPr>
        </p:nvSpPr>
        <p:spPr/>
        <p:txBody>
          <a:bodyPr/>
          <a:lstStyle/>
          <a:p>
            <a:fld id="{E7CF276D-3176-43CE-8517-501DBFBCAFCE}" type="slidenum">
              <a:rPr lang="en-US" smtClean="0"/>
              <a:t>‹#›</a:t>
            </a:fld>
            <a:endParaRPr lang="en-US"/>
          </a:p>
        </p:txBody>
      </p:sp>
    </p:spTree>
    <p:extLst>
      <p:ext uri="{BB962C8B-B14F-4D97-AF65-F5344CB8AC3E}">
        <p14:creationId xmlns:p14="http://schemas.microsoft.com/office/powerpoint/2010/main" val="2664658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A3B992-DF1E-4601-800C-C6B55E87C175}"/>
              </a:ext>
            </a:extLst>
          </p:cNvPr>
          <p:cNvSpPr>
            <a:spLocks noGrp="1"/>
          </p:cNvSpPr>
          <p:nvPr>
            <p:ph type="dt" sz="half" idx="10"/>
          </p:nvPr>
        </p:nvSpPr>
        <p:spPr/>
        <p:txBody>
          <a:bodyPr/>
          <a:lstStyle/>
          <a:p>
            <a:fld id="{971A37A0-98A2-4046-9ECD-FCF836B52C03}" type="datetimeFigureOut">
              <a:rPr lang="en-US" smtClean="0"/>
              <a:t>7/30/2019</a:t>
            </a:fld>
            <a:endParaRPr lang="en-US"/>
          </a:p>
        </p:txBody>
      </p:sp>
      <p:sp>
        <p:nvSpPr>
          <p:cNvPr id="3" name="Footer Placeholder 2">
            <a:extLst>
              <a:ext uri="{FF2B5EF4-FFF2-40B4-BE49-F238E27FC236}">
                <a16:creationId xmlns:a16="http://schemas.microsoft.com/office/drawing/2014/main" id="{41E04CAE-7FF0-4EB0-8D8F-077ED7836A5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BA9073-8674-4B7E-B050-29230D138E73}"/>
              </a:ext>
            </a:extLst>
          </p:cNvPr>
          <p:cNvSpPr>
            <a:spLocks noGrp="1"/>
          </p:cNvSpPr>
          <p:nvPr>
            <p:ph type="sldNum" sz="quarter" idx="12"/>
          </p:nvPr>
        </p:nvSpPr>
        <p:spPr/>
        <p:txBody>
          <a:bodyPr/>
          <a:lstStyle/>
          <a:p>
            <a:fld id="{E7CF276D-3176-43CE-8517-501DBFBCAFCE}" type="slidenum">
              <a:rPr lang="en-US" smtClean="0"/>
              <a:t>‹#›</a:t>
            </a:fld>
            <a:endParaRPr lang="en-US"/>
          </a:p>
        </p:txBody>
      </p:sp>
    </p:spTree>
    <p:extLst>
      <p:ext uri="{BB962C8B-B14F-4D97-AF65-F5344CB8AC3E}">
        <p14:creationId xmlns:p14="http://schemas.microsoft.com/office/powerpoint/2010/main" val="2778898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8F15F-1192-4817-9550-B66800D902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4F5E66-BB29-431C-8FFC-075CCE4828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D7E617-B09E-465D-93F3-48234485E3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F0405A-2678-491C-882F-2089AF54047D}"/>
              </a:ext>
            </a:extLst>
          </p:cNvPr>
          <p:cNvSpPr>
            <a:spLocks noGrp="1"/>
          </p:cNvSpPr>
          <p:nvPr>
            <p:ph type="dt" sz="half" idx="10"/>
          </p:nvPr>
        </p:nvSpPr>
        <p:spPr/>
        <p:txBody>
          <a:bodyPr/>
          <a:lstStyle/>
          <a:p>
            <a:fld id="{971A37A0-98A2-4046-9ECD-FCF836B52C03}" type="datetimeFigureOut">
              <a:rPr lang="en-US" smtClean="0"/>
              <a:t>7/30/2019</a:t>
            </a:fld>
            <a:endParaRPr lang="en-US"/>
          </a:p>
        </p:txBody>
      </p:sp>
      <p:sp>
        <p:nvSpPr>
          <p:cNvPr id="6" name="Footer Placeholder 5">
            <a:extLst>
              <a:ext uri="{FF2B5EF4-FFF2-40B4-BE49-F238E27FC236}">
                <a16:creationId xmlns:a16="http://schemas.microsoft.com/office/drawing/2014/main" id="{D295F33D-ABFC-411A-9F1E-901507D198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F3EB05-0643-43CE-8C65-762A2401F49E}"/>
              </a:ext>
            </a:extLst>
          </p:cNvPr>
          <p:cNvSpPr>
            <a:spLocks noGrp="1"/>
          </p:cNvSpPr>
          <p:nvPr>
            <p:ph type="sldNum" sz="quarter" idx="12"/>
          </p:nvPr>
        </p:nvSpPr>
        <p:spPr/>
        <p:txBody>
          <a:bodyPr/>
          <a:lstStyle/>
          <a:p>
            <a:fld id="{E7CF276D-3176-43CE-8517-501DBFBCAFCE}" type="slidenum">
              <a:rPr lang="en-US" smtClean="0"/>
              <a:t>‹#›</a:t>
            </a:fld>
            <a:endParaRPr lang="en-US"/>
          </a:p>
        </p:txBody>
      </p:sp>
    </p:spTree>
    <p:extLst>
      <p:ext uri="{BB962C8B-B14F-4D97-AF65-F5344CB8AC3E}">
        <p14:creationId xmlns:p14="http://schemas.microsoft.com/office/powerpoint/2010/main" val="2591695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92561-20C3-4191-9B47-6994255058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7F77D5-E933-4A5B-AAB4-E5DDF0E48C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172998-98C3-4A31-AD5F-F2C8A5757B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E10BE1-D256-4F1F-B49F-BC6DADA2BA45}"/>
              </a:ext>
            </a:extLst>
          </p:cNvPr>
          <p:cNvSpPr>
            <a:spLocks noGrp="1"/>
          </p:cNvSpPr>
          <p:nvPr>
            <p:ph type="dt" sz="half" idx="10"/>
          </p:nvPr>
        </p:nvSpPr>
        <p:spPr/>
        <p:txBody>
          <a:bodyPr/>
          <a:lstStyle/>
          <a:p>
            <a:fld id="{971A37A0-98A2-4046-9ECD-FCF836B52C03}" type="datetimeFigureOut">
              <a:rPr lang="en-US" smtClean="0"/>
              <a:t>7/30/2019</a:t>
            </a:fld>
            <a:endParaRPr lang="en-US"/>
          </a:p>
        </p:txBody>
      </p:sp>
      <p:sp>
        <p:nvSpPr>
          <p:cNvPr id="6" name="Footer Placeholder 5">
            <a:extLst>
              <a:ext uri="{FF2B5EF4-FFF2-40B4-BE49-F238E27FC236}">
                <a16:creationId xmlns:a16="http://schemas.microsoft.com/office/drawing/2014/main" id="{C4969003-C3D1-4461-AF5F-C8F5DB4204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F61F81-8424-4132-9ECB-70DBBC90BE42}"/>
              </a:ext>
            </a:extLst>
          </p:cNvPr>
          <p:cNvSpPr>
            <a:spLocks noGrp="1"/>
          </p:cNvSpPr>
          <p:nvPr>
            <p:ph type="sldNum" sz="quarter" idx="12"/>
          </p:nvPr>
        </p:nvSpPr>
        <p:spPr/>
        <p:txBody>
          <a:bodyPr/>
          <a:lstStyle/>
          <a:p>
            <a:fld id="{E7CF276D-3176-43CE-8517-501DBFBCAFCE}" type="slidenum">
              <a:rPr lang="en-US" smtClean="0"/>
              <a:t>‹#›</a:t>
            </a:fld>
            <a:endParaRPr lang="en-US"/>
          </a:p>
        </p:txBody>
      </p:sp>
    </p:spTree>
    <p:extLst>
      <p:ext uri="{BB962C8B-B14F-4D97-AF65-F5344CB8AC3E}">
        <p14:creationId xmlns:p14="http://schemas.microsoft.com/office/powerpoint/2010/main" val="1342143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E387F9-C0BE-46AE-A756-3144791F29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9CDA534-A8A3-4017-9AFD-D491509010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ACF622-8CDA-42DE-A2C9-7CA2BCC9DA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1A37A0-98A2-4046-9ECD-FCF836B52C03}" type="datetimeFigureOut">
              <a:rPr lang="en-US" smtClean="0"/>
              <a:t>7/30/2019</a:t>
            </a:fld>
            <a:endParaRPr lang="en-US"/>
          </a:p>
        </p:txBody>
      </p:sp>
      <p:sp>
        <p:nvSpPr>
          <p:cNvPr id="5" name="Footer Placeholder 4">
            <a:extLst>
              <a:ext uri="{FF2B5EF4-FFF2-40B4-BE49-F238E27FC236}">
                <a16:creationId xmlns:a16="http://schemas.microsoft.com/office/drawing/2014/main" id="{1F11E63C-50B5-46BC-9C30-4AC888B59A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F3BB668-6DC9-46E9-B62D-DE9D08935C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CF276D-3176-43CE-8517-501DBFBCAFCE}" type="slidenum">
              <a:rPr lang="en-US" smtClean="0"/>
              <a:t>‹#›</a:t>
            </a:fld>
            <a:endParaRPr lang="en-US"/>
          </a:p>
        </p:txBody>
      </p:sp>
    </p:spTree>
    <p:extLst>
      <p:ext uri="{BB962C8B-B14F-4D97-AF65-F5344CB8AC3E}">
        <p14:creationId xmlns:p14="http://schemas.microsoft.com/office/powerpoint/2010/main" val="1818629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3F7321-CB6D-4FF6-8F6D-3920DB0746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923406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1FC9A22-4028-4867-8D79-C8CFFFCAA3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893634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3168567" y="60552"/>
            <a:ext cx="5335115" cy="769441"/>
          </a:xfrm>
          <a:prstGeom prst="rect">
            <a:avLst/>
          </a:prstGeom>
          <a:noFill/>
        </p:spPr>
        <p:txBody>
          <a:bodyPr wrap="none" rtlCol="0">
            <a:spAutoFit/>
          </a:bodyPr>
          <a:lstStyle/>
          <a:p>
            <a:r>
              <a:rPr lang="en-US" sz="4400" b="1" dirty="0">
                <a:solidFill>
                  <a:schemeClr val="bg1"/>
                </a:solidFill>
                <a:latin typeface="Roboto" panose="02000000000000000000" pitchFamily="2" charset="0"/>
                <a:ea typeface="Roboto" panose="02000000000000000000" pitchFamily="2" charset="0"/>
              </a:rPr>
              <a:t>Hotel and Hospitality</a:t>
            </a:r>
          </a:p>
        </p:txBody>
      </p:sp>
      <p:graphicFrame>
        <p:nvGraphicFramePr>
          <p:cNvPr id="6" name="Table 5">
            <a:extLst>
              <a:ext uri="{FF2B5EF4-FFF2-40B4-BE49-F238E27FC236}">
                <a16:creationId xmlns:a16="http://schemas.microsoft.com/office/drawing/2014/main" id="{54EFA07A-658C-4CCF-B537-98AA5AF05EE1}"/>
              </a:ext>
            </a:extLst>
          </p:cNvPr>
          <p:cNvGraphicFramePr>
            <a:graphicFrameLocks noGrp="1"/>
          </p:cNvGraphicFramePr>
          <p:nvPr>
            <p:extLst>
              <p:ext uri="{D42A27DB-BD31-4B8C-83A1-F6EECF244321}">
                <p14:modId xmlns:p14="http://schemas.microsoft.com/office/powerpoint/2010/main" val="2241488178"/>
              </p:ext>
            </p:extLst>
          </p:nvPr>
        </p:nvGraphicFramePr>
        <p:xfrm>
          <a:off x="928468" y="1816949"/>
          <a:ext cx="10142807" cy="3697110"/>
        </p:xfrm>
        <a:graphic>
          <a:graphicData uri="http://schemas.openxmlformats.org/drawingml/2006/table">
            <a:tbl>
              <a:tblPr firstRow="1" bandRow="1">
                <a:tableStyleId>{5C22544A-7EE6-4342-B048-85BDC9FD1C3A}</a:tableStyleId>
              </a:tblPr>
              <a:tblGrid>
                <a:gridCol w="2377442">
                  <a:extLst>
                    <a:ext uri="{9D8B030D-6E8A-4147-A177-3AD203B41FA5}">
                      <a16:colId xmlns:a16="http://schemas.microsoft.com/office/drawing/2014/main" val="2497592185"/>
                    </a:ext>
                  </a:extLst>
                </a:gridCol>
                <a:gridCol w="1652374">
                  <a:extLst>
                    <a:ext uri="{9D8B030D-6E8A-4147-A177-3AD203B41FA5}">
                      <a16:colId xmlns:a16="http://schemas.microsoft.com/office/drawing/2014/main" val="2784781616"/>
                    </a:ext>
                  </a:extLst>
                </a:gridCol>
                <a:gridCol w="1921279">
                  <a:extLst>
                    <a:ext uri="{9D8B030D-6E8A-4147-A177-3AD203B41FA5}">
                      <a16:colId xmlns:a16="http://schemas.microsoft.com/office/drawing/2014/main" val="1258935152"/>
                    </a:ext>
                  </a:extLst>
                </a:gridCol>
                <a:gridCol w="1966144">
                  <a:extLst>
                    <a:ext uri="{9D8B030D-6E8A-4147-A177-3AD203B41FA5}">
                      <a16:colId xmlns:a16="http://schemas.microsoft.com/office/drawing/2014/main" val="3251926524"/>
                    </a:ext>
                  </a:extLst>
                </a:gridCol>
                <a:gridCol w="2225568">
                  <a:extLst>
                    <a:ext uri="{9D8B030D-6E8A-4147-A177-3AD203B41FA5}">
                      <a16:colId xmlns:a16="http://schemas.microsoft.com/office/drawing/2014/main" val="3188416064"/>
                    </a:ext>
                  </a:extLst>
                </a:gridCol>
              </a:tblGrid>
              <a:tr h="369711">
                <a:tc>
                  <a:txBody>
                    <a:bodyPr/>
                    <a:lstStyle/>
                    <a:p>
                      <a:r>
                        <a:rPr lang="en-US" dirty="0"/>
                        <a:t>Job Positions</a:t>
                      </a:r>
                    </a:p>
                  </a:txBody>
                  <a:tcPr/>
                </a:tc>
                <a:tc>
                  <a:txBody>
                    <a:bodyPr/>
                    <a:lstStyle/>
                    <a:p>
                      <a:r>
                        <a:rPr lang="en-US" dirty="0"/>
                        <a:t>New Graduate</a:t>
                      </a:r>
                    </a:p>
                  </a:txBody>
                  <a:tcPr/>
                </a:tc>
                <a:tc>
                  <a:txBody>
                    <a:bodyPr/>
                    <a:lstStyle/>
                    <a:p>
                      <a:r>
                        <a:rPr lang="en-US" dirty="0"/>
                        <a:t>Exp. 1-3 years</a:t>
                      </a:r>
                    </a:p>
                  </a:txBody>
                  <a:tcPr/>
                </a:tc>
                <a:tc>
                  <a:txBody>
                    <a:bodyPr/>
                    <a:lstStyle/>
                    <a:p>
                      <a:r>
                        <a:rPr lang="en-US" dirty="0"/>
                        <a:t>Exp. 4-6 years</a:t>
                      </a:r>
                    </a:p>
                  </a:txBody>
                  <a:tcPr/>
                </a:tc>
                <a:tc>
                  <a:txBody>
                    <a:bodyPr/>
                    <a:lstStyle/>
                    <a:p>
                      <a:r>
                        <a:rPr lang="en-US" dirty="0"/>
                        <a:t>Exp. 7 years and up</a:t>
                      </a:r>
                    </a:p>
                  </a:txBody>
                  <a:tcPr/>
                </a:tc>
                <a:extLst>
                  <a:ext uri="{0D108BD9-81ED-4DB2-BD59-A6C34878D82A}">
                    <a16:rowId xmlns:a16="http://schemas.microsoft.com/office/drawing/2014/main" val="3617081155"/>
                  </a:ext>
                </a:extLst>
              </a:tr>
              <a:tr h="369711">
                <a:tc>
                  <a:txBody>
                    <a:bodyPr/>
                    <a:lstStyle/>
                    <a:p>
                      <a:r>
                        <a:rPr lang="en-US" dirty="0"/>
                        <a:t>Housekeeper</a:t>
                      </a:r>
                    </a:p>
                  </a:txBody>
                  <a:tcPr/>
                </a:tc>
                <a:tc>
                  <a:txBody>
                    <a:bodyPr/>
                    <a:lstStyle/>
                    <a:p>
                      <a:pPr algn="ctr" fontAlgn="b"/>
                      <a:r>
                        <a:rPr lang="en-US" sz="1800" b="0" i="0" u="none" strike="noStrike" dirty="0">
                          <a:solidFill>
                            <a:srgbClr val="000000"/>
                          </a:solidFill>
                          <a:effectLst/>
                          <a:latin typeface="Arial" panose="020B0604020202020204" pitchFamily="34" charset="0"/>
                        </a:rPr>
                        <a:t>211</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280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409</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651</a:t>
                      </a:r>
                    </a:p>
                  </a:txBody>
                  <a:tcPr marL="9525" marR="9525" marT="9525" marB="0" anchor="b"/>
                </a:tc>
                <a:extLst>
                  <a:ext uri="{0D108BD9-81ED-4DB2-BD59-A6C34878D82A}">
                    <a16:rowId xmlns:a16="http://schemas.microsoft.com/office/drawing/2014/main" val="1061743433"/>
                  </a:ext>
                </a:extLst>
              </a:tr>
              <a:tr h="369711">
                <a:tc>
                  <a:txBody>
                    <a:bodyPr/>
                    <a:lstStyle/>
                    <a:p>
                      <a:r>
                        <a:rPr lang="en-US" dirty="0"/>
                        <a:t>Sale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255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331</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455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786</a:t>
                      </a:r>
                    </a:p>
                  </a:txBody>
                  <a:tcPr marL="9525" marR="9525" marT="9525" marB="0" anchor="b"/>
                </a:tc>
                <a:extLst>
                  <a:ext uri="{0D108BD9-81ED-4DB2-BD59-A6C34878D82A}">
                    <a16:rowId xmlns:a16="http://schemas.microsoft.com/office/drawing/2014/main" val="1149758969"/>
                  </a:ext>
                </a:extLst>
              </a:tr>
              <a:tr h="369711">
                <a:tc>
                  <a:txBody>
                    <a:bodyPr/>
                    <a:lstStyle/>
                    <a:p>
                      <a:r>
                        <a:rPr lang="en-US" dirty="0"/>
                        <a:t>Marketing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206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251</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370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501</a:t>
                      </a:r>
                    </a:p>
                  </a:txBody>
                  <a:tcPr marL="9525" marR="9525" marT="9525" marB="0" anchor="b"/>
                </a:tc>
                <a:extLst>
                  <a:ext uri="{0D108BD9-81ED-4DB2-BD59-A6C34878D82A}">
                    <a16:rowId xmlns:a16="http://schemas.microsoft.com/office/drawing/2014/main" val="1823940534"/>
                  </a:ext>
                </a:extLst>
              </a:tr>
              <a:tr h="369711">
                <a:tc>
                  <a:txBody>
                    <a:bodyPr/>
                    <a:lstStyle/>
                    <a:p>
                      <a:r>
                        <a:rPr lang="en-US" dirty="0"/>
                        <a:t>HR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220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290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397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587</a:t>
                      </a:r>
                    </a:p>
                  </a:txBody>
                  <a:tcPr marL="9525" marR="9525" marT="9525" marB="0" anchor="b"/>
                </a:tc>
                <a:extLst>
                  <a:ext uri="{0D108BD9-81ED-4DB2-BD59-A6C34878D82A}">
                    <a16:rowId xmlns:a16="http://schemas.microsoft.com/office/drawing/2014/main" val="3492520678"/>
                  </a:ext>
                </a:extLst>
              </a:tr>
              <a:tr h="369711">
                <a:tc>
                  <a:txBody>
                    <a:bodyPr/>
                    <a:lstStyle/>
                    <a:p>
                      <a:r>
                        <a:rPr lang="en-US" dirty="0"/>
                        <a:t>Finance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234</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342</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466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816</a:t>
                      </a:r>
                    </a:p>
                  </a:txBody>
                  <a:tcPr marL="9525" marR="9525" marT="9525" marB="0" anchor="b"/>
                </a:tc>
                <a:extLst>
                  <a:ext uri="{0D108BD9-81ED-4DB2-BD59-A6C34878D82A}">
                    <a16:rowId xmlns:a16="http://schemas.microsoft.com/office/drawing/2014/main" val="2023878511"/>
                  </a:ext>
                </a:extLst>
              </a:tr>
              <a:tr h="369711">
                <a:tc>
                  <a:txBody>
                    <a:bodyPr/>
                    <a:lstStyle/>
                    <a:p>
                      <a:r>
                        <a:rPr lang="en-US" dirty="0"/>
                        <a:t>Chef</a:t>
                      </a:r>
                    </a:p>
                  </a:txBody>
                  <a:tcPr/>
                </a:tc>
                <a:tc>
                  <a:txBody>
                    <a:bodyPr/>
                    <a:lstStyle/>
                    <a:p>
                      <a:pPr algn="ctr" fontAlgn="b"/>
                      <a:r>
                        <a:rPr lang="en-US" sz="1800" b="0" i="0" u="none" strike="noStrike" dirty="0">
                          <a:solidFill>
                            <a:srgbClr val="000000"/>
                          </a:solidFill>
                          <a:effectLst/>
                          <a:latin typeface="Arial" panose="020B0604020202020204" pitchFamily="34" charset="0"/>
                        </a:rPr>
                        <a:t>227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305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425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718</a:t>
                      </a:r>
                    </a:p>
                  </a:txBody>
                  <a:tcPr marL="9525" marR="9525" marT="9525" marB="0" anchor="b"/>
                </a:tc>
                <a:extLst>
                  <a:ext uri="{0D108BD9-81ED-4DB2-BD59-A6C34878D82A}">
                    <a16:rowId xmlns:a16="http://schemas.microsoft.com/office/drawing/2014/main" val="2771850426"/>
                  </a:ext>
                </a:extLst>
              </a:tr>
              <a:tr h="369711">
                <a:tc>
                  <a:txBody>
                    <a:bodyPr/>
                    <a:lstStyle/>
                    <a:p>
                      <a:r>
                        <a:rPr lang="en-US" dirty="0"/>
                        <a:t>Admin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244</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339</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416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613</a:t>
                      </a:r>
                    </a:p>
                  </a:txBody>
                  <a:tcPr marL="9525" marR="9525" marT="9525" marB="0" anchor="b"/>
                </a:tc>
                <a:extLst>
                  <a:ext uri="{0D108BD9-81ED-4DB2-BD59-A6C34878D82A}">
                    <a16:rowId xmlns:a16="http://schemas.microsoft.com/office/drawing/2014/main" val="1464438257"/>
                  </a:ext>
                </a:extLst>
              </a:tr>
              <a:tr h="369711">
                <a:tc>
                  <a:txBody>
                    <a:bodyPr/>
                    <a:lstStyle/>
                    <a:p>
                      <a:r>
                        <a:rPr lang="en-US" dirty="0"/>
                        <a:t>Receptionist</a:t>
                      </a:r>
                    </a:p>
                  </a:txBody>
                  <a:tcPr/>
                </a:tc>
                <a:tc>
                  <a:txBody>
                    <a:bodyPr/>
                    <a:lstStyle/>
                    <a:p>
                      <a:pPr algn="ctr" fontAlgn="b"/>
                      <a:r>
                        <a:rPr lang="en-US" sz="1800" b="0" i="0" u="none" strike="noStrike" dirty="0">
                          <a:solidFill>
                            <a:srgbClr val="000000"/>
                          </a:solidFill>
                          <a:effectLst/>
                          <a:latin typeface="Arial" panose="020B0604020202020204" pitchFamily="34" charset="0"/>
                        </a:rPr>
                        <a:t>276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338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475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583</a:t>
                      </a:r>
                    </a:p>
                  </a:txBody>
                  <a:tcPr marL="9525" marR="9525" marT="9525" marB="0" anchor="b"/>
                </a:tc>
                <a:extLst>
                  <a:ext uri="{0D108BD9-81ED-4DB2-BD59-A6C34878D82A}">
                    <a16:rowId xmlns:a16="http://schemas.microsoft.com/office/drawing/2014/main" val="4254989133"/>
                  </a:ext>
                </a:extLst>
              </a:tr>
              <a:tr h="369711">
                <a:tc>
                  <a:txBody>
                    <a:bodyPr/>
                    <a:lstStyle/>
                    <a:p>
                      <a:r>
                        <a:rPr lang="en-US" dirty="0"/>
                        <a:t>Tour guide</a:t>
                      </a:r>
                    </a:p>
                  </a:txBody>
                  <a:tcPr/>
                </a:tc>
                <a:tc>
                  <a:txBody>
                    <a:bodyPr/>
                    <a:lstStyle/>
                    <a:p>
                      <a:pPr algn="ctr" fontAlgn="b"/>
                      <a:r>
                        <a:rPr lang="en-US" sz="1800" b="0" i="0" u="none" strike="noStrike" dirty="0">
                          <a:solidFill>
                            <a:srgbClr val="000000"/>
                          </a:solidFill>
                          <a:effectLst/>
                          <a:latin typeface="Arial" panose="020B0604020202020204" pitchFamily="34" charset="0"/>
                        </a:rPr>
                        <a:t>467</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600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667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717</a:t>
                      </a:r>
                    </a:p>
                  </a:txBody>
                  <a:tcPr marL="9525" marR="9525" marT="9525" marB="0" anchor="b"/>
                </a:tc>
                <a:extLst>
                  <a:ext uri="{0D108BD9-81ED-4DB2-BD59-A6C34878D82A}">
                    <a16:rowId xmlns:a16="http://schemas.microsoft.com/office/drawing/2014/main" val="2499981119"/>
                  </a:ext>
                </a:extLst>
              </a:tr>
            </a:tbl>
          </a:graphicData>
        </a:graphic>
      </p:graphicFrame>
      <p:sp>
        <p:nvSpPr>
          <p:cNvPr id="7" name="TextBox 6">
            <a:extLst>
              <a:ext uri="{FF2B5EF4-FFF2-40B4-BE49-F238E27FC236}">
                <a16:creationId xmlns:a16="http://schemas.microsoft.com/office/drawing/2014/main" id="{A1301463-F188-4C5B-A4E4-146FF18EB7ED}"/>
              </a:ext>
            </a:extLst>
          </p:cNvPr>
          <p:cNvSpPr txBox="1"/>
          <p:nvPr/>
        </p:nvSpPr>
        <p:spPr>
          <a:xfrm>
            <a:off x="801859" y="1343941"/>
            <a:ext cx="1646605" cy="369332"/>
          </a:xfrm>
          <a:prstGeom prst="rect">
            <a:avLst/>
          </a:prstGeom>
          <a:noFill/>
        </p:spPr>
        <p:txBody>
          <a:bodyPr wrap="none" rtlCol="0">
            <a:spAutoFit/>
          </a:bodyPr>
          <a:lstStyle/>
          <a:p>
            <a:r>
              <a:rPr lang="en-US" dirty="0">
                <a:latin typeface="Roboto" panose="02000000000000000000" pitchFamily="2" charset="0"/>
                <a:ea typeface="Roboto" panose="02000000000000000000" pitchFamily="2" charset="0"/>
              </a:rPr>
              <a:t>Currency: USD</a:t>
            </a:r>
          </a:p>
        </p:txBody>
      </p:sp>
      <p:sp>
        <p:nvSpPr>
          <p:cNvPr id="8" name="TextBox 7">
            <a:extLst>
              <a:ext uri="{FF2B5EF4-FFF2-40B4-BE49-F238E27FC236}">
                <a16:creationId xmlns:a16="http://schemas.microsoft.com/office/drawing/2014/main" id="{E9FE4D7D-8452-4163-A7FF-300CC8AA81CE}"/>
              </a:ext>
            </a:extLst>
          </p:cNvPr>
          <p:cNvSpPr txBox="1"/>
          <p:nvPr/>
        </p:nvSpPr>
        <p:spPr>
          <a:xfrm>
            <a:off x="7073701" y="1309248"/>
            <a:ext cx="4156907" cy="369332"/>
          </a:xfrm>
          <a:prstGeom prst="rect">
            <a:avLst/>
          </a:prstGeom>
          <a:noFill/>
        </p:spPr>
        <p:txBody>
          <a:bodyPr wrap="none" rtlCol="0">
            <a:spAutoFit/>
          </a:bodyPr>
          <a:lstStyle/>
          <a:p>
            <a:r>
              <a:rPr lang="en-US" dirty="0">
                <a:latin typeface="Roboto" panose="02000000000000000000" pitchFamily="2" charset="0"/>
                <a:ea typeface="Roboto" panose="02000000000000000000" pitchFamily="2" charset="0"/>
              </a:rPr>
              <a:t>Number of Participating Companies: 6 </a:t>
            </a:r>
          </a:p>
        </p:txBody>
      </p:sp>
    </p:spTree>
    <p:extLst>
      <p:ext uri="{BB962C8B-B14F-4D97-AF65-F5344CB8AC3E}">
        <p14:creationId xmlns:p14="http://schemas.microsoft.com/office/powerpoint/2010/main" val="3905992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987376A-3C98-44DE-859F-A3FA122601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601995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3168567" y="60552"/>
            <a:ext cx="6203942" cy="769441"/>
          </a:xfrm>
          <a:prstGeom prst="rect">
            <a:avLst/>
          </a:prstGeom>
          <a:noFill/>
        </p:spPr>
        <p:txBody>
          <a:bodyPr wrap="none" rtlCol="0">
            <a:spAutoFit/>
          </a:bodyPr>
          <a:lstStyle/>
          <a:p>
            <a:r>
              <a:rPr lang="en-US" sz="4400" b="1" dirty="0">
                <a:solidFill>
                  <a:schemeClr val="bg1"/>
                </a:solidFill>
                <a:latin typeface="Roboto" panose="02000000000000000000" pitchFamily="2" charset="0"/>
                <a:ea typeface="Roboto" panose="02000000000000000000" pitchFamily="2" charset="0"/>
              </a:rPr>
              <a:t>Hydro-power and Mining</a:t>
            </a:r>
          </a:p>
        </p:txBody>
      </p:sp>
      <p:graphicFrame>
        <p:nvGraphicFramePr>
          <p:cNvPr id="6" name="Table 5">
            <a:extLst>
              <a:ext uri="{FF2B5EF4-FFF2-40B4-BE49-F238E27FC236}">
                <a16:creationId xmlns:a16="http://schemas.microsoft.com/office/drawing/2014/main" id="{54EFA07A-658C-4CCF-B537-98AA5AF05EE1}"/>
              </a:ext>
            </a:extLst>
          </p:cNvPr>
          <p:cNvGraphicFramePr>
            <a:graphicFrameLocks noGrp="1"/>
          </p:cNvGraphicFramePr>
          <p:nvPr>
            <p:extLst>
              <p:ext uri="{D42A27DB-BD31-4B8C-83A1-F6EECF244321}">
                <p14:modId xmlns:p14="http://schemas.microsoft.com/office/powerpoint/2010/main" val="407192224"/>
              </p:ext>
            </p:extLst>
          </p:nvPr>
        </p:nvGraphicFramePr>
        <p:xfrm>
          <a:off x="928468" y="1662201"/>
          <a:ext cx="10142807" cy="3967479"/>
        </p:xfrm>
        <a:graphic>
          <a:graphicData uri="http://schemas.openxmlformats.org/drawingml/2006/table">
            <a:tbl>
              <a:tblPr firstRow="1" bandRow="1">
                <a:tableStyleId>{5C22544A-7EE6-4342-B048-85BDC9FD1C3A}</a:tableStyleId>
              </a:tblPr>
              <a:tblGrid>
                <a:gridCol w="2236763">
                  <a:extLst>
                    <a:ext uri="{9D8B030D-6E8A-4147-A177-3AD203B41FA5}">
                      <a16:colId xmlns:a16="http://schemas.microsoft.com/office/drawing/2014/main" val="2497592185"/>
                    </a:ext>
                  </a:extLst>
                </a:gridCol>
                <a:gridCol w="1793053">
                  <a:extLst>
                    <a:ext uri="{9D8B030D-6E8A-4147-A177-3AD203B41FA5}">
                      <a16:colId xmlns:a16="http://schemas.microsoft.com/office/drawing/2014/main" val="2784781616"/>
                    </a:ext>
                  </a:extLst>
                </a:gridCol>
                <a:gridCol w="1921279">
                  <a:extLst>
                    <a:ext uri="{9D8B030D-6E8A-4147-A177-3AD203B41FA5}">
                      <a16:colId xmlns:a16="http://schemas.microsoft.com/office/drawing/2014/main" val="1258935152"/>
                    </a:ext>
                  </a:extLst>
                </a:gridCol>
                <a:gridCol w="2011219">
                  <a:extLst>
                    <a:ext uri="{9D8B030D-6E8A-4147-A177-3AD203B41FA5}">
                      <a16:colId xmlns:a16="http://schemas.microsoft.com/office/drawing/2014/main" val="3251926524"/>
                    </a:ext>
                  </a:extLst>
                </a:gridCol>
                <a:gridCol w="2180493">
                  <a:extLst>
                    <a:ext uri="{9D8B030D-6E8A-4147-A177-3AD203B41FA5}">
                      <a16:colId xmlns:a16="http://schemas.microsoft.com/office/drawing/2014/main" val="3188416064"/>
                    </a:ext>
                  </a:extLst>
                </a:gridCol>
              </a:tblGrid>
              <a:tr h="369711">
                <a:tc>
                  <a:txBody>
                    <a:bodyPr/>
                    <a:lstStyle/>
                    <a:p>
                      <a:r>
                        <a:rPr lang="en-US" dirty="0"/>
                        <a:t>Job Positions</a:t>
                      </a:r>
                    </a:p>
                  </a:txBody>
                  <a:tcPr/>
                </a:tc>
                <a:tc>
                  <a:txBody>
                    <a:bodyPr/>
                    <a:lstStyle/>
                    <a:p>
                      <a:r>
                        <a:rPr lang="en-US" dirty="0"/>
                        <a:t>New Graduate</a:t>
                      </a:r>
                    </a:p>
                  </a:txBody>
                  <a:tcPr/>
                </a:tc>
                <a:tc>
                  <a:txBody>
                    <a:bodyPr/>
                    <a:lstStyle/>
                    <a:p>
                      <a:r>
                        <a:rPr lang="en-US" dirty="0"/>
                        <a:t>Exp. 1-3 years</a:t>
                      </a:r>
                    </a:p>
                  </a:txBody>
                  <a:tcPr/>
                </a:tc>
                <a:tc>
                  <a:txBody>
                    <a:bodyPr/>
                    <a:lstStyle/>
                    <a:p>
                      <a:r>
                        <a:rPr lang="en-US" dirty="0"/>
                        <a:t>Exp. 4-6 years</a:t>
                      </a:r>
                    </a:p>
                  </a:txBody>
                  <a:tcPr/>
                </a:tc>
                <a:tc>
                  <a:txBody>
                    <a:bodyPr/>
                    <a:lstStyle/>
                    <a:p>
                      <a:r>
                        <a:rPr lang="en-US" dirty="0"/>
                        <a:t>Exp. 7 years and up</a:t>
                      </a:r>
                    </a:p>
                  </a:txBody>
                  <a:tcPr/>
                </a:tc>
                <a:extLst>
                  <a:ext uri="{0D108BD9-81ED-4DB2-BD59-A6C34878D82A}">
                    <a16:rowId xmlns:a16="http://schemas.microsoft.com/office/drawing/2014/main" val="3617081155"/>
                  </a:ext>
                </a:extLst>
              </a:tr>
              <a:tr h="369711">
                <a:tc>
                  <a:txBody>
                    <a:bodyPr/>
                    <a:lstStyle/>
                    <a:p>
                      <a:r>
                        <a:rPr lang="en-US" dirty="0"/>
                        <a:t>Project manager</a:t>
                      </a:r>
                    </a:p>
                  </a:txBody>
                  <a:tcPr/>
                </a:tc>
                <a:tc>
                  <a:txBody>
                    <a:bodyPr/>
                    <a:lstStyle/>
                    <a:p>
                      <a:pPr algn="ctr" fontAlgn="b"/>
                      <a:r>
                        <a:rPr lang="en-US" sz="1800" b="0" i="0" u="none" strike="noStrike" dirty="0">
                          <a:solidFill>
                            <a:srgbClr val="000000"/>
                          </a:solidFill>
                          <a:effectLst/>
                          <a:latin typeface="Arial" panose="020B0604020202020204" pitchFamily="34" charset="0"/>
                        </a:rPr>
                        <a:t>572</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757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728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994</a:t>
                      </a:r>
                    </a:p>
                  </a:txBody>
                  <a:tcPr marL="9525" marR="9525" marT="9525" marB="0" anchor="b"/>
                </a:tc>
                <a:extLst>
                  <a:ext uri="{0D108BD9-81ED-4DB2-BD59-A6C34878D82A}">
                    <a16:rowId xmlns:a16="http://schemas.microsoft.com/office/drawing/2014/main" val="1061743433"/>
                  </a:ext>
                </a:extLst>
              </a:tr>
              <a:tr h="369711">
                <a:tc>
                  <a:txBody>
                    <a:bodyPr/>
                    <a:lstStyle/>
                    <a:p>
                      <a:r>
                        <a:rPr lang="en-US" dirty="0"/>
                        <a:t>Safety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247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332</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442</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541</a:t>
                      </a:r>
                    </a:p>
                  </a:txBody>
                  <a:tcPr marL="9525" marR="9525" marT="9525" marB="0" anchor="b"/>
                </a:tc>
                <a:extLst>
                  <a:ext uri="{0D108BD9-81ED-4DB2-BD59-A6C34878D82A}">
                    <a16:rowId xmlns:a16="http://schemas.microsoft.com/office/drawing/2014/main" val="1149758969"/>
                  </a:ext>
                </a:extLst>
              </a:tr>
              <a:tr h="369711">
                <a:tc>
                  <a:txBody>
                    <a:bodyPr/>
                    <a:lstStyle/>
                    <a:p>
                      <a:r>
                        <a:rPr lang="en-US" dirty="0"/>
                        <a:t>Mining Engineer</a:t>
                      </a:r>
                    </a:p>
                  </a:txBody>
                  <a:tcPr/>
                </a:tc>
                <a:tc>
                  <a:txBody>
                    <a:bodyPr/>
                    <a:lstStyle/>
                    <a:p>
                      <a:pPr algn="ctr" fontAlgn="b"/>
                      <a:r>
                        <a:rPr lang="en-US" sz="1800" b="0" i="0" u="none" strike="noStrike" dirty="0">
                          <a:solidFill>
                            <a:srgbClr val="000000"/>
                          </a:solidFill>
                          <a:effectLst/>
                          <a:latin typeface="Arial" panose="020B0604020202020204" pitchFamily="34" charset="0"/>
                        </a:rPr>
                        <a:t>386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797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1143</a:t>
                      </a:r>
                    </a:p>
                  </a:txBody>
                  <a:tcPr marL="9525" marR="9525" marT="9525" marB="0" anchor="b"/>
                </a:tc>
                <a:extLst>
                  <a:ext uri="{0D108BD9-81ED-4DB2-BD59-A6C34878D82A}">
                    <a16:rowId xmlns:a16="http://schemas.microsoft.com/office/drawing/2014/main" val="1823940534"/>
                  </a:ext>
                </a:extLst>
              </a:tr>
              <a:tr h="369711">
                <a:tc>
                  <a:txBody>
                    <a:bodyPr/>
                    <a:lstStyle/>
                    <a:p>
                      <a:r>
                        <a:rPr lang="en-US" dirty="0"/>
                        <a:t>HR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267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375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519</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581</a:t>
                      </a:r>
                    </a:p>
                  </a:txBody>
                  <a:tcPr marL="9525" marR="9525" marT="9525" marB="0" anchor="b"/>
                </a:tc>
                <a:extLst>
                  <a:ext uri="{0D108BD9-81ED-4DB2-BD59-A6C34878D82A}">
                    <a16:rowId xmlns:a16="http://schemas.microsoft.com/office/drawing/2014/main" val="3492520678"/>
                  </a:ext>
                </a:extLst>
              </a:tr>
              <a:tr h="369711">
                <a:tc>
                  <a:txBody>
                    <a:bodyPr/>
                    <a:lstStyle/>
                    <a:p>
                      <a:r>
                        <a:rPr lang="en-US" dirty="0"/>
                        <a:t>Finance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276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348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435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599</a:t>
                      </a:r>
                    </a:p>
                  </a:txBody>
                  <a:tcPr marL="9525" marR="9525" marT="9525" marB="0" anchor="b"/>
                </a:tc>
                <a:extLst>
                  <a:ext uri="{0D108BD9-81ED-4DB2-BD59-A6C34878D82A}">
                    <a16:rowId xmlns:a16="http://schemas.microsoft.com/office/drawing/2014/main" val="2023878511"/>
                  </a:ext>
                </a:extLst>
              </a:tr>
              <a:tr h="369711">
                <a:tc>
                  <a:txBody>
                    <a:bodyPr/>
                    <a:lstStyle/>
                    <a:p>
                      <a:r>
                        <a:rPr lang="en-US" dirty="0"/>
                        <a:t>IT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298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357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488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587</a:t>
                      </a:r>
                    </a:p>
                  </a:txBody>
                  <a:tcPr marL="9525" marR="9525" marT="9525" marB="0" anchor="b"/>
                </a:tc>
                <a:extLst>
                  <a:ext uri="{0D108BD9-81ED-4DB2-BD59-A6C34878D82A}">
                    <a16:rowId xmlns:a16="http://schemas.microsoft.com/office/drawing/2014/main" val="2771850426"/>
                  </a:ext>
                </a:extLst>
              </a:tr>
              <a:tr h="369711">
                <a:tc>
                  <a:txBody>
                    <a:bodyPr/>
                    <a:lstStyle/>
                    <a:p>
                      <a:r>
                        <a:rPr lang="en-US" dirty="0"/>
                        <a:t>Admin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298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396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676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593</a:t>
                      </a:r>
                    </a:p>
                  </a:txBody>
                  <a:tcPr marL="9525" marR="9525" marT="9525" marB="0" anchor="b"/>
                </a:tc>
                <a:extLst>
                  <a:ext uri="{0D108BD9-81ED-4DB2-BD59-A6C34878D82A}">
                    <a16:rowId xmlns:a16="http://schemas.microsoft.com/office/drawing/2014/main" val="1464438257"/>
                  </a:ext>
                </a:extLst>
              </a:tr>
              <a:tr h="369711">
                <a:tc>
                  <a:txBody>
                    <a:bodyPr/>
                    <a:lstStyle/>
                    <a:p>
                      <a:r>
                        <a:rPr lang="en-US" dirty="0"/>
                        <a:t>Planning and Budget Analyst</a:t>
                      </a:r>
                    </a:p>
                  </a:txBody>
                  <a:tcPr/>
                </a:tc>
                <a:tc>
                  <a:txBody>
                    <a:bodyPr/>
                    <a:lstStyle/>
                    <a:p>
                      <a:pPr algn="ctr" fontAlgn="b"/>
                      <a:r>
                        <a:rPr lang="en-US" sz="1800" b="0" i="0" u="none" strike="noStrike" dirty="0">
                          <a:solidFill>
                            <a:srgbClr val="000000"/>
                          </a:solidFill>
                          <a:effectLst/>
                          <a:latin typeface="Arial" panose="020B0604020202020204" pitchFamily="34" charset="0"/>
                        </a:rPr>
                        <a:t>227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442</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512</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610</a:t>
                      </a:r>
                    </a:p>
                  </a:txBody>
                  <a:tcPr marL="9525" marR="9525" marT="9525" marB="0" anchor="b"/>
                </a:tc>
                <a:extLst>
                  <a:ext uri="{0D108BD9-81ED-4DB2-BD59-A6C34878D82A}">
                    <a16:rowId xmlns:a16="http://schemas.microsoft.com/office/drawing/2014/main" val="4254989133"/>
                  </a:ext>
                </a:extLst>
              </a:tr>
              <a:tr h="369711">
                <a:tc>
                  <a:txBody>
                    <a:bodyPr/>
                    <a:lstStyle/>
                    <a:p>
                      <a:r>
                        <a:rPr lang="en-US" dirty="0"/>
                        <a:t>Logistics Officer</a:t>
                      </a:r>
                    </a:p>
                  </a:txBody>
                  <a:tcPr/>
                </a:tc>
                <a:tc>
                  <a:txBody>
                    <a:bodyPr/>
                    <a:lstStyle/>
                    <a:p>
                      <a:pPr algn="ctr" fontAlgn="b"/>
                      <a:r>
                        <a:rPr lang="en-US" sz="1800" b="0" i="0" u="none" strike="noStrike" dirty="0">
                          <a:solidFill>
                            <a:srgbClr val="000000"/>
                          </a:solidFill>
                          <a:effectLst/>
                          <a:latin typeface="Arial" panose="020B0604020202020204" pitchFamily="34" charset="0"/>
                        </a:rPr>
                        <a:t>320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389</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456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587</a:t>
                      </a:r>
                    </a:p>
                  </a:txBody>
                  <a:tcPr marL="9525" marR="9525" marT="9525" marB="0" anchor="b"/>
                </a:tc>
                <a:extLst>
                  <a:ext uri="{0D108BD9-81ED-4DB2-BD59-A6C34878D82A}">
                    <a16:rowId xmlns:a16="http://schemas.microsoft.com/office/drawing/2014/main" val="2499981119"/>
                  </a:ext>
                </a:extLst>
              </a:tr>
            </a:tbl>
          </a:graphicData>
        </a:graphic>
      </p:graphicFrame>
      <p:sp>
        <p:nvSpPr>
          <p:cNvPr id="7" name="TextBox 6">
            <a:extLst>
              <a:ext uri="{FF2B5EF4-FFF2-40B4-BE49-F238E27FC236}">
                <a16:creationId xmlns:a16="http://schemas.microsoft.com/office/drawing/2014/main" id="{E8B37A3F-D0DD-4287-9F9F-D6976651F9EC}"/>
              </a:ext>
            </a:extLst>
          </p:cNvPr>
          <p:cNvSpPr txBox="1"/>
          <p:nvPr/>
        </p:nvSpPr>
        <p:spPr>
          <a:xfrm>
            <a:off x="801859" y="1228320"/>
            <a:ext cx="1646605" cy="369332"/>
          </a:xfrm>
          <a:prstGeom prst="rect">
            <a:avLst/>
          </a:prstGeom>
          <a:noFill/>
        </p:spPr>
        <p:txBody>
          <a:bodyPr wrap="none" rtlCol="0">
            <a:spAutoFit/>
          </a:bodyPr>
          <a:lstStyle/>
          <a:p>
            <a:r>
              <a:rPr lang="en-US" dirty="0">
                <a:latin typeface="Roboto" panose="02000000000000000000" pitchFamily="2" charset="0"/>
                <a:ea typeface="Roboto" panose="02000000000000000000" pitchFamily="2" charset="0"/>
              </a:rPr>
              <a:t>Currency: USD</a:t>
            </a:r>
          </a:p>
        </p:txBody>
      </p:sp>
      <p:sp>
        <p:nvSpPr>
          <p:cNvPr id="8" name="TextBox 7">
            <a:extLst>
              <a:ext uri="{FF2B5EF4-FFF2-40B4-BE49-F238E27FC236}">
                <a16:creationId xmlns:a16="http://schemas.microsoft.com/office/drawing/2014/main" id="{8AA9A6A8-1147-4EF9-826A-59B519CFCA6E}"/>
              </a:ext>
            </a:extLst>
          </p:cNvPr>
          <p:cNvSpPr txBox="1"/>
          <p:nvPr/>
        </p:nvSpPr>
        <p:spPr>
          <a:xfrm>
            <a:off x="7083180" y="1164335"/>
            <a:ext cx="4156907" cy="369332"/>
          </a:xfrm>
          <a:prstGeom prst="rect">
            <a:avLst/>
          </a:prstGeom>
          <a:noFill/>
        </p:spPr>
        <p:txBody>
          <a:bodyPr wrap="none" rtlCol="0">
            <a:spAutoFit/>
          </a:bodyPr>
          <a:lstStyle/>
          <a:p>
            <a:r>
              <a:rPr lang="en-US" dirty="0">
                <a:latin typeface="Roboto" panose="02000000000000000000" pitchFamily="2" charset="0"/>
                <a:ea typeface="Roboto" panose="02000000000000000000" pitchFamily="2" charset="0"/>
              </a:rPr>
              <a:t>Number of Participating Companies: 4 </a:t>
            </a:r>
          </a:p>
        </p:txBody>
      </p:sp>
    </p:spTree>
    <p:extLst>
      <p:ext uri="{BB962C8B-B14F-4D97-AF65-F5344CB8AC3E}">
        <p14:creationId xmlns:p14="http://schemas.microsoft.com/office/powerpoint/2010/main" val="3208103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577D890-D44C-475C-8D3F-9BDF85B82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234640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4790995" y="46485"/>
            <a:ext cx="2610010" cy="769441"/>
          </a:xfrm>
          <a:prstGeom prst="rect">
            <a:avLst/>
          </a:prstGeom>
          <a:noFill/>
        </p:spPr>
        <p:txBody>
          <a:bodyPr wrap="none" rtlCol="0">
            <a:spAutoFit/>
          </a:bodyPr>
          <a:lstStyle/>
          <a:p>
            <a:r>
              <a:rPr lang="en-US" sz="4400" b="1" dirty="0">
                <a:solidFill>
                  <a:schemeClr val="bg1"/>
                </a:solidFill>
                <a:latin typeface="Roboto" panose="02000000000000000000" pitchFamily="2" charset="0"/>
                <a:ea typeface="Roboto" panose="02000000000000000000" pitchFamily="2" charset="0"/>
              </a:rPr>
              <a:t>Insurance</a:t>
            </a:r>
          </a:p>
        </p:txBody>
      </p:sp>
      <p:graphicFrame>
        <p:nvGraphicFramePr>
          <p:cNvPr id="6" name="Table 5">
            <a:extLst>
              <a:ext uri="{FF2B5EF4-FFF2-40B4-BE49-F238E27FC236}">
                <a16:creationId xmlns:a16="http://schemas.microsoft.com/office/drawing/2014/main" id="{54EFA07A-658C-4CCF-B537-98AA5AF05EE1}"/>
              </a:ext>
            </a:extLst>
          </p:cNvPr>
          <p:cNvGraphicFramePr>
            <a:graphicFrameLocks noGrp="1"/>
          </p:cNvGraphicFramePr>
          <p:nvPr>
            <p:extLst>
              <p:ext uri="{D42A27DB-BD31-4B8C-83A1-F6EECF244321}">
                <p14:modId xmlns:p14="http://schemas.microsoft.com/office/powerpoint/2010/main" val="3936500003"/>
              </p:ext>
            </p:extLst>
          </p:nvPr>
        </p:nvGraphicFramePr>
        <p:xfrm>
          <a:off x="928468" y="1845085"/>
          <a:ext cx="10142807" cy="3327399"/>
        </p:xfrm>
        <a:graphic>
          <a:graphicData uri="http://schemas.openxmlformats.org/drawingml/2006/table">
            <a:tbl>
              <a:tblPr firstRow="1" bandRow="1">
                <a:tableStyleId>{5C22544A-7EE6-4342-B048-85BDC9FD1C3A}</a:tableStyleId>
              </a:tblPr>
              <a:tblGrid>
                <a:gridCol w="2236763">
                  <a:extLst>
                    <a:ext uri="{9D8B030D-6E8A-4147-A177-3AD203B41FA5}">
                      <a16:colId xmlns:a16="http://schemas.microsoft.com/office/drawing/2014/main" val="2497592185"/>
                    </a:ext>
                  </a:extLst>
                </a:gridCol>
                <a:gridCol w="1793053">
                  <a:extLst>
                    <a:ext uri="{9D8B030D-6E8A-4147-A177-3AD203B41FA5}">
                      <a16:colId xmlns:a16="http://schemas.microsoft.com/office/drawing/2014/main" val="2784781616"/>
                    </a:ext>
                  </a:extLst>
                </a:gridCol>
                <a:gridCol w="1921279">
                  <a:extLst>
                    <a:ext uri="{9D8B030D-6E8A-4147-A177-3AD203B41FA5}">
                      <a16:colId xmlns:a16="http://schemas.microsoft.com/office/drawing/2014/main" val="1258935152"/>
                    </a:ext>
                  </a:extLst>
                </a:gridCol>
                <a:gridCol w="2011219">
                  <a:extLst>
                    <a:ext uri="{9D8B030D-6E8A-4147-A177-3AD203B41FA5}">
                      <a16:colId xmlns:a16="http://schemas.microsoft.com/office/drawing/2014/main" val="3251926524"/>
                    </a:ext>
                  </a:extLst>
                </a:gridCol>
                <a:gridCol w="2180493">
                  <a:extLst>
                    <a:ext uri="{9D8B030D-6E8A-4147-A177-3AD203B41FA5}">
                      <a16:colId xmlns:a16="http://schemas.microsoft.com/office/drawing/2014/main" val="3188416064"/>
                    </a:ext>
                  </a:extLst>
                </a:gridCol>
              </a:tblGrid>
              <a:tr h="369711">
                <a:tc>
                  <a:txBody>
                    <a:bodyPr/>
                    <a:lstStyle/>
                    <a:p>
                      <a:r>
                        <a:rPr lang="en-US" dirty="0"/>
                        <a:t>Job Positions</a:t>
                      </a:r>
                    </a:p>
                  </a:txBody>
                  <a:tcPr/>
                </a:tc>
                <a:tc>
                  <a:txBody>
                    <a:bodyPr/>
                    <a:lstStyle/>
                    <a:p>
                      <a:r>
                        <a:rPr lang="en-US" dirty="0"/>
                        <a:t>New Graduate</a:t>
                      </a:r>
                    </a:p>
                  </a:txBody>
                  <a:tcPr/>
                </a:tc>
                <a:tc>
                  <a:txBody>
                    <a:bodyPr/>
                    <a:lstStyle/>
                    <a:p>
                      <a:r>
                        <a:rPr lang="en-US" dirty="0"/>
                        <a:t>Exp. 1-3 years</a:t>
                      </a:r>
                    </a:p>
                  </a:txBody>
                  <a:tcPr/>
                </a:tc>
                <a:tc>
                  <a:txBody>
                    <a:bodyPr/>
                    <a:lstStyle/>
                    <a:p>
                      <a:r>
                        <a:rPr lang="en-US" dirty="0"/>
                        <a:t>Exp. 4-6 years</a:t>
                      </a:r>
                    </a:p>
                  </a:txBody>
                  <a:tcPr/>
                </a:tc>
                <a:tc>
                  <a:txBody>
                    <a:bodyPr/>
                    <a:lstStyle/>
                    <a:p>
                      <a:r>
                        <a:rPr lang="en-US" dirty="0"/>
                        <a:t>Exp. 7 years and up</a:t>
                      </a:r>
                    </a:p>
                  </a:txBody>
                  <a:tcPr/>
                </a:tc>
                <a:extLst>
                  <a:ext uri="{0D108BD9-81ED-4DB2-BD59-A6C34878D82A}">
                    <a16:rowId xmlns:a16="http://schemas.microsoft.com/office/drawing/2014/main" val="3617081155"/>
                  </a:ext>
                </a:extLst>
              </a:tr>
              <a:tr h="369711">
                <a:tc>
                  <a:txBody>
                    <a:bodyPr/>
                    <a:lstStyle/>
                    <a:p>
                      <a:r>
                        <a:rPr lang="en-US" dirty="0"/>
                        <a:t>Agent</a:t>
                      </a:r>
                    </a:p>
                  </a:txBody>
                  <a:tcPr/>
                </a:tc>
                <a:tc>
                  <a:txBody>
                    <a:bodyPr/>
                    <a:lstStyle/>
                    <a:p>
                      <a:pPr algn="ctr" fontAlgn="b"/>
                      <a:r>
                        <a:rPr lang="en-US" sz="1800" b="0" i="0" u="none" strike="noStrike" dirty="0">
                          <a:solidFill>
                            <a:srgbClr val="000000"/>
                          </a:solidFill>
                          <a:effectLst/>
                          <a:latin typeface="Arial" panose="020B0604020202020204" pitchFamily="34" charset="0"/>
                        </a:rPr>
                        <a:t>240</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300</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370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1500</a:t>
                      </a:r>
                    </a:p>
                  </a:txBody>
                  <a:tcPr marL="9525" marR="9525" marT="9525" marB="0" anchor="b"/>
                </a:tc>
                <a:extLst>
                  <a:ext uri="{0D108BD9-81ED-4DB2-BD59-A6C34878D82A}">
                    <a16:rowId xmlns:a16="http://schemas.microsoft.com/office/drawing/2014/main" val="1061743433"/>
                  </a:ext>
                </a:extLst>
              </a:tr>
              <a:tr h="369711">
                <a:tc>
                  <a:txBody>
                    <a:bodyPr/>
                    <a:lstStyle/>
                    <a:p>
                      <a:r>
                        <a:rPr lang="en-US" dirty="0"/>
                        <a:t>Sale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240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315</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395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1500</a:t>
                      </a:r>
                    </a:p>
                  </a:txBody>
                  <a:tcPr marL="9525" marR="9525" marT="9525" marB="0" anchor="b"/>
                </a:tc>
                <a:extLst>
                  <a:ext uri="{0D108BD9-81ED-4DB2-BD59-A6C34878D82A}">
                    <a16:rowId xmlns:a16="http://schemas.microsoft.com/office/drawing/2014/main" val="1149758969"/>
                  </a:ext>
                </a:extLst>
              </a:tr>
              <a:tr h="369711">
                <a:tc>
                  <a:txBody>
                    <a:bodyPr/>
                    <a:lstStyle/>
                    <a:p>
                      <a:r>
                        <a:rPr lang="en-US" dirty="0"/>
                        <a:t>Marketing Officer</a:t>
                      </a:r>
                    </a:p>
                  </a:txBody>
                  <a:tcPr/>
                </a:tc>
                <a:tc>
                  <a:txBody>
                    <a:bodyPr/>
                    <a:lstStyle/>
                    <a:p>
                      <a:pPr algn="ctr" fontAlgn="b"/>
                      <a:r>
                        <a:rPr lang="en-US" sz="1800" b="0" i="0" u="none" strike="noStrike">
                          <a:solidFill>
                            <a:srgbClr val="000000"/>
                          </a:solidFill>
                          <a:effectLst/>
                          <a:latin typeface="Arial" panose="020B0604020202020204" pitchFamily="34" charset="0"/>
                        </a:rPr>
                        <a:t>250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350</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500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1650</a:t>
                      </a:r>
                    </a:p>
                  </a:txBody>
                  <a:tcPr marL="9525" marR="9525" marT="9525" marB="0" anchor="b"/>
                </a:tc>
                <a:extLst>
                  <a:ext uri="{0D108BD9-81ED-4DB2-BD59-A6C34878D82A}">
                    <a16:rowId xmlns:a16="http://schemas.microsoft.com/office/drawing/2014/main" val="1823940534"/>
                  </a:ext>
                </a:extLst>
              </a:tr>
              <a:tr h="369711">
                <a:tc>
                  <a:txBody>
                    <a:bodyPr/>
                    <a:lstStyle/>
                    <a:p>
                      <a:r>
                        <a:rPr lang="en-US" dirty="0"/>
                        <a:t>HR Officer</a:t>
                      </a:r>
                    </a:p>
                  </a:txBody>
                  <a:tcPr/>
                </a:tc>
                <a:tc>
                  <a:txBody>
                    <a:bodyPr/>
                    <a:lstStyle/>
                    <a:p>
                      <a:pPr algn="ctr" fontAlgn="b"/>
                      <a:r>
                        <a:rPr lang="en-US" sz="1800" b="0" i="0" u="none" strike="noStrike">
                          <a:solidFill>
                            <a:srgbClr val="000000"/>
                          </a:solidFill>
                          <a:effectLst/>
                          <a:latin typeface="Arial" panose="020B0604020202020204" pitchFamily="34" charset="0"/>
                        </a:rPr>
                        <a:t>250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315</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500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1650</a:t>
                      </a:r>
                    </a:p>
                  </a:txBody>
                  <a:tcPr marL="9525" marR="9525" marT="9525" marB="0" anchor="b"/>
                </a:tc>
                <a:extLst>
                  <a:ext uri="{0D108BD9-81ED-4DB2-BD59-A6C34878D82A}">
                    <a16:rowId xmlns:a16="http://schemas.microsoft.com/office/drawing/2014/main" val="3492520678"/>
                  </a:ext>
                </a:extLst>
              </a:tr>
              <a:tr h="369711">
                <a:tc>
                  <a:txBody>
                    <a:bodyPr/>
                    <a:lstStyle/>
                    <a:p>
                      <a:r>
                        <a:rPr lang="en-US" dirty="0"/>
                        <a:t>Finance Officer</a:t>
                      </a:r>
                    </a:p>
                  </a:txBody>
                  <a:tcPr/>
                </a:tc>
                <a:tc>
                  <a:txBody>
                    <a:bodyPr/>
                    <a:lstStyle/>
                    <a:p>
                      <a:pPr algn="ctr" fontAlgn="b"/>
                      <a:r>
                        <a:rPr lang="en-US" sz="1800" b="0" i="0" u="none" strike="noStrike">
                          <a:solidFill>
                            <a:srgbClr val="000000"/>
                          </a:solidFill>
                          <a:effectLst/>
                          <a:latin typeface="Arial" panose="020B0604020202020204" pitchFamily="34" charset="0"/>
                        </a:rPr>
                        <a:t>250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315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1800</a:t>
                      </a:r>
                    </a:p>
                  </a:txBody>
                  <a:tcPr marL="9525" marR="9525" marT="9525" marB="0" anchor="b"/>
                </a:tc>
                <a:extLst>
                  <a:ext uri="{0D108BD9-81ED-4DB2-BD59-A6C34878D82A}">
                    <a16:rowId xmlns:a16="http://schemas.microsoft.com/office/drawing/2014/main" val="2023878511"/>
                  </a:ext>
                </a:extLst>
              </a:tr>
              <a:tr h="369711">
                <a:tc>
                  <a:txBody>
                    <a:bodyPr/>
                    <a:lstStyle/>
                    <a:p>
                      <a:r>
                        <a:rPr lang="en-US" dirty="0"/>
                        <a:t>Legal Officer</a:t>
                      </a:r>
                    </a:p>
                  </a:txBody>
                  <a:tcPr/>
                </a:tc>
                <a:tc>
                  <a:txBody>
                    <a:bodyPr/>
                    <a:lstStyle/>
                    <a:p>
                      <a:pPr algn="ctr" fontAlgn="b"/>
                      <a:r>
                        <a:rPr lang="en-US" sz="1800" b="0" i="0" u="none" strike="noStrike" dirty="0">
                          <a:solidFill>
                            <a:srgbClr val="000000"/>
                          </a:solidFill>
                          <a:effectLst/>
                          <a:latin typeface="Arial" panose="020B0604020202020204" pitchFamily="34" charset="0"/>
                        </a:rPr>
                        <a:t>-</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a:t>
                      </a:r>
                    </a:p>
                  </a:txBody>
                  <a:tcPr marL="9525" marR="9525" marT="9525" marB="0" anchor="b"/>
                </a:tc>
                <a:extLst>
                  <a:ext uri="{0D108BD9-81ED-4DB2-BD59-A6C34878D82A}">
                    <a16:rowId xmlns:a16="http://schemas.microsoft.com/office/drawing/2014/main" val="2771850426"/>
                  </a:ext>
                </a:extLst>
              </a:tr>
              <a:tr h="369711">
                <a:tc>
                  <a:txBody>
                    <a:bodyPr/>
                    <a:lstStyle/>
                    <a:p>
                      <a:r>
                        <a:rPr lang="en-US" dirty="0"/>
                        <a:t>Admin Officer</a:t>
                      </a:r>
                    </a:p>
                  </a:txBody>
                  <a:tcPr/>
                </a:tc>
                <a:tc>
                  <a:txBody>
                    <a:bodyPr/>
                    <a:lstStyle/>
                    <a:p>
                      <a:pPr algn="ctr" fontAlgn="b"/>
                      <a:r>
                        <a:rPr lang="en-US" sz="1800" b="0" i="0" u="none" strike="noStrike">
                          <a:solidFill>
                            <a:srgbClr val="000000"/>
                          </a:solidFill>
                          <a:effectLst/>
                          <a:latin typeface="Arial" panose="020B0604020202020204" pitchFamily="34" charset="0"/>
                        </a:rPr>
                        <a:t>240</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345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420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1500</a:t>
                      </a:r>
                    </a:p>
                  </a:txBody>
                  <a:tcPr marL="9525" marR="9525" marT="9525" marB="0" anchor="b"/>
                </a:tc>
                <a:extLst>
                  <a:ext uri="{0D108BD9-81ED-4DB2-BD59-A6C34878D82A}">
                    <a16:rowId xmlns:a16="http://schemas.microsoft.com/office/drawing/2014/main" val="1464438257"/>
                  </a:ext>
                </a:extLst>
              </a:tr>
              <a:tr h="369711">
                <a:tc>
                  <a:txBody>
                    <a:bodyPr/>
                    <a:lstStyle/>
                    <a:p>
                      <a:r>
                        <a:rPr lang="en-US" dirty="0"/>
                        <a:t>Claims Officer</a:t>
                      </a:r>
                    </a:p>
                  </a:txBody>
                  <a:tcPr/>
                </a:tc>
                <a:tc>
                  <a:txBody>
                    <a:bodyPr/>
                    <a:lstStyle/>
                    <a:p>
                      <a:pPr algn="ctr" fontAlgn="b"/>
                      <a:r>
                        <a:rPr lang="en-US" sz="1800" b="0" i="0" u="none" strike="noStrike" dirty="0">
                          <a:solidFill>
                            <a:srgbClr val="000000"/>
                          </a:solidFill>
                          <a:effectLst/>
                          <a:latin typeface="Arial" panose="020B0604020202020204" pitchFamily="34" charset="0"/>
                        </a:rPr>
                        <a:t>-</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a:t>
                      </a:r>
                    </a:p>
                  </a:txBody>
                  <a:tcPr marL="9525" marR="9525" marT="9525" marB="0" anchor="b"/>
                </a:tc>
                <a:extLst>
                  <a:ext uri="{0D108BD9-81ED-4DB2-BD59-A6C34878D82A}">
                    <a16:rowId xmlns:a16="http://schemas.microsoft.com/office/drawing/2014/main" val="4254989133"/>
                  </a:ext>
                </a:extLst>
              </a:tr>
            </a:tbl>
          </a:graphicData>
        </a:graphic>
      </p:graphicFrame>
      <p:sp>
        <p:nvSpPr>
          <p:cNvPr id="7" name="TextBox 6">
            <a:extLst>
              <a:ext uri="{FF2B5EF4-FFF2-40B4-BE49-F238E27FC236}">
                <a16:creationId xmlns:a16="http://schemas.microsoft.com/office/drawing/2014/main" id="{AA68CA27-05CA-4806-BF74-61803677C763}"/>
              </a:ext>
            </a:extLst>
          </p:cNvPr>
          <p:cNvSpPr txBox="1"/>
          <p:nvPr/>
        </p:nvSpPr>
        <p:spPr>
          <a:xfrm>
            <a:off x="829994" y="1316184"/>
            <a:ext cx="1646605" cy="369332"/>
          </a:xfrm>
          <a:prstGeom prst="rect">
            <a:avLst/>
          </a:prstGeom>
          <a:noFill/>
        </p:spPr>
        <p:txBody>
          <a:bodyPr wrap="none" rtlCol="0">
            <a:spAutoFit/>
          </a:bodyPr>
          <a:lstStyle/>
          <a:p>
            <a:r>
              <a:rPr lang="en-US" dirty="0">
                <a:latin typeface="Roboto" panose="02000000000000000000" pitchFamily="2" charset="0"/>
                <a:ea typeface="Roboto" panose="02000000000000000000" pitchFamily="2" charset="0"/>
              </a:rPr>
              <a:t>Currency: USD</a:t>
            </a:r>
          </a:p>
        </p:txBody>
      </p:sp>
      <p:sp>
        <p:nvSpPr>
          <p:cNvPr id="8" name="TextBox 7">
            <a:extLst>
              <a:ext uri="{FF2B5EF4-FFF2-40B4-BE49-F238E27FC236}">
                <a16:creationId xmlns:a16="http://schemas.microsoft.com/office/drawing/2014/main" id="{40B5CDD0-C7FC-48DA-A8F4-1A8499FB7A35}"/>
              </a:ext>
            </a:extLst>
          </p:cNvPr>
          <p:cNvSpPr txBox="1"/>
          <p:nvPr/>
        </p:nvSpPr>
        <p:spPr>
          <a:xfrm>
            <a:off x="7083184" y="1234675"/>
            <a:ext cx="4156907" cy="369332"/>
          </a:xfrm>
          <a:prstGeom prst="rect">
            <a:avLst/>
          </a:prstGeom>
          <a:noFill/>
        </p:spPr>
        <p:txBody>
          <a:bodyPr wrap="none" rtlCol="0">
            <a:spAutoFit/>
          </a:bodyPr>
          <a:lstStyle/>
          <a:p>
            <a:r>
              <a:rPr lang="en-US" dirty="0">
                <a:latin typeface="Roboto" panose="02000000000000000000" pitchFamily="2" charset="0"/>
                <a:ea typeface="Roboto" panose="02000000000000000000" pitchFamily="2" charset="0"/>
              </a:rPr>
              <a:t>Number of Participating Companies: 2 </a:t>
            </a:r>
          </a:p>
        </p:txBody>
      </p:sp>
    </p:spTree>
    <p:extLst>
      <p:ext uri="{BB962C8B-B14F-4D97-AF65-F5344CB8AC3E}">
        <p14:creationId xmlns:p14="http://schemas.microsoft.com/office/powerpoint/2010/main" val="4213062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C6659C4-5F9C-4609-92AA-53CC361E96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993201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2816897" y="0"/>
            <a:ext cx="6558206" cy="769441"/>
          </a:xfrm>
          <a:prstGeom prst="rect">
            <a:avLst/>
          </a:prstGeom>
          <a:noFill/>
        </p:spPr>
        <p:txBody>
          <a:bodyPr wrap="none" rtlCol="0">
            <a:spAutoFit/>
          </a:bodyPr>
          <a:lstStyle/>
          <a:p>
            <a:r>
              <a:rPr lang="en-US" sz="4400" b="1" dirty="0">
                <a:solidFill>
                  <a:schemeClr val="bg1"/>
                </a:solidFill>
                <a:latin typeface="Roboto" panose="02000000000000000000" pitchFamily="2" charset="0"/>
                <a:ea typeface="Roboto" panose="02000000000000000000" pitchFamily="2" charset="0"/>
              </a:rPr>
              <a:t>International Organization</a:t>
            </a:r>
          </a:p>
        </p:txBody>
      </p:sp>
      <p:graphicFrame>
        <p:nvGraphicFramePr>
          <p:cNvPr id="6" name="Table 5">
            <a:extLst>
              <a:ext uri="{FF2B5EF4-FFF2-40B4-BE49-F238E27FC236}">
                <a16:creationId xmlns:a16="http://schemas.microsoft.com/office/drawing/2014/main" id="{54EFA07A-658C-4CCF-B537-98AA5AF05EE1}"/>
              </a:ext>
            </a:extLst>
          </p:cNvPr>
          <p:cNvGraphicFramePr>
            <a:graphicFrameLocks noGrp="1"/>
          </p:cNvGraphicFramePr>
          <p:nvPr>
            <p:extLst>
              <p:ext uri="{D42A27DB-BD31-4B8C-83A1-F6EECF244321}">
                <p14:modId xmlns:p14="http://schemas.microsoft.com/office/powerpoint/2010/main" val="96404532"/>
              </p:ext>
            </p:extLst>
          </p:nvPr>
        </p:nvGraphicFramePr>
        <p:xfrm>
          <a:off x="928468" y="1732541"/>
          <a:ext cx="10142807" cy="3868137"/>
        </p:xfrm>
        <a:graphic>
          <a:graphicData uri="http://schemas.openxmlformats.org/drawingml/2006/table">
            <a:tbl>
              <a:tblPr firstRow="1" bandRow="1">
                <a:tableStyleId>{5C22544A-7EE6-4342-B048-85BDC9FD1C3A}</a:tableStyleId>
              </a:tblPr>
              <a:tblGrid>
                <a:gridCol w="2236763">
                  <a:extLst>
                    <a:ext uri="{9D8B030D-6E8A-4147-A177-3AD203B41FA5}">
                      <a16:colId xmlns:a16="http://schemas.microsoft.com/office/drawing/2014/main" val="2497592185"/>
                    </a:ext>
                  </a:extLst>
                </a:gridCol>
                <a:gridCol w="1793053">
                  <a:extLst>
                    <a:ext uri="{9D8B030D-6E8A-4147-A177-3AD203B41FA5}">
                      <a16:colId xmlns:a16="http://schemas.microsoft.com/office/drawing/2014/main" val="2784781616"/>
                    </a:ext>
                  </a:extLst>
                </a:gridCol>
                <a:gridCol w="1921279">
                  <a:extLst>
                    <a:ext uri="{9D8B030D-6E8A-4147-A177-3AD203B41FA5}">
                      <a16:colId xmlns:a16="http://schemas.microsoft.com/office/drawing/2014/main" val="1258935152"/>
                    </a:ext>
                  </a:extLst>
                </a:gridCol>
                <a:gridCol w="2011219">
                  <a:extLst>
                    <a:ext uri="{9D8B030D-6E8A-4147-A177-3AD203B41FA5}">
                      <a16:colId xmlns:a16="http://schemas.microsoft.com/office/drawing/2014/main" val="3251926524"/>
                    </a:ext>
                  </a:extLst>
                </a:gridCol>
                <a:gridCol w="2180493">
                  <a:extLst>
                    <a:ext uri="{9D8B030D-6E8A-4147-A177-3AD203B41FA5}">
                      <a16:colId xmlns:a16="http://schemas.microsoft.com/office/drawing/2014/main" val="3188416064"/>
                    </a:ext>
                  </a:extLst>
                </a:gridCol>
              </a:tblGrid>
              <a:tr h="369711">
                <a:tc>
                  <a:txBody>
                    <a:bodyPr/>
                    <a:lstStyle/>
                    <a:p>
                      <a:r>
                        <a:rPr lang="en-US" dirty="0"/>
                        <a:t>Job Positions</a:t>
                      </a:r>
                    </a:p>
                  </a:txBody>
                  <a:tcPr/>
                </a:tc>
                <a:tc>
                  <a:txBody>
                    <a:bodyPr/>
                    <a:lstStyle/>
                    <a:p>
                      <a:r>
                        <a:rPr lang="en-US" dirty="0"/>
                        <a:t>New Graduate</a:t>
                      </a:r>
                    </a:p>
                  </a:txBody>
                  <a:tcPr/>
                </a:tc>
                <a:tc>
                  <a:txBody>
                    <a:bodyPr/>
                    <a:lstStyle/>
                    <a:p>
                      <a:r>
                        <a:rPr lang="en-US" dirty="0"/>
                        <a:t>Exp. 1-3 years</a:t>
                      </a:r>
                    </a:p>
                  </a:txBody>
                  <a:tcPr/>
                </a:tc>
                <a:tc>
                  <a:txBody>
                    <a:bodyPr/>
                    <a:lstStyle/>
                    <a:p>
                      <a:r>
                        <a:rPr lang="en-US" dirty="0"/>
                        <a:t>Exp. 4-6 years</a:t>
                      </a:r>
                    </a:p>
                  </a:txBody>
                  <a:tcPr/>
                </a:tc>
                <a:tc>
                  <a:txBody>
                    <a:bodyPr/>
                    <a:lstStyle/>
                    <a:p>
                      <a:r>
                        <a:rPr lang="en-US" dirty="0"/>
                        <a:t>Exp. 7 years and up</a:t>
                      </a:r>
                    </a:p>
                  </a:txBody>
                  <a:tcPr/>
                </a:tc>
                <a:extLst>
                  <a:ext uri="{0D108BD9-81ED-4DB2-BD59-A6C34878D82A}">
                    <a16:rowId xmlns:a16="http://schemas.microsoft.com/office/drawing/2014/main" val="3617081155"/>
                  </a:ext>
                </a:extLst>
              </a:tr>
              <a:tr h="369711">
                <a:tc>
                  <a:txBody>
                    <a:bodyPr/>
                    <a:lstStyle/>
                    <a:p>
                      <a:r>
                        <a:rPr lang="en-US" dirty="0"/>
                        <a:t>Project Manager</a:t>
                      </a:r>
                    </a:p>
                  </a:txBody>
                  <a:tcPr/>
                </a:tc>
                <a:tc>
                  <a:txBody>
                    <a:bodyPr/>
                    <a:lstStyle/>
                    <a:p>
                      <a:pPr algn="ctr" fontAlgn="b"/>
                      <a:r>
                        <a:rPr lang="en-US" sz="1800" b="0" i="0" u="none" strike="noStrike" dirty="0">
                          <a:solidFill>
                            <a:srgbClr val="000000"/>
                          </a:solidFill>
                          <a:effectLst/>
                          <a:latin typeface="Arial" panose="020B0604020202020204" pitchFamily="34" charset="0"/>
                        </a:rPr>
                        <a:t>900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1271</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1671</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1987</a:t>
                      </a:r>
                    </a:p>
                  </a:txBody>
                  <a:tcPr marL="9525" marR="9525" marT="9525" marB="0" anchor="b"/>
                </a:tc>
                <a:extLst>
                  <a:ext uri="{0D108BD9-81ED-4DB2-BD59-A6C34878D82A}">
                    <a16:rowId xmlns:a16="http://schemas.microsoft.com/office/drawing/2014/main" val="1061743433"/>
                  </a:ext>
                </a:extLst>
              </a:tr>
              <a:tr h="369711">
                <a:tc>
                  <a:txBody>
                    <a:bodyPr/>
                    <a:lstStyle/>
                    <a:p>
                      <a:r>
                        <a:rPr lang="en-US" dirty="0"/>
                        <a:t>Assistant Project Manager</a:t>
                      </a:r>
                    </a:p>
                  </a:txBody>
                  <a:tcPr/>
                </a:tc>
                <a:tc>
                  <a:txBody>
                    <a:bodyPr/>
                    <a:lstStyle/>
                    <a:p>
                      <a:pPr algn="ctr" fontAlgn="b"/>
                      <a:r>
                        <a:rPr lang="en-US" sz="1800" b="0" i="0" u="none" strike="noStrike" dirty="0">
                          <a:solidFill>
                            <a:srgbClr val="000000"/>
                          </a:solidFill>
                          <a:effectLst/>
                          <a:latin typeface="Arial" panose="020B0604020202020204" pitchFamily="34" charset="0"/>
                        </a:rPr>
                        <a:t>400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600</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800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1037</a:t>
                      </a:r>
                    </a:p>
                  </a:txBody>
                  <a:tcPr marL="9525" marR="9525" marT="9525" marB="0" anchor="b"/>
                </a:tc>
                <a:extLst>
                  <a:ext uri="{0D108BD9-81ED-4DB2-BD59-A6C34878D82A}">
                    <a16:rowId xmlns:a16="http://schemas.microsoft.com/office/drawing/2014/main" val="1149758969"/>
                  </a:ext>
                </a:extLst>
              </a:tr>
              <a:tr h="369711">
                <a:tc>
                  <a:txBody>
                    <a:bodyPr/>
                    <a:lstStyle/>
                    <a:p>
                      <a:r>
                        <a:rPr lang="en-US" dirty="0"/>
                        <a:t>Project Coordinator</a:t>
                      </a:r>
                    </a:p>
                  </a:txBody>
                  <a:tcPr/>
                </a:tc>
                <a:tc>
                  <a:txBody>
                    <a:bodyPr/>
                    <a:lstStyle/>
                    <a:p>
                      <a:pPr algn="ctr" fontAlgn="b"/>
                      <a:r>
                        <a:rPr lang="en-US" sz="1800" b="0" i="0" u="none" strike="noStrike">
                          <a:solidFill>
                            <a:srgbClr val="000000"/>
                          </a:solidFill>
                          <a:effectLst/>
                          <a:latin typeface="Arial" panose="020B0604020202020204" pitchFamily="34" charset="0"/>
                        </a:rPr>
                        <a:t>550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787</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930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1130</a:t>
                      </a:r>
                    </a:p>
                  </a:txBody>
                  <a:tcPr marL="9525" marR="9525" marT="9525" marB="0" anchor="b"/>
                </a:tc>
                <a:extLst>
                  <a:ext uri="{0D108BD9-81ED-4DB2-BD59-A6C34878D82A}">
                    <a16:rowId xmlns:a16="http://schemas.microsoft.com/office/drawing/2014/main" val="1823940534"/>
                  </a:ext>
                </a:extLst>
              </a:tr>
              <a:tr h="369711">
                <a:tc>
                  <a:txBody>
                    <a:bodyPr/>
                    <a:lstStyle/>
                    <a:p>
                      <a:r>
                        <a:rPr lang="en-US" dirty="0"/>
                        <a:t>Consultant Officer</a:t>
                      </a:r>
                    </a:p>
                  </a:txBody>
                  <a:tcPr/>
                </a:tc>
                <a:tc>
                  <a:txBody>
                    <a:bodyPr/>
                    <a:lstStyle/>
                    <a:p>
                      <a:pPr algn="ctr" fontAlgn="b"/>
                      <a:r>
                        <a:rPr lang="en-US" sz="1800" b="0" i="0" u="none" strike="noStrike">
                          <a:solidFill>
                            <a:srgbClr val="000000"/>
                          </a:solidFill>
                          <a:effectLst/>
                          <a:latin typeface="Arial" panose="020B0604020202020204" pitchFamily="34" charset="0"/>
                        </a:rPr>
                        <a:t>575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983</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1217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1517</a:t>
                      </a:r>
                    </a:p>
                  </a:txBody>
                  <a:tcPr marL="9525" marR="9525" marT="9525" marB="0" anchor="b"/>
                </a:tc>
                <a:extLst>
                  <a:ext uri="{0D108BD9-81ED-4DB2-BD59-A6C34878D82A}">
                    <a16:rowId xmlns:a16="http://schemas.microsoft.com/office/drawing/2014/main" val="3492520678"/>
                  </a:ext>
                </a:extLst>
              </a:tr>
              <a:tr h="369711">
                <a:tc>
                  <a:txBody>
                    <a:bodyPr/>
                    <a:lstStyle/>
                    <a:p>
                      <a:r>
                        <a:rPr lang="en-US" dirty="0"/>
                        <a:t>HR Officer</a:t>
                      </a:r>
                    </a:p>
                  </a:txBody>
                  <a:tcPr/>
                </a:tc>
                <a:tc>
                  <a:txBody>
                    <a:bodyPr/>
                    <a:lstStyle/>
                    <a:p>
                      <a:pPr algn="ctr" fontAlgn="b"/>
                      <a:r>
                        <a:rPr lang="en-US" sz="1800" b="0" i="0" u="none" strike="noStrike">
                          <a:solidFill>
                            <a:srgbClr val="000000"/>
                          </a:solidFill>
                          <a:effectLst/>
                          <a:latin typeface="Arial" panose="020B0604020202020204" pitchFamily="34" charset="0"/>
                        </a:rPr>
                        <a:t>550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458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970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1175</a:t>
                      </a:r>
                    </a:p>
                  </a:txBody>
                  <a:tcPr marL="9525" marR="9525" marT="9525" marB="0" anchor="b"/>
                </a:tc>
                <a:extLst>
                  <a:ext uri="{0D108BD9-81ED-4DB2-BD59-A6C34878D82A}">
                    <a16:rowId xmlns:a16="http://schemas.microsoft.com/office/drawing/2014/main" val="2023878511"/>
                  </a:ext>
                </a:extLst>
              </a:tr>
              <a:tr h="369711">
                <a:tc>
                  <a:txBody>
                    <a:bodyPr/>
                    <a:lstStyle/>
                    <a:p>
                      <a:r>
                        <a:rPr lang="en-US" dirty="0"/>
                        <a:t>Project Finance</a:t>
                      </a:r>
                    </a:p>
                  </a:txBody>
                  <a:tcPr/>
                </a:tc>
                <a:tc>
                  <a:txBody>
                    <a:bodyPr/>
                    <a:lstStyle/>
                    <a:p>
                      <a:pPr algn="ctr" fontAlgn="b"/>
                      <a:r>
                        <a:rPr lang="en-US" sz="1800" b="0" i="0" u="none" strike="noStrike" dirty="0">
                          <a:solidFill>
                            <a:srgbClr val="000000"/>
                          </a:solidFill>
                          <a:effectLst/>
                          <a:latin typeface="Arial" panose="020B0604020202020204" pitchFamily="34" charset="0"/>
                        </a:rPr>
                        <a:t>427</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600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792</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1147</a:t>
                      </a:r>
                    </a:p>
                  </a:txBody>
                  <a:tcPr marL="9525" marR="9525" marT="9525" marB="0" anchor="b"/>
                </a:tc>
                <a:extLst>
                  <a:ext uri="{0D108BD9-81ED-4DB2-BD59-A6C34878D82A}">
                    <a16:rowId xmlns:a16="http://schemas.microsoft.com/office/drawing/2014/main" val="2771850426"/>
                  </a:ext>
                </a:extLst>
              </a:tr>
              <a:tr h="369711">
                <a:tc>
                  <a:txBody>
                    <a:bodyPr/>
                    <a:lstStyle/>
                    <a:p>
                      <a:r>
                        <a:rPr lang="en-US" dirty="0"/>
                        <a:t>Communication Officer</a:t>
                      </a:r>
                    </a:p>
                  </a:txBody>
                  <a:tcPr/>
                </a:tc>
                <a:tc>
                  <a:txBody>
                    <a:bodyPr/>
                    <a:lstStyle/>
                    <a:p>
                      <a:pPr algn="ctr" fontAlgn="b"/>
                      <a:r>
                        <a:rPr lang="en-US" sz="1800" b="0" i="0" u="none" strike="noStrike">
                          <a:solidFill>
                            <a:srgbClr val="000000"/>
                          </a:solidFill>
                          <a:effectLst/>
                          <a:latin typeface="Arial" panose="020B0604020202020204" pitchFamily="34" charset="0"/>
                        </a:rPr>
                        <a:t>250</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500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900</a:t>
                      </a:r>
                    </a:p>
                  </a:txBody>
                  <a:tcPr marL="9525" marR="9525" marT="9525" marB="0" anchor="b"/>
                </a:tc>
                <a:extLst>
                  <a:ext uri="{0D108BD9-81ED-4DB2-BD59-A6C34878D82A}">
                    <a16:rowId xmlns:a16="http://schemas.microsoft.com/office/drawing/2014/main" val="1464438257"/>
                  </a:ext>
                </a:extLst>
              </a:tr>
              <a:tr h="369711">
                <a:tc>
                  <a:txBody>
                    <a:bodyPr/>
                    <a:lstStyle/>
                    <a:p>
                      <a:r>
                        <a:rPr lang="en-US" dirty="0"/>
                        <a:t>Admin Officer</a:t>
                      </a:r>
                    </a:p>
                  </a:txBody>
                  <a:tcPr/>
                </a:tc>
                <a:tc>
                  <a:txBody>
                    <a:bodyPr/>
                    <a:lstStyle/>
                    <a:p>
                      <a:pPr algn="ctr" fontAlgn="b"/>
                      <a:r>
                        <a:rPr lang="en-US" sz="1800" b="0" i="0" u="none" strike="noStrike">
                          <a:solidFill>
                            <a:srgbClr val="000000"/>
                          </a:solidFill>
                          <a:effectLst/>
                          <a:latin typeface="Arial" panose="020B0604020202020204" pitchFamily="34" charset="0"/>
                        </a:rPr>
                        <a:t>450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543</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694</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1020</a:t>
                      </a:r>
                    </a:p>
                  </a:txBody>
                  <a:tcPr marL="9525" marR="9525" marT="9525" marB="0" anchor="b"/>
                </a:tc>
                <a:extLst>
                  <a:ext uri="{0D108BD9-81ED-4DB2-BD59-A6C34878D82A}">
                    <a16:rowId xmlns:a16="http://schemas.microsoft.com/office/drawing/2014/main" val="4254989133"/>
                  </a:ext>
                </a:extLst>
              </a:tr>
            </a:tbl>
          </a:graphicData>
        </a:graphic>
      </p:graphicFrame>
      <p:sp>
        <p:nvSpPr>
          <p:cNvPr id="7" name="TextBox 6">
            <a:extLst>
              <a:ext uri="{FF2B5EF4-FFF2-40B4-BE49-F238E27FC236}">
                <a16:creationId xmlns:a16="http://schemas.microsoft.com/office/drawing/2014/main" id="{A535C0A1-7118-45C9-91EE-CC6784F24581}"/>
              </a:ext>
            </a:extLst>
          </p:cNvPr>
          <p:cNvSpPr txBox="1"/>
          <p:nvPr/>
        </p:nvSpPr>
        <p:spPr>
          <a:xfrm>
            <a:off x="829994" y="1257322"/>
            <a:ext cx="1646605" cy="369332"/>
          </a:xfrm>
          <a:prstGeom prst="rect">
            <a:avLst/>
          </a:prstGeom>
          <a:noFill/>
        </p:spPr>
        <p:txBody>
          <a:bodyPr wrap="none" rtlCol="0">
            <a:spAutoFit/>
          </a:bodyPr>
          <a:lstStyle/>
          <a:p>
            <a:r>
              <a:rPr lang="en-US" dirty="0">
                <a:latin typeface="Roboto" panose="02000000000000000000" pitchFamily="2" charset="0"/>
                <a:ea typeface="Roboto" panose="02000000000000000000" pitchFamily="2" charset="0"/>
              </a:rPr>
              <a:t>Currency: USD</a:t>
            </a:r>
          </a:p>
        </p:txBody>
      </p:sp>
      <p:sp>
        <p:nvSpPr>
          <p:cNvPr id="8" name="TextBox 7">
            <a:extLst>
              <a:ext uri="{FF2B5EF4-FFF2-40B4-BE49-F238E27FC236}">
                <a16:creationId xmlns:a16="http://schemas.microsoft.com/office/drawing/2014/main" id="{0012476C-A63B-4B6F-95EF-6F2881991850}"/>
              </a:ext>
            </a:extLst>
          </p:cNvPr>
          <p:cNvSpPr txBox="1"/>
          <p:nvPr/>
        </p:nvSpPr>
        <p:spPr>
          <a:xfrm>
            <a:off x="6801824" y="1164335"/>
            <a:ext cx="4416594" cy="369332"/>
          </a:xfrm>
          <a:prstGeom prst="rect">
            <a:avLst/>
          </a:prstGeom>
          <a:noFill/>
        </p:spPr>
        <p:txBody>
          <a:bodyPr wrap="none" rtlCol="0">
            <a:spAutoFit/>
          </a:bodyPr>
          <a:lstStyle/>
          <a:p>
            <a:r>
              <a:rPr lang="en-US" dirty="0">
                <a:latin typeface="Roboto" panose="02000000000000000000" pitchFamily="2" charset="0"/>
                <a:ea typeface="Roboto" panose="02000000000000000000" pitchFamily="2" charset="0"/>
              </a:rPr>
              <a:t>Number of Participating Organizations: 7 </a:t>
            </a:r>
          </a:p>
        </p:txBody>
      </p:sp>
    </p:spTree>
    <p:extLst>
      <p:ext uri="{BB962C8B-B14F-4D97-AF65-F5344CB8AC3E}">
        <p14:creationId xmlns:p14="http://schemas.microsoft.com/office/powerpoint/2010/main" val="2009494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6C35976-596C-427B-AF68-5E19734945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6616812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3034084" y="46485"/>
            <a:ext cx="6824304" cy="769441"/>
          </a:xfrm>
          <a:prstGeom prst="rect">
            <a:avLst/>
          </a:prstGeom>
          <a:noFill/>
        </p:spPr>
        <p:txBody>
          <a:bodyPr wrap="none" rtlCol="0">
            <a:spAutoFit/>
          </a:bodyPr>
          <a:lstStyle/>
          <a:p>
            <a:r>
              <a:rPr lang="en-US" sz="4400" b="1" dirty="0">
                <a:solidFill>
                  <a:schemeClr val="bg1"/>
                </a:solidFill>
                <a:latin typeface="Roboto" panose="02000000000000000000" pitchFamily="2" charset="0"/>
                <a:ea typeface="Roboto" panose="02000000000000000000" pitchFamily="2" charset="0"/>
              </a:rPr>
              <a:t>IT And Telecommunication</a:t>
            </a:r>
          </a:p>
        </p:txBody>
      </p:sp>
      <p:graphicFrame>
        <p:nvGraphicFramePr>
          <p:cNvPr id="6" name="Table 5">
            <a:extLst>
              <a:ext uri="{FF2B5EF4-FFF2-40B4-BE49-F238E27FC236}">
                <a16:creationId xmlns:a16="http://schemas.microsoft.com/office/drawing/2014/main" id="{54EFA07A-658C-4CCF-B537-98AA5AF05EE1}"/>
              </a:ext>
            </a:extLst>
          </p:cNvPr>
          <p:cNvGraphicFramePr>
            <a:graphicFrameLocks noGrp="1"/>
          </p:cNvGraphicFramePr>
          <p:nvPr>
            <p:extLst>
              <p:ext uri="{D42A27DB-BD31-4B8C-83A1-F6EECF244321}">
                <p14:modId xmlns:p14="http://schemas.microsoft.com/office/powerpoint/2010/main" val="1498068420"/>
              </p:ext>
            </p:extLst>
          </p:nvPr>
        </p:nvGraphicFramePr>
        <p:xfrm>
          <a:off x="928468" y="1493402"/>
          <a:ext cx="10142807" cy="4436532"/>
        </p:xfrm>
        <a:graphic>
          <a:graphicData uri="http://schemas.openxmlformats.org/drawingml/2006/table">
            <a:tbl>
              <a:tblPr firstRow="1" bandRow="1">
                <a:tableStyleId>{5C22544A-7EE6-4342-B048-85BDC9FD1C3A}</a:tableStyleId>
              </a:tblPr>
              <a:tblGrid>
                <a:gridCol w="2236763">
                  <a:extLst>
                    <a:ext uri="{9D8B030D-6E8A-4147-A177-3AD203B41FA5}">
                      <a16:colId xmlns:a16="http://schemas.microsoft.com/office/drawing/2014/main" val="2497592185"/>
                    </a:ext>
                  </a:extLst>
                </a:gridCol>
                <a:gridCol w="1793053">
                  <a:extLst>
                    <a:ext uri="{9D8B030D-6E8A-4147-A177-3AD203B41FA5}">
                      <a16:colId xmlns:a16="http://schemas.microsoft.com/office/drawing/2014/main" val="2784781616"/>
                    </a:ext>
                  </a:extLst>
                </a:gridCol>
                <a:gridCol w="1921279">
                  <a:extLst>
                    <a:ext uri="{9D8B030D-6E8A-4147-A177-3AD203B41FA5}">
                      <a16:colId xmlns:a16="http://schemas.microsoft.com/office/drawing/2014/main" val="1258935152"/>
                    </a:ext>
                  </a:extLst>
                </a:gridCol>
                <a:gridCol w="2011219">
                  <a:extLst>
                    <a:ext uri="{9D8B030D-6E8A-4147-A177-3AD203B41FA5}">
                      <a16:colId xmlns:a16="http://schemas.microsoft.com/office/drawing/2014/main" val="3251926524"/>
                    </a:ext>
                  </a:extLst>
                </a:gridCol>
                <a:gridCol w="2180493">
                  <a:extLst>
                    <a:ext uri="{9D8B030D-6E8A-4147-A177-3AD203B41FA5}">
                      <a16:colId xmlns:a16="http://schemas.microsoft.com/office/drawing/2014/main" val="3188416064"/>
                    </a:ext>
                  </a:extLst>
                </a:gridCol>
              </a:tblGrid>
              <a:tr h="369711">
                <a:tc>
                  <a:txBody>
                    <a:bodyPr/>
                    <a:lstStyle/>
                    <a:p>
                      <a:r>
                        <a:rPr lang="en-US" dirty="0"/>
                        <a:t>Job Positions</a:t>
                      </a:r>
                    </a:p>
                  </a:txBody>
                  <a:tcPr/>
                </a:tc>
                <a:tc>
                  <a:txBody>
                    <a:bodyPr/>
                    <a:lstStyle/>
                    <a:p>
                      <a:r>
                        <a:rPr lang="en-US" dirty="0"/>
                        <a:t>New Graduate</a:t>
                      </a:r>
                    </a:p>
                  </a:txBody>
                  <a:tcPr/>
                </a:tc>
                <a:tc>
                  <a:txBody>
                    <a:bodyPr/>
                    <a:lstStyle/>
                    <a:p>
                      <a:r>
                        <a:rPr lang="en-US" dirty="0"/>
                        <a:t>Exp. 1-3 years</a:t>
                      </a:r>
                    </a:p>
                  </a:txBody>
                  <a:tcPr/>
                </a:tc>
                <a:tc>
                  <a:txBody>
                    <a:bodyPr/>
                    <a:lstStyle/>
                    <a:p>
                      <a:r>
                        <a:rPr lang="en-US" dirty="0"/>
                        <a:t>Exp. 4-6 years</a:t>
                      </a:r>
                    </a:p>
                  </a:txBody>
                  <a:tcPr/>
                </a:tc>
                <a:tc>
                  <a:txBody>
                    <a:bodyPr/>
                    <a:lstStyle/>
                    <a:p>
                      <a:r>
                        <a:rPr lang="en-US" dirty="0"/>
                        <a:t>Exp. 7 years and up</a:t>
                      </a:r>
                    </a:p>
                  </a:txBody>
                  <a:tcPr/>
                </a:tc>
                <a:extLst>
                  <a:ext uri="{0D108BD9-81ED-4DB2-BD59-A6C34878D82A}">
                    <a16:rowId xmlns:a16="http://schemas.microsoft.com/office/drawing/2014/main" val="3617081155"/>
                  </a:ext>
                </a:extLst>
              </a:tr>
              <a:tr h="369711">
                <a:tc>
                  <a:txBody>
                    <a:bodyPr/>
                    <a:lstStyle/>
                    <a:p>
                      <a:r>
                        <a:rPr lang="en-US" dirty="0"/>
                        <a:t>Project Manager</a:t>
                      </a:r>
                    </a:p>
                  </a:txBody>
                  <a:tcPr/>
                </a:tc>
                <a:tc>
                  <a:txBody>
                    <a:bodyPr/>
                    <a:lstStyle/>
                    <a:p>
                      <a:pPr algn="ctr" fontAlgn="b"/>
                      <a:r>
                        <a:rPr lang="en-US" sz="1800" b="0" i="0" u="none" strike="noStrike" dirty="0">
                          <a:solidFill>
                            <a:srgbClr val="000000"/>
                          </a:solidFill>
                          <a:effectLst/>
                          <a:latin typeface="Arial" panose="020B0604020202020204" pitchFamily="34" charset="0"/>
                        </a:rPr>
                        <a:t>275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412</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670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1314</a:t>
                      </a:r>
                    </a:p>
                  </a:txBody>
                  <a:tcPr marL="9525" marR="9525" marT="9525" marB="0" anchor="b"/>
                </a:tc>
                <a:extLst>
                  <a:ext uri="{0D108BD9-81ED-4DB2-BD59-A6C34878D82A}">
                    <a16:rowId xmlns:a16="http://schemas.microsoft.com/office/drawing/2014/main" val="1061743433"/>
                  </a:ext>
                </a:extLst>
              </a:tr>
              <a:tr h="369711">
                <a:tc>
                  <a:txBody>
                    <a:bodyPr/>
                    <a:lstStyle/>
                    <a:p>
                      <a:r>
                        <a:rPr lang="en-US" dirty="0"/>
                        <a:t>Sale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236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396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697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1058</a:t>
                      </a:r>
                    </a:p>
                  </a:txBody>
                  <a:tcPr marL="9525" marR="9525" marT="9525" marB="0" anchor="b"/>
                </a:tc>
                <a:extLst>
                  <a:ext uri="{0D108BD9-81ED-4DB2-BD59-A6C34878D82A}">
                    <a16:rowId xmlns:a16="http://schemas.microsoft.com/office/drawing/2014/main" val="1149758969"/>
                  </a:ext>
                </a:extLst>
              </a:tr>
              <a:tr h="369711">
                <a:tc>
                  <a:txBody>
                    <a:bodyPr/>
                    <a:lstStyle/>
                    <a:p>
                      <a:r>
                        <a:rPr lang="en-US" dirty="0"/>
                        <a:t>Marketing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383</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675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1250</a:t>
                      </a:r>
                    </a:p>
                  </a:txBody>
                  <a:tcPr marL="9525" marR="9525" marT="9525" marB="0" anchor="b"/>
                </a:tc>
                <a:extLst>
                  <a:ext uri="{0D108BD9-81ED-4DB2-BD59-A6C34878D82A}">
                    <a16:rowId xmlns:a16="http://schemas.microsoft.com/office/drawing/2014/main" val="1823940534"/>
                  </a:ext>
                </a:extLst>
              </a:tr>
              <a:tr h="369711">
                <a:tc>
                  <a:txBody>
                    <a:bodyPr/>
                    <a:lstStyle/>
                    <a:p>
                      <a:r>
                        <a:rPr lang="en-US" dirty="0"/>
                        <a:t>IT Support</a:t>
                      </a:r>
                    </a:p>
                  </a:txBody>
                  <a:tcPr/>
                </a:tc>
                <a:tc>
                  <a:txBody>
                    <a:bodyPr/>
                    <a:lstStyle/>
                    <a:p>
                      <a:pPr algn="ctr" fontAlgn="b"/>
                      <a:r>
                        <a:rPr lang="en-US" sz="1800" b="0" i="0" u="none" strike="noStrike" dirty="0">
                          <a:solidFill>
                            <a:srgbClr val="000000"/>
                          </a:solidFill>
                          <a:effectLst/>
                          <a:latin typeface="Arial" panose="020B0604020202020204" pitchFamily="34" charset="0"/>
                        </a:rPr>
                        <a:t>250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383</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612</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1200</a:t>
                      </a:r>
                    </a:p>
                  </a:txBody>
                  <a:tcPr marL="9525" marR="9525" marT="9525" marB="0" anchor="b"/>
                </a:tc>
                <a:extLst>
                  <a:ext uri="{0D108BD9-81ED-4DB2-BD59-A6C34878D82A}">
                    <a16:rowId xmlns:a16="http://schemas.microsoft.com/office/drawing/2014/main" val="3492520678"/>
                  </a:ext>
                </a:extLst>
              </a:tr>
              <a:tr h="369711">
                <a:tc>
                  <a:txBody>
                    <a:bodyPr/>
                    <a:lstStyle/>
                    <a:p>
                      <a:r>
                        <a:rPr lang="en-US" dirty="0"/>
                        <a:t>Graphic Designer</a:t>
                      </a:r>
                    </a:p>
                  </a:txBody>
                  <a:tcPr/>
                </a:tc>
                <a:tc>
                  <a:txBody>
                    <a:bodyPr/>
                    <a:lstStyle/>
                    <a:p>
                      <a:pPr algn="ctr" fontAlgn="b"/>
                      <a:r>
                        <a:rPr lang="en-US" sz="1800" b="0" i="0" u="none" strike="noStrike">
                          <a:solidFill>
                            <a:srgbClr val="000000"/>
                          </a:solidFill>
                          <a:effectLst/>
                          <a:latin typeface="Arial" panose="020B0604020202020204" pitchFamily="34" charset="0"/>
                        </a:rPr>
                        <a:t>225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425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1400</a:t>
                      </a:r>
                    </a:p>
                  </a:txBody>
                  <a:tcPr marL="9525" marR="9525" marT="9525" marB="0" anchor="b"/>
                </a:tc>
                <a:extLst>
                  <a:ext uri="{0D108BD9-81ED-4DB2-BD59-A6C34878D82A}">
                    <a16:rowId xmlns:a16="http://schemas.microsoft.com/office/drawing/2014/main" val="2023878511"/>
                  </a:ext>
                </a:extLst>
              </a:tr>
              <a:tr h="369711">
                <a:tc>
                  <a:txBody>
                    <a:bodyPr/>
                    <a:lstStyle/>
                    <a:p>
                      <a:r>
                        <a:rPr lang="en-US" dirty="0"/>
                        <a:t>Web Designer</a:t>
                      </a:r>
                    </a:p>
                  </a:txBody>
                  <a:tcPr/>
                </a:tc>
                <a:tc>
                  <a:txBody>
                    <a:bodyPr/>
                    <a:lstStyle/>
                    <a:p>
                      <a:pPr algn="ctr" fontAlgn="b"/>
                      <a:r>
                        <a:rPr lang="en-US" sz="1800" b="0" i="0" u="none" strike="noStrike">
                          <a:solidFill>
                            <a:srgbClr val="000000"/>
                          </a:solidFill>
                          <a:effectLst/>
                          <a:latin typeface="Arial" panose="020B0604020202020204" pitchFamily="34" charset="0"/>
                        </a:rPr>
                        <a:t>240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367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690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1137</a:t>
                      </a:r>
                    </a:p>
                  </a:txBody>
                  <a:tcPr marL="9525" marR="9525" marT="9525" marB="0" anchor="b"/>
                </a:tc>
                <a:extLst>
                  <a:ext uri="{0D108BD9-81ED-4DB2-BD59-A6C34878D82A}">
                    <a16:rowId xmlns:a16="http://schemas.microsoft.com/office/drawing/2014/main" val="2771850426"/>
                  </a:ext>
                </a:extLst>
              </a:tr>
              <a:tr h="369711">
                <a:tc>
                  <a:txBody>
                    <a:bodyPr/>
                    <a:lstStyle/>
                    <a:p>
                      <a:r>
                        <a:rPr lang="en-US" dirty="0"/>
                        <a:t>Network Engineer</a:t>
                      </a:r>
                    </a:p>
                  </a:txBody>
                  <a:tcPr/>
                </a:tc>
                <a:tc>
                  <a:txBody>
                    <a:bodyPr/>
                    <a:lstStyle/>
                    <a:p>
                      <a:pPr algn="ctr" fontAlgn="b"/>
                      <a:r>
                        <a:rPr lang="en-US" sz="1800" b="0" i="0" u="none" strike="noStrike">
                          <a:solidFill>
                            <a:srgbClr val="000000"/>
                          </a:solidFill>
                          <a:effectLst/>
                          <a:latin typeface="Arial" panose="020B0604020202020204" pitchFamily="34" charset="0"/>
                        </a:rPr>
                        <a:t>275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417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670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1112</a:t>
                      </a:r>
                    </a:p>
                  </a:txBody>
                  <a:tcPr marL="9525" marR="9525" marT="9525" marB="0" anchor="b"/>
                </a:tc>
                <a:extLst>
                  <a:ext uri="{0D108BD9-81ED-4DB2-BD59-A6C34878D82A}">
                    <a16:rowId xmlns:a16="http://schemas.microsoft.com/office/drawing/2014/main" val="1464438257"/>
                  </a:ext>
                </a:extLst>
              </a:tr>
              <a:tr h="369711">
                <a:tc>
                  <a:txBody>
                    <a:bodyPr/>
                    <a:lstStyle/>
                    <a:p>
                      <a:r>
                        <a:rPr lang="en-US" dirty="0"/>
                        <a:t>HR Officer</a:t>
                      </a:r>
                    </a:p>
                  </a:txBody>
                  <a:tcPr/>
                </a:tc>
                <a:tc>
                  <a:txBody>
                    <a:bodyPr/>
                    <a:lstStyle/>
                    <a:p>
                      <a:pPr algn="ctr" fontAlgn="b"/>
                      <a:r>
                        <a:rPr lang="en-US" sz="1800" b="0" i="0" u="none" strike="noStrike">
                          <a:solidFill>
                            <a:srgbClr val="000000"/>
                          </a:solidFill>
                          <a:effectLst/>
                          <a:latin typeface="Arial" panose="020B0604020202020204" pitchFamily="34" charset="0"/>
                        </a:rPr>
                        <a:t>250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407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717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1183</a:t>
                      </a:r>
                    </a:p>
                  </a:txBody>
                  <a:tcPr marL="9525" marR="9525" marT="9525" marB="0" anchor="b"/>
                </a:tc>
                <a:extLst>
                  <a:ext uri="{0D108BD9-81ED-4DB2-BD59-A6C34878D82A}">
                    <a16:rowId xmlns:a16="http://schemas.microsoft.com/office/drawing/2014/main" val="4254989133"/>
                  </a:ext>
                </a:extLst>
              </a:tr>
              <a:tr h="369711">
                <a:tc>
                  <a:txBody>
                    <a:bodyPr/>
                    <a:lstStyle/>
                    <a:p>
                      <a:r>
                        <a:rPr lang="en-US" dirty="0"/>
                        <a:t>Finance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250</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424</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687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1137</a:t>
                      </a:r>
                    </a:p>
                  </a:txBody>
                  <a:tcPr marL="9525" marR="9525" marT="9525" marB="0" anchor="b"/>
                </a:tc>
                <a:extLst>
                  <a:ext uri="{0D108BD9-81ED-4DB2-BD59-A6C34878D82A}">
                    <a16:rowId xmlns:a16="http://schemas.microsoft.com/office/drawing/2014/main" val="749258236"/>
                  </a:ext>
                </a:extLst>
              </a:tr>
              <a:tr h="369711">
                <a:tc>
                  <a:txBody>
                    <a:bodyPr/>
                    <a:lstStyle/>
                    <a:p>
                      <a:r>
                        <a:rPr lang="en-US" dirty="0"/>
                        <a:t>Software Developer</a:t>
                      </a:r>
                    </a:p>
                  </a:txBody>
                  <a:tcPr/>
                </a:tc>
                <a:tc>
                  <a:txBody>
                    <a:bodyPr/>
                    <a:lstStyle/>
                    <a:p>
                      <a:pPr algn="ctr" fontAlgn="b"/>
                      <a:r>
                        <a:rPr lang="en-US" sz="1800" b="0" i="0" u="none" strike="noStrike" dirty="0">
                          <a:solidFill>
                            <a:srgbClr val="000000"/>
                          </a:solidFill>
                          <a:effectLst/>
                          <a:latin typeface="Arial" panose="020B0604020202020204" pitchFamily="34" charset="0"/>
                        </a:rPr>
                        <a:t>275</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405</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700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1187</a:t>
                      </a:r>
                    </a:p>
                  </a:txBody>
                  <a:tcPr marL="9525" marR="9525" marT="9525" marB="0" anchor="b"/>
                </a:tc>
                <a:extLst>
                  <a:ext uri="{0D108BD9-81ED-4DB2-BD59-A6C34878D82A}">
                    <a16:rowId xmlns:a16="http://schemas.microsoft.com/office/drawing/2014/main" val="4059403079"/>
                  </a:ext>
                </a:extLst>
              </a:tr>
              <a:tr h="369711">
                <a:tc>
                  <a:txBody>
                    <a:bodyPr/>
                    <a:lstStyle/>
                    <a:p>
                      <a:r>
                        <a:rPr lang="en-US" dirty="0"/>
                        <a:t>Admin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367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640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1025</a:t>
                      </a:r>
                    </a:p>
                  </a:txBody>
                  <a:tcPr marL="9525" marR="9525" marT="9525" marB="0" anchor="b"/>
                </a:tc>
                <a:extLst>
                  <a:ext uri="{0D108BD9-81ED-4DB2-BD59-A6C34878D82A}">
                    <a16:rowId xmlns:a16="http://schemas.microsoft.com/office/drawing/2014/main" val="2171868131"/>
                  </a:ext>
                </a:extLst>
              </a:tr>
            </a:tbl>
          </a:graphicData>
        </a:graphic>
      </p:graphicFrame>
      <p:sp>
        <p:nvSpPr>
          <p:cNvPr id="7" name="TextBox 6">
            <a:extLst>
              <a:ext uri="{FF2B5EF4-FFF2-40B4-BE49-F238E27FC236}">
                <a16:creationId xmlns:a16="http://schemas.microsoft.com/office/drawing/2014/main" id="{7746F158-9060-4E2C-90D5-3FAD6EE93DCC}"/>
              </a:ext>
            </a:extLst>
          </p:cNvPr>
          <p:cNvSpPr txBox="1"/>
          <p:nvPr/>
        </p:nvSpPr>
        <p:spPr>
          <a:xfrm>
            <a:off x="829992" y="1106953"/>
            <a:ext cx="1646605" cy="369332"/>
          </a:xfrm>
          <a:prstGeom prst="rect">
            <a:avLst/>
          </a:prstGeom>
          <a:noFill/>
        </p:spPr>
        <p:txBody>
          <a:bodyPr wrap="none" rtlCol="0">
            <a:spAutoFit/>
          </a:bodyPr>
          <a:lstStyle/>
          <a:p>
            <a:r>
              <a:rPr lang="en-US" dirty="0">
                <a:latin typeface="Roboto" panose="02000000000000000000" pitchFamily="2" charset="0"/>
                <a:ea typeface="Roboto" panose="02000000000000000000" pitchFamily="2" charset="0"/>
              </a:rPr>
              <a:t>Currency: USD</a:t>
            </a:r>
          </a:p>
        </p:txBody>
      </p:sp>
      <p:sp>
        <p:nvSpPr>
          <p:cNvPr id="8" name="TextBox 7">
            <a:extLst>
              <a:ext uri="{FF2B5EF4-FFF2-40B4-BE49-F238E27FC236}">
                <a16:creationId xmlns:a16="http://schemas.microsoft.com/office/drawing/2014/main" id="{D2D26D8E-22C8-4F66-9678-5B3FE79F8C92}"/>
              </a:ext>
            </a:extLst>
          </p:cNvPr>
          <p:cNvSpPr txBox="1"/>
          <p:nvPr/>
        </p:nvSpPr>
        <p:spPr>
          <a:xfrm>
            <a:off x="7083181" y="1053732"/>
            <a:ext cx="4156907" cy="369332"/>
          </a:xfrm>
          <a:prstGeom prst="rect">
            <a:avLst/>
          </a:prstGeom>
          <a:noFill/>
        </p:spPr>
        <p:txBody>
          <a:bodyPr wrap="none" rtlCol="0">
            <a:spAutoFit/>
          </a:bodyPr>
          <a:lstStyle/>
          <a:p>
            <a:r>
              <a:rPr lang="en-US" dirty="0">
                <a:latin typeface="Roboto" panose="02000000000000000000" pitchFamily="2" charset="0"/>
                <a:ea typeface="Roboto" panose="02000000000000000000" pitchFamily="2" charset="0"/>
              </a:rPr>
              <a:t>Number of Participating Companies: 8 </a:t>
            </a:r>
          </a:p>
        </p:txBody>
      </p:sp>
    </p:spTree>
    <p:extLst>
      <p:ext uri="{BB962C8B-B14F-4D97-AF65-F5344CB8AC3E}">
        <p14:creationId xmlns:p14="http://schemas.microsoft.com/office/powerpoint/2010/main" val="1174774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AA6CF01-36EE-4BB4-8196-901F1F5E33F6}"/>
              </a:ext>
            </a:extLst>
          </p:cNvPr>
          <p:cNvSpPr/>
          <p:nvPr/>
        </p:nvSpPr>
        <p:spPr>
          <a:xfrm>
            <a:off x="1589649" y="1688123"/>
            <a:ext cx="877824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69B38B6-B35C-4BE9-9E12-E0FE1F3F0E50}"/>
              </a:ext>
            </a:extLst>
          </p:cNvPr>
          <p:cNvSpPr/>
          <p:nvPr/>
        </p:nvSpPr>
        <p:spPr>
          <a:xfrm>
            <a:off x="1589649" y="4513390"/>
            <a:ext cx="877824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AFECD79-F0AD-42D0-ADD6-56C414BA298E}"/>
              </a:ext>
            </a:extLst>
          </p:cNvPr>
          <p:cNvSpPr txBox="1"/>
          <p:nvPr/>
        </p:nvSpPr>
        <p:spPr>
          <a:xfrm>
            <a:off x="1786597" y="2042159"/>
            <a:ext cx="8815754" cy="2523768"/>
          </a:xfrm>
          <a:prstGeom prst="rect">
            <a:avLst/>
          </a:prstGeom>
          <a:noFill/>
        </p:spPr>
        <p:txBody>
          <a:bodyPr wrap="square" rtlCol="0">
            <a:spAutoFit/>
          </a:bodyPr>
          <a:lstStyle/>
          <a:p>
            <a:r>
              <a:rPr lang="en-US" sz="2000" dirty="0">
                <a:latin typeface="Roboto" panose="02000000000000000000" pitchFamily="2" charset="0"/>
                <a:ea typeface="Roboto" panose="02000000000000000000" pitchFamily="2" charset="0"/>
              </a:rPr>
              <a:t>To provide various Companies, Organizations and individual with annual salary and benefit information for each job and position in Laos, 108-1009 Group., Ltd had conducted a hiring plan, compensation and benefit survey in 2019. There are 100 Companies in different business sectors joining the survey. The result of this survey will show the insights of monthly salaries, compensation and benefit based on many factors for instance positions, work experiences and industry sectors.</a:t>
            </a:r>
          </a:p>
          <a:p>
            <a:endParaRPr lang="en-US" dirty="0"/>
          </a:p>
        </p:txBody>
      </p:sp>
      <p:sp>
        <p:nvSpPr>
          <p:cNvPr id="9" name="Rectangle 8">
            <a:extLst>
              <a:ext uri="{FF2B5EF4-FFF2-40B4-BE49-F238E27FC236}">
                <a16:creationId xmlns:a16="http://schemas.microsoft.com/office/drawing/2014/main" id="{8546C260-B37A-4821-BFE9-9BAA36429108}"/>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DFCC696F-5688-4A0D-ADA4-A11AFB8CDF4B}"/>
              </a:ext>
            </a:extLst>
          </p:cNvPr>
          <p:cNvSpPr txBox="1"/>
          <p:nvPr/>
        </p:nvSpPr>
        <p:spPr>
          <a:xfrm>
            <a:off x="4267513" y="58411"/>
            <a:ext cx="4123245" cy="769441"/>
          </a:xfrm>
          <a:prstGeom prst="rect">
            <a:avLst/>
          </a:prstGeom>
          <a:noFill/>
        </p:spPr>
        <p:txBody>
          <a:bodyPr wrap="none" rtlCol="0">
            <a:spAutoFit/>
          </a:bodyPr>
          <a:lstStyle/>
          <a:p>
            <a:r>
              <a:rPr lang="en-US" sz="4400" b="1" dirty="0">
                <a:solidFill>
                  <a:schemeClr val="bg1"/>
                </a:solidFill>
                <a:latin typeface="Roboto" panose="02000000000000000000" pitchFamily="2" charset="0"/>
                <a:ea typeface="Roboto" panose="02000000000000000000" pitchFamily="2" charset="0"/>
              </a:rPr>
              <a:t>INTRODUCTION</a:t>
            </a:r>
          </a:p>
        </p:txBody>
      </p:sp>
    </p:spTree>
    <p:extLst>
      <p:ext uri="{BB962C8B-B14F-4D97-AF65-F5344CB8AC3E}">
        <p14:creationId xmlns:p14="http://schemas.microsoft.com/office/powerpoint/2010/main" val="33481841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FAE7801-179F-4130-9584-F231AC72D9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7902381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4497123" y="58411"/>
            <a:ext cx="3894015" cy="769441"/>
          </a:xfrm>
          <a:prstGeom prst="rect">
            <a:avLst/>
          </a:prstGeom>
          <a:noFill/>
        </p:spPr>
        <p:txBody>
          <a:bodyPr wrap="none" rtlCol="0">
            <a:spAutoFit/>
          </a:bodyPr>
          <a:lstStyle/>
          <a:p>
            <a:r>
              <a:rPr lang="en-US" sz="4400" b="1" dirty="0">
                <a:solidFill>
                  <a:schemeClr val="bg1"/>
                </a:solidFill>
                <a:latin typeface="Roboto" panose="02000000000000000000" pitchFamily="2" charset="0"/>
                <a:ea typeface="Roboto" panose="02000000000000000000" pitchFamily="2" charset="0"/>
              </a:rPr>
              <a:t>Motor Vehicles</a:t>
            </a:r>
          </a:p>
        </p:txBody>
      </p:sp>
      <p:graphicFrame>
        <p:nvGraphicFramePr>
          <p:cNvPr id="6" name="Table 5">
            <a:extLst>
              <a:ext uri="{FF2B5EF4-FFF2-40B4-BE49-F238E27FC236}">
                <a16:creationId xmlns:a16="http://schemas.microsoft.com/office/drawing/2014/main" id="{54EFA07A-658C-4CCF-B537-98AA5AF05EE1}"/>
              </a:ext>
            </a:extLst>
          </p:cNvPr>
          <p:cNvGraphicFramePr>
            <a:graphicFrameLocks noGrp="1"/>
          </p:cNvGraphicFramePr>
          <p:nvPr>
            <p:extLst>
              <p:ext uri="{D42A27DB-BD31-4B8C-83A1-F6EECF244321}">
                <p14:modId xmlns:p14="http://schemas.microsoft.com/office/powerpoint/2010/main" val="277263646"/>
              </p:ext>
            </p:extLst>
          </p:nvPr>
        </p:nvGraphicFramePr>
        <p:xfrm>
          <a:off x="928468" y="1774753"/>
          <a:ext cx="10142807" cy="3597768"/>
        </p:xfrm>
        <a:graphic>
          <a:graphicData uri="http://schemas.openxmlformats.org/drawingml/2006/table">
            <a:tbl>
              <a:tblPr firstRow="1" bandRow="1">
                <a:tableStyleId>{5C22544A-7EE6-4342-B048-85BDC9FD1C3A}</a:tableStyleId>
              </a:tblPr>
              <a:tblGrid>
                <a:gridCol w="2236763">
                  <a:extLst>
                    <a:ext uri="{9D8B030D-6E8A-4147-A177-3AD203B41FA5}">
                      <a16:colId xmlns:a16="http://schemas.microsoft.com/office/drawing/2014/main" val="2497592185"/>
                    </a:ext>
                  </a:extLst>
                </a:gridCol>
                <a:gridCol w="1793053">
                  <a:extLst>
                    <a:ext uri="{9D8B030D-6E8A-4147-A177-3AD203B41FA5}">
                      <a16:colId xmlns:a16="http://schemas.microsoft.com/office/drawing/2014/main" val="2784781616"/>
                    </a:ext>
                  </a:extLst>
                </a:gridCol>
                <a:gridCol w="1921279">
                  <a:extLst>
                    <a:ext uri="{9D8B030D-6E8A-4147-A177-3AD203B41FA5}">
                      <a16:colId xmlns:a16="http://schemas.microsoft.com/office/drawing/2014/main" val="1258935152"/>
                    </a:ext>
                  </a:extLst>
                </a:gridCol>
                <a:gridCol w="2011219">
                  <a:extLst>
                    <a:ext uri="{9D8B030D-6E8A-4147-A177-3AD203B41FA5}">
                      <a16:colId xmlns:a16="http://schemas.microsoft.com/office/drawing/2014/main" val="3251926524"/>
                    </a:ext>
                  </a:extLst>
                </a:gridCol>
                <a:gridCol w="2180493">
                  <a:extLst>
                    <a:ext uri="{9D8B030D-6E8A-4147-A177-3AD203B41FA5}">
                      <a16:colId xmlns:a16="http://schemas.microsoft.com/office/drawing/2014/main" val="3188416064"/>
                    </a:ext>
                  </a:extLst>
                </a:gridCol>
              </a:tblGrid>
              <a:tr h="369711">
                <a:tc>
                  <a:txBody>
                    <a:bodyPr/>
                    <a:lstStyle/>
                    <a:p>
                      <a:r>
                        <a:rPr lang="en-US" dirty="0"/>
                        <a:t>Job Positions</a:t>
                      </a:r>
                    </a:p>
                  </a:txBody>
                  <a:tcPr/>
                </a:tc>
                <a:tc>
                  <a:txBody>
                    <a:bodyPr/>
                    <a:lstStyle/>
                    <a:p>
                      <a:r>
                        <a:rPr lang="en-US" dirty="0"/>
                        <a:t>New Graduate</a:t>
                      </a:r>
                    </a:p>
                  </a:txBody>
                  <a:tcPr/>
                </a:tc>
                <a:tc>
                  <a:txBody>
                    <a:bodyPr/>
                    <a:lstStyle/>
                    <a:p>
                      <a:r>
                        <a:rPr lang="en-US" dirty="0"/>
                        <a:t>Exp. 1-3 years</a:t>
                      </a:r>
                    </a:p>
                  </a:txBody>
                  <a:tcPr/>
                </a:tc>
                <a:tc>
                  <a:txBody>
                    <a:bodyPr/>
                    <a:lstStyle/>
                    <a:p>
                      <a:r>
                        <a:rPr lang="en-US" dirty="0"/>
                        <a:t>Exp. 4-6 years</a:t>
                      </a:r>
                    </a:p>
                  </a:txBody>
                  <a:tcPr/>
                </a:tc>
                <a:tc>
                  <a:txBody>
                    <a:bodyPr/>
                    <a:lstStyle/>
                    <a:p>
                      <a:r>
                        <a:rPr lang="en-US" dirty="0"/>
                        <a:t>Exp. 7 years and up</a:t>
                      </a:r>
                    </a:p>
                  </a:txBody>
                  <a:tcPr/>
                </a:tc>
                <a:extLst>
                  <a:ext uri="{0D108BD9-81ED-4DB2-BD59-A6C34878D82A}">
                    <a16:rowId xmlns:a16="http://schemas.microsoft.com/office/drawing/2014/main" val="3617081155"/>
                  </a:ext>
                </a:extLst>
              </a:tr>
              <a:tr h="369711">
                <a:tc>
                  <a:txBody>
                    <a:bodyPr/>
                    <a:lstStyle/>
                    <a:p>
                      <a:r>
                        <a:rPr lang="en-US" dirty="0"/>
                        <a:t>Technical Engineer</a:t>
                      </a:r>
                    </a:p>
                  </a:txBody>
                  <a:tcPr/>
                </a:tc>
                <a:tc>
                  <a:txBody>
                    <a:bodyPr/>
                    <a:lstStyle/>
                    <a:p>
                      <a:pPr algn="ctr" fontAlgn="b"/>
                      <a:r>
                        <a:rPr lang="en-US" sz="1800" b="0" i="0" u="none" strike="noStrike" dirty="0">
                          <a:solidFill>
                            <a:srgbClr val="000000"/>
                          </a:solidFill>
                          <a:effectLst/>
                          <a:latin typeface="Arial" panose="020B0604020202020204" pitchFamily="34" charset="0"/>
                        </a:rPr>
                        <a:t>287</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425</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825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1650</a:t>
                      </a:r>
                    </a:p>
                  </a:txBody>
                  <a:tcPr marL="9525" marR="9525" marT="9525" marB="0" anchor="b"/>
                </a:tc>
                <a:extLst>
                  <a:ext uri="{0D108BD9-81ED-4DB2-BD59-A6C34878D82A}">
                    <a16:rowId xmlns:a16="http://schemas.microsoft.com/office/drawing/2014/main" val="1061743433"/>
                  </a:ext>
                </a:extLst>
              </a:tr>
              <a:tr h="369711">
                <a:tc>
                  <a:txBody>
                    <a:bodyPr/>
                    <a:lstStyle/>
                    <a:p>
                      <a:r>
                        <a:rPr lang="en-US" dirty="0"/>
                        <a:t>Sale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275</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375</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475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575</a:t>
                      </a:r>
                    </a:p>
                  </a:txBody>
                  <a:tcPr marL="9525" marR="9525" marT="9525" marB="0" anchor="b"/>
                </a:tc>
                <a:extLst>
                  <a:ext uri="{0D108BD9-81ED-4DB2-BD59-A6C34878D82A}">
                    <a16:rowId xmlns:a16="http://schemas.microsoft.com/office/drawing/2014/main" val="1149758969"/>
                  </a:ext>
                </a:extLst>
              </a:tr>
              <a:tr h="369711">
                <a:tc>
                  <a:txBody>
                    <a:bodyPr/>
                    <a:lstStyle/>
                    <a:p>
                      <a:r>
                        <a:rPr lang="en-US" dirty="0"/>
                        <a:t>Marketing Officer</a:t>
                      </a:r>
                    </a:p>
                  </a:txBody>
                  <a:tcPr/>
                </a:tc>
                <a:tc>
                  <a:txBody>
                    <a:bodyPr/>
                    <a:lstStyle/>
                    <a:p>
                      <a:pPr algn="ctr" fontAlgn="b"/>
                      <a:r>
                        <a:rPr lang="en-US" sz="1800" b="0" i="0" u="none" strike="noStrike" dirty="0">
                          <a:solidFill>
                            <a:srgbClr val="000000"/>
                          </a:solidFill>
                          <a:effectLst/>
                          <a:latin typeface="Arial" panose="020B0604020202020204" pitchFamily="34" charset="0"/>
                        </a:rPr>
                        <a:t>337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475</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650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850</a:t>
                      </a:r>
                    </a:p>
                  </a:txBody>
                  <a:tcPr marL="9525" marR="9525" marT="9525" marB="0" anchor="b"/>
                </a:tc>
                <a:extLst>
                  <a:ext uri="{0D108BD9-81ED-4DB2-BD59-A6C34878D82A}">
                    <a16:rowId xmlns:a16="http://schemas.microsoft.com/office/drawing/2014/main" val="1823940534"/>
                  </a:ext>
                </a:extLst>
              </a:tr>
              <a:tr h="369711">
                <a:tc>
                  <a:txBody>
                    <a:bodyPr/>
                    <a:lstStyle/>
                    <a:p>
                      <a:r>
                        <a:rPr lang="en-US" dirty="0"/>
                        <a:t>HR Officer</a:t>
                      </a:r>
                    </a:p>
                  </a:txBody>
                  <a:tcPr/>
                </a:tc>
                <a:tc>
                  <a:txBody>
                    <a:bodyPr/>
                    <a:lstStyle/>
                    <a:p>
                      <a:pPr algn="ctr" fontAlgn="b"/>
                      <a:r>
                        <a:rPr lang="en-US" sz="1800" b="0" i="0" u="none" strike="noStrike" dirty="0">
                          <a:solidFill>
                            <a:srgbClr val="000000"/>
                          </a:solidFill>
                          <a:effectLst/>
                          <a:latin typeface="Arial" panose="020B0604020202020204" pitchFamily="34" charset="0"/>
                        </a:rPr>
                        <a:t>337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500</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650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900</a:t>
                      </a:r>
                    </a:p>
                  </a:txBody>
                  <a:tcPr marL="9525" marR="9525" marT="9525" marB="0" anchor="b"/>
                </a:tc>
                <a:extLst>
                  <a:ext uri="{0D108BD9-81ED-4DB2-BD59-A6C34878D82A}">
                    <a16:rowId xmlns:a16="http://schemas.microsoft.com/office/drawing/2014/main" val="3492520678"/>
                  </a:ext>
                </a:extLst>
              </a:tr>
              <a:tr h="369711">
                <a:tc>
                  <a:txBody>
                    <a:bodyPr/>
                    <a:lstStyle/>
                    <a:p>
                      <a:r>
                        <a:rPr lang="en-US" dirty="0"/>
                        <a:t>Finance Officer</a:t>
                      </a:r>
                    </a:p>
                  </a:txBody>
                  <a:tcPr/>
                </a:tc>
                <a:tc>
                  <a:txBody>
                    <a:bodyPr/>
                    <a:lstStyle/>
                    <a:p>
                      <a:pPr algn="ctr" fontAlgn="b"/>
                      <a:r>
                        <a:rPr lang="en-US" sz="1800" b="0" i="0" u="none" strike="noStrike">
                          <a:solidFill>
                            <a:srgbClr val="000000"/>
                          </a:solidFill>
                          <a:effectLst/>
                          <a:latin typeface="Arial" panose="020B0604020202020204" pitchFamily="34" charset="0"/>
                        </a:rPr>
                        <a:t>375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500</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650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1025</a:t>
                      </a:r>
                    </a:p>
                  </a:txBody>
                  <a:tcPr marL="9525" marR="9525" marT="9525" marB="0" anchor="b"/>
                </a:tc>
                <a:extLst>
                  <a:ext uri="{0D108BD9-81ED-4DB2-BD59-A6C34878D82A}">
                    <a16:rowId xmlns:a16="http://schemas.microsoft.com/office/drawing/2014/main" val="2023878511"/>
                  </a:ext>
                </a:extLst>
              </a:tr>
              <a:tr h="369711">
                <a:tc>
                  <a:txBody>
                    <a:bodyPr/>
                    <a:lstStyle/>
                    <a:p>
                      <a:r>
                        <a:rPr lang="en-US" dirty="0"/>
                        <a:t>IT Officer</a:t>
                      </a:r>
                    </a:p>
                  </a:txBody>
                  <a:tcPr/>
                </a:tc>
                <a:tc>
                  <a:txBody>
                    <a:bodyPr/>
                    <a:lstStyle/>
                    <a:p>
                      <a:pPr algn="ctr" fontAlgn="b"/>
                      <a:r>
                        <a:rPr lang="en-US" sz="1800" b="0" i="0" u="none" strike="noStrike">
                          <a:solidFill>
                            <a:srgbClr val="000000"/>
                          </a:solidFill>
                          <a:effectLst/>
                          <a:latin typeface="Arial" panose="020B0604020202020204" pitchFamily="34" charset="0"/>
                        </a:rPr>
                        <a:t>350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525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1000</a:t>
                      </a:r>
                    </a:p>
                  </a:txBody>
                  <a:tcPr marL="9525" marR="9525" marT="9525" marB="0" anchor="b"/>
                </a:tc>
                <a:extLst>
                  <a:ext uri="{0D108BD9-81ED-4DB2-BD59-A6C34878D82A}">
                    <a16:rowId xmlns:a16="http://schemas.microsoft.com/office/drawing/2014/main" val="2771850426"/>
                  </a:ext>
                </a:extLst>
              </a:tr>
              <a:tr h="369711">
                <a:tc>
                  <a:txBody>
                    <a:bodyPr/>
                    <a:lstStyle/>
                    <a:p>
                      <a:r>
                        <a:rPr lang="en-US" dirty="0"/>
                        <a:t>Admin Officer</a:t>
                      </a:r>
                    </a:p>
                  </a:txBody>
                  <a:tcPr/>
                </a:tc>
                <a:tc>
                  <a:txBody>
                    <a:bodyPr/>
                    <a:lstStyle/>
                    <a:p>
                      <a:pPr algn="ctr" fontAlgn="b"/>
                      <a:r>
                        <a:rPr lang="en-US" sz="1800" b="0" i="0" u="none" strike="noStrike" dirty="0">
                          <a:solidFill>
                            <a:srgbClr val="000000"/>
                          </a:solidFill>
                          <a:effectLst/>
                          <a:latin typeface="Arial" panose="020B0604020202020204" pitchFamily="34" charset="0"/>
                        </a:rPr>
                        <a:t>337</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475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850</a:t>
                      </a:r>
                    </a:p>
                  </a:txBody>
                  <a:tcPr marL="9525" marR="9525" marT="9525" marB="0" anchor="b"/>
                </a:tc>
                <a:extLst>
                  <a:ext uri="{0D108BD9-81ED-4DB2-BD59-A6C34878D82A}">
                    <a16:rowId xmlns:a16="http://schemas.microsoft.com/office/drawing/2014/main" val="1464438257"/>
                  </a:ext>
                </a:extLst>
              </a:tr>
              <a:tr h="369711">
                <a:tc>
                  <a:txBody>
                    <a:bodyPr/>
                    <a:lstStyle/>
                    <a:p>
                      <a:r>
                        <a:rPr lang="en-US" dirty="0"/>
                        <a:t>After Sale Service Officer</a:t>
                      </a:r>
                    </a:p>
                  </a:txBody>
                  <a:tcPr/>
                </a:tc>
                <a:tc>
                  <a:txBody>
                    <a:bodyPr/>
                    <a:lstStyle/>
                    <a:p>
                      <a:pPr algn="ctr" fontAlgn="b"/>
                      <a:r>
                        <a:rPr lang="en-US" sz="1800" b="0" i="0" u="none" strike="noStrike">
                          <a:solidFill>
                            <a:srgbClr val="000000"/>
                          </a:solidFill>
                          <a:effectLst/>
                          <a:latin typeface="Arial" panose="020B0604020202020204" pitchFamily="34" charset="0"/>
                        </a:rPr>
                        <a:t>325</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475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775</a:t>
                      </a:r>
                    </a:p>
                  </a:txBody>
                  <a:tcPr marL="9525" marR="9525" marT="9525" marB="0" anchor="b"/>
                </a:tc>
                <a:extLst>
                  <a:ext uri="{0D108BD9-81ED-4DB2-BD59-A6C34878D82A}">
                    <a16:rowId xmlns:a16="http://schemas.microsoft.com/office/drawing/2014/main" val="4254989133"/>
                  </a:ext>
                </a:extLst>
              </a:tr>
            </a:tbl>
          </a:graphicData>
        </a:graphic>
      </p:graphicFrame>
      <p:sp>
        <p:nvSpPr>
          <p:cNvPr id="7" name="TextBox 6">
            <a:extLst>
              <a:ext uri="{FF2B5EF4-FFF2-40B4-BE49-F238E27FC236}">
                <a16:creationId xmlns:a16="http://schemas.microsoft.com/office/drawing/2014/main" id="{9F18C763-D948-41C3-92E8-AAB4AB29820A}"/>
              </a:ext>
            </a:extLst>
          </p:cNvPr>
          <p:cNvSpPr txBox="1"/>
          <p:nvPr/>
        </p:nvSpPr>
        <p:spPr>
          <a:xfrm>
            <a:off x="815924" y="1303898"/>
            <a:ext cx="1646605" cy="369332"/>
          </a:xfrm>
          <a:prstGeom prst="rect">
            <a:avLst/>
          </a:prstGeom>
          <a:noFill/>
        </p:spPr>
        <p:txBody>
          <a:bodyPr wrap="none" rtlCol="0">
            <a:spAutoFit/>
          </a:bodyPr>
          <a:lstStyle/>
          <a:p>
            <a:r>
              <a:rPr lang="en-US" dirty="0">
                <a:latin typeface="Roboto" panose="02000000000000000000" pitchFamily="2" charset="0"/>
                <a:ea typeface="Roboto" panose="02000000000000000000" pitchFamily="2" charset="0"/>
              </a:rPr>
              <a:t>Currency: USD</a:t>
            </a:r>
          </a:p>
        </p:txBody>
      </p:sp>
      <p:sp>
        <p:nvSpPr>
          <p:cNvPr id="8" name="TextBox 7">
            <a:extLst>
              <a:ext uri="{FF2B5EF4-FFF2-40B4-BE49-F238E27FC236}">
                <a16:creationId xmlns:a16="http://schemas.microsoft.com/office/drawing/2014/main" id="{5C8B17D1-F59B-4451-944D-131AE7CA930C}"/>
              </a:ext>
            </a:extLst>
          </p:cNvPr>
          <p:cNvSpPr txBox="1"/>
          <p:nvPr/>
        </p:nvSpPr>
        <p:spPr>
          <a:xfrm>
            <a:off x="7083180" y="1169994"/>
            <a:ext cx="4156907" cy="369332"/>
          </a:xfrm>
          <a:prstGeom prst="rect">
            <a:avLst/>
          </a:prstGeom>
          <a:noFill/>
        </p:spPr>
        <p:txBody>
          <a:bodyPr wrap="none" rtlCol="0">
            <a:spAutoFit/>
          </a:bodyPr>
          <a:lstStyle/>
          <a:p>
            <a:r>
              <a:rPr lang="en-US" dirty="0">
                <a:latin typeface="Roboto" panose="02000000000000000000" pitchFamily="2" charset="0"/>
                <a:ea typeface="Roboto" panose="02000000000000000000" pitchFamily="2" charset="0"/>
              </a:rPr>
              <a:t>Number of Participating Companies: 2 </a:t>
            </a:r>
          </a:p>
        </p:txBody>
      </p:sp>
    </p:spTree>
    <p:extLst>
      <p:ext uri="{BB962C8B-B14F-4D97-AF65-F5344CB8AC3E}">
        <p14:creationId xmlns:p14="http://schemas.microsoft.com/office/powerpoint/2010/main" val="19268977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D6BE5F5-C325-444C-9BA1-4267D3F9F0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5133493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3526452" y="58411"/>
            <a:ext cx="5646097" cy="769441"/>
          </a:xfrm>
          <a:prstGeom prst="rect">
            <a:avLst/>
          </a:prstGeom>
          <a:noFill/>
        </p:spPr>
        <p:txBody>
          <a:bodyPr wrap="none" rtlCol="0">
            <a:spAutoFit/>
          </a:bodyPr>
          <a:lstStyle/>
          <a:p>
            <a:pPr algn="ctr"/>
            <a:r>
              <a:rPr lang="en-US" sz="4400" b="1" dirty="0">
                <a:solidFill>
                  <a:schemeClr val="bg1"/>
                </a:solidFill>
                <a:latin typeface="Roboto" panose="02000000000000000000" pitchFamily="2" charset="0"/>
                <a:ea typeface="Roboto" panose="02000000000000000000" pitchFamily="2" charset="0"/>
              </a:rPr>
              <a:t>Trade and Distribution</a:t>
            </a:r>
          </a:p>
        </p:txBody>
      </p:sp>
      <p:graphicFrame>
        <p:nvGraphicFramePr>
          <p:cNvPr id="6" name="Table 5">
            <a:extLst>
              <a:ext uri="{FF2B5EF4-FFF2-40B4-BE49-F238E27FC236}">
                <a16:creationId xmlns:a16="http://schemas.microsoft.com/office/drawing/2014/main" id="{54EFA07A-658C-4CCF-B537-98AA5AF05EE1}"/>
              </a:ext>
            </a:extLst>
          </p:cNvPr>
          <p:cNvGraphicFramePr>
            <a:graphicFrameLocks noGrp="1"/>
          </p:cNvGraphicFramePr>
          <p:nvPr>
            <p:extLst>
              <p:ext uri="{D42A27DB-BD31-4B8C-83A1-F6EECF244321}">
                <p14:modId xmlns:p14="http://schemas.microsoft.com/office/powerpoint/2010/main" val="2552557010"/>
              </p:ext>
            </p:extLst>
          </p:nvPr>
        </p:nvGraphicFramePr>
        <p:xfrm>
          <a:off x="928468" y="1774753"/>
          <a:ext cx="10142807" cy="3327399"/>
        </p:xfrm>
        <a:graphic>
          <a:graphicData uri="http://schemas.openxmlformats.org/drawingml/2006/table">
            <a:tbl>
              <a:tblPr firstRow="1" bandRow="1">
                <a:tableStyleId>{5C22544A-7EE6-4342-B048-85BDC9FD1C3A}</a:tableStyleId>
              </a:tblPr>
              <a:tblGrid>
                <a:gridCol w="2236763">
                  <a:extLst>
                    <a:ext uri="{9D8B030D-6E8A-4147-A177-3AD203B41FA5}">
                      <a16:colId xmlns:a16="http://schemas.microsoft.com/office/drawing/2014/main" val="2497592185"/>
                    </a:ext>
                  </a:extLst>
                </a:gridCol>
                <a:gridCol w="1793053">
                  <a:extLst>
                    <a:ext uri="{9D8B030D-6E8A-4147-A177-3AD203B41FA5}">
                      <a16:colId xmlns:a16="http://schemas.microsoft.com/office/drawing/2014/main" val="2784781616"/>
                    </a:ext>
                  </a:extLst>
                </a:gridCol>
                <a:gridCol w="1921279">
                  <a:extLst>
                    <a:ext uri="{9D8B030D-6E8A-4147-A177-3AD203B41FA5}">
                      <a16:colId xmlns:a16="http://schemas.microsoft.com/office/drawing/2014/main" val="1258935152"/>
                    </a:ext>
                  </a:extLst>
                </a:gridCol>
                <a:gridCol w="2011219">
                  <a:extLst>
                    <a:ext uri="{9D8B030D-6E8A-4147-A177-3AD203B41FA5}">
                      <a16:colId xmlns:a16="http://schemas.microsoft.com/office/drawing/2014/main" val="3251926524"/>
                    </a:ext>
                  </a:extLst>
                </a:gridCol>
                <a:gridCol w="2180493">
                  <a:extLst>
                    <a:ext uri="{9D8B030D-6E8A-4147-A177-3AD203B41FA5}">
                      <a16:colId xmlns:a16="http://schemas.microsoft.com/office/drawing/2014/main" val="3188416064"/>
                    </a:ext>
                  </a:extLst>
                </a:gridCol>
              </a:tblGrid>
              <a:tr h="369711">
                <a:tc>
                  <a:txBody>
                    <a:bodyPr/>
                    <a:lstStyle/>
                    <a:p>
                      <a:r>
                        <a:rPr lang="en-US" dirty="0"/>
                        <a:t>Job Positions</a:t>
                      </a:r>
                    </a:p>
                  </a:txBody>
                  <a:tcPr/>
                </a:tc>
                <a:tc>
                  <a:txBody>
                    <a:bodyPr/>
                    <a:lstStyle/>
                    <a:p>
                      <a:r>
                        <a:rPr lang="en-US" dirty="0"/>
                        <a:t>New Graduate</a:t>
                      </a:r>
                    </a:p>
                  </a:txBody>
                  <a:tcPr/>
                </a:tc>
                <a:tc>
                  <a:txBody>
                    <a:bodyPr/>
                    <a:lstStyle/>
                    <a:p>
                      <a:r>
                        <a:rPr lang="en-US" dirty="0"/>
                        <a:t>Exp. 1-3 years</a:t>
                      </a:r>
                    </a:p>
                  </a:txBody>
                  <a:tcPr/>
                </a:tc>
                <a:tc>
                  <a:txBody>
                    <a:bodyPr/>
                    <a:lstStyle/>
                    <a:p>
                      <a:r>
                        <a:rPr lang="en-US" dirty="0"/>
                        <a:t>Exp. 4-6 years</a:t>
                      </a:r>
                    </a:p>
                  </a:txBody>
                  <a:tcPr/>
                </a:tc>
                <a:tc>
                  <a:txBody>
                    <a:bodyPr/>
                    <a:lstStyle/>
                    <a:p>
                      <a:r>
                        <a:rPr lang="en-US" dirty="0"/>
                        <a:t>Exp. 7 years and up</a:t>
                      </a:r>
                    </a:p>
                  </a:txBody>
                  <a:tcPr/>
                </a:tc>
                <a:extLst>
                  <a:ext uri="{0D108BD9-81ED-4DB2-BD59-A6C34878D82A}">
                    <a16:rowId xmlns:a16="http://schemas.microsoft.com/office/drawing/2014/main" val="3617081155"/>
                  </a:ext>
                </a:extLst>
              </a:tr>
              <a:tr h="369711">
                <a:tc>
                  <a:txBody>
                    <a:bodyPr/>
                    <a:lstStyle/>
                    <a:p>
                      <a:r>
                        <a:rPr lang="en-US" dirty="0"/>
                        <a:t>Product Manager</a:t>
                      </a:r>
                    </a:p>
                  </a:txBody>
                  <a:tcPr/>
                </a:tc>
                <a:tc>
                  <a:txBody>
                    <a:bodyPr/>
                    <a:lstStyle/>
                    <a:p>
                      <a:pPr algn="ctr" fontAlgn="b"/>
                      <a:r>
                        <a:rPr lang="en-US" sz="1800" b="0" i="0" u="none" strike="noStrike" dirty="0">
                          <a:solidFill>
                            <a:srgbClr val="000000"/>
                          </a:solidFill>
                          <a:effectLst/>
                          <a:latin typeface="Arial" panose="020B0604020202020204" pitchFamily="34" charset="0"/>
                        </a:rPr>
                        <a:t>226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420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637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620</a:t>
                      </a:r>
                    </a:p>
                  </a:txBody>
                  <a:tcPr marL="9525" marR="9525" marT="9525" marB="0" anchor="b"/>
                </a:tc>
                <a:extLst>
                  <a:ext uri="{0D108BD9-81ED-4DB2-BD59-A6C34878D82A}">
                    <a16:rowId xmlns:a16="http://schemas.microsoft.com/office/drawing/2014/main" val="1061743433"/>
                  </a:ext>
                </a:extLst>
              </a:tr>
              <a:tr h="369711">
                <a:tc>
                  <a:txBody>
                    <a:bodyPr/>
                    <a:lstStyle/>
                    <a:p>
                      <a:r>
                        <a:rPr lang="en-US" dirty="0"/>
                        <a:t>Sale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220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273</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458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660</a:t>
                      </a:r>
                    </a:p>
                  </a:txBody>
                  <a:tcPr marL="9525" marR="9525" marT="9525" marB="0" anchor="b"/>
                </a:tc>
                <a:extLst>
                  <a:ext uri="{0D108BD9-81ED-4DB2-BD59-A6C34878D82A}">
                    <a16:rowId xmlns:a16="http://schemas.microsoft.com/office/drawing/2014/main" val="1149758969"/>
                  </a:ext>
                </a:extLst>
              </a:tr>
              <a:tr h="369711">
                <a:tc>
                  <a:txBody>
                    <a:bodyPr/>
                    <a:lstStyle/>
                    <a:p>
                      <a:r>
                        <a:rPr lang="en-US" dirty="0"/>
                        <a:t>Marketing Officer</a:t>
                      </a:r>
                    </a:p>
                  </a:txBody>
                  <a:tcPr/>
                </a:tc>
                <a:tc>
                  <a:txBody>
                    <a:bodyPr/>
                    <a:lstStyle/>
                    <a:p>
                      <a:pPr algn="ctr" fontAlgn="b"/>
                      <a:r>
                        <a:rPr lang="en-US" sz="1800" b="0" i="0" u="none" strike="noStrike" dirty="0">
                          <a:solidFill>
                            <a:srgbClr val="000000"/>
                          </a:solidFill>
                          <a:effectLst/>
                          <a:latin typeface="Arial" panose="020B0604020202020204" pitchFamily="34" charset="0"/>
                        </a:rPr>
                        <a:t>198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299</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413</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878</a:t>
                      </a:r>
                    </a:p>
                  </a:txBody>
                  <a:tcPr marL="9525" marR="9525" marT="9525" marB="0" anchor="b"/>
                </a:tc>
                <a:extLst>
                  <a:ext uri="{0D108BD9-81ED-4DB2-BD59-A6C34878D82A}">
                    <a16:rowId xmlns:a16="http://schemas.microsoft.com/office/drawing/2014/main" val="1823940534"/>
                  </a:ext>
                </a:extLst>
              </a:tr>
              <a:tr h="369711">
                <a:tc>
                  <a:txBody>
                    <a:bodyPr/>
                    <a:lstStyle/>
                    <a:p>
                      <a:r>
                        <a:rPr lang="en-US" dirty="0"/>
                        <a:t>HR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244</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320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441</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619</a:t>
                      </a:r>
                    </a:p>
                  </a:txBody>
                  <a:tcPr marL="9525" marR="9525" marT="9525" marB="0" anchor="b"/>
                </a:tc>
                <a:extLst>
                  <a:ext uri="{0D108BD9-81ED-4DB2-BD59-A6C34878D82A}">
                    <a16:rowId xmlns:a16="http://schemas.microsoft.com/office/drawing/2014/main" val="3492520678"/>
                  </a:ext>
                </a:extLst>
              </a:tr>
              <a:tr h="369711">
                <a:tc>
                  <a:txBody>
                    <a:bodyPr/>
                    <a:lstStyle/>
                    <a:p>
                      <a:r>
                        <a:rPr lang="en-US" dirty="0"/>
                        <a:t>Finance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193</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264</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375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638</a:t>
                      </a:r>
                    </a:p>
                  </a:txBody>
                  <a:tcPr marL="9525" marR="9525" marT="9525" marB="0" anchor="b"/>
                </a:tc>
                <a:extLst>
                  <a:ext uri="{0D108BD9-81ED-4DB2-BD59-A6C34878D82A}">
                    <a16:rowId xmlns:a16="http://schemas.microsoft.com/office/drawing/2014/main" val="2023878511"/>
                  </a:ext>
                </a:extLst>
              </a:tr>
              <a:tr h="369711">
                <a:tc>
                  <a:txBody>
                    <a:bodyPr/>
                    <a:lstStyle/>
                    <a:p>
                      <a:r>
                        <a:rPr lang="en-US" dirty="0"/>
                        <a:t>Procurement Officer</a:t>
                      </a:r>
                    </a:p>
                  </a:txBody>
                  <a:tcPr/>
                </a:tc>
                <a:tc>
                  <a:txBody>
                    <a:bodyPr/>
                    <a:lstStyle/>
                    <a:p>
                      <a:pPr algn="ctr" fontAlgn="b"/>
                      <a:r>
                        <a:rPr lang="en-US" sz="1800" b="0" i="0" u="none" strike="noStrike" dirty="0">
                          <a:solidFill>
                            <a:srgbClr val="000000"/>
                          </a:solidFill>
                          <a:effectLst/>
                          <a:latin typeface="Arial" panose="020B0604020202020204" pitchFamily="34" charset="0"/>
                        </a:rPr>
                        <a:t>186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252</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385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654</a:t>
                      </a:r>
                    </a:p>
                  </a:txBody>
                  <a:tcPr marL="9525" marR="9525" marT="9525" marB="0" anchor="b"/>
                </a:tc>
                <a:extLst>
                  <a:ext uri="{0D108BD9-81ED-4DB2-BD59-A6C34878D82A}">
                    <a16:rowId xmlns:a16="http://schemas.microsoft.com/office/drawing/2014/main" val="2771850426"/>
                  </a:ext>
                </a:extLst>
              </a:tr>
              <a:tr h="369711">
                <a:tc>
                  <a:txBody>
                    <a:bodyPr/>
                    <a:lstStyle/>
                    <a:p>
                      <a:r>
                        <a:rPr lang="en-US" dirty="0"/>
                        <a:t>Admin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228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324</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439</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677</a:t>
                      </a:r>
                    </a:p>
                  </a:txBody>
                  <a:tcPr marL="9525" marR="9525" marT="9525" marB="0" anchor="b"/>
                </a:tc>
                <a:extLst>
                  <a:ext uri="{0D108BD9-81ED-4DB2-BD59-A6C34878D82A}">
                    <a16:rowId xmlns:a16="http://schemas.microsoft.com/office/drawing/2014/main" val="1464438257"/>
                  </a:ext>
                </a:extLst>
              </a:tr>
              <a:tr h="369711">
                <a:tc>
                  <a:txBody>
                    <a:bodyPr/>
                    <a:lstStyle/>
                    <a:p>
                      <a:r>
                        <a:rPr lang="en-US" dirty="0"/>
                        <a:t>Stock Manager</a:t>
                      </a:r>
                    </a:p>
                  </a:txBody>
                  <a:tcPr/>
                </a:tc>
                <a:tc>
                  <a:txBody>
                    <a:bodyPr/>
                    <a:lstStyle/>
                    <a:p>
                      <a:pPr algn="ctr" fontAlgn="b"/>
                      <a:r>
                        <a:rPr lang="en-US" sz="1800" b="0" i="0" u="none" strike="noStrike" dirty="0">
                          <a:solidFill>
                            <a:srgbClr val="000000"/>
                          </a:solidFill>
                          <a:effectLst/>
                          <a:latin typeface="Arial" panose="020B0604020202020204" pitchFamily="34" charset="0"/>
                        </a:rPr>
                        <a:t>241</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316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470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776</a:t>
                      </a:r>
                    </a:p>
                  </a:txBody>
                  <a:tcPr marL="9525" marR="9525" marT="9525" marB="0" anchor="b"/>
                </a:tc>
                <a:extLst>
                  <a:ext uri="{0D108BD9-81ED-4DB2-BD59-A6C34878D82A}">
                    <a16:rowId xmlns:a16="http://schemas.microsoft.com/office/drawing/2014/main" val="4254989133"/>
                  </a:ext>
                </a:extLst>
              </a:tr>
            </a:tbl>
          </a:graphicData>
        </a:graphic>
      </p:graphicFrame>
      <p:sp>
        <p:nvSpPr>
          <p:cNvPr id="7" name="TextBox 6">
            <a:extLst>
              <a:ext uri="{FF2B5EF4-FFF2-40B4-BE49-F238E27FC236}">
                <a16:creationId xmlns:a16="http://schemas.microsoft.com/office/drawing/2014/main" id="{A45A41E5-4E22-4A3C-A22A-DAC47EA3B860}"/>
              </a:ext>
            </a:extLst>
          </p:cNvPr>
          <p:cNvSpPr txBox="1"/>
          <p:nvPr/>
        </p:nvSpPr>
        <p:spPr>
          <a:xfrm>
            <a:off x="829992" y="1332034"/>
            <a:ext cx="1646605" cy="369332"/>
          </a:xfrm>
          <a:prstGeom prst="rect">
            <a:avLst/>
          </a:prstGeom>
          <a:noFill/>
        </p:spPr>
        <p:txBody>
          <a:bodyPr wrap="none" rtlCol="0">
            <a:spAutoFit/>
          </a:bodyPr>
          <a:lstStyle/>
          <a:p>
            <a:r>
              <a:rPr lang="en-US" dirty="0">
                <a:latin typeface="Roboto" panose="02000000000000000000" pitchFamily="2" charset="0"/>
                <a:ea typeface="Roboto" panose="02000000000000000000" pitchFamily="2" charset="0"/>
              </a:rPr>
              <a:t>Currency: USD</a:t>
            </a:r>
          </a:p>
        </p:txBody>
      </p:sp>
      <p:sp>
        <p:nvSpPr>
          <p:cNvPr id="8" name="TextBox 7">
            <a:extLst>
              <a:ext uri="{FF2B5EF4-FFF2-40B4-BE49-F238E27FC236}">
                <a16:creationId xmlns:a16="http://schemas.microsoft.com/office/drawing/2014/main" id="{B98C0912-D2D4-4D1E-A12C-24352484E173}"/>
              </a:ext>
            </a:extLst>
          </p:cNvPr>
          <p:cNvSpPr txBox="1"/>
          <p:nvPr/>
        </p:nvSpPr>
        <p:spPr>
          <a:xfrm>
            <a:off x="7083184" y="1164335"/>
            <a:ext cx="4156907" cy="369332"/>
          </a:xfrm>
          <a:prstGeom prst="rect">
            <a:avLst/>
          </a:prstGeom>
          <a:noFill/>
        </p:spPr>
        <p:txBody>
          <a:bodyPr wrap="none" rtlCol="0">
            <a:spAutoFit/>
          </a:bodyPr>
          <a:lstStyle/>
          <a:p>
            <a:r>
              <a:rPr lang="en-US" dirty="0">
                <a:latin typeface="Roboto" panose="02000000000000000000" pitchFamily="2" charset="0"/>
                <a:ea typeface="Roboto" panose="02000000000000000000" pitchFamily="2" charset="0"/>
              </a:rPr>
              <a:t>Number of Participating Companies: 6</a:t>
            </a:r>
          </a:p>
        </p:txBody>
      </p:sp>
    </p:spTree>
    <p:extLst>
      <p:ext uri="{BB962C8B-B14F-4D97-AF65-F5344CB8AC3E}">
        <p14:creationId xmlns:p14="http://schemas.microsoft.com/office/powerpoint/2010/main" val="31852926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FFD574-716D-4CB2-B4E3-2F461CF08D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5789447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4573220" y="58411"/>
            <a:ext cx="3552576" cy="769441"/>
          </a:xfrm>
          <a:prstGeom prst="rect">
            <a:avLst/>
          </a:prstGeom>
          <a:noFill/>
        </p:spPr>
        <p:txBody>
          <a:bodyPr wrap="none" rtlCol="0">
            <a:spAutoFit/>
          </a:bodyPr>
          <a:lstStyle/>
          <a:p>
            <a:pPr algn="ctr"/>
            <a:r>
              <a:rPr lang="en-US" sz="4400" b="1" dirty="0">
                <a:solidFill>
                  <a:schemeClr val="bg1"/>
                </a:solidFill>
                <a:latin typeface="Roboto" panose="02000000000000000000" pitchFamily="2" charset="0"/>
                <a:ea typeface="Roboto" panose="02000000000000000000" pitchFamily="2" charset="0"/>
              </a:rPr>
              <a:t>Other Sectors</a:t>
            </a:r>
          </a:p>
        </p:txBody>
      </p:sp>
      <p:graphicFrame>
        <p:nvGraphicFramePr>
          <p:cNvPr id="6" name="Table 5">
            <a:extLst>
              <a:ext uri="{FF2B5EF4-FFF2-40B4-BE49-F238E27FC236}">
                <a16:creationId xmlns:a16="http://schemas.microsoft.com/office/drawing/2014/main" id="{54EFA07A-658C-4CCF-B537-98AA5AF05EE1}"/>
              </a:ext>
            </a:extLst>
          </p:cNvPr>
          <p:cNvGraphicFramePr>
            <a:graphicFrameLocks noGrp="1"/>
          </p:cNvGraphicFramePr>
          <p:nvPr>
            <p:extLst>
              <p:ext uri="{D42A27DB-BD31-4B8C-83A1-F6EECF244321}">
                <p14:modId xmlns:p14="http://schemas.microsoft.com/office/powerpoint/2010/main" val="4125475490"/>
              </p:ext>
            </p:extLst>
          </p:nvPr>
        </p:nvGraphicFramePr>
        <p:xfrm>
          <a:off x="928468" y="1915433"/>
          <a:ext cx="10142807" cy="2957688"/>
        </p:xfrm>
        <a:graphic>
          <a:graphicData uri="http://schemas.openxmlformats.org/drawingml/2006/table">
            <a:tbl>
              <a:tblPr firstRow="1" bandRow="1">
                <a:tableStyleId>{5C22544A-7EE6-4342-B048-85BDC9FD1C3A}</a:tableStyleId>
              </a:tblPr>
              <a:tblGrid>
                <a:gridCol w="2236763">
                  <a:extLst>
                    <a:ext uri="{9D8B030D-6E8A-4147-A177-3AD203B41FA5}">
                      <a16:colId xmlns:a16="http://schemas.microsoft.com/office/drawing/2014/main" val="2497592185"/>
                    </a:ext>
                  </a:extLst>
                </a:gridCol>
                <a:gridCol w="1793053">
                  <a:extLst>
                    <a:ext uri="{9D8B030D-6E8A-4147-A177-3AD203B41FA5}">
                      <a16:colId xmlns:a16="http://schemas.microsoft.com/office/drawing/2014/main" val="2784781616"/>
                    </a:ext>
                  </a:extLst>
                </a:gridCol>
                <a:gridCol w="1921279">
                  <a:extLst>
                    <a:ext uri="{9D8B030D-6E8A-4147-A177-3AD203B41FA5}">
                      <a16:colId xmlns:a16="http://schemas.microsoft.com/office/drawing/2014/main" val="1258935152"/>
                    </a:ext>
                  </a:extLst>
                </a:gridCol>
                <a:gridCol w="2011219">
                  <a:extLst>
                    <a:ext uri="{9D8B030D-6E8A-4147-A177-3AD203B41FA5}">
                      <a16:colId xmlns:a16="http://schemas.microsoft.com/office/drawing/2014/main" val="3251926524"/>
                    </a:ext>
                  </a:extLst>
                </a:gridCol>
                <a:gridCol w="2180493">
                  <a:extLst>
                    <a:ext uri="{9D8B030D-6E8A-4147-A177-3AD203B41FA5}">
                      <a16:colId xmlns:a16="http://schemas.microsoft.com/office/drawing/2014/main" val="3188416064"/>
                    </a:ext>
                  </a:extLst>
                </a:gridCol>
              </a:tblGrid>
              <a:tr h="369711">
                <a:tc>
                  <a:txBody>
                    <a:bodyPr/>
                    <a:lstStyle/>
                    <a:p>
                      <a:r>
                        <a:rPr lang="en-US" dirty="0"/>
                        <a:t>Job Positions</a:t>
                      </a:r>
                    </a:p>
                  </a:txBody>
                  <a:tcPr/>
                </a:tc>
                <a:tc>
                  <a:txBody>
                    <a:bodyPr/>
                    <a:lstStyle/>
                    <a:p>
                      <a:r>
                        <a:rPr lang="en-US" dirty="0"/>
                        <a:t>New Graduate</a:t>
                      </a:r>
                    </a:p>
                  </a:txBody>
                  <a:tcPr/>
                </a:tc>
                <a:tc>
                  <a:txBody>
                    <a:bodyPr/>
                    <a:lstStyle/>
                    <a:p>
                      <a:r>
                        <a:rPr lang="en-US" dirty="0"/>
                        <a:t>Exp. 1-3 years</a:t>
                      </a:r>
                    </a:p>
                  </a:txBody>
                  <a:tcPr/>
                </a:tc>
                <a:tc>
                  <a:txBody>
                    <a:bodyPr/>
                    <a:lstStyle/>
                    <a:p>
                      <a:r>
                        <a:rPr lang="en-US" dirty="0"/>
                        <a:t>Exp. 4-6 years</a:t>
                      </a:r>
                    </a:p>
                  </a:txBody>
                  <a:tcPr/>
                </a:tc>
                <a:tc>
                  <a:txBody>
                    <a:bodyPr/>
                    <a:lstStyle/>
                    <a:p>
                      <a:r>
                        <a:rPr lang="en-US" dirty="0"/>
                        <a:t>Exp. 7 years and up</a:t>
                      </a:r>
                    </a:p>
                  </a:txBody>
                  <a:tcPr/>
                </a:tc>
                <a:extLst>
                  <a:ext uri="{0D108BD9-81ED-4DB2-BD59-A6C34878D82A}">
                    <a16:rowId xmlns:a16="http://schemas.microsoft.com/office/drawing/2014/main" val="3617081155"/>
                  </a:ext>
                </a:extLst>
              </a:tr>
              <a:tr h="369711">
                <a:tc>
                  <a:txBody>
                    <a:bodyPr/>
                    <a:lstStyle/>
                    <a:p>
                      <a:r>
                        <a:rPr lang="en-US" dirty="0"/>
                        <a:t>Project Manager</a:t>
                      </a:r>
                    </a:p>
                  </a:txBody>
                  <a:tcPr/>
                </a:tc>
                <a:tc>
                  <a:txBody>
                    <a:bodyPr/>
                    <a:lstStyle/>
                    <a:p>
                      <a:pPr algn="ctr" fontAlgn="b"/>
                      <a:r>
                        <a:rPr lang="en-US" sz="1800" b="0" i="0" u="none" strike="noStrike" dirty="0">
                          <a:solidFill>
                            <a:srgbClr val="000000"/>
                          </a:solidFill>
                          <a:effectLst/>
                          <a:latin typeface="Arial" panose="020B0604020202020204" pitchFamily="34" charset="0"/>
                        </a:rPr>
                        <a:t>259</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413</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537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1186</a:t>
                      </a:r>
                    </a:p>
                  </a:txBody>
                  <a:tcPr marL="9525" marR="9525" marT="9525" marB="0" anchor="b"/>
                </a:tc>
                <a:extLst>
                  <a:ext uri="{0D108BD9-81ED-4DB2-BD59-A6C34878D82A}">
                    <a16:rowId xmlns:a16="http://schemas.microsoft.com/office/drawing/2014/main" val="1061743433"/>
                  </a:ext>
                </a:extLst>
              </a:tr>
              <a:tr h="369711">
                <a:tc>
                  <a:txBody>
                    <a:bodyPr/>
                    <a:lstStyle/>
                    <a:p>
                      <a:r>
                        <a:rPr lang="en-US" dirty="0"/>
                        <a:t>Sale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203</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293</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456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693</a:t>
                      </a:r>
                    </a:p>
                  </a:txBody>
                  <a:tcPr marL="9525" marR="9525" marT="9525" marB="0" anchor="b"/>
                </a:tc>
                <a:extLst>
                  <a:ext uri="{0D108BD9-81ED-4DB2-BD59-A6C34878D82A}">
                    <a16:rowId xmlns:a16="http://schemas.microsoft.com/office/drawing/2014/main" val="1149758969"/>
                  </a:ext>
                </a:extLst>
              </a:tr>
              <a:tr h="369711">
                <a:tc>
                  <a:txBody>
                    <a:bodyPr/>
                    <a:lstStyle/>
                    <a:p>
                      <a:r>
                        <a:rPr lang="en-US" dirty="0"/>
                        <a:t>Marketing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219</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341</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484</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641</a:t>
                      </a:r>
                    </a:p>
                  </a:txBody>
                  <a:tcPr marL="9525" marR="9525" marT="9525" marB="0" anchor="b"/>
                </a:tc>
                <a:extLst>
                  <a:ext uri="{0D108BD9-81ED-4DB2-BD59-A6C34878D82A}">
                    <a16:rowId xmlns:a16="http://schemas.microsoft.com/office/drawing/2014/main" val="1823940534"/>
                  </a:ext>
                </a:extLst>
              </a:tr>
              <a:tr h="369711">
                <a:tc>
                  <a:txBody>
                    <a:bodyPr/>
                    <a:lstStyle/>
                    <a:p>
                      <a:r>
                        <a:rPr lang="en-US" dirty="0"/>
                        <a:t>HR</a:t>
                      </a:r>
                    </a:p>
                  </a:txBody>
                  <a:tcPr/>
                </a:tc>
                <a:tc>
                  <a:txBody>
                    <a:bodyPr/>
                    <a:lstStyle/>
                    <a:p>
                      <a:pPr algn="ctr" fontAlgn="b"/>
                      <a:r>
                        <a:rPr lang="en-US" sz="1800" b="0" i="0" u="none" strike="noStrike" dirty="0">
                          <a:solidFill>
                            <a:srgbClr val="000000"/>
                          </a:solidFill>
                          <a:effectLst/>
                          <a:latin typeface="Arial" panose="020B0604020202020204" pitchFamily="34" charset="0"/>
                        </a:rPr>
                        <a:t>241</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341</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480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649</a:t>
                      </a:r>
                    </a:p>
                  </a:txBody>
                  <a:tcPr marL="9525" marR="9525" marT="9525" marB="0" anchor="b"/>
                </a:tc>
                <a:extLst>
                  <a:ext uri="{0D108BD9-81ED-4DB2-BD59-A6C34878D82A}">
                    <a16:rowId xmlns:a16="http://schemas.microsoft.com/office/drawing/2014/main" val="3492520678"/>
                  </a:ext>
                </a:extLst>
              </a:tr>
              <a:tr h="369711">
                <a:tc>
                  <a:txBody>
                    <a:bodyPr/>
                    <a:lstStyle/>
                    <a:p>
                      <a:r>
                        <a:rPr lang="en-US" dirty="0"/>
                        <a:t>Finance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267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339</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493</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611</a:t>
                      </a:r>
                    </a:p>
                  </a:txBody>
                  <a:tcPr marL="9525" marR="9525" marT="9525" marB="0" anchor="b"/>
                </a:tc>
                <a:extLst>
                  <a:ext uri="{0D108BD9-81ED-4DB2-BD59-A6C34878D82A}">
                    <a16:rowId xmlns:a16="http://schemas.microsoft.com/office/drawing/2014/main" val="2023878511"/>
                  </a:ext>
                </a:extLst>
              </a:tr>
              <a:tr h="369711">
                <a:tc>
                  <a:txBody>
                    <a:bodyPr/>
                    <a:lstStyle/>
                    <a:p>
                      <a:r>
                        <a:rPr lang="en-US" dirty="0"/>
                        <a:t>IT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236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342</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477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623</a:t>
                      </a:r>
                    </a:p>
                  </a:txBody>
                  <a:tcPr marL="9525" marR="9525" marT="9525" marB="0" anchor="b"/>
                </a:tc>
                <a:extLst>
                  <a:ext uri="{0D108BD9-81ED-4DB2-BD59-A6C34878D82A}">
                    <a16:rowId xmlns:a16="http://schemas.microsoft.com/office/drawing/2014/main" val="2771850426"/>
                  </a:ext>
                </a:extLst>
              </a:tr>
              <a:tr h="369711">
                <a:tc>
                  <a:txBody>
                    <a:bodyPr/>
                    <a:lstStyle/>
                    <a:p>
                      <a:r>
                        <a:rPr lang="en-US" dirty="0"/>
                        <a:t>Admin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237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338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479</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638</a:t>
                      </a:r>
                    </a:p>
                  </a:txBody>
                  <a:tcPr marL="9525" marR="9525" marT="9525" marB="0" anchor="b"/>
                </a:tc>
                <a:extLst>
                  <a:ext uri="{0D108BD9-81ED-4DB2-BD59-A6C34878D82A}">
                    <a16:rowId xmlns:a16="http://schemas.microsoft.com/office/drawing/2014/main" val="1464438257"/>
                  </a:ext>
                </a:extLst>
              </a:tr>
            </a:tbl>
          </a:graphicData>
        </a:graphic>
      </p:graphicFrame>
      <p:sp>
        <p:nvSpPr>
          <p:cNvPr id="7" name="TextBox 6">
            <a:extLst>
              <a:ext uri="{FF2B5EF4-FFF2-40B4-BE49-F238E27FC236}">
                <a16:creationId xmlns:a16="http://schemas.microsoft.com/office/drawing/2014/main" id="{2E7DDCF2-B2CD-4B50-8463-6AAB5E6C0184}"/>
              </a:ext>
            </a:extLst>
          </p:cNvPr>
          <p:cNvSpPr txBox="1"/>
          <p:nvPr/>
        </p:nvSpPr>
        <p:spPr>
          <a:xfrm>
            <a:off x="844060" y="1388306"/>
            <a:ext cx="1646605" cy="369332"/>
          </a:xfrm>
          <a:prstGeom prst="rect">
            <a:avLst/>
          </a:prstGeom>
          <a:noFill/>
        </p:spPr>
        <p:txBody>
          <a:bodyPr wrap="none" rtlCol="0">
            <a:spAutoFit/>
          </a:bodyPr>
          <a:lstStyle/>
          <a:p>
            <a:r>
              <a:rPr lang="en-US" dirty="0">
                <a:latin typeface="Roboto" panose="02000000000000000000" pitchFamily="2" charset="0"/>
                <a:ea typeface="Roboto" panose="02000000000000000000" pitchFamily="2" charset="0"/>
              </a:rPr>
              <a:t>Currency: USD</a:t>
            </a:r>
          </a:p>
        </p:txBody>
      </p:sp>
      <p:sp>
        <p:nvSpPr>
          <p:cNvPr id="8" name="TextBox 7">
            <a:extLst>
              <a:ext uri="{FF2B5EF4-FFF2-40B4-BE49-F238E27FC236}">
                <a16:creationId xmlns:a16="http://schemas.microsoft.com/office/drawing/2014/main" id="{331E82A8-3E0D-485E-8E9B-945C85C65452}"/>
              </a:ext>
            </a:extLst>
          </p:cNvPr>
          <p:cNvSpPr txBox="1"/>
          <p:nvPr/>
        </p:nvSpPr>
        <p:spPr>
          <a:xfrm>
            <a:off x="6970640" y="1206539"/>
            <a:ext cx="4229043" cy="369332"/>
          </a:xfrm>
          <a:prstGeom prst="rect">
            <a:avLst/>
          </a:prstGeom>
          <a:noFill/>
        </p:spPr>
        <p:txBody>
          <a:bodyPr wrap="none" rtlCol="0">
            <a:spAutoFit/>
          </a:bodyPr>
          <a:lstStyle/>
          <a:p>
            <a:r>
              <a:rPr lang="en-US" dirty="0">
                <a:latin typeface="Roboto" panose="02000000000000000000" pitchFamily="2" charset="0"/>
                <a:ea typeface="Roboto" panose="02000000000000000000" pitchFamily="2" charset="0"/>
              </a:rPr>
              <a:t>Number of Participating Companies: 21</a:t>
            </a:r>
          </a:p>
        </p:txBody>
      </p:sp>
    </p:spTree>
    <p:extLst>
      <p:ext uri="{BB962C8B-B14F-4D97-AF65-F5344CB8AC3E}">
        <p14:creationId xmlns:p14="http://schemas.microsoft.com/office/powerpoint/2010/main" val="39142390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4C1E38-763D-409B-BFA8-9D8444DC02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3518186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5135878" y="58411"/>
            <a:ext cx="2427268" cy="769441"/>
          </a:xfrm>
          <a:prstGeom prst="rect">
            <a:avLst/>
          </a:prstGeom>
          <a:noFill/>
        </p:spPr>
        <p:txBody>
          <a:bodyPr wrap="none" rtlCol="0">
            <a:spAutoFit/>
          </a:bodyPr>
          <a:lstStyle/>
          <a:p>
            <a:pPr algn="ctr"/>
            <a:r>
              <a:rPr lang="en-US" sz="4400" b="1" dirty="0">
                <a:solidFill>
                  <a:schemeClr val="bg1"/>
                </a:solidFill>
                <a:latin typeface="Roboto" panose="02000000000000000000" pitchFamily="2" charset="0"/>
                <a:ea typeface="Roboto" panose="02000000000000000000" pitchFamily="2" charset="0"/>
              </a:rPr>
              <a:t>Overview</a:t>
            </a:r>
          </a:p>
        </p:txBody>
      </p:sp>
      <p:graphicFrame>
        <p:nvGraphicFramePr>
          <p:cNvPr id="6" name="Table 5">
            <a:extLst>
              <a:ext uri="{FF2B5EF4-FFF2-40B4-BE49-F238E27FC236}">
                <a16:creationId xmlns:a16="http://schemas.microsoft.com/office/drawing/2014/main" id="{54EFA07A-658C-4CCF-B537-98AA5AF05EE1}"/>
              </a:ext>
            </a:extLst>
          </p:cNvPr>
          <p:cNvGraphicFramePr>
            <a:graphicFrameLocks noGrp="1"/>
          </p:cNvGraphicFramePr>
          <p:nvPr>
            <p:extLst>
              <p:ext uri="{D42A27DB-BD31-4B8C-83A1-F6EECF244321}">
                <p14:modId xmlns:p14="http://schemas.microsoft.com/office/powerpoint/2010/main" val="333575743"/>
              </p:ext>
            </p:extLst>
          </p:nvPr>
        </p:nvGraphicFramePr>
        <p:xfrm>
          <a:off x="928468" y="1553373"/>
          <a:ext cx="10142807" cy="4508217"/>
        </p:xfrm>
        <a:graphic>
          <a:graphicData uri="http://schemas.openxmlformats.org/drawingml/2006/table">
            <a:tbl>
              <a:tblPr firstRow="1" bandRow="1">
                <a:tableStyleId>{5C22544A-7EE6-4342-B048-85BDC9FD1C3A}</a:tableStyleId>
              </a:tblPr>
              <a:tblGrid>
                <a:gridCol w="2236763">
                  <a:extLst>
                    <a:ext uri="{9D8B030D-6E8A-4147-A177-3AD203B41FA5}">
                      <a16:colId xmlns:a16="http://schemas.microsoft.com/office/drawing/2014/main" val="2497592185"/>
                    </a:ext>
                  </a:extLst>
                </a:gridCol>
                <a:gridCol w="1793053">
                  <a:extLst>
                    <a:ext uri="{9D8B030D-6E8A-4147-A177-3AD203B41FA5}">
                      <a16:colId xmlns:a16="http://schemas.microsoft.com/office/drawing/2014/main" val="2784781616"/>
                    </a:ext>
                  </a:extLst>
                </a:gridCol>
                <a:gridCol w="1921279">
                  <a:extLst>
                    <a:ext uri="{9D8B030D-6E8A-4147-A177-3AD203B41FA5}">
                      <a16:colId xmlns:a16="http://schemas.microsoft.com/office/drawing/2014/main" val="1258935152"/>
                    </a:ext>
                  </a:extLst>
                </a:gridCol>
                <a:gridCol w="2011219">
                  <a:extLst>
                    <a:ext uri="{9D8B030D-6E8A-4147-A177-3AD203B41FA5}">
                      <a16:colId xmlns:a16="http://schemas.microsoft.com/office/drawing/2014/main" val="3251926524"/>
                    </a:ext>
                  </a:extLst>
                </a:gridCol>
                <a:gridCol w="2180493">
                  <a:extLst>
                    <a:ext uri="{9D8B030D-6E8A-4147-A177-3AD203B41FA5}">
                      <a16:colId xmlns:a16="http://schemas.microsoft.com/office/drawing/2014/main" val="3188416064"/>
                    </a:ext>
                  </a:extLst>
                </a:gridCol>
              </a:tblGrid>
              <a:tr h="369711">
                <a:tc>
                  <a:txBody>
                    <a:bodyPr/>
                    <a:lstStyle/>
                    <a:p>
                      <a:r>
                        <a:rPr lang="en-US" dirty="0"/>
                        <a:t>Job Positions</a:t>
                      </a:r>
                    </a:p>
                  </a:txBody>
                  <a:tcPr/>
                </a:tc>
                <a:tc>
                  <a:txBody>
                    <a:bodyPr/>
                    <a:lstStyle/>
                    <a:p>
                      <a:r>
                        <a:rPr lang="en-US" dirty="0"/>
                        <a:t>New Graduate</a:t>
                      </a:r>
                    </a:p>
                  </a:txBody>
                  <a:tcPr/>
                </a:tc>
                <a:tc>
                  <a:txBody>
                    <a:bodyPr/>
                    <a:lstStyle/>
                    <a:p>
                      <a:r>
                        <a:rPr lang="en-US" dirty="0"/>
                        <a:t>Exp. 1-3 years</a:t>
                      </a:r>
                    </a:p>
                  </a:txBody>
                  <a:tcPr/>
                </a:tc>
                <a:tc>
                  <a:txBody>
                    <a:bodyPr/>
                    <a:lstStyle/>
                    <a:p>
                      <a:r>
                        <a:rPr lang="en-US" dirty="0"/>
                        <a:t>Exp. 4-6 years</a:t>
                      </a:r>
                    </a:p>
                  </a:txBody>
                  <a:tcPr/>
                </a:tc>
                <a:tc>
                  <a:txBody>
                    <a:bodyPr/>
                    <a:lstStyle/>
                    <a:p>
                      <a:r>
                        <a:rPr lang="en-US" dirty="0"/>
                        <a:t>Exp. 7 years and up</a:t>
                      </a:r>
                    </a:p>
                  </a:txBody>
                  <a:tcPr/>
                </a:tc>
                <a:extLst>
                  <a:ext uri="{0D108BD9-81ED-4DB2-BD59-A6C34878D82A}">
                    <a16:rowId xmlns:a16="http://schemas.microsoft.com/office/drawing/2014/main" val="3617081155"/>
                  </a:ext>
                </a:extLst>
              </a:tr>
              <a:tr h="369711">
                <a:tc>
                  <a:txBody>
                    <a:bodyPr/>
                    <a:lstStyle/>
                    <a:p>
                      <a:r>
                        <a:rPr lang="en-US" dirty="0"/>
                        <a:t>Project Manager</a:t>
                      </a:r>
                    </a:p>
                  </a:txBody>
                  <a:tcPr/>
                </a:tc>
                <a:tc>
                  <a:txBody>
                    <a:bodyPr/>
                    <a:lstStyle/>
                    <a:p>
                      <a:pPr algn="ctr" fontAlgn="b"/>
                      <a:r>
                        <a:rPr lang="en-US" sz="1800" b="0" i="0" u="none" strike="noStrike" dirty="0">
                          <a:solidFill>
                            <a:srgbClr val="000000"/>
                          </a:solidFill>
                          <a:effectLst/>
                          <a:latin typeface="Calibri" panose="020F0502020204030204" pitchFamily="34" charset="0"/>
                        </a:rPr>
                        <a:t>474</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655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886</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1336</a:t>
                      </a:r>
                    </a:p>
                  </a:txBody>
                  <a:tcPr marL="9525" marR="9525" marT="9525" marB="0" anchor="b"/>
                </a:tc>
                <a:extLst>
                  <a:ext uri="{0D108BD9-81ED-4DB2-BD59-A6C34878D82A}">
                    <a16:rowId xmlns:a16="http://schemas.microsoft.com/office/drawing/2014/main" val="1061743433"/>
                  </a:ext>
                </a:extLst>
              </a:tr>
              <a:tr h="369711">
                <a:tc>
                  <a:txBody>
                    <a:bodyPr/>
                    <a:lstStyle/>
                    <a:p>
                      <a:r>
                        <a:rPr lang="en-US" dirty="0"/>
                        <a:t>Assistant Project Manager</a:t>
                      </a:r>
                    </a:p>
                  </a:txBody>
                  <a:tcPr/>
                </a:tc>
                <a:tc>
                  <a:txBody>
                    <a:bodyPr/>
                    <a:lstStyle/>
                    <a:p>
                      <a:pPr algn="ctr" fontAlgn="b"/>
                      <a:r>
                        <a:rPr lang="en-US" sz="1800" b="0" i="0" u="none" strike="noStrike" dirty="0">
                          <a:solidFill>
                            <a:srgbClr val="000000"/>
                          </a:solidFill>
                          <a:effectLst/>
                          <a:latin typeface="Calibri" panose="020F0502020204030204" pitchFamily="34" charset="0"/>
                        </a:rPr>
                        <a:t>400</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600</a:t>
                      </a:r>
                    </a:p>
                  </a:txBody>
                  <a:tcPr marL="9525" marR="9525" marT="9525" marB="0" anchor="b"/>
                </a:tc>
                <a:tc>
                  <a:txBody>
                    <a:bodyPr/>
                    <a:lstStyle/>
                    <a:p>
                      <a:pPr algn="ctr" fontAlgn="b"/>
                      <a:r>
                        <a:rPr lang="en-US" sz="1800" b="0" i="0" u="none" strike="noStrike">
                          <a:solidFill>
                            <a:srgbClr val="000000"/>
                          </a:solidFill>
                          <a:effectLst/>
                          <a:latin typeface="Calibri" panose="020F0502020204030204" pitchFamily="34" charset="0"/>
                        </a:rPr>
                        <a:t>800</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1037</a:t>
                      </a:r>
                    </a:p>
                  </a:txBody>
                  <a:tcPr marL="9525" marR="9525" marT="9525" marB="0" anchor="b"/>
                </a:tc>
                <a:extLst>
                  <a:ext uri="{0D108BD9-81ED-4DB2-BD59-A6C34878D82A}">
                    <a16:rowId xmlns:a16="http://schemas.microsoft.com/office/drawing/2014/main" val="1149758969"/>
                  </a:ext>
                </a:extLst>
              </a:tr>
              <a:tr h="369711">
                <a:tc>
                  <a:txBody>
                    <a:bodyPr/>
                    <a:lstStyle/>
                    <a:p>
                      <a:r>
                        <a:rPr lang="en-US" dirty="0"/>
                        <a:t>Consultant</a:t>
                      </a:r>
                    </a:p>
                  </a:txBody>
                  <a:tcPr/>
                </a:tc>
                <a:tc>
                  <a:txBody>
                    <a:bodyPr/>
                    <a:lstStyle/>
                    <a:p>
                      <a:pPr algn="ctr" fontAlgn="b"/>
                      <a:r>
                        <a:rPr lang="en-US" sz="1800" b="0" i="0" u="none" strike="noStrike">
                          <a:solidFill>
                            <a:srgbClr val="000000"/>
                          </a:solidFill>
                          <a:effectLst/>
                          <a:latin typeface="Calibri" panose="020F0502020204030204" pitchFamily="34" charset="0"/>
                        </a:rPr>
                        <a:t>575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983</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1217</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1517</a:t>
                      </a:r>
                    </a:p>
                  </a:txBody>
                  <a:tcPr marL="9525" marR="9525" marT="9525" marB="0" anchor="b"/>
                </a:tc>
                <a:extLst>
                  <a:ext uri="{0D108BD9-81ED-4DB2-BD59-A6C34878D82A}">
                    <a16:rowId xmlns:a16="http://schemas.microsoft.com/office/drawing/2014/main" val="1823940534"/>
                  </a:ext>
                </a:extLst>
              </a:tr>
              <a:tr h="369711">
                <a:tc>
                  <a:txBody>
                    <a:bodyPr/>
                    <a:lstStyle/>
                    <a:p>
                      <a:r>
                        <a:rPr lang="en-US" dirty="0"/>
                        <a:t>Admin Officer</a:t>
                      </a:r>
                    </a:p>
                  </a:txBody>
                  <a:tcPr/>
                </a:tc>
                <a:tc>
                  <a:txBody>
                    <a:bodyPr/>
                    <a:lstStyle/>
                    <a:p>
                      <a:pPr algn="ctr" fontAlgn="b"/>
                      <a:r>
                        <a:rPr lang="en-US" sz="1800" b="0" i="0" u="none" strike="noStrike" dirty="0">
                          <a:solidFill>
                            <a:srgbClr val="000000"/>
                          </a:solidFill>
                          <a:effectLst/>
                          <a:latin typeface="Calibri" panose="020F0502020204030204" pitchFamily="34" charset="0"/>
                        </a:rPr>
                        <a:t>278</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382</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541</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799</a:t>
                      </a:r>
                    </a:p>
                  </a:txBody>
                  <a:tcPr marL="9525" marR="9525" marT="9525" marB="0" anchor="b"/>
                </a:tc>
                <a:extLst>
                  <a:ext uri="{0D108BD9-81ED-4DB2-BD59-A6C34878D82A}">
                    <a16:rowId xmlns:a16="http://schemas.microsoft.com/office/drawing/2014/main" val="3492520678"/>
                  </a:ext>
                </a:extLst>
              </a:tr>
              <a:tr h="369711">
                <a:tc>
                  <a:txBody>
                    <a:bodyPr/>
                    <a:lstStyle/>
                    <a:p>
                      <a:r>
                        <a:rPr lang="en-US" dirty="0"/>
                        <a:t>Project Finance Officer</a:t>
                      </a:r>
                    </a:p>
                  </a:txBody>
                  <a:tcPr/>
                </a:tc>
                <a:tc>
                  <a:txBody>
                    <a:bodyPr/>
                    <a:lstStyle/>
                    <a:p>
                      <a:pPr algn="ctr" fontAlgn="b"/>
                      <a:r>
                        <a:rPr lang="en-US" sz="1800" b="0" i="0" u="none" strike="noStrike" dirty="0">
                          <a:solidFill>
                            <a:srgbClr val="000000"/>
                          </a:solidFill>
                          <a:effectLst/>
                          <a:latin typeface="Calibri" panose="020F0502020204030204" pitchFamily="34" charset="0"/>
                        </a:rPr>
                        <a:t>427</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600</a:t>
                      </a:r>
                    </a:p>
                  </a:txBody>
                  <a:tcPr marL="9525" marR="9525" marT="9525" marB="0" anchor="b"/>
                </a:tc>
                <a:tc>
                  <a:txBody>
                    <a:bodyPr/>
                    <a:lstStyle/>
                    <a:p>
                      <a:pPr algn="ctr" fontAlgn="b"/>
                      <a:r>
                        <a:rPr lang="en-US" sz="1800" b="0" i="0" u="none" strike="noStrike">
                          <a:solidFill>
                            <a:srgbClr val="000000"/>
                          </a:solidFill>
                          <a:effectLst/>
                          <a:latin typeface="Calibri" panose="020F0502020204030204" pitchFamily="34" charset="0"/>
                        </a:rPr>
                        <a:t>792</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1147</a:t>
                      </a:r>
                    </a:p>
                  </a:txBody>
                  <a:tcPr marL="9525" marR="9525" marT="9525" marB="0" anchor="b"/>
                </a:tc>
                <a:extLst>
                  <a:ext uri="{0D108BD9-81ED-4DB2-BD59-A6C34878D82A}">
                    <a16:rowId xmlns:a16="http://schemas.microsoft.com/office/drawing/2014/main" val="2023878511"/>
                  </a:ext>
                </a:extLst>
              </a:tr>
              <a:tr h="369711">
                <a:tc>
                  <a:txBody>
                    <a:bodyPr/>
                    <a:lstStyle/>
                    <a:p>
                      <a:r>
                        <a:rPr lang="en-US" dirty="0"/>
                        <a:t>Communication Officer</a:t>
                      </a:r>
                    </a:p>
                  </a:txBody>
                  <a:tcPr/>
                </a:tc>
                <a:tc>
                  <a:txBody>
                    <a:bodyPr/>
                    <a:lstStyle/>
                    <a:p>
                      <a:pPr algn="ctr" fontAlgn="b"/>
                      <a:r>
                        <a:rPr lang="en-US" sz="1800" b="0" i="0" u="none" strike="noStrike">
                          <a:solidFill>
                            <a:srgbClr val="000000"/>
                          </a:solidFill>
                          <a:effectLst/>
                          <a:latin typeface="Calibri" panose="020F0502020204030204" pitchFamily="34" charset="0"/>
                        </a:rPr>
                        <a:t>250</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500</a:t>
                      </a:r>
                    </a:p>
                  </a:txBody>
                  <a:tcPr marL="9525" marR="9525" marT="9525" marB="0" anchor="b"/>
                </a:tc>
                <a:tc>
                  <a:txBody>
                    <a:bodyPr/>
                    <a:lstStyle/>
                    <a:p>
                      <a:pPr algn="ctr" fontAlgn="b"/>
                      <a:r>
                        <a:rPr lang="en-US" sz="1800" b="0" i="0" u="none" strike="noStrike">
                          <a:solidFill>
                            <a:srgbClr val="000000"/>
                          </a:solidFill>
                          <a:effectLst/>
                          <a:latin typeface="Calibri" panose="020F0502020204030204" pitchFamily="34" charset="0"/>
                        </a:rPr>
                        <a:t>700</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900</a:t>
                      </a:r>
                    </a:p>
                  </a:txBody>
                  <a:tcPr marL="9525" marR="9525" marT="9525" marB="0" anchor="b"/>
                </a:tc>
                <a:extLst>
                  <a:ext uri="{0D108BD9-81ED-4DB2-BD59-A6C34878D82A}">
                    <a16:rowId xmlns:a16="http://schemas.microsoft.com/office/drawing/2014/main" val="2771850426"/>
                  </a:ext>
                </a:extLst>
              </a:tr>
              <a:tr h="369711">
                <a:tc>
                  <a:txBody>
                    <a:bodyPr/>
                    <a:lstStyle/>
                    <a:p>
                      <a:r>
                        <a:rPr lang="en-US" dirty="0"/>
                        <a:t>HR Officer</a:t>
                      </a:r>
                    </a:p>
                  </a:txBody>
                  <a:tcPr/>
                </a:tc>
                <a:tc>
                  <a:txBody>
                    <a:bodyPr/>
                    <a:lstStyle/>
                    <a:p>
                      <a:pPr algn="ctr" fontAlgn="b"/>
                      <a:r>
                        <a:rPr lang="en-US" sz="1800" b="0" i="0" u="none" strike="noStrike" dirty="0">
                          <a:solidFill>
                            <a:srgbClr val="000000"/>
                          </a:solidFill>
                          <a:effectLst/>
                          <a:latin typeface="Calibri" panose="020F0502020204030204" pitchFamily="34" charset="0"/>
                        </a:rPr>
                        <a:t>291</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367</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555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816</a:t>
                      </a:r>
                    </a:p>
                  </a:txBody>
                  <a:tcPr marL="9525" marR="9525" marT="9525" marB="0" anchor="b"/>
                </a:tc>
                <a:extLst>
                  <a:ext uri="{0D108BD9-81ED-4DB2-BD59-A6C34878D82A}">
                    <a16:rowId xmlns:a16="http://schemas.microsoft.com/office/drawing/2014/main" val="1464438257"/>
                  </a:ext>
                </a:extLst>
              </a:tr>
              <a:tr h="369711">
                <a:tc>
                  <a:txBody>
                    <a:bodyPr/>
                    <a:lstStyle/>
                    <a:p>
                      <a:r>
                        <a:rPr lang="en-US" dirty="0"/>
                        <a:t>Procurement Officer</a:t>
                      </a:r>
                    </a:p>
                  </a:txBody>
                  <a:tcPr/>
                </a:tc>
                <a:tc>
                  <a:txBody>
                    <a:bodyPr/>
                    <a:lstStyle/>
                    <a:p>
                      <a:pPr algn="ctr" fontAlgn="b"/>
                      <a:r>
                        <a:rPr lang="en-US" sz="1800" b="0" i="0" u="none" strike="noStrike" dirty="0">
                          <a:solidFill>
                            <a:srgbClr val="000000"/>
                          </a:solidFill>
                          <a:effectLst/>
                          <a:latin typeface="Calibri" panose="020F0502020204030204" pitchFamily="34" charset="0"/>
                        </a:rPr>
                        <a:t>186</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252</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385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654</a:t>
                      </a:r>
                    </a:p>
                  </a:txBody>
                  <a:tcPr marL="9525" marR="9525" marT="9525" marB="0" anchor="b"/>
                </a:tc>
                <a:extLst>
                  <a:ext uri="{0D108BD9-81ED-4DB2-BD59-A6C34878D82A}">
                    <a16:rowId xmlns:a16="http://schemas.microsoft.com/office/drawing/2014/main" val="3570486530"/>
                  </a:ext>
                </a:extLst>
              </a:tr>
              <a:tr h="369711">
                <a:tc>
                  <a:txBody>
                    <a:bodyPr/>
                    <a:lstStyle/>
                    <a:p>
                      <a:r>
                        <a:rPr lang="en-US" dirty="0"/>
                        <a:t>Safety Officer</a:t>
                      </a:r>
                    </a:p>
                  </a:txBody>
                  <a:tcPr/>
                </a:tc>
                <a:tc>
                  <a:txBody>
                    <a:bodyPr/>
                    <a:lstStyle/>
                    <a:p>
                      <a:pPr algn="ctr" fontAlgn="b"/>
                      <a:r>
                        <a:rPr lang="en-US" sz="1800" b="0" i="0" u="none" strike="noStrike" dirty="0">
                          <a:solidFill>
                            <a:srgbClr val="000000"/>
                          </a:solidFill>
                          <a:effectLst/>
                          <a:latin typeface="Calibri" panose="020F0502020204030204" pitchFamily="34" charset="0"/>
                        </a:rPr>
                        <a:t>247</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331</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441</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541</a:t>
                      </a:r>
                    </a:p>
                  </a:txBody>
                  <a:tcPr marL="9525" marR="9525" marT="9525" marB="0" anchor="b"/>
                </a:tc>
                <a:extLst>
                  <a:ext uri="{0D108BD9-81ED-4DB2-BD59-A6C34878D82A}">
                    <a16:rowId xmlns:a16="http://schemas.microsoft.com/office/drawing/2014/main" val="1216588001"/>
                  </a:ext>
                </a:extLst>
              </a:tr>
            </a:tbl>
          </a:graphicData>
        </a:graphic>
      </p:graphicFrame>
      <p:sp>
        <p:nvSpPr>
          <p:cNvPr id="7" name="TextBox 6">
            <a:extLst>
              <a:ext uri="{FF2B5EF4-FFF2-40B4-BE49-F238E27FC236}">
                <a16:creationId xmlns:a16="http://schemas.microsoft.com/office/drawing/2014/main" id="{B10007CC-1270-45DE-826C-4BBB3C90FA3C}"/>
              </a:ext>
            </a:extLst>
          </p:cNvPr>
          <p:cNvSpPr txBox="1"/>
          <p:nvPr/>
        </p:nvSpPr>
        <p:spPr>
          <a:xfrm>
            <a:off x="829992" y="1163221"/>
            <a:ext cx="1646605" cy="369332"/>
          </a:xfrm>
          <a:prstGeom prst="rect">
            <a:avLst/>
          </a:prstGeom>
          <a:noFill/>
        </p:spPr>
        <p:txBody>
          <a:bodyPr wrap="none" rtlCol="0">
            <a:spAutoFit/>
          </a:bodyPr>
          <a:lstStyle/>
          <a:p>
            <a:r>
              <a:rPr lang="en-US" dirty="0">
                <a:latin typeface="Roboto" panose="02000000000000000000" pitchFamily="2" charset="0"/>
                <a:ea typeface="Roboto" panose="02000000000000000000" pitchFamily="2" charset="0"/>
              </a:rPr>
              <a:t>Currency: USD</a:t>
            </a:r>
          </a:p>
        </p:txBody>
      </p:sp>
    </p:spTree>
    <p:extLst>
      <p:ext uri="{BB962C8B-B14F-4D97-AF65-F5344CB8AC3E}">
        <p14:creationId xmlns:p14="http://schemas.microsoft.com/office/powerpoint/2010/main" val="37927293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5135879" y="58411"/>
            <a:ext cx="2427268" cy="769441"/>
          </a:xfrm>
          <a:prstGeom prst="rect">
            <a:avLst/>
          </a:prstGeom>
          <a:noFill/>
        </p:spPr>
        <p:txBody>
          <a:bodyPr wrap="none" rtlCol="0">
            <a:spAutoFit/>
          </a:bodyPr>
          <a:lstStyle/>
          <a:p>
            <a:pPr algn="ctr"/>
            <a:r>
              <a:rPr lang="en-US" sz="4400" b="1" dirty="0">
                <a:solidFill>
                  <a:schemeClr val="bg1"/>
                </a:solidFill>
                <a:latin typeface="Roboto" panose="02000000000000000000" pitchFamily="2" charset="0"/>
                <a:ea typeface="Roboto" panose="02000000000000000000" pitchFamily="2" charset="0"/>
              </a:rPr>
              <a:t>Overview</a:t>
            </a:r>
          </a:p>
        </p:txBody>
      </p:sp>
      <p:graphicFrame>
        <p:nvGraphicFramePr>
          <p:cNvPr id="6" name="Table 5">
            <a:extLst>
              <a:ext uri="{FF2B5EF4-FFF2-40B4-BE49-F238E27FC236}">
                <a16:creationId xmlns:a16="http://schemas.microsoft.com/office/drawing/2014/main" id="{54EFA07A-658C-4CCF-B537-98AA5AF05EE1}"/>
              </a:ext>
            </a:extLst>
          </p:cNvPr>
          <p:cNvGraphicFramePr>
            <a:graphicFrameLocks noGrp="1"/>
          </p:cNvGraphicFramePr>
          <p:nvPr>
            <p:extLst>
              <p:ext uri="{D42A27DB-BD31-4B8C-83A1-F6EECF244321}">
                <p14:modId xmlns:p14="http://schemas.microsoft.com/office/powerpoint/2010/main" val="3927800881"/>
              </p:ext>
            </p:extLst>
          </p:nvPr>
        </p:nvGraphicFramePr>
        <p:xfrm>
          <a:off x="928468" y="1145414"/>
          <a:ext cx="10142807" cy="4706901"/>
        </p:xfrm>
        <a:graphic>
          <a:graphicData uri="http://schemas.openxmlformats.org/drawingml/2006/table">
            <a:tbl>
              <a:tblPr firstRow="1" bandRow="1">
                <a:tableStyleId>{5C22544A-7EE6-4342-B048-85BDC9FD1C3A}</a:tableStyleId>
              </a:tblPr>
              <a:tblGrid>
                <a:gridCol w="2236763">
                  <a:extLst>
                    <a:ext uri="{9D8B030D-6E8A-4147-A177-3AD203B41FA5}">
                      <a16:colId xmlns:a16="http://schemas.microsoft.com/office/drawing/2014/main" val="2497592185"/>
                    </a:ext>
                  </a:extLst>
                </a:gridCol>
                <a:gridCol w="1793053">
                  <a:extLst>
                    <a:ext uri="{9D8B030D-6E8A-4147-A177-3AD203B41FA5}">
                      <a16:colId xmlns:a16="http://schemas.microsoft.com/office/drawing/2014/main" val="2784781616"/>
                    </a:ext>
                  </a:extLst>
                </a:gridCol>
                <a:gridCol w="1921279">
                  <a:extLst>
                    <a:ext uri="{9D8B030D-6E8A-4147-A177-3AD203B41FA5}">
                      <a16:colId xmlns:a16="http://schemas.microsoft.com/office/drawing/2014/main" val="1258935152"/>
                    </a:ext>
                  </a:extLst>
                </a:gridCol>
                <a:gridCol w="2011219">
                  <a:extLst>
                    <a:ext uri="{9D8B030D-6E8A-4147-A177-3AD203B41FA5}">
                      <a16:colId xmlns:a16="http://schemas.microsoft.com/office/drawing/2014/main" val="3251926524"/>
                    </a:ext>
                  </a:extLst>
                </a:gridCol>
                <a:gridCol w="2180493">
                  <a:extLst>
                    <a:ext uri="{9D8B030D-6E8A-4147-A177-3AD203B41FA5}">
                      <a16:colId xmlns:a16="http://schemas.microsoft.com/office/drawing/2014/main" val="3188416064"/>
                    </a:ext>
                  </a:extLst>
                </a:gridCol>
              </a:tblGrid>
              <a:tr h="369711">
                <a:tc>
                  <a:txBody>
                    <a:bodyPr/>
                    <a:lstStyle/>
                    <a:p>
                      <a:r>
                        <a:rPr lang="en-US" dirty="0"/>
                        <a:t>Job Positions</a:t>
                      </a:r>
                    </a:p>
                  </a:txBody>
                  <a:tcPr/>
                </a:tc>
                <a:tc>
                  <a:txBody>
                    <a:bodyPr/>
                    <a:lstStyle/>
                    <a:p>
                      <a:r>
                        <a:rPr lang="en-US" dirty="0"/>
                        <a:t>New Graduate</a:t>
                      </a:r>
                    </a:p>
                  </a:txBody>
                  <a:tcPr/>
                </a:tc>
                <a:tc>
                  <a:txBody>
                    <a:bodyPr/>
                    <a:lstStyle/>
                    <a:p>
                      <a:r>
                        <a:rPr lang="en-US" dirty="0"/>
                        <a:t>Exp. 1-3 years</a:t>
                      </a:r>
                    </a:p>
                  </a:txBody>
                  <a:tcPr/>
                </a:tc>
                <a:tc>
                  <a:txBody>
                    <a:bodyPr/>
                    <a:lstStyle/>
                    <a:p>
                      <a:r>
                        <a:rPr lang="en-US" dirty="0"/>
                        <a:t>Exp. 4-6 years</a:t>
                      </a:r>
                    </a:p>
                  </a:txBody>
                  <a:tcPr/>
                </a:tc>
                <a:tc>
                  <a:txBody>
                    <a:bodyPr/>
                    <a:lstStyle/>
                    <a:p>
                      <a:r>
                        <a:rPr lang="en-US" dirty="0"/>
                        <a:t>Exp. 7 years and up</a:t>
                      </a:r>
                    </a:p>
                  </a:txBody>
                  <a:tcPr/>
                </a:tc>
                <a:extLst>
                  <a:ext uri="{0D108BD9-81ED-4DB2-BD59-A6C34878D82A}">
                    <a16:rowId xmlns:a16="http://schemas.microsoft.com/office/drawing/2014/main" val="3617081155"/>
                  </a:ext>
                </a:extLst>
              </a:tr>
              <a:tr h="369711">
                <a:tc>
                  <a:txBody>
                    <a:bodyPr/>
                    <a:lstStyle/>
                    <a:p>
                      <a:r>
                        <a:rPr lang="en-US" dirty="0"/>
                        <a:t>Mining Engineer</a:t>
                      </a:r>
                    </a:p>
                  </a:txBody>
                  <a:tcPr/>
                </a:tc>
                <a:tc>
                  <a:txBody>
                    <a:bodyPr/>
                    <a:lstStyle/>
                    <a:p>
                      <a:pPr algn="ctr" fontAlgn="b"/>
                      <a:r>
                        <a:rPr lang="en-US" sz="1800" b="0" i="0" u="none" strike="noStrike" dirty="0">
                          <a:solidFill>
                            <a:srgbClr val="000000"/>
                          </a:solidFill>
                          <a:effectLst/>
                          <a:latin typeface="Calibri" panose="020F0502020204030204" pitchFamily="34" charset="0"/>
                        </a:rPr>
                        <a:t>386</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500</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797</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1143</a:t>
                      </a:r>
                    </a:p>
                  </a:txBody>
                  <a:tcPr marL="9525" marR="9525" marT="9525" marB="0" anchor="b"/>
                </a:tc>
                <a:extLst>
                  <a:ext uri="{0D108BD9-81ED-4DB2-BD59-A6C34878D82A}">
                    <a16:rowId xmlns:a16="http://schemas.microsoft.com/office/drawing/2014/main" val="1061743433"/>
                  </a:ext>
                </a:extLst>
              </a:tr>
              <a:tr h="369711">
                <a:tc>
                  <a:txBody>
                    <a:bodyPr/>
                    <a:lstStyle/>
                    <a:p>
                      <a:r>
                        <a:rPr lang="en-US" dirty="0"/>
                        <a:t>Finance Officer</a:t>
                      </a:r>
                    </a:p>
                  </a:txBody>
                  <a:tcPr/>
                </a:tc>
                <a:tc>
                  <a:txBody>
                    <a:bodyPr/>
                    <a:lstStyle/>
                    <a:p>
                      <a:pPr algn="ctr" fontAlgn="b"/>
                      <a:r>
                        <a:rPr lang="en-US" sz="1800" b="0" i="0" u="none" strike="noStrike" dirty="0">
                          <a:solidFill>
                            <a:srgbClr val="000000"/>
                          </a:solidFill>
                          <a:effectLst/>
                          <a:latin typeface="Calibri" panose="020F0502020204030204" pitchFamily="34" charset="0"/>
                        </a:rPr>
                        <a:t>264</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358</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503</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791</a:t>
                      </a:r>
                    </a:p>
                  </a:txBody>
                  <a:tcPr marL="9525" marR="9525" marT="9525" marB="0" anchor="b"/>
                </a:tc>
                <a:extLst>
                  <a:ext uri="{0D108BD9-81ED-4DB2-BD59-A6C34878D82A}">
                    <a16:rowId xmlns:a16="http://schemas.microsoft.com/office/drawing/2014/main" val="1149758969"/>
                  </a:ext>
                </a:extLst>
              </a:tr>
              <a:tr h="369711">
                <a:tc>
                  <a:txBody>
                    <a:bodyPr/>
                    <a:lstStyle/>
                    <a:p>
                      <a:r>
                        <a:rPr lang="en-US" dirty="0"/>
                        <a:t>Planning and Budget Analyst Officer</a:t>
                      </a:r>
                    </a:p>
                  </a:txBody>
                  <a:tcPr/>
                </a:tc>
                <a:tc>
                  <a:txBody>
                    <a:bodyPr/>
                    <a:lstStyle/>
                    <a:p>
                      <a:pPr algn="ctr" fontAlgn="b"/>
                      <a:r>
                        <a:rPr lang="en-US" sz="1800" b="0" i="0" u="none" strike="noStrike" dirty="0">
                          <a:solidFill>
                            <a:srgbClr val="000000"/>
                          </a:solidFill>
                          <a:effectLst/>
                          <a:latin typeface="Calibri" panose="020F0502020204030204" pitchFamily="34" charset="0"/>
                        </a:rPr>
                        <a:t>227</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442</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512</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610</a:t>
                      </a:r>
                    </a:p>
                  </a:txBody>
                  <a:tcPr marL="9525" marR="9525" marT="9525" marB="0" anchor="b"/>
                </a:tc>
                <a:extLst>
                  <a:ext uri="{0D108BD9-81ED-4DB2-BD59-A6C34878D82A}">
                    <a16:rowId xmlns:a16="http://schemas.microsoft.com/office/drawing/2014/main" val="1823940534"/>
                  </a:ext>
                </a:extLst>
              </a:tr>
              <a:tr h="369711">
                <a:tc>
                  <a:txBody>
                    <a:bodyPr/>
                    <a:lstStyle/>
                    <a:p>
                      <a:r>
                        <a:rPr lang="en-US" dirty="0"/>
                        <a:t>Sale Officer</a:t>
                      </a:r>
                    </a:p>
                  </a:txBody>
                  <a:tcPr/>
                </a:tc>
                <a:tc>
                  <a:txBody>
                    <a:bodyPr/>
                    <a:lstStyle/>
                    <a:p>
                      <a:pPr algn="ctr" fontAlgn="b"/>
                      <a:r>
                        <a:rPr lang="en-US" sz="1800" b="0" i="0" u="none" strike="noStrike" dirty="0">
                          <a:solidFill>
                            <a:srgbClr val="000000"/>
                          </a:solidFill>
                          <a:effectLst/>
                          <a:latin typeface="Calibri" panose="020F0502020204030204" pitchFamily="34" charset="0"/>
                        </a:rPr>
                        <a:t>232</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330</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506</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856</a:t>
                      </a:r>
                    </a:p>
                  </a:txBody>
                  <a:tcPr marL="9525" marR="9525" marT="9525" marB="0" anchor="b"/>
                </a:tc>
                <a:extLst>
                  <a:ext uri="{0D108BD9-81ED-4DB2-BD59-A6C34878D82A}">
                    <a16:rowId xmlns:a16="http://schemas.microsoft.com/office/drawing/2014/main" val="3492520678"/>
                  </a:ext>
                </a:extLst>
              </a:tr>
              <a:tr h="369711">
                <a:tc>
                  <a:txBody>
                    <a:bodyPr/>
                    <a:lstStyle/>
                    <a:p>
                      <a:r>
                        <a:rPr lang="en-US" dirty="0"/>
                        <a:t>Marketing Officer</a:t>
                      </a:r>
                    </a:p>
                  </a:txBody>
                  <a:tcPr/>
                </a:tc>
                <a:tc>
                  <a:txBody>
                    <a:bodyPr/>
                    <a:lstStyle/>
                    <a:p>
                      <a:pPr algn="ctr" fontAlgn="b"/>
                      <a:r>
                        <a:rPr lang="en-US" sz="1800" b="0" i="0" u="none" strike="noStrike" dirty="0">
                          <a:solidFill>
                            <a:srgbClr val="000000"/>
                          </a:solidFill>
                          <a:effectLst/>
                          <a:latin typeface="Calibri" panose="020F0502020204030204" pitchFamily="34" charset="0"/>
                        </a:rPr>
                        <a:t>220</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327</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475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838</a:t>
                      </a:r>
                    </a:p>
                  </a:txBody>
                  <a:tcPr marL="9525" marR="9525" marT="9525" marB="0" anchor="b"/>
                </a:tc>
                <a:extLst>
                  <a:ext uri="{0D108BD9-81ED-4DB2-BD59-A6C34878D82A}">
                    <a16:rowId xmlns:a16="http://schemas.microsoft.com/office/drawing/2014/main" val="2023878511"/>
                  </a:ext>
                </a:extLst>
              </a:tr>
              <a:tr h="369711">
                <a:tc>
                  <a:txBody>
                    <a:bodyPr/>
                    <a:lstStyle/>
                    <a:p>
                      <a:r>
                        <a:rPr lang="en-US" dirty="0"/>
                        <a:t>Product Manager</a:t>
                      </a:r>
                    </a:p>
                  </a:txBody>
                  <a:tcPr/>
                </a:tc>
                <a:tc>
                  <a:txBody>
                    <a:bodyPr/>
                    <a:lstStyle/>
                    <a:p>
                      <a:pPr algn="ctr" fontAlgn="b"/>
                      <a:r>
                        <a:rPr lang="en-US" sz="1800" b="0" i="0" u="none" strike="noStrike" dirty="0">
                          <a:solidFill>
                            <a:srgbClr val="000000"/>
                          </a:solidFill>
                          <a:effectLst/>
                          <a:latin typeface="Calibri" panose="020F0502020204030204" pitchFamily="34" charset="0"/>
                        </a:rPr>
                        <a:t>226</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420</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637</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620</a:t>
                      </a:r>
                    </a:p>
                  </a:txBody>
                  <a:tcPr marL="9525" marR="9525" marT="9525" marB="0" anchor="b"/>
                </a:tc>
                <a:extLst>
                  <a:ext uri="{0D108BD9-81ED-4DB2-BD59-A6C34878D82A}">
                    <a16:rowId xmlns:a16="http://schemas.microsoft.com/office/drawing/2014/main" val="2771850426"/>
                  </a:ext>
                </a:extLst>
              </a:tr>
              <a:tr h="369711">
                <a:tc>
                  <a:txBody>
                    <a:bodyPr/>
                    <a:lstStyle/>
                    <a:p>
                      <a:r>
                        <a:rPr lang="en-US" dirty="0"/>
                        <a:t>Stock Manager</a:t>
                      </a:r>
                    </a:p>
                  </a:txBody>
                  <a:tcPr/>
                </a:tc>
                <a:tc>
                  <a:txBody>
                    <a:bodyPr/>
                    <a:lstStyle/>
                    <a:p>
                      <a:pPr algn="ctr" fontAlgn="b"/>
                      <a:r>
                        <a:rPr lang="en-US" sz="1800" b="0" i="0" u="none" strike="noStrike" dirty="0">
                          <a:solidFill>
                            <a:srgbClr val="000000"/>
                          </a:solidFill>
                          <a:effectLst/>
                          <a:latin typeface="Calibri" panose="020F0502020204030204" pitchFamily="34" charset="0"/>
                        </a:rPr>
                        <a:t>241</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316</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470</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776</a:t>
                      </a:r>
                    </a:p>
                  </a:txBody>
                  <a:tcPr marL="9525" marR="9525" marT="9525" marB="0" anchor="b"/>
                </a:tc>
                <a:extLst>
                  <a:ext uri="{0D108BD9-81ED-4DB2-BD59-A6C34878D82A}">
                    <a16:rowId xmlns:a16="http://schemas.microsoft.com/office/drawing/2014/main" val="1464438257"/>
                  </a:ext>
                </a:extLst>
              </a:tr>
              <a:tr h="369711">
                <a:tc>
                  <a:txBody>
                    <a:bodyPr/>
                    <a:lstStyle/>
                    <a:p>
                      <a:r>
                        <a:rPr lang="en-US" dirty="0"/>
                        <a:t>Teller</a:t>
                      </a:r>
                    </a:p>
                  </a:txBody>
                  <a:tcPr/>
                </a:tc>
                <a:tc>
                  <a:txBody>
                    <a:bodyPr/>
                    <a:lstStyle/>
                    <a:p>
                      <a:pPr algn="ctr" fontAlgn="b"/>
                      <a:r>
                        <a:rPr lang="en-US" sz="1800" b="0" i="0" u="none" strike="noStrike" dirty="0">
                          <a:solidFill>
                            <a:srgbClr val="000000"/>
                          </a:solidFill>
                          <a:effectLst/>
                          <a:latin typeface="Calibri" panose="020F0502020204030204" pitchFamily="34" charset="0"/>
                        </a:rPr>
                        <a:t>292</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362</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465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662</a:t>
                      </a:r>
                    </a:p>
                  </a:txBody>
                  <a:tcPr marL="9525" marR="9525" marT="9525" marB="0" anchor="b"/>
                </a:tc>
                <a:extLst>
                  <a:ext uri="{0D108BD9-81ED-4DB2-BD59-A6C34878D82A}">
                    <a16:rowId xmlns:a16="http://schemas.microsoft.com/office/drawing/2014/main" val="3570486530"/>
                  </a:ext>
                </a:extLst>
              </a:tr>
              <a:tr h="369711">
                <a:tc>
                  <a:txBody>
                    <a:bodyPr/>
                    <a:lstStyle/>
                    <a:p>
                      <a:r>
                        <a:rPr lang="en-US" dirty="0"/>
                        <a:t>Credit Officer</a:t>
                      </a:r>
                    </a:p>
                  </a:txBody>
                  <a:tcPr/>
                </a:tc>
                <a:tc>
                  <a:txBody>
                    <a:bodyPr/>
                    <a:lstStyle/>
                    <a:p>
                      <a:pPr algn="ctr" fontAlgn="b"/>
                      <a:r>
                        <a:rPr lang="en-US" sz="1800" b="0" i="0" u="none" strike="noStrike">
                          <a:solidFill>
                            <a:srgbClr val="000000"/>
                          </a:solidFill>
                          <a:effectLst/>
                          <a:latin typeface="Calibri" panose="020F0502020204030204" pitchFamily="34" charset="0"/>
                        </a:rPr>
                        <a:t>315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389</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515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662</a:t>
                      </a:r>
                    </a:p>
                  </a:txBody>
                  <a:tcPr marL="9525" marR="9525" marT="9525" marB="0" anchor="b"/>
                </a:tc>
                <a:extLst>
                  <a:ext uri="{0D108BD9-81ED-4DB2-BD59-A6C34878D82A}">
                    <a16:rowId xmlns:a16="http://schemas.microsoft.com/office/drawing/2014/main" val="1216588001"/>
                  </a:ext>
                </a:extLst>
              </a:tr>
              <a:tr h="369711">
                <a:tc>
                  <a:txBody>
                    <a:bodyPr/>
                    <a:lstStyle/>
                    <a:p>
                      <a:r>
                        <a:rPr lang="en-US" dirty="0"/>
                        <a:t>Relationship Manager</a:t>
                      </a:r>
                    </a:p>
                  </a:txBody>
                  <a:tcPr/>
                </a:tc>
                <a:tc>
                  <a:txBody>
                    <a:bodyPr/>
                    <a:lstStyle/>
                    <a:p>
                      <a:pPr algn="ctr" fontAlgn="b"/>
                      <a:r>
                        <a:rPr lang="en-US" sz="1800" b="0" i="0" u="none" strike="noStrike" dirty="0">
                          <a:solidFill>
                            <a:srgbClr val="000000"/>
                          </a:solidFill>
                          <a:effectLst/>
                          <a:latin typeface="Calibri" panose="020F0502020204030204" pitchFamily="34" charset="0"/>
                        </a:rPr>
                        <a:t>1125</a:t>
                      </a:r>
                    </a:p>
                  </a:txBody>
                  <a:tcPr marL="9525" marR="9525" marT="9525" marB="0" anchor="b"/>
                </a:tc>
                <a:tc>
                  <a:txBody>
                    <a:bodyPr/>
                    <a:lstStyle/>
                    <a:p>
                      <a:pPr algn="ctr" fontAlgn="b"/>
                      <a:r>
                        <a:rPr lang="en-US" sz="1800" b="0" i="0" u="none" strike="noStrike">
                          <a:solidFill>
                            <a:srgbClr val="000000"/>
                          </a:solidFill>
                          <a:effectLst/>
                          <a:latin typeface="Calibri" panose="020F0502020204030204" pitchFamily="34" charset="0"/>
                        </a:rPr>
                        <a:t>1550</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1862</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2125</a:t>
                      </a:r>
                    </a:p>
                  </a:txBody>
                  <a:tcPr marL="9525" marR="9525" marT="9525" marB="0" anchor="b"/>
                </a:tc>
                <a:extLst>
                  <a:ext uri="{0D108BD9-81ED-4DB2-BD59-A6C34878D82A}">
                    <a16:rowId xmlns:a16="http://schemas.microsoft.com/office/drawing/2014/main" val="3524130562"/>
                  </a:ext>
                </a:extLst>
              </a:tr>
              <a:tr h="369711">
                <a:tc>
                  <a:txBody>
                    <a:bodyPr/>
                    <a:lstStyle/>
                    <a:p>
                      <a:r>
                        <a:rPr lang="en-US" dirty="0"/>
                        <a:t>IT Supporter</a:t>
                      </a:r>
                    </a:p>
                  </a:txBody>
                  <a:tcPr/>
                </a:tc>
                <a:tc>
                  <a:txBody>
                    <a:bodyPr/>
                    <a:lstStyle/>
                    <a:p>
                      <a:pPr algn="ctr" fontAlgn="b"/>
                      <a:r>
                        <a:rPr lang="en-US" sz="1800" b="0" i="0" u="none" strike="noStrike" dirty="0">
                          <a:solidFill>
                            <a:srgbClr val="000000"/>
                          </a:solidFill>
                          <a:effectLst/>
                          <a:latin typeface="Calibri" panose="020F0502020204030204" pitchFamily="34" charset="0"/>
                        </a:rPr>
                        <a:t>275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376</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580</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780</a:t>
                      </a:r>
                    </a:p>
                  </a:txBody>
                  <a:tcPr marL="9525" marR="9525" marT="9525" marB="0" anchor="b"/>
                </a:tc>
                <a:extLst>
                  <a:ext uri="{0D108BD9-81ED-4DB2-BD59-A6C34878D82A}">
                    <a16:rowId xmlns:a16="http://schemas.microsoft.com/office/drawing/2014/main" val="966384281"/>
                  </a:ext>
                </a:extLst>
              </a:tr>
            </a:tbl>
          </a:graphicData>
        </a:graphic>
      </p:graphicFrame>
    </p:spTree>
    <p:extLst>
      <p:ext uri="{BB962C8B-B14F-4D97-AF65-F5344CB8AC3E}">
        <p14:creationId xmlns:p14="http://schemas.microsoft.com/office/powerpoint/2010/main" val="8712838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5135879" y="58411"/>
            <a:ext cx="2427268" cy="769441"/>
          </a:xfrm>
          <a:prstGeom prst="rect">
            <a:avLst/>
          </a:prstGeom>
          <a:noFill/>
        </p:spPr>
        <p:txBody>
          <a:bodyPr wrap="none" rtlCol="0">
            <a:spAutoFit/>
          </a:bodyPr>
          <a:lstStyle/>
          <a:p>
            <a:pPr algn="ctr"/>
            <a:r>
              <a:rPr lang="en-US" sz="4400" b="1" dirty="0">
                <a:solidFill>
                  <a:schemeClr val="bg1"/>
                </a:solidFill>
                <a:latin typeface="Roboto" panose="02000000000000000000" pitchFamily="2" charset="0"/>
                <a:ea typeface="Roboto" panose="02000000000000000000" pitchFamily="2" charset="0"/>
              </a:rPr>
              <a:t>Overview</a:t>
            </a:r>
          </a:p>
        </p:txBody>
      </p:sp>
      <p:graphicFrame>
        <p:nvGraphicFramePr>
          <p:cNvPr id="6" name="Table 5">
            <a:extLst>
              <a:ext uri="{FF2B5EF4-FFF2-40B4-BE49-F238E27FC236}">
                <a16:creationId xmlns:a16="http://schemas.microsoft.com/office/drawing/2014/main" id="{54EFA07A-658C-4CCF-B537-98AA5AF05EE1}"/>
              </a:ext>
            </a:extLst>
          </p:cNvPr>
          <p:cNvGraphicFramePr>
            <a:graphicFrameLocks noGrp="1"/>
          </p:cNvGraphicFramePr>
          <p:nvPr>
            <p:extLst>
              <p:ext uri="{D42A27DB-BD31-4B8C-83A1-F6EECF244321}">
                <p14:modId xmlns:p14="http://schemas.microsoft.com/office/powerpoint/2010/main" val="4113639833"/>
              </p:ext>
            </p:extLst>
          </p:nvPr>
        </p:nvGraphicFramePr>
        <p:xfrm>
          <a:off x="928468" y="1145414"/>
          <a:ext cx="10142807" cy="4706901"/>
        </p:xfrm>
        <a:graphic>
          <a:graphicData uri="http://schemas.openxmlformats.org/drawingml/2006/table">
            <a:tbl>
              <a:tblPr firstRow="1" bandRow="1">
                <a:tableStyleId>{5C22544A-7EE6-4342-B048-85BDC9FD1C3A}</a:tableStyleId>
              </a:tblPr>
              <a:tblGrid>
                <a:gridCol w="2236763">
                  <a:extLst>
                    <a:ext uri="{9D8B030D-6E8A-4147-A177-3AD203B41FA5}">
                      <a16:colId xmlns:a16="http://schemas.microsoft.com/office/drawing/2014/main" val="2497592185"/>
                    </a:ext>
                  </a:extLst>
                </a:gridCol>
                <a:gridCol w="1793053">
                  <a:extLst>
                    <a:ext uri="{9D8B030D-6E8A-4147-A177-3AD203B41FA5}">
                      <a16:colId xmlns:a16="http://schemas.microsoft.com/office/drawing/2014/main" val="2784781616"/>
                    </a:ext>
                  </a:extLst>
                </a:gridCol>
                <a:gridCol w="1921279">
                  <a:extLst>
                    <a:ext uri="{9D8B030D-6E8A-4147-A177-3AD203B41FA5}">
                      <a16:colId xmlns:a16="http://schemas.microsoft.com/office/drawing/2014/main" val="1258935152"/>
                    </a:ext>
                  </a:extLst>
                </a:gridCol>
                <a:gridCol w="2011219">
                  <a:extLst>
                    <a:ext uri="{9D8B030D-6E8A-4147-A177-3AD203B41FA5}">
                      <a16:colId xmlns:a16="http://schemas.microsoft.com/office/drawing/2014/main" val="3251926524"/>
                    </a:ext>
                  </a:extLst>
                </a:gridCol>
                <a:gridCol w="2180493">
                  <a:extLst>
                    <a:ext uri="{9D8B030D-6E8A-4147-A177-3AD203B41FA5}">
                      <a16:colId xmlns:a16="http://schemas.microsoft.com/office/drawing/2014/main" val="3188416064"/>
                    </a:ext>
                  </a:extLst>
                </a:gridCol>
              </a:tblGrid>
              <a:tr h="369711">
                <a:tc>
                  <a:txBody>
                    <a:bodyPr/>
                    <a:lstStyle/>
                    <a:p>
                      <a:r>
                        <a:rPr lang="en-US" dirty="0"/>
                        <a:t>Job Positions</a:t>
                      </a:r>
                    </a:p>
                  </a:txBody>
                  <a:tcPr/>
                </a:tc>
                <a:tc>
                  <a:txBody>
                    <a:bodyPr/>
                    <a:lstStyle/>
                    <a:p>
                      <a:r>
                        <a:rPr lang="en-US" dirty="0"/>
                        <a:t>New Graduate</a:t>
                      </a:r>
                    </a:p>
                  </a:txBody>
                  <a:tcPr/>
                </a:tc>
                <a:tc>
                  <a:txBody>
                    <a:bodyPr/>
                    <a:lstStyle/>
                    <a:p>
                      <a:r>
                        <a:rPr lang="en-US" dirty="0"/>
                        <a:t>Exp. 1-3 years</a:t>
                      </a:r>
                    </a:p>
                  </a:txBody>
                  <a:tcPr/>
                </a:tc>
                <a:tc>
                  <a:txBody>
                    <a:bodyPr/>
                    <a:lstStyle/>
                    <a:p>
                      <a:r>
                        <a:rPr lang="en-US" dirty="0"/>
                        <a:t>Exp. 4-6 years</a:t>
                      </a:r>
                    </a:p>
                  </a:txBody>
                  <a:tcPr/>
                </a:tc>
                <a:tc>
                  <a:txBody>
                    <a:bodyPr/>
                    <a:lstStyle/>
                    <a:p>
                      <a:r>
                        <a:rPr lang="en-US" dirty="0"/>
                        <a:t>Exp. 7 years and up</a:t>
                      </a:r>
                    </a:p>
                  </a:txBody>
                  <a:tcPr/>
                </a:tc>
                <a:extLst>
                  <a:ext uri="{0D108BD9-81ED-4DB2-BD59-A6C34878D82A}">
                    <a16:rowId xmlns:a16="http://schemas.microsoft.com/office/drawing/2014/main" val="3617081155"/>
                  </a:ext>
                </a:extLst>
              </a:tr>
              <a:tr h="369711">
                <a:tc>
                  <a:txBody>
                    <a:bodyPr/>
                    <a:lstStyle/>
                    <a:p>
                      <a:r>
                        <a:rPr lang="en-US" dirty="0"/>
                        <a:t>Compliance Officer</a:t>
                      </a:r>
                    </a:p>
                  </a:txBody>
                  <a:tcPr/>
                </a:tc>
                <a:tc>
                  <a:txBody>
                    <a:bodyPr/>
                    <a:lstStyle/>
                    <a:p>
                      <a:pPr algn="ctr" fontAlgn="b"/>
                      <a:r>
                        <a:rPr lang="en-US" sz="1800" b="0" i="0" u="none" strike="noStrike" dirty="0">
                          <a:solidFill>
                            <a:srgbClr val="000000"/>
                          </a:solidFill>
                          <a:effectLst/>
                          <a:latin typeface="Calibri" panose="020F0502020204030204" pitchFamily="34" charset="0"/>
                        </a:rPr>
                        <a:t>318</a:t>
                      </a:r>
                    </a:p>
                  </a:txBody>
                  <a:tcPr marL="9525" marR="9525" marT="9525" marB="0" anchor="b"/>
                </a:tc>
                <a:tc>
                  <a:txBody>
                    <a:bodyPr/>
                    <a:lstStyle/>
                    <a:p>
                      <a:pPr algn="ctr" fontAlgn="b"/>
                      <a:r>
                        <a:rPr lang="en-US" sz="1800" b="0" i="0" u="none" strike="noStrike">
                          <a:solidFill>
                            <a:srgbClr val="000000"/>
                          </a:solidFill>
                          <a:effectLst/>
                          <a:latin typeface="Calibri" panose="020F0502020204030204" pitchFamily="34" charset="0"/>
                        </a:rPr>
                        <a:t>378</a:t>
                      </a:r>
                    </a:p>
                  </a:txBody>
                  <a:tcPr marL="9525" marR="9525" marT="9525" marB="0" anchor="b"/>
                </a:tc>
                <a:tc>
                  <a:txBody>
                    <a:bodyPr/>
                    <a:lstStyle/>
                    <a:p>
                      <a:pPr algn="ctr" fontAlgn="b"/>
                      <a:r>
                        <a:rPr lang="en-US" sz="1800" b="0" i="0" u="none" strike="noStrike">
                          <a:solidFill>
                            <a:srgbClr val="000000"/>
                          </a:solidFill>
                          <a:effectLst/>
                          <a:latin typeface="Calibri" panose="020F0502020204030204" pitchFamily="34" charset="0"/>
                        </a:rPr>
                        <a:t>475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612</a:t>
                      </a:r>
                    </a:p>
                  </a:txBody>
                  <a:tcPr marL="9525" marR="9525" marT="9525" marB="0" anchor="b"/>
                </a:tc>
                <a:extLst>
                  <a:ext uri="{0D108BD9-81ED-4DB2-BD59-A6C34878D82A}">
                    <a16:rowId xmlns:a16="http://schemas.microsoft.com/office/drawing/2014/main" val="1061743433"/>
                  </a:ext>
                </a:extLst>
              </a:tr>
              <a:tr h="369711">
                <a:tc>
                  <a:txBody>
                    <a:bodyPr/>
                    <a:lstStyle/>
                    <a:p>
                      <a:r>
                        <a:rPr lang="en-US" dirty="0"/>
                        <a:t>Legal Officer</a:t>
                      </a:r>
                    </a:p>
                  </a:txBody>
                  <a:tcPr/>
                </a:tc>
                <a:tc>
                  <a:txBody>
                    <a:bodyPr/>
                    <a:lstStyle/>
                    <a:p>
                      <a:pPr algn="ctr" fontAlgn="b"/>
                      <a:r>
                        <a:rPr lang="en-US" sz="1800" b="0" i="0" u="none" strike="noStrike" dirty="0">
                          <a:solidFill>
                            <a:srgbClr val="000000"/>
                          </a:solidFill>
                          <a:effectLst/>
                          <a:latin typeface="Calibri" panose="020F0502020204030204" pitchFamily="34" charset="0"/>
                        </a:rPr>
                        <a:t>347</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427</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512</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650</a:t>
                      </a:r>
                    </a:p>
                  </a:txBody>
                  <a:tcPr marL="9525" marR="9525" marT="9525" marB="0" anchor="b"/>
                </a:tc>
                <a:extLst>
                  <a:ext uri="{0D108BD9-81ED-4DB2-BD59-A6C34878D82A}">
                    <a16:rowId xmlns:a16="http://schemas.microsoft.com/office/drawing/2014/main" val="1149758969"/>
                  </a:ext>
                </a:extLst>
              </a:tr>
              <a:tr h="369711">
                <a:tc>
                  <a:txBody>
                    <a:bodyPr/>
                    <a:lstStyle/>
                    <a:p>
                      <a:r>
                        <a:rPr lang="en-US" dirty="0"/>
                        <a:t>House Keeper</a:t>
                      </a:r>
                    </a:p>
                  </a:txBody>
                  <a:tcPr/>
                </a:tc>
                <a:tc>
                  <a:txBody>
                    <a:bodyPr/>
                    <a:lstStyle/>
                    <a:p>
                      <a:pPr algn="ctr" fontAlgn="b"/>
                      <a:r>
                        <a:rPr lang="en-US" sz="1800" b="0" i="0" u="none" strike="noStrike" dirty="0">
                          <a:solidFill>
                            <a:srgbClr val="000000"/>
                          </a:solidFill>
                          <a:effectLst/>
                          <a:latin typeface="Calibri" panose="020F0502020204030204" pitchFamily="34" charset="0"/>
                        </a:rPr>
                        <a:t>211</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279</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409</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651</a:t>
                      </a:r>
                    </a:p>
                  </a:txBody>
                  <a:tcPr marL="9525" marR="9525" marT="9525" marB="0" anchor="b"/>
                </a:tc>
                <a:extLst>
                  <a:ext uri="{0D108BD9-81ED-4DB2-BD59-A6C34878D82A}">
                    <a16:rowId xmlns:a16="http://schemas.microsoft.com/office/drawing/2014/main" val="1823940534"/>
                  </a:ext>
                </a:extLst>
              </a:tr>
              <a:tr h="369711">
                <a:tc>
                  <a:txBody>
                    <a:bodyPr/>
                    <a:lstStyle/>
                    <a:p>
                      <a:r>
                        <a:rPr lang="en-US" dirty="0"/>
                        <a:t>Receptionist</a:t>
                      </a:r>
                    </a:p>
                  </a:txBody>
                  <a:tcPr/>
                </a:tc>
                <a:tc>
                  <a:txBody>
                    <a:bodyPr/>
                    <a:lstStyle/>
                    <a:p>
                      <a:pPr algn="ctr" fontAlgn="b"/>
                      <a:r>
                        <a:rPr lang="en-US" sz="1800" b="0" i="0" u="none" strike="noStrike" dirty="0">
                          <a:solidFill>
                            <a:srgbClr val="000000"/>
                          </a:solidFill>
                          <a:effectLst/>
                          <a:latin typeface="Calibri" panose="020F0502020204030204" pitchFamily="34" charset="0"/>
                        </a:rPr>
                        <a:t>276</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338</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475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583</a:t>
                      </a:r>
                    </a:p>
                  </a:txBody>
                  <a:tcPr marL="9525" marR="9525" marT="9525" marB="0" anchor="b"/>
                </a:tc>
                <a:extLst>
                  <a:ext uri="{0D108BD9-81ED-4DB2-BD59-A6C34878D82A}">
                    <a16:rowId xmlns:a16="http://schemas.microsoft.com/office/drawing/2014/main" val="3492520678"/>
                  </a:ext>
                </a:extLst>
              </a:tr>
              <a:tr h="369711">
                <a:tc>
                  <a:txBody>
                    <a:bodyPr/>
                    <a:lstStyle/>
                    <a:p>
                      <a:r>
                        <a:rPr lang="en-US" dirty="0"/>
                        <a:t>Chef</a:t>
                      </a:r>
                    </a:p>
                  </a:txBody>
                  <a:tcPr/>
                </a:tc>
                <a:tc>
                  <a:txBody>
                    <a:bodyPr/>
                    <a:lstStyle/>
                    <a:p>
                      <a:pPr algn="ctr" fontAlgn="b"/>
                      <a:r>
                        <a:rPr lang="en-US" sz="1800" b="0" i="0" u="none" strike="noStrike" dirty="0">
                          <a:solidFill>
                            <a:srgbClr val="000000"/>
                          </a:solidFill>
                          <a:effectLst/>
                          <a:latin typeface="Calibri" panose="020F0502020204030204" pitchFamily="34" charset="0"/>
                        </a:rPr>
                        <a:t>227</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305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425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718</a:t>
                      </a:r>
                    </a:p>
                  </a:txBody>
                  <a:tcPr marL="9525" marR="9525" marT="9525" marB="0" anchor="b"/>
                </a:tc>
                <a:extLst>
                  <a:ext uri="{0D108BD9-81ED-4DB2-BD59-A6C34878D82A}">
                    <a16:rowId xmlns:a16="http://schemas.microsoft.com/office/drawing/2014/main" val="2023878511"/>
                  </a:ext>
                </a:extLst>
              </a:tr>
              <a:tr h="369711">
                <a:tc>
                  <a:txBody>
                    <a:bodyPr/>
                    <a:lstStyle/>
                    <a:p>
                      <a:r>
                        <a:rPr lang="en-US" dirty="0"/>
                        <a:t>Tour guide</a:t>
                      </a:r>
                    </a:p>
                  </a:txBody>
                  <a:tcPr/>
                </a:tc>
                <a:tc>
                  <a:txBody>
                    <a:bodyPr/>
                    <a:lstStyle/>
                    <a:p>
                      <a:pPr algn="ctr" fontAlgn="b"/>
                      <a:r>
                        <a:rPr lang="en-US" sz="1800" b="0" i="0" u="none" strike="noStrike" dirty="0">
                          <a:solidFill>
                            <a:srgbClr val="000000"/>
                          </a:solidFill>
                          <a:effectLst/>
                          <a:latin typeface="Calibri" panose="020F0502020204030204" pitchFamily="34" charset="0"/>
                        </a:rPr>
                        <a:t>467</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600</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667</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717</a:t>
                      </a:r>
                    </a:p>
                  </a:txBody>
                  <a:tcPr marL="9525" marR="9525" marT="9525" marB="0" anchor="b"/>
                </a:tc>
                <a:extLst>
                  <a:ext uri="{0D108BD9-81ED-4DB2-BD59-A6C34878D82A}">
                    <a16:rowId xmlns:a16="http://schemas.microsoft.com/office/drawing/2014/main" val="2771850426"/>
                  </a:ext>
                </a:extLst>
              </a:tr>
              <a:tr h="369711">
                <a:tc>
                  <a:txBody>
                    <a:bodyPr/>
                    <a:lstStyle/>
                    <a:p>
                      <a:r>
                        <a:rPr lang="en-US" dirty="0"/>
                        <a:t>Technical Engineer</a:t>
                      </a:r>
                    </a:p>
                  </a:txBody>
                  <a:tcPr/>
                </a:tc>
                <a:tc>
                  <a:txBody>
                    <a:bodyPr/>
                    <a:lstStyle/>
                    <a:p>
                      <a:pPr algn="ctr" fontAlgn="b"/>
                      <a:r>
                        <a:rPr lang="en-US" sz="1800" b="0" i="0" u="none" strike="noStrike" dirty="0">
                          <a:solidFill>
                            <a:srgbClr val="000000"/>
                          </a:solidFill>
                          <a:effectLst/>
                          <a:latin typeface="Calibri" panose="020F0502020204030204" pitchFamily="34" charset="0"/>
                        </a:rPr>
                        <a:t>287</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425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825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1650</a:t>
                      </a:r>
                    </a:p>
                  </a:txBody>
                  <a:tcPr marL="9525" marR="9525" marT="9525" marB="0" anchor="b"/>
                </a:tc>
                <a:extLst>
                  <a:ext uri="{0D108BD9-81ED-4DB2-BD59-A6C34878D82A}">
                    <a16:rowId xmlns:a16="http://schemas.microsoft.com/office/drawing/2014/main" val="1464438257"/>
                  </a:ext>
                </a:extLst>
              </a:tr>
              <a:tr h="369711">
                <a:tc>
                  <a:txBody>
                    <a:bodyPr/>
                    <a:lstStyle/>
                    <a:p>
                      <a:r>
                        <a:rPr lang="en-US" dirty="0"/>
                        <a:t>After Sale Service Officer</a:t>
                      </a:r>
                    </a:p>
                  </a:txBody>
                  <a:tcPr/>
                </a:tc>
                <a:tc>
                  <a:txBody>
                    <a:bodyPr/>
                    <a:lstStyle/>
                    <a:p>
                      <a:pPr algn="ctr" fontAlgn="b"/>
                      <a:r>
                        <a:rPr lang="en-US" sz="1800" b="0" i="0" u="none" strike="noStrike">
                          <a:solidFill>
                            <a:srgbClr val="000000"/>
                          </a:solidFill>
                          <a:effectLst/>
                          <a:latin typeface="Calibri" panose="020F0502020204030204" pitchFamily="34" charset="0"/>
                        </a:rPr>
                        <a:t>325</a:t>
                      </a:r>
                    </a:p>
                  </a:txBody>
                  <a:tcPr marL="9525" marR="9525" marT="9525" marB="0" anchor="b"/>
                </a:tc>
                <a:tc>
                  <a:txBody>
                    <a:bodyPr/>
                    <a:lstStyle/>
                    <a:p>
                      <a:pPr algn="ctr" fontAlgn="b"/>
                      <a:r>
                        <a:rPr lang="en-US" sz="1800" b="0" i="0" u="none" strike="noStrike">
                          <a:solidFill>
                            <a:srgbClr val="000000"/>
                          </a:solidFill>
                          <a:effectLst/>
                          <a:latin typeface="Calibri" panose="020F0502020204030204" pitchFamily="34" charset="0"/>
                        </a:rPr>
                        <a:t>475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600</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775</a:t>
                      </a:r>
                    </a:p>
                  </a:txBody>
                  <a:tcPr marL="9525" marR="9525" marT="9525" marB="0" anchor="b"/>
                </a:tc>
                <a:extLst>
                  <a:ext uri="{0D108BD9-81ED-4DB2-BD59-A6C34878D82A}">
                    <a16:rowId xmlns:a16="http://schemas.microsoft.com/office/drawing/2014/main" val="3570486530"/>
                  </a:ext>
                </a:extLst>
              </a:tr>
              <a:tr h="369711">
                <a:tc>
                  <a:txBody>
                    <a:bodyPr/>
                    <a:lstStyle/>
                    <a:p>
                      <a:r>
                        <a:rPr lang="en-US" dirty="0"/>
                        <a:t>Graphic Designer</a:t>
                      </a:r>
                    </a:p>
                  </a:txBody>
                  <a:tcPr/>
                </a:tc>
                <a:tc>
                  <a:txBody>
                    <a:bodyPr/>
                    <a:lstStyle/>
                    <a:p>
                      <a:pPr algn="ctr" fontAlgn="b"/>
                      <a:r>
                        <a:rPr lang="en-US" sz="1800" b="0" i="0" u="none" strike="noStrike">
                          <a:solidFill>
                            <a:srgbClr val="000000"/>
                          </a:solidFill>
                          <a:effectLst/>
                          <a:latin typeface="Calibri" panose="020F0502020204030204" pitchFamily="34" charset="0"/>
                        </a:rPr>
                        <a:t>225</a:t>
                      </a:r>
                    </a:p>
                  </a:txBody>
                  <a:tcPr marL="9525" marR="9525" marT="9525" marB="0" anchor="b"/>
                </a:tc>
                <a:tc>
                  <a:txBody>
                    <a:bodyPr/>
                    <a:lstStyle/>
                    <a:p>
                      <a:pPr algn="ctr" fontAlgn="b"/>
                      <a:r>
                        <a:rPr lang="en-US" sz="1800" b="0" i="0" u="none" strike="noStrike">
                          <a:solidFill>
                            <a:srgbClr val="000000"/>
                          </a:solidFill>
                          <a:effectLst/>
                          <a:latin typeface="Calibri" panose="020F0502020204030204" pitchFamily="34" charset="0"/>
                        </a:rPr>
                        <a:t>425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750</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1400</a:t>
                      </a:r>
                    </a:p>
                  </a:txBody>
                  <a:tcPr marL="9525" marR="9525" marT="9525" marB="0" anchor="b"/>
                </a:tc>
                <a:extLst>
                  <a:ext uri="{0D108BD9-81ED-4DB2-BD59-A6C34878D82A}">
                    <a16:rowId xmlns:a16="http://schemas.microsoft.com/office/drawing/2014/main" val="1216588001"/>
                  </a:ext>
                </a:extLst>
              </a:tr>
              <a:tr h="369711">
                <a:tc>
                  <a:txBody>
                    <a:bodyPr/>
                    <a:lstStyle/>
                    <a:p>
                      <a:r>
                        <a:rPr lang="en-US" dirty="0"/>
                        <a:t>Network Engineer</a:t>
                      </a:r>
                    </a:p>
                  </a:txBody>
                  <a:tcPr/>
                </a:tc>
                <a:tc>
                  <a:txBody>
                    <a:bodyPr/>
                    <a:lstStyle/>
                    <a:p>
                      <a:pPr algn="ctr" fontAlgn="b"/>
                      <a:r>
                        <a:rPr lang="en-US" sz="1800" b="0" i="0" u="none" strike="noStrike">
                          <a:solidFill>
                            <a:srgbClr val="000000"/>
                          </a:solidFill>
                          <a:effectLst/>
                          <a:latin typeface="Calibri" panose="020F0502020204030204" pitchFamily="34" charset="0"/>
                        </a:rPr>
                        <a:t>275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417</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670</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1112</a:t>
                      </a:r>
                    </a:p>
                  </a:txBody>
                  <a:tcPr marL="9525" marR="9525" marT="9525" marB="0" anchor="b"/>
                </a:tc>
                <a:extLst>
                  <a:ext uri="{0D108BD9-81ED-4DB2-BD59-A6C34878D82A}">
                    <a16:rowId xmlns:a16="http://schemas.microsoft.com/office/drawing/2014/main" val="3524130562"/>
                  </a:ext>
                </a:extLst>
              </a:tr>
              <a:tr h="369711">
                <a:tc>
                  <a:txBody>
                    <a:bodyPr/>
                    <a:lstStyle/>
                    <a:p>
                      <a:r>
                        <a:rPr lang="en-US" dirty="0"/>
                        <a:t>Software Developer</a:t>
                      </a:r>
                    </a:p>
                  </a:txBody>
                  <a:tcPr/>
                </a:tc>
                <a:tc>
                  <a:txBody>
                    <a:bodyPr/>
                    <a:lstStyle/>
                    <a:p>
                      <a:pPr algn="ctr" fontAlgn="b"/>
                      <a:r>
                        <a:rPr lang="en-US" sz="1800" b="0" i="0" u="none" strike="noStrike">
                          <a:solidFill>
                            <a:srgbClr val="000000"/>
                          </a:solidFill>
                          <a:effectLst/>
                          <a:latin typeface="Calibri" panose="020F0502020204030204" pitchFamily="34" charset="0"/>
                        </a:rPr>
                        <a:t>275</a:t>
                      </a:r>
                    </a:p>
                  </a:txBody>
                  <a:tcPr marL="9525" marR="9525" marT="9525" marB="0" anchor="b"/>
                </a:tc>
                <a:tc>
                  <a:txBody>
                    <a:bodyPr/>
                    <a:lstStyle/>
                    <a:p>
                      <a:pPr algn="ctr" fontAlgn="b"/>
                      <a:r>
                        <a:rPr lang="en-US" sz="1800" b="0" i="0" u="none" strike="noStrike">
                          <a:solidFill>
                            <a:srgbClr val="000000"/>
                          </a:solidFill>
                          <a:effectLst/>
                          <a:latin typeface="Calibri" panose="020F0502020204030204" pitchFamily="34" charset="0"/>
                        </a:rPr>
                        <a:t>405</a:t>
                      </a:r>
                    </a:p>
                  </a:txBody>
                  <a:tcPr marL="9525" marR="9525" marT="9525" marB="0" anchor="b"/>
                </a:tc>
                <a:tc>
                  <a:txBody>
                    <a:bodyPr/>
                    <a:lstStyle/>
                    <a:p>
                      <a:pPr algn="ctr" fontAlgn="b"/>
                      <a:r>
                        <a:rPr lang="en-US" sz="1800" b="0" i="0" u="none" strike="noStrike">
                          <a:solidFill>
                            <a:srgbClr val="000000"/>
                          </a:solidFill>
                          <a:effectLst/>
                          <a:latin typeface="Calibri" panose="020F0502020204030204" pitchFamily="34" charset="0"/>
                        </a:rPr>
                        <a:t>700</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1187</a:t>
                      </a:r>
                    </a:p>
                  </a:txBody>
                  <a:tcPr marL="9525" marR="9525" marT="9525" marB="0" anchor="b"/>
                </a:tc>
                <a:extLst>
                  <a:ext uri="{0D108BD9-81ED-4DB2-BD59-A6C34878D82A}">
                    <a16:rowId xmlns:a16="http://schemas.microsoft.com/office/drawing/2014/main" val="966384281"/>
                  </a:ext>
                </a:extLst>
              </a:tr>
            </a:tbl>
          </a:graphicData>
        </a:graphic>
      </p:graphicFrame>
    </p:spTree>
    <p:extLst>
      <p:ext uri="{BB962C8B-B14F-4D97-AF65-F5344CB8AC3E}">
        <p14:creationId xmlns:p14="http://schemas.microsoft.com/office/powerpoint/2010/main" val="1156828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015452-DF8C-43A6-94B6-559611C291CA}"/>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C393491-EC7D-404B-9298-6296CE338FDE}"/>
              </a:ext>
            </a:extLst>
          </p:cNvPr>
          <p:cNvSpPr txBox="1"/>
          <p:nvPr/>
        </p:nvSpPr>
        <p:spPr>
          <a:xfrm>
            <a:off x="2677863" y="58411"/>
            <a:ext cx="7350089" cy="769441"/>
          </a:xfrm>
          <a:prstGeom prst="rect">
            <a:avLst/>
          </a:prstGeom>
          <a:noFill/>
        </p:spPr>
        <p:txBody>
          <a:bodyPr wrap="none" rtlCol="0">
            <a:spAutoFit/>
          </a:bodyPr>
          <a:lstStyle/>
          <a:p>
            <a:r>
              <a:rPr lang="en-US" sz="4400" b="1" dirty="0">
                <a:solidFill>
                  <a:schemeClr val="bg1"/>
                </a:solidFill>
                <a:latin typeface="Roboto" panose="02000000000000000000" pitchFamily="2" charset="0"/>
                <a:ea typeface="Roboto" panose="02000000000000000000" pitchFamily="2" charset="0"/>
              </a:rPr>
              <a:t>SCOPE AND METHODOLOGY</a:t>
            </a:r>
          </a:p>
        </p:txBody>
      </p:sp>
      <p:sp>
        <p:nvSpPr>
          <p:cNvPr id="7" name="Rectangle 6">
            <a:extLst>
              <a:ext uri="{FF2B5EF4-FFF2-40B4-BE49-F238E27FC236}">
                <a16:creationId xmlns:a16="http://schemas.microsoft.com/office/drawing/2014/main" id="{9FB6882D-3F4B-4856-899B-15BF4787F8EE}"/>
              </a:ext>
            </a:extLst>
          </p:cNvPr>
          <p:cNvSpPr/>
          <p:nvPr/>
        </p:nvSpPr>
        <p:spPr>
          <a:xfrm>
            <a:off x="5767754" y="1041009"/>
            <a:ext cx="56271" cy="5641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8" name="TextBox 7">
            <a:extLst>
              <a:ext uri="{FF2B5EF4-FFF2-40B4-BE49-F238E27FC236}">
                <a16:creationId xmlns:a16="http://schemas.microsoft.com/office/drawing/2014/main" id="{698590E5-FE97-466F-9184-0585E17A6E3B}"/>
              </a:ext>
            </a:extLst>
          </p:cNvPr>
          <p:cNvSpPr txBox="1"/>
          <p:nvPr/>
        </p:nvSpPr>
        <p:spPr>
          <a:xfrm>
            <a:off x="928468" y="1631853"/>
            <a:ext cx="1580582" cy="461665"/>
          </a:xfrm>
          <a:prstGeom prst="rect">
            <a:avLst/>
          </a:prstGeom>
          <a:noFill/>
        </p:spPr>
        <p:txBody>
          <a:bodyPr wrap="square" rtlCol="0">
            <a:spAutoFit/>
          </a:bodyPr>
          <a:lstStyle/>
          <a:p>
            <a:r>
              <a:rPr lang="en-US" sz="2400" b="1" u="sng" dirty="0">
                <a:latin typeface="Roboto" panose="02000000000000000000" pitchFamily="2" charset="0"/>
                <a:ea typeface="Roboto" panose="02000000000000000000" pitchFamily="2" charset="0"/>
              </a:rPr>
              <a:t>Objective</a:t>
            </a:r>
          </a:p>
        </p:txBody>
      </p:sp>
      <p:sp>
        <p:nvSpPr>
          <p:cNvPr id="11" name="TextBox 10">
            <a:extLst>
              <a:ext uri="{FF2B5EF4-FFF2-40B4-BE49-F238E27FC236}">
                <a16:creationId xmlns:a16="http://schemas.microsoft.com/office/drawing/2014/main" id="{45EF8D10-AD74-4BD7-A247-3306AD7AA4E3}"/>
              </a:ext>
            </a:extLst>
          </p:cNvPr>
          <p:cNvSpPr txBox="1"/>
          <p:nvPr/>
        </p:nvSpPr>
        <p:spPr>
          <a:xfrm>
            <a:off x="928468" y="2486692"/>
            <a:ext cx="4839286" cy="2862322"/>
          </a:xfrm>
          <a:prstGeom prst="rect">
            <a:avLst/>
          </a:prstGeom>
          <a:noFill/>
        </p:spPr>
        <p:txBody>
          <a:bodyPr wrap="square" rtlCol="0">
            <a:spAutoFit/>
          </a:bodyPr>
          <a:lstStyle/>
          <a:p>
            <a:r>
              <a:rPr lang="en-US" dirty="0">
                <a:latin typeface="Roboto" panose="02000000000000000000" pitchFamily="2" charset="0"/>
                <a:ea typeface="Roboto" panose="02000000000000000000" pitchFamily="2" charset="0"/>
              </a:rPr>
              <a:t>The objective of this survey is to collect the information about Hiring plan, Compensation and Benefit for various positions in various industry sectors in Laos. These findings will help not only Companies and Organizations in hiring decision making but also individual or job seekers who do not know the amount of salary and compensation they should propose in job application and interview.</a:t>
            </a:r>
          </a:p>
          <a:p>
            <a:endParaRPr lang="en-US" dirty="0">
              <a:latin typeface="Roboto" panose="02000000000000000000" pitchFamily="2" charset="0"/>
              <a:ea typeface="Roboto" panose="02000000000000000000" pitchFamily="2" charset="0"/>
            </a:endParaRPr>
          </a:p>
        </p:txBody>
      </p:sp>
      <p:sp>
        <p:nvSpPr>
          <p:cNvPr id="12" name="TextBox 11">
            <a:extLst>
              <a:ext uri="{FF2B5EF4-FFF2-40B4-BE49-F238E27FC236}">
                <a16:creationId xmlns:a16="http://schemas.microsoft.com/office/drawing/2014/main" id="{3DC3A3B9-2791-4F77-82ED-A5D6FF884943}"/>
              </a:ext>
            </a:extLst>
          </p:cNvPr>
          <p:cNvSpPr txBox="1"/>
          <p:nvPr/>
        </p:nvSpPr>
        <p:spPr>
          <a:xfrm>
            <a:off x="6693876" y="1631853"/>
            <a:ext cx="2548595" cy="461665"/>
          </a:xfrm>
          <a:prstGeom prst="rect">
            <a:avLst/>
          </a:prstGeom>
          <a:noFill/>
        </p:spPr>
        <p:txBody>
          <a:bodyPr wrap="square" rtlCol="0">
            <a:spAutoFit/>
          </a:bodyPr>
          <a:lstStyle/>
          <a:p>
            <a:r>
              <a:rPr lang="en-US" sz="2400" b="1" u="sng" dirty="0">
                <a:latin typeface="Roboto" panose="02000000000000000000" pitchFamily="2" charset="0"/>
                <a:ea typeface="Roboto" panose="02000000000000000000" pitchFamily="2" charset="0"/>
              </a:rPr>
              <a:t>Survey Coverage</a:t>
            </a:r>
          </a:p>
        </p:txBody>
      </p:sp>
      <p:sp>
        <p:nvSpPr>
          <p:cNvPr id="13" name="TextBox 12">
            <a:extLst>
              <a:ext uri="{FF2B5EF4-FFF2-40B4-BE49-F238E27FC236}">
                <a16:creationId xmlns:a16="http://schemas.microsoft.com/office/drawing/2014/main" id="{FC6A261F-F049-4C0A-BF7D-98DC7FB16087}"/>
              </a:ext>
            </a:extLst>
          </p:cNvPr>
          <p:cNvSpPr txBox="1"/>
          <p:nvPr/>
        </p:nvSpPr>
        <p:spPr>
          <a:xfrm>
            <a:off x="6693876" y="2486692"/>
            <a:ext cx="4743158" cy="1477328"/>
          </a:xfrm>
          <a:prstGeom prst="rect">
            <a:avLst/>
          </a:prstGeom>
          <a:noFill/>
        </p:spPr>
        <p:txBody>
          <a:bodyPr wrap="square" rtlCol="0">
            <a:spAutoFit/>
          </a:bodyPr>
          <a:lstStyle/>
          <a:p>
            <a:r>
              <a:rPr lang="en-US" dirty="0">
                <a:latin typeface="Roboto" panose="02000000000000000000" pitchFamily="2" charset="0"/>
                <a:ea typeface="Roboto" panose="02000000000000000000" pitchFamily="2" charset="0"/>
              </a:rPr>
              <a:t>The survey covered 66 Companies from different industry sectors in Laos. Only the private sectors and the full-time employed were surveyed.</a:t>
            </a:r>
          </a:p>
          <a:p>
            <a:endParaRPr lang="en-US"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8396115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5135879" y="58411"/>
            <a:ext cx="2427268" cy="769441"/>
          </a:xfrm>
          <a:prstGeom prst="rect">
            <a:avLst/>
          </a:prstGeom>
          <a:noFill/>
        </p:spPr>
        <p:txBody>
          <a:bodyPr wrap="none" rtlCol="0">
            <a:spAutoFit/>
          </a:bodyPr>
          <a:lstStyle/>
          <a:p>
            <a:pPr algn="ctr"/>
            <a:r>
              <a:rPr lang="en-US" sz="4400" b="1" dirty="0">
                <a:solidFill>
                  <a:schemeClr val="bg1"/>
                </a:solidFill>
                <a:latin typeface="Roboto" panose="02000000000000000000" pitchFamily="2" charset="0"/>
                <a:ea typeface="Roboto" panose="02000000000000000000" pitchFamily="2" charset="0"/>
              </a:rPr>
              <a:t>Overview</a:t>
            </a:r>
          </a:p>
        </p:txBody>
      </p:sp>
      <p:graphicFrame>
        <p:nvGraphicFramePr>
          <p:cNvPr id="6" name="Table 5">
            <a:extLst>
              <a:ext uri="{FF2B5EF4-FFF2-40B4-BE49-F238E27FC236}">
                <a16:creationId xmlns:a16="http://schemas.microsoft.com/office/drawing/2014/main" id="{54EFA07A-658C-4CCF-B537-98AA5AF05EE1}"/>
              </a:ext>
            </a:extLst>
          </p:cNvPr>
          <p:cNvGraphicFramePr>
            <a:graphicFrameLocks noGrp="1"/>
          </p:cNvGraphicFramePr>
          <p:nvPr>
            <p:extLst>
              <p:ext uri="{D42A27DB-BD31-4B8C-83A1-F6EECF244321}">
                <p14:modId xmlns:p14="http://schemas.microsoft.com/office/powerpoint/2010/main" val="1028390350"/>
              </p:ext>
            </p:extLst>
          </p:nvPr>
        </p:nvGraphicFramePr>
        <p:xfrm>
          <a:off x="928468" y="1883350"/>
          <a:ext cx="10142807" cy="3327399"/>
        </p:xfrm>
        <a:graphic>
          <a:graphicData uri="http://schemas.openxmlformats.org/drawingml/2006/table">
            <a:tbl>
              <a:tblPr firstRow="1" bandRow="1">
                <a:tableStyleId>{5C22544A-7EE6-4342-B048-85BDC9FD1C3A}</a:tableStyleId>
              </a:tblPr>
              <a:tblGrid>
                <a:gridCol w="2236763">
                  <a:extLst>
                    <a:ext uri="{9D8B030D-6E8A-4147-A177-3AD203B41FA5}">
                      <a16:colId xmlns:a16="http://schemas.microsoft.com/office/drawing/2014/main" val="2497592185"/>
                    </a:ext>
                  </a:extLst>
                </a:gridCol>
                <a:gridCol w="1793053">
                  <a:extLst>
                    <a:ext uri="{9D8B030D-6E8A-4147-A177-3AD203B41FA5}">
                      <a16:colId xmlns:a16="http://schemas.microsoft.com/office/drawing/2014/main" val="2784781616"/>
                    </a:ext>
                  </a:extLst>
                </a:gridCol>
                <a:gridCol w="1921279">
                  <a:extLst>
                    <a:ext uri="{9D8B030D-6E8A-4147-A177-3AD203B41FA5}">
                      <a16:colId xmlns:a16="http://schemas.microsoft.com/office/drawing/2014/main" val="1258935152"/>
                    </a:ext>
                  </a:extLst>
                </a:gridCol>
                <a:gridCol w="2011219">
                  <a:extLst>
                    <a:ext uri="{9D8B030D-6E8A-4147-A177-3AD203B41FA5}">
                      <a16:colId xmlns:a16="http://schemas.microsoft.com/office/drawing/2014/main" val="3251926524"/>
                    </a:ext>
                  </a:extLst>
                </a:gridCol>
                <a:gridCol w="2180493">
                  <a:extLst>
                    <a:ext uri="{9D8B030D-6E8A-4147-A177-3AD203B41FA5}">
                      <a16:colId xmlns:a16="http://schemas.microsoft.com/office/drawing/2014/main" val="3188416064"/>
                    </a:ext>
                  </a:extLst>
                </a:gridCol>
              </a:tblGrid>
              <a:tr h="369711">
                <a:tc>
                  <a:txBody>
                    <a:bodyPr/>
                    <a:lstStyle/>
                    <a:p>
                      <a:r>
                        <a:rPr lang="en-US" dirty="0"/>
                        <a:t>Job Positions</a:t>
                      </a:r>
                    </a:p>
                  </a:txBody>
                  <a:tcPr/>
                </a:tc>
                <a:tc>
                  <a:txBody>
                    <a:bodyPr/>
                    <a:lstStyle/>
                    <a:p>
                      <a:r>
                        <a:rPr lang="en-US" dirty="0"/>
                        <a:t>New Graduate</a:t>
                      </a:r>
                    </a:p>
                  </a:txBody>
                  <a:tcPr/>
                </a:tc>
                <a:tc>
                  <a:txBody>
                    <a:bodyPr/>
                    <a:lstStyle/>
                    <a:p>
                      <a:r>
                        <a:rPr lang="en-US" dirty="0"/>
                        <a:t>Exp. 1-3 years</a:t>
                      </a:r>
                    </a:p>
                  </a:txBody>
                  <a:tcPr/>
                </a:tc>
                <a:tc>
                  <a:txBody>
                    <a:bodyPr/>
                    <a:lstStyle/>
                    <a:p>
                      <a:r>
                        <a:rPr lang="en-US" dirty="0"/>
                        <a:t>Exp. 4-6 years</a:t>
                      </a:r>
                    </a:p>
                  </a:txBody>
                  <a:tcPr/>
                </a:tc>
                <a:tc>
                  <a:txBody>
                    <a:bodyPr/>
                    <a:lstStyle/>
                    <a:p>
                      <a:r>
                        <a:rPr lang="en-US" dirty="0"/>
                        <a:t>Exp. 7 years and up</a:t>
                      </a:r>
                    </a:p>
                  </a:txBody>
                  <a:tcPr/>
                </a:tc>
                <a:extLst>
                  <a:ext uri="{0D108BD9-81ED-4DB2-BD59-A6C34878D82A}">
                    <a16:rowId xmlns:a16="http://schemas.microsoft.com/office/drawing/2014/main" val="3617081155"/>
                  </a:ext>
                </a:extLst>
              </a:tr>
              <a:tr h="369711">
                <a:tc>
                  <a:txBody>
                    <a:bodyPr/>
                    <a:lstStyle/>
                    <a:p>
                      <a:r>
                        <a:rPr lang="en-US" dirty="0"/>
                        <a:t>Web Designer</a:t>
                      </a:r>
                    </a:p>
                  </a:txBody>
                  <a:tcPr/>
                </a:tc>
                <a:tc>
                  <a:txBody>
                    <a:bodyPr/>
                    <a:lstStyle/>
                    <a:p>
                      <a:pPr algn="r" fontAlgn="b"/>
                      <a:r>
                        <a:rPr lang="en-US" sz="1800" b="0" i="0" u="none" strike="noStrike">
                          <a:solidFill>
                            <a:srgbClr val="000000"/>
                          </a:solidFill>
                          <a:effectLst/>
                          <a:latin typeface="Calibri" panose="020F0502020204030204" pitchFamily="34" charset="0"/>
                        </a:rPr>
                        <a:t>240</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367</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690</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1137</a:t>
                      </a:r>
                    </a:p>
                  </a:txBody>
                  <a:tcPr marL="9525" marR="9525" marT="9525" marB="0" anchor="b"/>
                </a:tc>
                <a:extLst>
                  <a:ext uri="{0D108BD9-81ED-4DB2-BD59-A6C34878D82A}">
                    <a16:rowId xmlns:a16="http://schemas.microsoft.com/office/drawing/2014/main" val="1061743433"/>
                  </a:ext>
                </a:extLst>
              </a:tr>
              <a:tr h="369711">
                <a:tc>
                  <a:txBody>
                    <a:bodyPr/>
                    <a:lstStyle/>
                    <a:p>
                      <a:r>
                        <a:rPr lang="en-US" dirty="0"/>
                        <a:t>Agent Officer</a:t>
                      </a:r>
                    </a:p>
                  </a:txBody>
                  <a:tcPr/>
                </a:tc>
                <a:tc>
                  <a:txBody>
                    <a:bodyPr/>
                    <a:lstStyle/>
                    <a:p>
                      <a:pPr algn="r" fontAlgn="b"/>
                      <a:r>
                        <a:rPr lang="en-US" sz="1800" b="0" i="0" u="none" strike="noStrike">
                          <a:solidFill>
                            <a:srgbClr val="000000"/>
                          </a:solidFill>
                          <a:effectLst/>
                          <a:latin typeface="Calibri" panose="020F0502020204030204" pitchFamily="34" charset="0"/>
                        </a:rPr>
                        <a:t>240</a:t>
                      </a:r>
                    </a:p>
                  </a:txBody>
                  <a:tcPr marL="9525" marR="9525" marT="9525" marB="0" anchor="b"/>
                </a:tc>
                <a:tc>
                  <a:txBody>
                    <a:bodyPr/>
                    <a:lstStyle/>
                    <a:p>
                      <a:pPr algn="r" fontAlgn="b"/>
                      <a:r>
                        <a:rPr lang="en-US" sz="1800" b="0" i="0" u="none" strike="noStrike">
                          <a:solidFill>
                            <a:srgbClr val="000000"/>
                          </a:solidFill>
                          <a:effectLst/>
                          <a:latin typeface="Calibri" panose="020F0502020204030204" pitchFamily="34" charset="0"/>
                        </a:rPr>
                        <a:t>300</a:t>
                      </a:r>
                    </a:p>
                  </a:txBody>
                  <a:tcPr marL="9525" marR="9525" marT="9525" marB="0" anchor="b"/>
                </a:tc>
                <a:tc>
                  <a:txBody>
                    <a:bodyPr/>
                    <a:lstStyle/>
                    <a:p>
                      <a:pPr algn="r" fontAlgn="b"/>
                      <a:r>
                        <a:rPr lang="en-US" sz="1800" b="0" i="0" u="none" strike="noStrike">
                          <a:solidFill>
                            <a:srgbClr val="000000"/>
                          </a:solidFill>
                          <a:effectLst/>
                          <a:latin typeface="Calibri" panose="020F0502020204030204" pitchFamily="34" charset="0"/>
                        </a:rPr>
                        <a:t>370</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1500</a:t>
                      </a:r>
                    </a:p>
                  </a:txBody>
                  <a:tcPr marL="9525" marR="9525" marT="9525" marB="0" anchor="b"/>
                </a:tc>
                <a:extLst>
                  <a:ext uri="{0D108BD9-81ED-4DB2-BD59-A6C34878D82A}">
                    <a16:rowId xmlns:a16="http://schemas.microsoft.com/office/drawing/2014/main" val="1149758969"/>
                  </a:ext>
                </a:extLst>
              </a:tr>
              <a:tr h="369711">
                <a:tc>
                  <a:txBody>
                    <a:bodyPr/>
                    <a:lstStyle/>
                    <a:p>
                      <a:r>
                        <a:rPr lang="en-US" dirty="0"/>
                        <a:t>Architect</a:t>
                      </a:r>
                    </a:p>
                  </a:txBody>
                  <a:tcPr/>
                </a:tc>
                <a:tc>
                  <a:txBody>
                    <a:bodyPr/>
                    <a:lstStyle/>
                    <a:p>
                      <a:pPr algn="r" fontAlgn="b"/>
                      <a:r>
                        <a:rPr lang="en-US" sz="1800" b="0" i="0" u="none" strike="noStrike" dirty="0">
                          <a:solidFill>
                            <a:srgbClr val="000000"/>
                          </a:solidFill>
                          <a:effectLst/>
                          <a:latin typeface="Calibri" panose="020F0502020204030204" pitchFamily="34" charset="0"/>
                        </a:rPr>
                        <a:t>241</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317</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426</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745</a:t>
                      </a:r>
                    </a:p>
                  </a:txBody>
                  <a:tcPr marL="9525" marR="9525" marT="9525" marB="0" anchor="b"/>
                </a:tc>
                <a:extLst>
                  <a:ext uri="{0D108BD9-81ED-4DB2-BD59-A6C34878D82A}">
                    <a16:rowId xmlns:a16="http://schemas.microsoft.com/office/drawing/2014/main" val="1823940534"/>
                  </a:ext>
                </a:extLst>
              </a:tr>
              <a:tr h="369711">
                <a:tc>
                  <a:txBody>
                    <a:bodyPr/>
                    <a:lstStyle/>
                    <a:p>
                      <a:r>
                        <a:rPr lang="en-US" dirty="0"/>
                        <a:t>Civil Engineer</a:t>
                      </a:r>
                    </a:p>
                  </a:txBody>
                  <a:tcPr/>
                </a:tc>
                <a:tc>
                  <a:txBody>
                    <a:bodyPr/>
                    <a:lstStyle/>
                    <a:p>
                      <a:pPr algn="r" fontAlgn="b"/>
                      <a:r>
                        <a:rPr lang="en-US" sz="1800" b="0" i="0" u="none" strike="noStrike" dirty="0">
                          <a:solidFill>
                            <a:srgbClr val="000000"/>
                          </a:solidFill>
                          <a:effectLst/>
                          <a:latin typeface="Calibri" panose="020F0502020204030204" pitchFamily="34" charset="0"/>
                        </a:rPr>
                        <a:t>263</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342</a:t>
                      </a:r>
                    </a:p>
                  </a:txBody>
                  <a:tcPr marL="9525" marR="9525" marT="9525" marB="0" anchor="b"/>
                </a:tc>
                <a:tc>
                  <a:txBody>
                    <a:bodyPr/>
                    <a:lstStyle/>
                    <a:p>
                      <a:pPr algn="r" fontAlgn="b"/>
                      <a:r>
                        <a:rPr lang="en-US" sz="1800" b="0" i="0" u="none" strike="noStrike">
                          <a:solidFill>
                            <a:srgbClr val="000000"/>
                          </a:solidFill>
                          <a:effectLst/>
                          <a:latin typeface="Calibri" panose="020F0502020204030204" pitchFamily="34" charset="0"/>
                        </a:rPr>
                        <a:t>439</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679</a:t>
                      </a:r>
                    </a:p>
                  </a:txBody>
                  <a:tcPr marL="9525" marR="9525" marT="9525" marB="0" anchor="b"/>
                </a:tc>
                <a:extLst>
                  <a:ext uri="{0D108BD9-81ED-4DB2-BD59-A6C34878D82A}">
                    <a16:rowId xmlns:a16="http://schemas.microsoft.com/office/drawing/2014/main" val="3492520678"/>
                  </a:ext>
                </a:extLst>
              </a:tr>
              <a:tr h="369711">
                <a:tc>
                  <a:txBody>
                    <a:bodyPr/>
                    <a:lstStyle/>
                    <a:p>
                      <a:r>
                        <a:rPr lang="en-US" dirty="0"/>
                        <a:t>Site Engineer</a:t>
                      </a:r>
                    </a:p>
                  </a:txBody>
                  <a:tcPr/>
                </a:tc>
                <a:tc>
                  <a:txBody>
                    <a:bodyPr/>
                    <a:lstStyle/>
                    <a:p>
                      <a:pPr algn="r" fontAlgn="b"/>
                      <a:r>
                        <a:rPr lang="en-US" sz="1800" b="0" i="0" u="none" strike="noStrike">
                          <a:solidFill>
                            <a:srgbClr val="000000"/>
                          </a:solidFill>
                          <a:effectLst/>
                          <a:latin typeface="Calibri" panose="020F0502020204030204" pitchFamily="34" charset="0"/>
                        </a:rPr>
                        <a:t>280</a:t>
                      </a:r>
                    </a:p>
                  </a:txBody>
                  <a:tcPr marL="9525" marR="9525" marT="9525" marB="0" anchor="b"/>
                </a:tc>
                <a:tc>
                  <a:txBody>
                    <a:bodyPr/>
                    <a:lstStyle/>
                    <a:p>
                      <a:pPr algn="r" fontAlgn="b"/>
                      <a:r>
                        <a:rPr lang="en-US" sz="1800" b="0" i="0" u="none" strike="noStrike">
                          <a:solidFill>
                            <a:srgbClr val="000000"/>
                          </a:solidFill>
                          <a:effectLst/>
                          <a:latin typeface="Calibri" panose="020F0502020204030204" pitchFamily="34" charset="0"/>
                        </a:rPr>
                        <a:t>364</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481</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797</a:t>
                      </a:r>
                    </a:p>
                  </a:txBody>
                  <a:tcPr marL="9525" marR="9525" marT="9525" marB="0" anchor="b"/>
                </a:tc>
                <a:extLst>
                  <a:ext uri="{0D108BD9-81ED-4DB2-BD59-A6C34878D82A}">
                    <a16:rowId xmlns:a16="http://schemas.microsoft.com/office/drawing/2014/main" val="2023878511"/>
                  </a:ext>
                </a:extLst>
              </a:tr>
              <a:tr h="369711">
                <a:tc>
                  <a:txBody>
                    <a:bodyPr/>
                    <a:lstStyle/>
                    <a:p>
                      <a:r>
                        <a:rPr lang="en-US" dirty="0"/>
                        <a:t>Drafter</a:t>
                      </a:r>
                    </a:p>
                  </a:txBody>
                  <a:tcPr/>
                </a:tc>
                <a:tc>
                  <a:txBody>
                    <a:bodyPr/>
                    <a:lstStyle/>
                    <a:p>
                      <a:pPr algn="r" fontAlgn="b"/>
                      <a:r>
                        <a:rPr lang="en-US" sz="1800" b="0" i="0" u="none" strike="noStrike" dirty="0">
                          <a:solidFill>
                            <a:srgbClr val="000000"/>
                          </a:solidFill>
                          <a:effectLst/>
                          <a:latin typeface="Calibri" panose="020F0502020204030204" pitchFamily="34" charset="0"/>
                        </a:rPr>
                        <a:t>302</a:t>
                      </a:r>
                    </a:p>
                  </a:txBody>
                  <a:tcPr marL="9525" marR="9525" marT="9525" marB="0" anchor="b"/>
                </a:tc>
                <a:tc>
                  <a:txBody>
                    <a:bodyPr/>
                    <a:lstStyle/>
                    <a:p>
                      <a:pPr algn="r" fontAlgn="b"/>
                      <a:r>
                        <a:rPr lang="en-US" sz="1800" b="0" i="0" u="none" strike="noStrike">
                          <a:solidFill>
                            <a:srgbClr val="000000"/>
                          </a:solidFill>
                          <a:effectLst/>
                          <a:latin typeface="Calibri" panose="020F0502020204030204" pitchFamily="34" charset="0"/>
                        </a:rPr>
                        <a:t>439</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606</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860</a:t>
                      </a:r>
                    </a:p>
                  </a:txBody>
                  <a:tcPr marL="9525" marR="9525" marT="9525" marB="0" anchor="b"/>
                </a:tc>
                <a:extLst>
                  <a:ext uri="{0D108BD9-81ED-4DB2-BD59-A6C34878D82A}">
                    <a16:rowId xmlns:a16="http://schemas.microsoft.com/office/drawing/2014/main" val="2771850426"/>
                  </a:ext>
                </a:extLst>
              </a:tr>
              <a:tr h="369711">
                <a:tc>
                  <a:txBody>
                    <a:bodyPr/>
                    <a:lstStyle/>
                    <a:p>
                      <a:r>
                        <a:rPr lang="en-US" dirty="0"/>
                        <a:t>Foreman</a:t>
                      </a:r>
                    </a:p>
                  </a:txBody>
                  <a:tcPr/>
                </a:tc>
                <a:tc>
                  <a:txBody>
                    <a:bodyPr/>
                    <a:lstStyle/>
                    <a:p>
                      <a:pPr algn="r" fontAlgn="b"/>
                      <a:r>
                        <a:rPr lang="en-US" sz="1800" b="0" i="0" u="none" strike="noStrike" dirty="0">
                          <a:solidFill>
                            <a:srgbClr val="000000"/>
                          </a:solidFill>
                          <a:effectLst/>
                          <a:latin typeface="Calibri" panose="020F0502020204030204" pitchFamily="34" charset="0"/>
                        </a:rPr>
                        <a:t>283</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375</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579</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783</a:t>
                      </a:r>
                    </a:p>
                  </a:txBody>
                  <a:tcPr marL="9525" marR="9525" marT="9525" marB="0" anchor="b"/>
                </a:tc>
                <a:extLst>
                  <a:ext uri="{0D108BD9-81ED-4DB2-BD59-A6C34878D82A}">
                    <a16:rowId xmlns:a16="http://schemas.microsoft.com/office/drawing/2014/main" val="1464438257"/>
                  </a:ext>
                </a:extLst>
              </a:tr>
              <a:tr h="369711">
                <a:tc>
                  <a:txBody>
                    <a:bodyPr/>
                    <a:lstStyle/>
                    <a:p>
                      <a:r>
                        <a:rPr lang="en-US" dirty="0"/>
                        <a:t>Logistics Officer</a:t>
                      </a:r>
                    </a:p>
                  </a:txBody>
                  <a:tcPr/>
                </a:tc>
                <a:tc>
                  <a:txBody>
                    <a:bodyPr/>
                    <a:lstStyle/>
                    <a:p>
                      <a:pPr algn="r" fontAlgn="b"/>
                      <a:r>
                        <a:rPr lang="en-US" sz="1800" b="0" i="0" u="none" strike="noStrike" dirty="0">
                          <a:solidFill>
                            <a:srgbClr val="000000"/>
                          </a:solidFill>
                          <a:effectLst/>
                          <a:latin typeface="Calibri" panose="020F0502020204030204" pitchFamily="34" charset="0"/>
                        </a:rPr>
                        <a:t>320</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389</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456</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587</a:t>
                      </a:r>
                    </a:p>
                  </a:txBody>
                  <a:tcPr marL="9525" marR="9525" marT="9525" marB="0" anchor="b"/>
                </a:tc>
                <a:extLst>
                  <a:ext uri="{0D108BD9-81ED-4DB2-BD59-A6C34878D82A}">
                    <a16:rowId xmlns:a16="http://schemas.microsoft.com/office/drawing/2014/main" val="3570486530"/>
                  </a:ext>
                </a:extLst>
              </a:tr>
            </a:tbl>
          </a:graphicData>
        </a:graphic>
      </p:graphicFrame>
    </p:spTree>
    <p:extLst>
      <p:ext uri="{BB962C8B-B14F-4D97-AF65-F5344CB8AC3E}">
        <p14:creationId xmlns:p14="http://schemas.microsoft.com/office/powerpoint/2010/main" val="19931732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E7F88E3-11B8-4E8E-B99A-9CEC5CCC48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8866251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4908257" y="58411"/>
            <a:ext cx="2882520" cy="769441"/>
          </a:xfrm>
          <a:prstGeom prst="rect">
            <a:avLst/>
          </a:prstGeom>
          <a:noFill/>
        </p:spPr>
        <p:txBody>
          <a:bodyPr wrap="none" rtlCol="0">
            <a:spAutoFit/>
          </a:bodyPr>
          <a:lstStyle/>
          <a:p>
            <a:pPr algn="ctr"/>
            <a:r>
              <a:rPr lang="en-US" sz="4400" b="1" dirty="0">
                <a:solidFill>
                  <a:schemeClr val="bg1"/>
                </a:solidFill>
                <a:latin typeface="Roboto" panose="02000000000000000000" pitchFamily="2" charset="0"/>
                <a:ea typeface="Roboto" panose="02000000000000000000" pitchFamily="2" charset="0"/>
              </a:rPr>
              <a:t>Hiring Plan</a:t>
            </a:r>
          </a:p>
        </p:txBody>
      </p:sp>
      <p:graphicFrame>
        <p:nvGraphicFramePr>
          <p:cNvPr id="7" name="Chart 6">
            <a:extLst>
              <a:ext uri="{FF2B5EF4-FFF2-40B4-BE49-F238E27FC236}">
                <a16:creationId xmlns:a16="http://schemas.microsoft.com/office/drawing/2014/main" id="{E704AE6A-DDF3-490C-B0B9-BB155DE6B3AB}"/>
              </a:ext>
            </a:extLst>
          </p:cNvPr>
          <p:cNvGraphicFramePr>
            <a:graphicFrameLocks/>
          </p:cNvGraphicFramePr>
          <p:nvPr>
            <p:extLst>
              <p:ext uri="{D42A27DB-BD31-4B8C-83A1-F6EECF244321}">
                <p14:modId xmlns:p14="http://schemas.microsoft.com/office/powerpoint/2010/main" val="2764014490"/>
              </p:ext>
            </p:extLst>
          </p:nvPr>
        </p:nvGraphicFramePr>
        <p:xfrm>
          <a:off x="3105784" y="2226591"/>
          <a:ext cx="7248037" cy="4348822"/>
        </p:xfrm>
        <a:graphic>
          <a:graphicData uri="http://schemas.openxmlformats.org/drawingml/2006/chart">
            <c:chart xmlns:c="http://schemas.openxmlformats.org/drawingml/2006/chart" xmlns:r="http://schemas.openxmlformats.org/officeDocument/2006/relationships" r:id="rId2"/>
          </a:graphicData>
        </a:graphic>
      </p:graphicFrame>
      <p:sp>
        <p:nvSpPr>
          <p:cNvPr id="2" name="Rectangle 1">
            <a:extLst>
              <a:ext uri="{FF2B5EF4-FFF2-40B4-BE49-F238E27FC236}">
                <a16:creationId xmlns:a16="http://schemas.microsoft.com/office/drawing/2014/main" id="{A1A6F009-DCC7-4A17-A9E5-E3D6B2E5CAB7}"/>
              </a:ext>
            </a:extLst>
          </p:cNvPr>
          <p:cNvSpPr/>
          <p:nvPr/>
        </p:nvSpPr>
        <p:spPr>
          <a:xfrm>
            <a:off x="3301517" y="1228568"/>
            <a:ext cx="6096000" cy="646331"/>
          </a:xfrm>
          <a:prstGeom prst="rect">
            <a:avLst/>
          </a:prstGeom>
        </p:spPr>
        <p:txBody>
          <a:bodyPr>
            <a:spAutoFit/>
          </a:bodyPr>
          <a:lstStyle/>
          <a:p>
            <a:r>
              <a:rPr lang="en-US" dirty="0">
                <a:latin typeface="Roboto" panose="02000000000000000000" pitchFamily="2" charset="0"/>
                <a:ea typeface="Roboto" panose="02000000000000000000" pitchFamily="2" charset="0"/>
              </a:rPr>
              <a:t>Does your Company or Organization plan to increase or        decrease headcount in next 6 to 12 months?</a:t>
            </a:r>
          </a:p>
        </p:txBody>
      </p:sp>
    </p:spTree>
    <p:extLst>
      <p:ext uri="{BB962C8B-B14F-4D97-AF65-F5344CB8AC3E}">
        <p14:creationId xmlns:p14="http://schemas.microsoft.com/office/powerpoint/2010/main" val="19406241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2143882" y="58411"/>
            <a:ext cx="8411278" cy="769441"/>
          </a:xfrm>
          <a:prstGeom prst="rect">
            <a:avLst/>
          </a:prstGeom>
          <a:noFill/>
        </p:spPr>
        <p:txBody>
          <a:bodyPr wrap="none" rtlCol="0">
            <a:spAutoFit/>
          </a:bodyPr>
          <a:lstStyle/>
          <a:p>
            <a:pPr algn="ctr"/>
            <a:r>
              <a:rPr lang="en-US" sz="4400" b="1" dirty="0">
                <a:solidFill>
                  <a:schemeClr val="bg1"/>
                </a:solidFill>
                <a:latin typeface="Roboto" panose="02000000000000000000" pitchFamily="2" charset="0"/>
                <a:ea typeface="Roboto" panose="02000000000000000000" pitchFamily="2" charset="0"/>
              </a:rPr>
              <a:t>Reasons of Increasing headcount</a:t>
            </a:r>
          </a:p>
        </p:txBody>
      </p:sp>
      <p:graphicFrame>
        <p:nvGraphicFramePr>
          <p:cNvPr id="7" name="Chart 6">
            <a:extLst>
              <a:ext uri="{FF2B5EF4-FFF2-40B4-BE49-F238E27FC236}">
                <a16:creationId xmlns:a16="http://schemas.microsoft.com/office/drawing/2014/main" id="{11D4E8D2-18F6-4F9F-AFF4-3D915DDEE633}"/>
              </a:ext>
            </a:extLst>
          </p:cNvPr>
          <p:cNvGraphicFramePr>
            <a:graphicFrameLocks/>
          </p:cNvGraphicFramePr>
          <p:nvPr>
            <p:extLst>
              <p:ext uri="{D42A27DB-BD31-4B8C-83A1-F6EECF244321}">
                <p14:modId xmlns:p14="http://schemas.microsoft.com/office/powerpoint/2010/main" val="19769133"/>
              </p:ext>
            </p:extLst>
          </p:nvPr>
        </p:nvGraphicFramePr>
        <p:xfrm>
          <a:off x="1821512" y="1966663"/>
          <a:ext cx="8548975" cy="5129385"/>
        </p:xfrm>
        <a:graphic>
          <a:graphicData uri="http://schemas.openxmlformats.org/drawingml/2006/chart">
            <c:chart xmlns:c="http://schemas.openxmlformats.org/drawingml/2006/chart" xmlns:r="http://schemas.openxmlformats.org/officeDocument/2006/relationships" r:id="rId2"/>
          </a:graphicData>
        </a:graphic>
      </p:graphicFrame>
      <p:sp>
        <p:nvSpPr>
          <p:cNvPr id="2" name="Rectangle 1">
            <a:extLst>
              <a:ext uri="{FF2B5EF4-FFF2-40B4-BE49-F238E27FC236}">
                <a16:creationId xmlns:a16="http://schemas.microsoft.com/office/drawing/2014/main" id="{043A2837-93A1-4AB0-B069-31F779AE428E}"/>
              </a:ext>
            </a:extLst>
          </p:cNvPr>
          <p:cNvSpPr/>
          <p:nvPr/>
        </p:nvSpPr>
        <p:spPr>
          <a:xfrm>
            <a:off x="2815038" y="1241797"/>
            <a:ext cx="7068966" cy="369332"/>
          </a:xfrm>
          <a:prstGeom prst="rect">
            <a:avLst/>
          </a:prstGeom>
        </p:spPr>
        <p:txBody>
          <a:bodyPr wrap="square">
            <a:spAutoFit/>
          </a:bodyPr>
          <a:lstStyle/>
          <a:p>
            <a:r>
              <a:rPr lang="en-US" dirty="0">
                <a:latin typeface="Roboto" panose="02000000000000000000" pitchFamily="2" charset="0"/>
                <a:ea typeface="Roboto" panose="02000000000000000000" pitchFamily="2" charset="0"/>
              </a:rPr>
              <a:t>Why does your Company or Organization increase headcount?</a:t>
            </a:r>
          </a:p>
        </p:txBody>
      </p:sp>
    </p:spTree>
    <p:extLst>
      <p:ext uri="{BB962C8B-B14F-4D97-AF65-F5344CB8AC3E}">
        <p14:creationId xmlns:p14="http://schemas.microsoft.com/office/powerpoint/2010/main" val="825186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3723646" y="58411"/>
            <a:ext cx="5251759" cy="769441"/>
          </a:xfrm>
          <a:prstGeom prst="rect">
            <a:avLst/>
          </a:prstGeom>
          <a:noFill/>
        </p:spPr>
        <p:txBody>
          <a:bodyPr wrap="none" rtlCol="0">
            <a:spAutoFit/>
          </a:bodyPr>
          <a:lstStyle/>
          <a:p>
            <a:pPr algn="ctr"/>
            <a:r>
              <a:rPr lang="en-US" sz="4400" b="1" dirty="0">
                <a:solidFill>
                  <a:schemeClr val="bg1"/>
                </a:solidFill>
                <a:latin typeface="Roboto" panose="02000000000000000000" pitchFamily="2" charset="0"/>
                <a:ea typeface="Roboto" panose="02000000000000000000" pitchFamily="2" charset="0"/>
              </a:rPr>
              <a:t>In-demand Positions</a:t>
            </a:r>
          </a:p>
        </p:txBody>
      </p:sp>
      <p:sp>
        <p:nvSpPr>
          <p:cNvPr id="2" name="Rectangle 1">
            <a:extLst>
              <a:ext uri="{FF2B5EF4-FFF2-40B4-BE49-F238E27FC236}">
                <a16:creationId xmlns:a16="http://schemas.microsoft.com/office/drawing/2014/main" id="{1FE14B4B-6017-4411-B671-BAC673681CE5}"/>
              </a:ext>
            </a:extLst>
          </p:cNvPr>
          <p:cNvSpPr/>
          <p:nvPr/>
        </p:nvSpPr>
        <p:spPr>
          <a:xfrm>
            <a:off x="1766356" y="1076668"/>
            <a:ext cx="8826616" cy="646331"/>
          </a:xfrm>
          <a:prstGeom prst="rect">
            <a:avLst/>
          </a:prstGeom>
        </p:spPr>
        <p:txBody>
          <a:bodyPr wrap="square">
            <a:spAutoFit/>
          </a:bodyPr>
          <a:lstStyle/>
          <a:p>
            <a:r>
              <a:rPr lang="en-US" dirty="0">
                <a:latin typeface="Roboto" panose="02000000000000000000" pitchFamily="2" charset="0"/>
                <a:ea typeface="Roboto" panose="02000000000000000000" pitchFamily="2" charset="0"/>
              </a:rPr>
              <a:t>Job functions that Companies or Organizations plan to hire or increase in next 6 to 12 months</a:t>
            </a:r>
          </a:p>
        </p:txBody>
      </p:sp>
      <p:pic>
        <p:nvPicPr>
          <p:cNvPr id="15" name="Picture 14">
            <a:extLst>
              <a:ext uri="{FF2B5EF4-FFF2-40B4-BE49-F238E27FC236}">
                <a16:creationId xmlns:a16="http://schemas.microsoft.com/office/drawing/2014/main" id="{DFA933E1-A6B5-4675-9B0D-7210DF473D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5230" y="1722999"/>
            <a:ext cx="5627077" cy="4674577"/>
          </a:xfrm>
          <a:prstGeom prst="rect">
            <a:avLst/>
          </a:prstGeom>
        </p:spPr>
      </p:pic>
    </p:spTree>
    <p:extLst>
      <p:ext uri="{BB962C8B-B14F-4D97-AF65-F5344CB8AC3E}">
        <p14:creationId xmlns:p14="http://schemas.microsoft.com/office/powerpoint/2010/main" val="12182524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8FBF97C-4ED4-49A7-85CF-2CC45172AB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853027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4228590" y="58411"/>
            <a:ext cx="4241867" cy="769441"/>
          </a:xfrm>
          <a:prstGeom prst="rect">
            <a:avLst/>
          </a:prstGeom>
          <a:noFill/>
        </p:spPr>
        <p:txBody>
          <a:bodyPr wrap="none" rtlCol="0">
            <a:spAutoFit/>
          </a:bodyPr>
          <a:lstStyle/>
          <a:p>
            <a:pPr algn="ctr"/>
            <a:r>
              <a:rPr lang="en-US" sz="4400" b="1" dirty="0">
                <a:solidFill>
                  <a:schemeClr val="bg1"/>
                </a:solidFill>
                <a:latin typeface="Roboto" panose="02000000000000000000" pitchFamily="2" charset="0"/>
                <a:ea typeface="Roboto" panose="02000000000000000000" pitchFamily="2" charset="0"/>
              </a:rPr>
              <a:t>In-demand Skills</a:t>
            </a:r>
          </a:p>
        </p:txBody>
      </p:sp>
      <p:graphicFrame>
        <p:nvGraphicFramePr>
          <p:cNvPr id="10" name="Chart 9">
            <a:extLst>
              <a:ext uri="{FF2B5EF4-FFF2-40B4-BE49-F238E27FC236}">
                <a16:creationId xmlns:a16="http://schemas.microsoft.com/office/drawing/2014/main" id="{D2406250-6F5A-4FEC-AF1F-B7B0E23F51EC}"/>
              </a:ext>
            </a:extLst>
          </p:cNvPr>
          <p:cNvGraphicFramePr/>
          <p:nvPr>
            <p:extLst>
              <p:ext uri="{D42A27DB-BD31-4B8C-83A1-F6EECF244321}">
                <p14:modId xmlns:p14="http://schemas.microsoft.com/office/powerpoint/2010/main" val="920454791"/>
              </p:ext>
            </p:extLst>
          </p:nvPr>
        </p:nvGraphicFramePr>
        <p:xfrm>
          <a:off x="1553698" y="1026939"/>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904275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A5785B3-401F-4373-9355-540DA8A8D4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6613" y="390672"/>
            <a:ext cx="4398773" cy="3038328"/>
          </a:xfrm>
          <a:prstGeom prst="rect">
            <a:avLst/>
          </a:prstGeom>
        </p:spPr>
      </p:pic>
      <p:sp>
        <p:nvSpPr>
          <p:cNvPr id="8" name="Rectangle 7">
            <a:extLst>
              <a:ext uri="{FF2B5EF4-FFF2-40B4-BE49-F238E27FC236}">
                <a16:creationId xmlns:a16="http://schemas.microsoft.com/office/drawing/2014/main" id="{3C6EC4D9-2D4B-4B48-B845-8D23BCA90504}"/>
              </a:ext>
            </a:extLst>
          </p:cNvPr>
          <p:cNvSpPr/>
          <p:nvPr/>
        </p:nvSpPr>
        <p:spPr>
          <a:xfrm>
            <a:off x="1289537" y="3429000"/>
            <a:ext cx="10456985" cy="1815882"/>
          </a:xfrm>
          <a:prstGeom prst="rect">
            <a:avLst/>
          </a:prstGeom>
        </p:spPr>
        <p:txBody>
          <a:bodyPr wrap="square">
            <a:spAutoFit/>
          </a:bodyPr>
          <a:lstStyle/>
          <a:p>
            <a:r>
              <a:rPr lang="en-US" sz="2800" dirty="0">
                <a:latin typeface="Roboto" panose="02000000000000000000" pitchFamily="2" charset="0"/>
                <a:ea typeface="Roboto" panose="02000000000000000000" pitchFamily="2" charset="0"/>
              </a:rPr>
              <a:t>(856) 21 254349, (856) 21 254709 and (856) 2028811009 </a:t>
            </a:r>
            <a:br>
              <a:rPr lang="en-US" sz="2800" dirty="0">
                <a:latin typeface="Roboto" panose="02000000000000000000" pitchFamily="2" charset="0"/>
                <a:ea typeface="Roboto" panose="02000000000000000000" pitchFamily="2" charset="0"/>
              </a:rPr>
            </a:br>
            <a:r>
              <a:rPr lang="en-US" sz="2800" dirty="0">
                <a:latin typeface="Roboto" panose="02000000000000000000" pitchFamily="2" charset="0"/>
                <a:ea typeface="Roboto" panose="02000000000000000000" pitchFamily="2" charset="0"/>
              </a:rPr>
              <a:t>Mon - Fri, 8:30 am - 5:30 pm </a:t>
            </a:r>
            <a:br>
              <a:rPr lang="en-US" sz="2800" dirty="0">
                <a:latin typeface="Roboto" panose="02000000000000000000" pitchFamily="2" charset="0"/>
                <a:ea typeface="Roboto" panose="02000000000000000000" pitchFamily="2" charset="0"/>
              </a:rPr>
            </a:br>
            <a:r>
              <a:rPr lang="en-US" sz="2800" dirty="0">
                <a:latin typeface="Roboto" panose="02000000000000000000" pitchFamily="2" charset="0"/>
                <a:ea typeface="Roboto" panose="02000000000000000000" pitchFamily="2" charset="0"/>
              </a:rPr>
              <a:t>Sat 8:30am - 12:00am </a:t>
            </a:r>
            <a:br>
              <a:rPr lang="en-US" sz="2800" dirty="0">
                <a:latin typeface="Roboto" panose="02000000000000000000" pitchFamily="2" charset="0"/>
                <a:ea typeface="Roboto" panose="02000000000000000000" pitchFamily="2" charset="0"/>
              </a:rPr>
            </a:br>
            <a:r>
              <a:rPr lang="en-US" sz="2800" dirty="0">
                <a:latin typeface="Roboto" panose="02000000000000000000" pitchFamily="2" charset="0"/>
                <a:ea typeface="Roboto" panose="02000000000000000000" pitchFamily="2" charset="0"/>
              </a:rPr>
              <a:t>E-mail: info@108.jobs</a:t>
            </a:r>
          </a:p>
        </p:txBody>
      </p:sp>
    </p:spTree>
    <p:extLst>
      <p:ext uri="{BB962C8B-B14F-4D97-AF65-F5344CB8AC3E}">
        <p14:creationId xmlns:p14="http://schemas.microsoft.com/office/powerpoint/2010/main" val="1263516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015452-DF8C-43A6-94B6-559611C291CA}"/>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C393491-EC7D-404B-9298-6296CE338FDE}"/>
              </a:ext>
            </a:extLst>
          </p:cNvPr>
          <p:cNvSpPr txBox="1"/>
          <p:nvPr/>
        </p:nvSpPr>
        <p:spPr>
          <a:xfrm>
            <a:off x="2677863" y="58411"/>
            <a:ext cx="7350089" cy="769441"/>
          </a:xfrm>
          <a:prstGeom prst="rect">
            <a:avLst/>
          </a:prstGeom>
          <a:noFill/>
        </p:spPr>
        <p:txBody>
          <a:bodyPr wrap="none" rtlCol="0">
            <a:spAutoFit/>
          </a:bodyPr>
          <a:lstStyle/>
          <a:p>
            <a:r>
              <a:rPr lang="en-US" sz="4400" b="1" dirty="0">
                <a:solidFill>
                  <a:schemeClr val="bg1"/>
                </a:solidFill>
                <a:latin typeface="Roboto" panose="02000000000000000000" pitchFamily="2" charset="0"/>
                <a:ea typeface="Roboto" panose="02000000000000000000" pitchFamily="2" charset="0"/>
              </a:rPr>
              <a:t>SCOPE AND METHODOLOGY</a:t>
            </a:r>
          </a:p>
        </p:txBody>
      </p:sp>
      <p:sp>
        <p:nvSpPr>
          <p:cNvPr id="7" name="Rectangle 6">
            <a:extLst>
              <a:ext uri="{FF2B5EF4-FFF2-40B4-BE49-F238E27FC236}">
                <a16:creationId xmlns:a16="http://schemas.microsoft.com/office/drawing/2014/main" id="{9FB6882D-3F4B-4856-899B-15BF4787F8EE}"/>
              </a:ext>
            </a:extLst>
          </p:cNvPr>
          <p:cNvSpPr/>
          <p:nvPr/>
        </p:nvSpPr>
        <p:spPr>
          <a:xfrm>
            <a:off x="5767754" y="1041009"/>
            <a:ext cx="56271" cy="5641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8" name="TextBox 7">
            <a:extLst>
              <a:ext uri="{FF2B5EF4-FFF2-40B4-BE49-F238E27FC236}">
                <a16:creationId xmlns:a16="http://schemas.microsoft.com/office/drawing/2014/main" id="{698590E5-FE97-466F-9184-0585E17A6E3B}"/>
              </a:ext>
            </a:extLst>
          </p:cNvPr>
          <p:cNvSpPr txBox="1"/>
          <p:nvPr/>
        </p:nvSpPr>
        <p:spPr>
          <a:xfrm>
            <a:off x="928467" y="1631853"/>
            <a:ext cx="4501661" cy="461665"/>
          </a:xfrm>
          <a:prstGeom prst="rect">
            <a:avLst/>
          </a:prstGeom>
          <a:noFill/>
        </p:spPr>
        <p:txBody>
          <a:bodyPr wrap="square" rtlCol="0">
            <a:spAutoFit/>
          </a:bodyPr>
          <a:lstStyle/>
          <a:p>
            <a:r>
              <a:rPr lang="en-US" sz="2400" b="1" u="sng" dirty="0">
                <a:latin typeface="Roboto" panose="02000000000000000000" pitchFamily="2" charset="0"/>
                <a:ea typeface="Roboto" panose="02000000000000000000" pitchFamily="2" charset="0"/>
              </a:rPr>
              <a:t>Data Collection Method</a:t>
            </a:r>
          </a:p>
        </p:txBody>
      </p:sp>
      <p:sp>
        <p:nvSpPr>
          <p:cNvPr id="11" name="TextBox 10">
            <a:extLst>
              <a:ext uri="{FF2B5EF4-FFF2-40B4-BE49-F238E27FC236}">
                <a16:creationId xmlns:a16="http://schemas.microsoft.com/office/drawing/2014/main" id="{45EF8D10-AD74-4BD7-A247-3306AD7AA4E3}"/>
              </a:ext>
            </a:extLst>
          </p:cNvPr>
          <p:cNvSpPr txBox="1"/>
          <p:nvPr/>
        </p:nvSpPr>
        <p:spPr>
          <a:xfrm>
            <a:off x="928468" y="2486692"/>
            <a:ext cx="4839286" cy="1200329"/>
          </a:xfrm>
          <a:prstGeom prst="rect">
            <a:avLst/>
          </a:prstGeom>
          <a:noFill/>
        </p:spPr>
        <p:txBody>
          <a:bodyPr wrap="square" rtlCol="0">
            <a:spAutoFit/>
          </a:bodyPr>
          <a:lstStyle/>
          <a:p>
            <a:r>
              <a:rPr lang="en-US" dirty="0">
                <a:latin typeface="Roboto" panose="02000000000000000000" pitchFamily="2" charset="0"/>
                <a:ea typeface="Roboto" panose="02000000000000000000" pitchFamily="2" charset="0"/>
              </a:rPr>
              <a:t>The survey was conducted through an online platform. The respondents were asked to fill the questionnaire through Google Form from 15 to 30 May 2019.</a:t>
            </a:r>
          </a:p>
        </p:txBody>
      </p:sp>
      <p:sp>
        <p:nvSpPr>
          <p:cNvPr id="12" name="TextBox 11">
            <a:extLst>
              <a:ext uri="{FF2B5EF4-FFF2-40B4-BE49-F238E27FC236}">
                <a16:creationId xmlns:a16="http://schemas.microsoft.com/office/drawing/2014/main" id="{3DC3A3B9-2791-4F77-82ED-A5D6FF884943}"/>
              </a:ext>
            </a:extLst>
          </p:cNvPr>
          <p:cNvSpPr txBox="1"/>
          <p:nvPr/>
        </p:nvSpPr>
        <p:spPr>
          <a:xfrm>
            <a:off x="6693876" y="1631853"/>
            <a:ext cx="2548595" cy="461665"/>
          </a:xfrm>
          <a:prstGeom prst="rect">
            <a:avLst/>
          </a:prstGeom>
          <a:noFill/>
        </p:spPr>
        <p:txBody>
          <a:bodyPr wrap="square" rtlCol="0">
            <a:spAutoFit/>
          </a:bodyPr>
          <a:lstStyle/>
          <a:p>
            <a:r>
              <a:rPr lang="en-US" sz="2400" b="1" u="sng" dirty="0">
                <a:latin typeface="Roboto" panose="02000000000000000000" pitchFamily="2" charset="0"/>
                <a:ea typeface="Roboto" panose="02000000000000000000" pitchFamily="2" charset="0"/>
              </a:rPr>
              <a:t>Data Analysis</a:t>
            </a:r>
          </a:p>
        </p:txBody>
      </p:sp>
      <p:sp>
        <p:nvSpPr>
          <p:cNvPr id="9" name="TextBox 8">
            <a:extLst>
              <a:ext uri="{FF2B5EF4-FFF2-40B4-BE49-F238E27FC236}">
                <a16:creationId xmlns:a16="http://schemas.microsoft.com/office/drawing/2014/main" id="{6CFDD1AD-A064-4B39-B900-0568D1092F82}"/>
              </a:ext>
            </a:extLst>
          </p:cNvPr>
          <p:cNvSpPr txBox="1"/>
          <p:nvPr/>
        </p:nvSpPr>
        <p:spPr>
          <a:xfrm>
            <a:off x="6693876" y="2486692"/>
            <a:ext cx="4839286" cy="2862322"/>
          </a:xfrm>
          <a:prstGeom prst="rect">
            <a:avLst/>
          </a:prstGeom>
          <a:noFill/>
        </p:spPr>
        <p:txBody>
          <a:bodyPr wrap="square" rtlCol="0">
            <a:spAutoFit/>
          </a:bodyPr>
          <a:lstStyle/>
          <a:p>
            <a:r>
              <a:rPr lang="en-US" dirty="0">
                <a:latin typeface="Roboto" panose="02000000000000000000" pitchFamily="2" charset="0"/>
                <a:ea typeface="Roboto" panose="02000000000000000000" pitchFamily="2" charset="0"/>
              </a:rPr>
              <a:t>The respondents were asked to fill out the forms with basic monthly salary of each job position, hiring plan and skillset they want from employee.</a:t>
            </a:r>
          </a:p>
          <a:p>
            <a:r>
              <a:rPr lang="en-US" dirty="0">
                <a:latin typeface="Roboto" panose="02000000000000000000" pitchFamily="2" charset="0"/>
                <a:ea typeface="Roboto" panose="02000000000000000000" pitchFamily="2" charset="0"/>
              </a:rPr>
              <a:t>The collected data has been analyzed in form of “average” starting from new graduate, 1 to 3 years experience, 4 to 6 and 7 more years experience.</a:t>
            </a:r>
          </a:p>
          <a:p>
            <a:r>
              <a:rPr lang="en-US" dirty="0">
                <a:latin typeface="Roboto" panose="02000000000000000000" pitchFamily="2" charset="0"/>
                <a:ea typeface="Roboto" panose="02000000000000000000" pitchFamily="2" charset="0"/>
              </a:rPr>
              <a:t>The data has also been analyzed by both business sectors and overview.</a:t>
            </a:r>
          </a:p>
        </p:txBody>
      </p:sp>
    </p:spTree>
    <p:extLst>
      <p:ext uri="{BB962C8B-B14F-4D97-AF65-F5344CB8AC3E}">
        <p14:creationId xmlns:p14="http://schemas.microsoft.com/office/powerpoint/2010/main" val="930523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4201330" y="58411"/>
            <a:ext cx="4296369" cy="769441"/>
          </a:xfrm>
          <a:prstGeom prst="rect">
            <a:avLst/>
          </a:prstGeom>
          <a:noFill/>
        </p:spPr>
        <p:txBody>
          <a:bodyPr wrap="none" rtlCol="0">
            <a:spAutoFit/>
          </a:bodyPr>
          <a:lstStyle/>
          <a:p>
            <a:pPr algn="ctr"/>
            <a:r>
              <a:rPr lang="en-US" sz="4400" b="1" dirty="0">
                <a:solidFill>
                  <a:schemeClr val="bg1"/>
                </a:solidFill>
                <a:latin typeface="Roboto" panose="02000000000000000000" pitchFamily="2" charset="0"/>
                <a:ea typeface="Roboto" panose="02000000000000000000" pitchFamily="2" charset="0"/>
              </a:rPr>
              <a:t>Survey Coverage</a:t>
            </a:r>
          </a:p>
        </p:txBody>
      </p:sp>
      <p:sp>
        <p:nvSpPr>
          <p:cNvPr id="2" name="TextBox 1">
            <a:extLst>
              <a:ext uri="{FF2B5EF4-FFF2-40B4-BE49-F238E27FC236}">
                <a16:creationId xmlns:a16="http://schemas.microsoft.com/office/drawing/2014/main" id="{934CD273-9B70-4E27-9C7F-6767A2CB896B}"/>
              </a:ext>
            </a:extLst>
          </p:cNvPr>
          <p:cNvSpPr txBox="1"/>
          <p:nvPr/>
        </p:nvSpPr>
        <p:spPr>
          <a:xfrm>
            <a:off x="3923209" y="1023676"/>
            <a:ext cx="4852610" cy="369332"/>
          </a:xfrm>
          <a:prstGeom prst="rect">
            <a:avLst/>
          </a:prstGeom>
          <a:noFill/>
        </p:spPr>
        <p:txBody>
          <a:bodyPr wrap="none" rtlCol="0">
            <a:spAutoFit/>
          </a:bodyPr>
          <a:lstStyle/>
          <a:p>
            <a:r>
              <a:rPr lang="en-US" dirty="0"/>
              <a:t>Size of Participating Companies and Organizations</a:t>
            </a:r>
          </a:p>
        </p:txBody>
      </p:sp>
      <p:sp>
        <p:nvSpPr>
          <p:cNvPr id="3" name="TextBox 2">
            <a:extLst>
              <a:ext uri="{FF2B5EF4-FFF2-40B4-BE49-F238E27FC236}">
                <a16:creationId xmlns:a16="http://schemas.microsoft.com/office/drawing/2014/main" id="{B8CF7E13-9EEF-431A-899D-0DD637B14558}"/>
              </a:ext>
            </a:extLst>
          </p:cNvPr>
          <p:cNvSpPr txBox="1"/>
          <p:nvPr/>
        </p:nvSpPr>
        <p:spPr>
          <a:xfrm>
            <a:off x="3582378" y="1515739"/>
            <a:ext cx="5417252" cy="369332"/>
          </a:xfrm>
          <a:prstGeom prst="rect">
            <a:avLst/>
          </a:prstGeom>
          <a:noFill/>
        </p:spPr>
        <p:txBody>
          <a:bodyPr wrap="none" rtlCol="0">
            <a:spAutoFit/>
          </a:bodyPr>
          <a:lstStyle/>
          <a:p>
            <a:r>
              <a:rPr lang="en-US" dirty="0"/>
              <a:t>(No. of Participating Companies and Organizations = 66)</a:t>
            </a:r>
          </a:p>
        </p:txBody>
      </p:sp>
      <p:sp>
        <p:nvSpPr>
          <p:cNvPr id="6" name="TextBox 5">
            <a:extLst>
              <a:ext uri="{FF2B5EF4-FFF2-40B4-BE49-F238E27FC236}">
                <a16:creationId xmlns:a16="http://schemas.microsoft.com/office/drawing/2014/main" id="{F7A4489C-7455-4379-9991-2E229C711F18}"/>
              </a:ext>
            </a:extLst>
          </p:cNvPr>
          <p:cNvSpPr txBox="1"/>
          <p:nvPr/>
        </p:nvSpPr>
        <p:spPr>
          <a:xfrm>
            <a:off x="1703844" y="5820257"/>
            <a:ext cx="1801262" cy="369332"/>
          </a:xfrm>
          <a:prstGeom prst="rect">
            <a:avLst/>
          </a:prstGeom>
          <a:noFill/>
        </p:spPr>
        <p:txBody>
          <a:bodyPr wrap="none" rtlCol="0">
            <a:spAutoFit/>
          </a:bodyPr>
          <a:lstStyle/>
          <a:p>
            <a:r>
              <a:rPr lang="en-US" dirty="0"/>
              <a:t>No. of employee:</a:t>
            </a:r>
          </a:p>
        </p:txBody>
      </p:sp>
      <p:graphicFrame>
        <p:nvGraphicFramePr>
          <p:cNvPr id="10" name="Chart 9">
            <a:extLst>
              <a:ext uri="{FF2B5EF4-FFF2-40B4-BE49-F238E27FC236}">
                <a16:creationId xmlns:a16="http://schemas.microsoft.com/office/drawing/2014/main" id="{8F7317D3-E4B9-4707-8242-79AC877F1014}"/>
              </a:ext>
            </a:extLst>
          </p:cNvPr>
          <p:cNvGraphicFramePr/>
          <p:nvPr>
            <p:extLst>
              <p:ext uri="{D42A27DB-BD31-4B8C-83A1-F6EECF244321}">
                <p14:modId xmlns:p14="http://schemas.microsoft.com/office/powerpoint/2010/main" val="1507822934"/>
              </p:ext>
            </p:extLst>
          </p:nvPr>
        </p:nvGraphicFramePr>
        <p:xfrm>
          <a:off x="3038233" y="1885071"/>
          <a:ext cx="6549292" cy="436619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77936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071E9FE-8C06-4F7F-AF35-92990A399F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231749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54EFA07A-658C-4CCF-B537-98AA5AF05EE1}"/>
              </a:ext>
            </a:extLst>
          </p:cNvPr>
          <p:cNvGraphicFramePr>
            <a:graphicFrameLocks noGrp="1"/>
          </p:cNvGraphicFramePr>
          <p:nvPr>
            <p:extLst>
              <p:ext uri="{D42A27DB-BD31-4B8C-83A1-F6EECF244321}">
                <p14:modId xmlns:p14="http://schemas.microsoft.com/office/powerpoint/2010/main" val="1687748051"/>
              </p:ext>
            </p:extLst>
          </p:nvPr>
        </p:nvGraphicFramePr>
        <p:xfrm>
          <a:off x="759651" y="1631853"/>
          <a:ext cx="10635176" cy="4036960"/>
        </p:xfrm>
        <a:graphic>
          <a:graphicData uri="http://schemas.openxmlformats.org/drawingml/2006/table">
            <a:tbl>
              <a:tblPr firstRow="1" bandRow="1">
                <a:tableStyleId>{5C22544A-7EE6-4342-B048-85BDC9FD1C3A}</a:tableStyleId>
              </a:tblPr>
              <a:tblGrid>
                <a:gridCol w="2492852">
                  <a:extLst>
                    <a:ext uri="{9D8B030D-6E8A-4147-A177-3AD203B41FA5}">
                      <a16:colId xmlns:a16="http://schemas.microsoft.com/office/drawing/2014/main" val="2497592185"/>
                    </a:ext>
                  </a:extLst>
                </a:gridCol>
                <a:gridCol w="1732586">
                  <a:extLst>
                    <a:ext uri="{9D8B030D-6E8A-4147-A177-3AD203B41FA5}">
                      <a16:colId xmlns:a16="http://schemas.microsoft.com/office/drawing/2014/main" val="2784781616"/>
                    </a:ext>
                  </a:extLst>
                </a:gridCol>
                <a:gridCol w="2014545">
                  <a:extLst>
                    <a:ext uri="{9D8B030D-6E8A-4147-A177-3AD203B41FA5}">
                      <a16:colId xmlns:a16="http://schemas.microsoft.com/office/drawing/2014/main" val="1258935152"/>
                    </a:ext>
                  </a:extLst>
                </a:gridCol>
                <a:gridCol w="2061588">
                  <a:extLst>
                    <a:ext uri="{9D8B030D-6E8A-4147-A177-3AD203B41FA5}">
                      <a16:colId xmlns:a16="http://schemas.microsoft.com/office/drawing/2014/main" val="3251926524"/>
                    </a:ext>
                  </a:extLst>
                </a:gridCol>
                <a:gridCol w="2333605">
                  <a:extLst>
                    <a:ext uri="{9D8B030D-6E8A-4147-A177-3AD203B41FA5}">
                      <a16:colId xmlns:a16="http://schemas.microsoft.com/office/drawing/2014/main" val="3188416064"/>
                    </a:ext>
                  </a:extLst>
                </a:gridCol>
              </a:tblGrid>
              <a:tr h="403696">
                <a:tc>
                  <a:txBody>
                    <a:bodyPr/>
                    <a:lstStyle/>
                    <a:p>
                      <a:r>
                        <a:rPr lang="en-US" dirty="0"/>
                        <a:t>Job Positions</a:t>
                      </a:r>
                    </a:p>
                  </a:txBody>
                  <a:tcPr/>
                </a:tc>
                <a:tc>
                  <a:txBody>
                    <a:bodyPr/>
                    <a:lstStyle/>
                    <a:p>
                      <a:r>
                        <a:rPr lang="en-US" dirty="0"/>
                        <a:t>New Graduate</a:t>
                      </a:r>
                    </a:p>
                  </a:txBody>
                  <a:tcPr/>
                </a:tc>
                <a:tc>
                  <a:txBody>
                    <a:bodyPr/>
                    <a:lstStyle/>
                    <a:p>
                      <a:r>
                        <a:rPr lang="en-US" dirty="0"/>
                        <a:t>Exp. 1-3 years</a:t>
                      </a:r>
                    </a:p>
                  </a:txBody>
                  <a:tcPr/>
                </a:tc>
                <a:tc>
                  <a:txBody>
                    <a:bodyPr/>
                    <a:lstStyle/>
                    <a:p>
                      <a:r>
                        <a:rPr lang="en-US" dirty="0"/>
                        <a:t>Exp. 4-6 years</a:t>
                      </a:r>
                    </a:p>
                  </a:txBody>
                  <a:tcPr/>
                </a:tc>
                <a:tc>
                  <a:txBody>
                    <a:bodyPr/>
                    <a:lstStyle/>
                    <a:p>
                      <a:r>
                        <a:rPr lang="en-US" dirty="0"/>
                        <a:t>Exp. 7 years and up</a:t>
                      </a:r>
                    </a:p>
                  </a:txBody>
                  <a:tcPr/>
                </a:tc>
                <a:extLst>
                  <a:ext uri="{0D108BD9-81ED-4DB2-BD59-A6C34878D82A}">
                    <a16:rowId xmlns:a16="http://schemas.microsoft.com/office/drawing/2014/main" val="3617081155"/>
                  </a:ext>
                </a:extLst>
              </a:tr>
              <a:tr h="403696">
                <a:tc>
                  <a:txBody>
                    <a:bodyPr/>
                    <a:lstStyle/>
                    <a:p>
                      <a:r>
                        <a:rPr lang="en-US" dirty="0"/>
                        <a:t>Teller</a:t>
                      </a:r>
                    </a:p>
                  </a:txBody>
                  <a:tcPr/>
                </a:tc>
                <a:tc>
                  <a:txBody>
                    <a:bodyPr/>
                    <a:lstStyle/>
                    <a:p>
                      <a:pPr algn="ctr"/>
                      <a:r>
                        <a:rPr lang="en-US" dirty="0"/>
                        <a:t>292</a:t>
                      </a:r>
                    </a:p>
                  </a:txBody>
                  <a:tcPr/>
                </a:tc>
                <a:tc>
                  <a:txBody>
                    <a:bodyPr/>
                    <a:lstStyle/>
                    <a:p>
                      <a:pPr algn="ctr"/>
                      <a:r>
                        <a:rPr lang="en-US" dirty="0"/>
                        <a:t>362</a:t>
                      </a:r>
                    </a:p>
                  </a:txBody>
                  <a:tcPr/>
                </a:tc>
                <a:tc>
                  <a:txBody>
                    <a:bodyPr/>
                    <a:lstStyle/>
                    <a:p>
                      <a:pPr algn="ctr"/>
                      <a:r>
                        <a:rPr lang="en-US" dirty="0"/>
                        <a:t>465</a:t>
                      </a:r>
                    </a:p>
                  </a:txBody>
                  <a:tcPr/>
                </a:tc>
                <a:tc>
                  <a:txBody>
                    <a:bodyPr/>
                    <a:lstStyle/>
                    <a:p>
                      <a:pPr algn="ctr"/>
                      <a:r>
                        <a:rPr lang="en-US" dirty="0"/>
                        <a:t>662</a:t>
                      </a:r>
                    </a:p>
                  </a:txBody>
                  <a:tcPr/>
                </a:tc>
                <a:extLst>
                  <a:ext uri="{0D108BD9-81ED-4DB2-BD59-A6C34878D82A}">
                    <a16:rowId xmlns:a16="http://schemas.microsoft.com/office/drawing/2014/main" val="1061743433"/>
                  </a:ext>
                </a:extLst>
              </a:tr>
              <a:tr h="403696">
                <a:tc>
                  <a:txBody>
                    <a:bodyPr/>
                    <a:lstStyle/>
                    <a:p>
                      <a:r>
                        <a:rPr lang="en-US" dirty="0"/>
                        <a:t>Credit Officer</a:t>
                      </a:r>
                    </a:p>
                  </a:txBody>
                  <a:tcPr/>
                </a:tc>
                <a:tc>
                  <a:txBody>
                    <a:bodyPr/>
                    <a:lstStyle/>
                    <a:p>
                      <a:pPr algn="ctr"/>
                      <a:r>
                        <a:rPr lang="en-US" dirty="0"/>
                        <a:t>315</a:t>
                      </a:r>
                    </a:p>
                  </a:txBody>
                  <a:tcPr/>
                </a:tc>
                <a:tc>
                  <a:txBody>
                    <a:bodyPr/>
                    <a:lstStyle/>
                    <a:p>
                      <a:pPr algn="ctr"/>
                      <a:r>
                        <a:rPr lang="en-US" dirty="0"/>
                        <a:t>389</a:t>
                      </a:r>
                    </a:p>
                  </a:txBody>
                  <a:tcPr/>
                </a:tc>
                <a:tc>
                  <a:txBody>
                    <a:bodyPr/>
                    <a:lstStyle/>
                    <a:p>
                      <a:pPr algn="ctr"/>
                      <a:r>
                        <a:rPr lang="en-US" dirty="0"/>
                        <a:t>515</a:t>
                      </a:r>
                    </a:p>
                  </a:txBody>
                  <a:tcPr/>
                </a:tc>
                <a:tc>
                  <a:txBody>
                    <a:bodyPr/>
                    <a:lstStyle/>
                    <a:p>
                      <a:pPr algn="ctr"/>
                      <a:r>
                        <a:rPr lang="en-US" dirty="0"/>
                        <a:t>662</a:t>
                      </a:r>
                    </a:p>
                  </a:txBody>
                  <a:tcPr/>
                </a:tc>
                <a:extLst>
                  <a:ext uri="{0D108BD9-81ED-4DB2-BD59-A6C34878D82A}">
                    <a16:rowId xmlns:a16="http://schemas.microsoft.com/office/drawing/2014/main" val="1149758969"/>
                  </a:ext>
                </a:extLst>
              </a:tr>
              <a:tr h="403696">
                <a:tc>
                  <a:txBody>
                    <a:bodyPr/>
                    <a:lstStyle/>
                    <a:p>
                      <a:r>
                        <a:rPr lang="en-US" dirty="0"/>
                        <a:t>Relationship Manager</a:t>
                      </a:r>
                    </a:p>
                  </a:txBody>
                  <a:tcPr/>
                </a:tc>
                <a:tc>
                  <a:txBody>
                    <a:bodyPr/>
                    <a:lstStyle/>
                    <a:p>
                      <a:pPr algn="ctr"/>
                      <a:r>
                        <a:rPr lang="en-US" dirty="0"/>
                        <a:t>1125</a:t>
                      </a:r>
                    </a:p>
                  </a:txBody>
                  <a:tcPr/>
                </a:tc>
                <a:tc>
                  <a:txBody>
                    <a:bodyPr/>
                    <a:lstStyle/>
                    <a:p>
                      <a:pPr algn="ctr"/>
                      <a:r>
                        <a:rPr lang="en-US" dirty="0"/>
                        <a:t>1550</a:t>
                      </a:r>
                    </a:p>
                  </a:txBody>
                  <a:tcPr/>
                </a:tc>
                <a:tc>
                  <a:txBody>
                    <a:bodyPr/>
                    <a:lstStyle/>
                    <a:p>
                      <a:pPr algn="ctr"/>
                      <a:r>
                        <a:rPr lang="en-US" dirty="0"/>
                        <a:t>1862</a:t>
                      </a:r>
                    </a:p>
                  </a:txBody>
                  <a:tcPr/>
                </a:tc>
                <a:tc>
                  <a:txBody>
                    <a:bodyPr/>
                    <a:lstStyle/>
                    <a:p>
                      <a:pPr algn="ctr"/>
                      <a:r>
                        <a:rPr lang="en-US" dirty="0"/>
                        <a:t>2125</a:t>
                      </a:r>
                    </a:p>
                  </a:txBody>
                  <a:tcPr/>
                </a:tc>
                <a:extLst>
                  <a:ext uri="{0D108BD9-81ED-4DB2-BD59-A6C34878D82A}">
                    <a16:rowId xmlns:a16="http://schemas.microsoft.com/office/drawing/2014/main" val="1823940534"/>
                  </a:ext>
                </a:extLst>
              </a:tr>
              <a:tr h="403696">
                <a:tc>
                  <a:txBody>
                    <a:bodyPr/>
                    <a:lstStyle/>
                    <a:p>
                      <a:r>
                        <a:rPr lang="en-US" dirty="0"/>
                        <a:t>HR Officer</a:t>
                      </a:r>
                    </a:p>
                  </a:txBody>
                  <a:tcPr/>
                </a:tc>
                <a:tc>
                  <a:txBody>
                    <a:bodyPr/>
                    <a:lstStyle/>
                    <a:p>
                      <a:pPr algn="ctr"/>
                      <a:r>
                        <a:rPr lang="en-US" dirty="0"/>
                        <a:t>318</a:t>
                      </a:r>
                    </a:p>
                  </a:txBody>
                  <a:tcPr/>
                </a:tc>
                <a:tc>
                  <a:txBody>
                    <a:bodyPr/>
                    <a:lstStyle/>
                    <a:p>
                      <a:pPr algn="ctr"/>
                      <a:r>
                        <a:rPr lang="en-US" dirty="0"/>
                        <a:t>375</a:t>
                      </a:r>
                    </a:p>
                  </a:txBody>
                  <a:tcPr/>
                </a:tc>
                <a:tc>
                  <a:txBody>
                    <a:bodyPr/>
                    <a:lstStyle/>
                    <a:p>
                      <a:pPr algn="ctr"/>
                      <a:r>
                        <a:rPr lang="en-US" dirty="0"/>
                        <a:t>487</a:t>
                      </a:r>
                    </a:p>
                  </a:txBody>
                  <a:tcPr/>
                </a:tc>
                <a:tc>
                  <a:txBody>
                    <a:bodyPr/>
                    <a:lstStyle/>
                    <a:p>
                      <a:pPr algn="ctr"/>
                      <a:r>
                        <a:rPr lang="en-US" dirty="0"/>
                        <a:t>662</a:t>
                      </a:r>
                    </a:p>
                  </a:txBody>
                  <a:tcPr/>
                </a:tc>
                <a:extLst>
                  <a:ext uri="{0D108BD9-81ED-4DB2-BD59-A6C34878D82A}">
                    <a16:rowId xmlns:a16="http://schemas.microsoft.com/office/drawing/2014/main" val="3492520678"/>
                  </a:ext>
                </a:extLst>
              </a:tr>
              <a:tr h="403696">
                <a:tc>
                  <a:txBody>
                    <a:bodyPr/>
                    <a:lstStyle/>
                    <a:p>
                      <a:r>
                        <a:rPr lang="en-US" dirty="0"/>
                        <a:t>Finance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315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388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487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662</a:t>
                      </a:r>
                    </a:p>
                  </a:txBody>
                  <a:tcPr marL="9525" marR="9525" marT="9525" marB="0" anchor="b"/>
                </a:tc>
                <a:extLst>
                  <a:ext uri="{0D108BD9-81ED-4DB2-BD59-A6C34878D82A}">
                    <a16:rowId xmlns:a16="http://schemas.microsoft.com/office/drawing/2014/main" val="2023878511"/>
                  </a:ext>
                </a:extLst>
              </a:tr>
              <a:tr h="403696">
                <a:tc>
                  <a:txBody>
                    <a:bodyPr/>
                    <a:lstStyle/>
                    <a:p>
                      <a:r>
                        <a:rPr lang="en-US" dirty="0"/>
                        <a:t>IT Officer</a:t>
                      </a:r>
                    </a:p>
                  </a:txBody>
                  <a:tcPr/>
                </a:tc>
                <a:tc>
                  <a:txBody>
                    <a:bodyPr/>
                    <a:lstStyle/>
                    <a:p>
                      <a:pPr algn="ctr" fontAlgn="b"/>
                      <a:r>
                        <a:rPr lang="en-US" sz="1800" b="0" i="0" u="none" strike="noStrike" dirty="0">
                          <a:solidFill>
                            <a:srgbClr val="000000"/>
                          </a:solidFill>
                          <a:effectLst/>
                          <a:latin typeface="Arial" panose="020B0604020202020204" pitchFamily="34" charset="0"/>
                        </a:rPr>
                        <a:t>328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398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730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725</a:t>
                      </a:r>
                    </a:p>
                  </a:txBody>
                  <a:tcPr marL="9525" marR="9525" marT="9525" marB="0" anchor="b"/>
                </a:tc>
                <a:extLst>
                  <a:ext uri="{0D108BD9-81ED-4DB2-BD59-A6C34878D82A}">
                    <a16:rowId xmlns:a16="http://schemas.microsoft.com/office/drawing/2014/main" val="2771850426"/>
                  </a:ext>
                </a:extLst>
              </a:tr>
              <a:tr h="403696">
                <a:tc>
                  <a:txBody>
                    <a:bodyPr/>
                    <a:lstStyle/>
                    <a:p>
                      <a:r>
                        <a:rPr lang="en-US" dirty="0"/>
                        <a:t>Admin Officer</a:t>
                      </a:r>
                    </a:p>
                  </a:txBody>
                  <a:tcPr/>
                </a:tc>
                <a:tc>
                  <a:txBody>
                    <a:bodyPr/>
                    <a:lstStyle/>
                    <a:p>
                      <a:pPr algn="ctr" fontAlgn="b"/>
                      <a:r>
                        <a:rPr lang="en-US" sz="1800" b="0" i="0" u="none" strike="noStrike" dirty="0">
                          <a:solidFill>
                            <a:srgbClr val="000000"/>
                          </a:solidFill>
                          <a:effectLst/>
                          <a:latin typeface="Arial" panose="020B0604020202020204" pitchFamily="34" charset="0"/>
                        </a:rPr>
                        <a:t>315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398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680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612</a:t>
                      </a:r>
                    </a:p>
                  </a:txBody>
                  <a:tcPr marL="9525" marR="9525" marT="9525" marB="0" anchor="b"/>
                </a:tc>
                <a:extLst>
                  <a:ext uri="{0D108BD9-81ED-4DB2-BD59-A6C34878D82A}">
                    <a16:rowId xmlns:a16="http://schemas.microsoft.com/office/drawing/2014/main" val="1464438257"/>
                  </a:ext>
                </a:extLst>
              </a:tr>
              <a:tr h="403696">
                <a:tc>
                  <a:txBody>
                    <a:bodyPr/>
                    <a:lstStyle/>
                    <a:p>
                      <a:r>
                        <a:rPr lang="en-US" dirty="0"/>
                        <a:t>Compliance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318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378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475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612</a:t>
                      </a:r>
                    </a:p>
                  </a:txBody>
                  <a:tcPr marL="9525" marR="9525" marT="9525" marB="0" anchor="b"/>
                </a:tc>
                <a:extLst>
                  <a:ext uri="{0D108BD9-81ED-4DB2-BD59-A6C34878D82A}">
                    <a16:rowId xmlns:a16="http://schemas.microsoft.com/office/drawing/2014/main" val="4254989133"/>
                  </a:ext>
                </a:extLst>
              </a:tr>
              <a:tr h="403696">
                <a:tc>
                  <a:txBody>
                    <a:bodyPr/>
                    <a:lstStyle/>
                    <a:p>
                      <a:r>
                        <a:rPr lang="en-US" dirty="0"/>
                        <a:t>Legal Officer</a:t>
                      </a:r>
                    </a:p>
                  </a:txBody>
                  <a:tcPr/>
                </a:tc>
                <a:tc>
                  <a:txBody>
                    <a:bodyPr/>
                    <a:lstStyle/>
                    <a:p>
                      <a:pPr algn="ctr" fontAlgn="b"/>
                      <a:r>
                        <a:rPr lang="en-US" sz="1800" b="0" i="0" u="none" strike="noStrike" dirty="0">
                          <a:solidFill>
                            <a:srgbClr val="000000"/>
                          </a:solidFill>
                          <a:effectLst/>
                          <a:latin typeface="Arial" panose="020B0604020202020204" pitchFamily="34" charset="0"/>
                        </a:rPr>
                        <a:t>347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427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512</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650</a:t>
                      </a:r>
                    </a:p>
                  </a:txBody>
                  <a:tcPr marL="9525" marR="9525" marT="9525" marB="0" anchor="b"/>
                </a:tc>
                <a:extLst>
                  <a:ext uri="{0D108BD9-81ED-4DB2-BD59-A6C34878D82A}">
                    <a16:rowId xmlns:a16="http://schemas.microsoft.com/office/drawing/2014/main" val="67030832"/>
                  </a:ext>
                </a:extLst>
              </a:tr>
            </a:tbl>
          </a:graphicData>
        </a:graphic>
      </p:graphicFrame>
      <p:sp>
        <p:nvSpPr>
          <p:cNvPr id="7" name="Rectangle 6">
            <a:extLst>
              <a:ext uri="{FF2B5EF4-FFF2-40B4-BE49-F238E27FC236}">
                <a16:creationId xmlns:a16="http://schemas.microsoft.com/office/drawing/2014/main" id="{34FF38C9-373C-407C-8912-4F3A68525379}"/>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BDA3F67-B8C6-4A1A-9D2B-719C02496878}"/>
              </a:ext>
            </a:extLst>
          </p:cNvPr>
          <p:cNvSpPr txBox="1"/>
          <p:nvPr/>
        </p:nvSpPr>
        <p:spPr>
          <a:xfrm>
            <a:off x="2053314" y="58411"/>
            <a:ext cx="8592417" cy="769441"/>
          </a:xfrm>
          <a:prstGeom prst="rect">
            <a:avLst/>
          </a:prstGeom>
          <a:noFill/>
        </p:spPr>
        <p:txBody>
          <a:bodyPr wrap="none" rtlCol="0">
            <a:spAutoFit/>
          </a:bodyPr>
          <a:lstStyle/>
          <a:p>
            <a:pPr algn="ctr"/>
            <a:r>
              <a:rPr lang="en-US" sz="4400" b="1" dirty="0">
                <a:solidFill>
                  <a:schemeClr val="bg1"/>
                </a:solidFill>
                <a:latin typeface="Roboto" panose="02000000000000000000" pitchFamily="2" charset="0"/>
                <a:ea typeface="Roboto" panose="02000000000000000000" pitchFamily="2" charset="0"/>
              </a:rPr>
              <a:t>Banking / Micro Finance / Leasing</a:t>
            </a:r>
          </a:p>
        </p:txBody>
      </p:sp>
      <p:sp>
        <p:nvSpPr>
          <p:cNvPr id="9" name="TextBox 8">
            <a:extLst>
              <a:ext uri="{FF2B5EF4-FFF2-40B4-BE49-F238E27FC236}">
                <a16:creationId xmlns:a16="http://schemas.microsoft.com/office/drawing/2014/main" id="{E75B5C60-F4EE-4DF5-8000-E1F202AA5A90}"/>
              </a:ext>
            </a:extLst>
          </p:cNvPr>
          <p:cNvSpPr txBox="1"/>
          <p:nvPr/>
        </p:nvSpPr>
        <p:spPr>
          <a:xfrm>
            <a:off x="759651" y="1130664"/>
            <a:ext cx="1646605" cy="369332"/>
          </a:xfrm>
          <a:prstGeom prst="rect">
            <a:avLst/>
          </a:prstGeom>
          <a:noFill/>
        </p:spPr>
        <p:txBody>
          <a:bodyPr wrap="none" rtlCol="0">
            <a:spAutoFit/>
          </a:bodyPr>
          <a:lstStyle/>
          <a:p>
            <a:r>
              <a:rPr lang="en-US" dirty="0">
                <a:latin typeface="Roboto" panose="02000000000000000000" pitchFamily="2" charset="0"/>
                <a:ea typeface="Roboto" panose="02000000000000000000" pitchFamily="2" charset="0"/>
              </a:rPr>
              <a:t>Currency: USD</a:t>
            </a:r>
          </a:p>
        </p:txBody>
      </p:sp>
      <p:sp>
        <p:nvSpPr>
          <p:cNvPr id="10" name="TextBox 9">
            <a:extLst>
              <a:ext uri="{FF2B5EF4-FFF2-40B4-BE49-F238E27FC236}">
                <a16:creationId xmlns:a16="http://schemas.microsoft.com/office/drawing/2014/main" id="{6E900CDC-EEE5-4618-A706-F4F8D7B37168}"/>
              </a:ext>
            </a:extLst>
          </p:cNvPr>
          <p:cNvSpPr txBox="1"/>
          <p:nvPr/>
        </p:nvSpPr>
        <p:spPr>
          <a:xfrm>
            <a:off x="7087770" y="1130664"/>
            <a:ext cx="4156907" cy="369332"/>
          </a:xfrm>
          <a:prstGeom prst="rect">
            <a:avLst/>
          </a:prstGeom>
          <a:noFill/>
        </p:spPr>
        <p:txBody>
          <a:bodyPr wrap="none" rtlCol="0">
            <a:spAutoFit/>
          </a:bodyPr>
          <a:lstStyle/>
          <a:p>
            <a:r>
              <a:rPr lang="en-US" dirty="0">
                <a:latin typeface="Roboto" panose="02000000000000000000" pitchFamily="2" charset="0"/>
                <a:ea typeface="Roboto" panose="02000000000000000000" pitchFamily="2" charset="0"/>
              </a:rPr>
              <a:t>Number of Participating Companies: 6 </a:t>
            </a:r>
          </a:p>
        </p:txBody>
      </p:sp>
    </p:spTree>
    <p:extLst>
      <p:ext uri="{BB962C8B-B14F-4D97-AF65-F5344CB8AC3E}">
        <p14:creationId xmlns:p14="http://schemas.microsoft.com/office/powerpoint/2010/main" val="532868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A3C4DDF-E79A-48E0-AFC2-D39AAC000F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95608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2887213" y="58411"/>
            <a:ext cx="6865982" cy="769441"/>
          </a:xfrm>
          <a:prstGeom prst="rect">
            <a:avLst/>
          </a:prstGeom>
          <a:noFill/>
        </p:spPr>
        <p:txBody>
          <a:bodyPr wrap="none" rtlCol="0">
            <a:spAutoFit/>
          </a:bodyPr>
          <a:lstStyle/>
          <a:p>
            <a:r>
              <a:rPr lang="en-US" sz="4400" b="1" dirty="0">
                <a:solidFill>
                  <a:schemeClr val="bg1"/>
                </a:solidFill>
                <a:latin typeface="Roboto" panose="02000000000000000000" pitchFamily="2" charset="0"/>
                <a:ea typeface="Roboto" panose="02000000000000000000" pitchFamily="2" charset="0"/>
              </a:rPr>
              <a:t>Construction / Architecture</a:t>
            </a:r>
          </a:p>
        </p:txBody>
      </p:sp>
      <p:graphicFrame>
        <p:nvGraphicFramePr>
          <p:cNvPr id="6" name="Table 5">
            <a:extLst>
              <a:ext uri="{FF2B5EF4-FFF2-40B4-BE49-F238E27FC236}">
                <a16:creationId xmlns:a16="http://schemas.microsoft.com/office/drawing/2014/main" id="{54EFA07A-658C-4CCF-B537-98AA5AF05EE1}"/>
              </a:ext>
            </a:extLst>
          </p:cNvPr>
          <p:cNvGraphicFramePr>
            <a:graphicFrameLocks noGrp="1"/>
          </p:cNvGraphicFramePr>
          <p:nvPr>
            <p:extLst>
              <p:ext uri="{D42A27DB-BD31-4B8C-83A1-F6EECF244321}">
                <p14:modId xmlns:p14="http://schemas.microsoft.com/office/powerpoint/2010/main" val="223296056"/>
              </p:ext>
            </p:extLst>
          </p:nvPr>
        </p:nvGraphicFramePr>
        <p:xfrm>
          <a:off x="928468" y="1971697"/>
          <a:ext cx="10142807" cy="3327399"/>
        </p:xfrm>
        <a:graphic>
          <a:graphicData uri="http://schemas.openxmlformats.org/drawingml/2006/table">
            <a:tbl>
              <a:tblPr firstRow="1" bandRow="1">
                <a:tableStyleId>{5C22544A-7EE6-4342-B048-85BDC9FD1C3A}</a:tableStyleId>
              </a:tblPr>
              <a:tblGrid>
                <a:gridCol w="2377442">
                  <a:extLst>
                    <a:ext uri="{9D8B030D-6E8A-4147-A177-3AD203B41FA5}">
                      <a16:colId xmlns:a16="http://schemas.microsoft.com/office/drawing/2014/main" val="2497592185"/>
                    </a:ext>
                  </a:extLst>
                </a:gridCol>
                <a:gridCol w="1652374">
                  <a:extLst>
                    <a:ext uri="{9D8B030D-6E8A-4147-A177-3AD203B41FA5}">
                      <a16:colId xmlns:a16="http://schemas.microsoft.com/office/drawing/2014/main" val="2784781616"/>
                    </a:ext>
                  </a:extLst>
                </a:gridCol>
                <a:gridCol w="1921279">
                  <a:extLst>
                    <a:ext uri="{9D8B030D-6E8A-4147-A177-3AD203B41FA5}">
                      <a16:colId xmlns:a16="http://schemas.microsoft.com/office/drawing/2014/main" val="1258935152"/>
                    </a:ext>
                  </a:extLst>
                </a:gridCol>
                <a:gridCol w="1966144">
                  <a:extLst>
                    <a:ext uri="{9D8B030D-6E8A-4147-A177-3AD203B41FA5}">
                      <a16:colId xmlns:a16="http://schemas.microsoft.com/office/drawing/2014/main" val="3251926524"/>
                    </a:ext>
                  </a:extLst>
                </a:gridCol>
                <a:gridCol w="2225568">
                  <a:extLst>
                    <a:ext uri="{9D8B030D-6E8A-4147-A177-3AD203B41FA5}">
                      <a16:colId xmlns:a16="http://schemas.microsoft.com/office/drawing/2014/main" val="3188416064"/>
                    </a:ext>
                  </a:extLst>
                </a:gridCol>
              </a:tblGrid>
              <a:tr h="369711">
                <a:tc>
                  <a:txBody>
                    <a:bodyPr/>
                    <a:lstStyle/>
                    <a:p>
                      <a:r>
                        <a:rPr lang="en-US" dirty="0"/>
                        <a:t>Job Positions</a:t>
                      </a:r>
                    </a:p>
                  </a:txBody>
                  <a:tcPr/>
                </a:tc>
                <a:tc>
                  <a:txBody>
                    <a:bodyPr/>
                    <a:lstStyle/>
                    <a:p>
                      <a:r>
                        <a:rPr lang="en-US" dirty="0"/>
                        <a:t>New Graduate</a:t>
                      </a:r>
                    </a:p>
                  </a:txBody>
                  <a:tcPr/>
                </a:tc>
                <a:tc>
                  <a:txBody>
                    <a:bodyPr/>
                    <a:lstStyle/>
                    <a:p>
                      <a:r>
                        <a:rPr lang="en-US" dirty="0"/>
                        <a:t>Exp. 1-3 years</a:t>
                      </a:r>
                    </a:p>
                  </a:txBody>
                  <a:tcPr/>
                </a:tc>
                <a:tc>
                  <a:txBody>
                    <a:bodyPr/>
                    <a:lstStyle/>
                    <a:p>
                      <a:r>
                        <a:rPr lang="en-US" dirty="0"/>
                        <a:t>Exp. 4-6 years</a:t>
                      </a:r>
                    </a:p>
                  </a:txBody>
                  <a:tcPr/>
                </a:tc>
                <a:tc>
                  <a:txBody>
                    <a:bodyPr/>
                    <a:lstStyle/>
                    <a:p>
                      <a:r>
                        <a:rPr lang="en-US" dirty="0"/>
                        <a:t>Exp. 7 years and up</a:t>
                      </a:r>
                    </a:p>
                  </a:txBody>
                  <a:tcPr/>
                </a:tc>
                <a:extLst>
                  <a:ext uri="{0D108BD9-81ED-4DB2-BD59-A6C34878D82A}">
                    <a16:rowId xmlns:a16="http://schemas.microsoft.com/office/drawing/2014/main" val="3617081155"/>
                  </a:ext>
                </a:extLst>
              </a:tr>
              <a:tr h="369711">
                <a:tc>
                  <a:txBody>
                    <a:bodyPr/>
                    <a:lstStyle/>
                    <a:p>
                      <a:r>
                        <a:rPr lang="en-US" dirty="0"/>
                        <a:t>Architect</a:t>
                      </a:r>
                    </a:p>
                  </a:txBody>
                  <a:tcPr/>
                </a:tc>
                <a:tc>
                  <a:txBody>
                    <a:bodyPr/>
                    <a:lstStyle/>
                    <a:p>
                      <a:pPr algn="ctr" fontAlgn="b"/>
                      <a:r>
                        <a:rPr lang="en-US" sz="1800" b="0" i="0" u="none" strike="noStrike" dirty="0">
                          <a:solidFill>
                            <a:srgbClr val="000000"/>
                          </a:solidFill>
                          <a:effectLst/>
                          <a:latin typeface="Arial" panose="020B0604020202020204" pitchFamily="34" charset="0"/>
                        </a:rPr>
                        <a:t>241</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317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426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745</a:t>
                      </a:r>
                    </a:p>
                  </a:txBody>
                  <a:tcPr marL="9525" marR="9525" marT="9525" marB="0" anchor="b"/>
                </a:tc>
                <a:extLst>
                  <a:ext uri="{0D108BD9-81ED-4DB2-BD59-A6C34878D82A}">
                    <a16:rowId xmlns:a16="http://schemas.microsoft.com/office/drawing/2014/main" val="1061743433"/>
                  </a:ext>
                </a:extLst>
              </a:tr>
              <a:tr h="369711">
                <a:tc>
                  <a:txBody>
                    <a:bodyPr/>
                    <a:lstStyle/>
                    <a:p>
                      <a:r>
                        <a:rPr lang="en-US" dirty="0"/>
                        <a:t>Civil Engineer</a:t>
                      </a:r>
                    </a:p>
                  </a:txBody>
                  <a:tcPr/>
                </a:tc>
                <a:tc>
                  <a:txBody>
                    <a:bodyPr/>
                    <a:lstStyle/>
                    <a:p>
                      <a:pPr algn="ctr" fontAlgn="b"/>
                      <a:r>
                        <a:rPr lang="en-US" sz="1800" b="0" i="0" u="none" strike="noStrike" dirty="0">
                          <a:solidFill>
                            <a:srgbClr val="000000"/>
                          </a:solidFill>
                          <a:effectLst/>
                          <a:latin typeface="Arial" panose="020B0604020202020204" pitchFamily="34" charset="0"/>
                        </a:rPr>
                        <a:t>263</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342</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439</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678</a:t>
                      </a:r>
                    </a:p>
                  </a:txBody>
                  <a:tcPr marL="9525" marR="9525" marT="9525" marB="0" anchor="b"/>
                </a:tc>
                <a:extLst>
                  <a:ext uri="{0D108BD9-81ED-4DB2-BD59-A6C34878D82A}">
                    <a16:rowId xmlns:a16="http://schemas.microsoft.com/office/drawing/2014/main" val="1149758969"/>
                  </a:ext>
                </a:extLst>
              </a:tr>
              <a:tr h="369711">
                <a:tc>
                  <a:txBody>
                    <a:bodyPr/>
                    <a:lstStyle/>
                    <a:p>
                      <a:r>
                        <a:rPr lang="en-US" dirty="0"/>
                        <a:t>Site Engineer</a:t>
                      </a:r>
                    </a:p>
                  </a:txBody>
                  <a:tcPr/>
                </a:tc>
                <a:tc>
                  <a:txBody>
                    <a:bodyPr/>
                    <a:lstStyle/>
                    <a:p>
                      <a:pPr algn="ctr" fontAlgn="b"/>
                      <a:r>
                        <a:rPr lang="en-US" sz="1800" b="0" i="0" u="none" strike="noStrike">
                          <a:solidFill>
                            <a:srgbClr val="000000"/>
                          </a:solidFill>
                          <a:effectLst/>
                          <a:latin typeface="Arial" panose="020B0604020202020204" pitchFamily="34" charset="0"/>
                        </a:rPr>
                        <a:t>280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364</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481</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797</a:t>
                      </a:r>
                    </a:p>
                  </a:txBody>
                  <a:tcPr marL="9525" marR="9525" marT="9525" marB="0" anchor="b"/>
                </a:tc>
                <a:extLst>
                  <a:ext uri="{0D108BD9-81ED-4DB2-BD59-A6C34878D82A}">
                    <a16:rowId xmlns:a16="http://schemas.microsoft.com/office/drawing/2014/main" val="1823940534"/>
                  </a:ext>
                </a:extLst>
              </a:tr>
              <a:tr h="369711">
                <a:tc>
                  <a:txBody>
                    <a:bodyPr/>
                    <a:lstStyle/>
                    <a:p>
                      <a:r>
                        <a:rPr lang="en-US" dirty="0"/>
                        <a:t>Drafter</a:t>
                      </a:r>
                    </a:p>
                  </a:txBody>
                  <a:tcPr/>
                </a:tc>
                <a:tc>
                  <a:txBody>
                    <a:bodyPr/>
                    <a:lstStyle/>
                    <a:p>
                      <a:pPr algn="ctr" fontAlgn="b"/>
                      <a:r>
                        <a:rPr lang="en-US" sz="1800" b="0" i="0" u="none" strike="noStrike" dirty="0">
                          <a:solidFill>
                            <a:srgbClr val="000000"/>
                          </a:solidFill>
                          <a:effectLst/>
                          <a:latin typeface="Arial" panose="020B0604020202020204" pitchFamily="34" charset="0"/>
                        </a:rPr>
                        <a:t>302</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439</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606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860</a:t>
                      </a:r>
                    </a:p>
                  </a:txBody>
                  <a:tcPr marL="9525" marR="9525" marT="9525" marB="0" anchor="b"/>
                </a:tc>
                <a:extLst>
                  <a:ext uri="{0D108BD9-81ED-4DB2-BD59-A6C34878D82A}">
                    <a16:rowId xmlns:a16="http://schemas.microsoft.com/office/drawing/2014/main" val="3492520678"/>
                  </a:ext>
                </a:extLst>
              </a:tr>
              <a:tr h="369711">
                <a:tc>
                  <a:txBody>
                    <a:bodyPr/>
                    <a:lstStyle/>
                    <a:p>
                      <a:r>
                        <a:rPr lang="en-US" dirty="0"/>
                        <a:t>HR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297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435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574</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746</a:t>
                      </a:r>
                    </a:p>
                  </a:txBody>
                  <a:tcPr marL="9525" marR="9525" marT="9525" marB="0" anchor="b"/>
                </a:tc>
                <a:extLst>
                  <a:ext uri="{0D108BD9-81ED-4DB2-BD59-A6C34878D82A}">
                    <a16:rowId xmlns:a16="http://schemas.microsoft.com/office/drawing/2014/main" val="2023878511"/>
                  </a:ext>
                </a:extLst>
              </a:tr>
              <a:tr h="369711">
                <a:tc>
                  <a:txBody>
                    <a:bodyPr/>
                    <a:lstStyle/>
                    <a:p>
                      <a:r>
                        <a:rPr lang="en-US" dirty="0"/>
                        <a:t>Finance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270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566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770</a:t>
                      </a:r>
                    </a:p>
                  </a:txBody>
                  <a:tcPr marL="9525" marR="9525" marT="9525" marB="0" anchor="b"/>
                </a:tc>
                <a:extLst>
                  <a:ext uri="{0D108BD9-81ED-4DB2-BD59-A6C34878D82A}">
                    <a16:rowId xmlns:a16="http://schemas.microsoft.com/office/drawing/2014/main" val="2771850426"/>
                  </a:ext>
                </a:extLst>
              </a:tr>
              <a:tr h="369711">
                <a:tc>
                  <a:txBody>
                    <a:bodyPr/>
                    <a:lstStyle/>
                    <a:p>
                      <a:r>
                        <a:rPr lang="en-US" dirty="0"/>
                        <a:t>Foreman</a:t>
                      </a:r>
                    </a:p>
                  </a:txBody>
                  <a:tcPr/>
                </a:tc>
                <a:tc>
                  <a:txBody>
                    <a:bodyPr/>
                    <a:lstStyle/>
                    <a:p>
                      <a:pPr algn="ctr" fontAlgn="b"/>
                      <a:r>
                        <a:rPr lang="en-US" sz="1800" b="0" i="0" u="none" strike="noStrike" dirty="0">
                          <a:solidFill>
                            <a:srgbClr val="000000"/>
                          </a:solidFill>
                          <a:effectLst/>
                          <a:latin typeface="Arial" panose="020B0604020202020204" pitchFamily="34" charset="0"/>
                        </a:rPr>
                        <a:t>283</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375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579</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783</a:t>
                      </a:r>
                    </a:p>
                  </a:txBody>
                  <a:tcPr marL="9525" marR="9525" marT="9525" marB="0" anchor="b"/>
                </a:tc>
                <a:extLst>
                  <a:ext uri="{0D108BD9-81ED-4DB2-BD59-A6C34878D82A}">
                    <a16:rowId xmlns:a16="http://schemas.microsoft.com/office/drawing/2014/main" val="1464438257"/>
                  </a:ext>
                </a:extLst>
              </a:tr>
              <a:tr h="369711">
                <a:tc>
                  <a:txBody>
                    <a:bodyPr/>
                    <a:lstStyle/>
                    <a:p>
                      <a:r>
                        <a:rPr lang="en-US" dirty="0"/>
                        <a:t>Admin Officer</a:t>
                      </a:r>
                    </a:p>
                  </a:txBody>
                  <a:tcPr/>
                </a:tc>
                <a:tc>
                  <a:txBody>
                    <a:bodyPr/>
                    <a:lstStyle/>
                    <a:p>
                      <a:pPr algn="ctr" fontAlgn="b"/>
                      <a:r>
                        <a:rPr lang="en-US" sz="1800" b="0" i="0" u="none" strike="noStrike" dirty="0">
                          <a:solidFill>
                            <a:srgbClr val="000000"/>
                          </a:solidFill>
                          <a:effectLst/>
                          <a:latin typeface="Arial" panose="020B0604020202020204" pitchFamily="34" charset="0"/>
                        </a:rPr>
                        <a:t>300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345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453</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899</a:t>
                      </a:r>
                    </a:p>
                  </a:txBody>
                  <a:tcPr marL="9525" marR="9525" marT="9525" marB="0" anchor="b"/>
                </a:tc>
                <a:extLst>
                  <a:ext uri="{0D108BD9-81ED-4DB2-BD59-A6C34878D82A}">
                    <a16:rowId xmlns:a16="http://schemas.microsoft.com/office/drawing/2014/main" val="4254989133"/>
                  </a:ext>
                </a:extLst>
              </a:tr>
            </a:tbl>
          </a:graphicData>
        </a:graphic>
      </p:graphicFrame>
      <p:sp>
        <p:nvSpPr>
          <p:cNvPr id="7" name="TextBox 6">
            <a:extLst>
              <a:ext uri="{FF2B5EF4-FFF2-40B4-BE49-F238E27FC236}">
                <a16:creationId xmlns:a16="http://schemas.microsoft.com/office/drawing/2014/main" id="{F1D84840-254E-47F1-87B0-834EFAE9AFA7}"/>
              </a:ext>
            </a:extLst>
          </p:cNvPr>
          <p:cNvSpPr txBox="1"/>
          <p:nvPr/>
        </p:nvSpPr>
        <p:spPr>
          <a:xfrm>
            <a:off x="928468" y="1374238"/>
            <a:ext cx="1646605" cy="369332"/>
          </a:xfrm>
          <a:prstGeom prst="rect">
            <a:avLst/>
          </a:prstGeom>
          <a:noFill/>
        </p:spPr>
        <p:txBody>
          <a:bodyPr wrap="none" rtlCol="0">
            <a:spAutoFit/>
          </a:bodyPr>
          <a:lstStyle/>
          <a:p>
            <a:r>
              <a:rPr lang="en-US" dirty="0">
                <a:latin typeface="Roboto" panose="02000000000000000000" pitchFamily="2" charset="0"/>
                <a:ea typeface="Roboto" panose="02000000000000000000" pitchFamily="2" charset="0"/>
              </a:rPr>
              <a:t>Currency: USD</a:t>
            </a:r>
          </a:p>
        </p:txBody>
      </p:sp>
      <p:sp>
        <p:nvSpPr>
          <p:cNvPr id="8" name="TextBox 7">
            <a:extLst>
              <a:ext uri="{FF2B5EF4-FFF2-40B4-BE49-F238E27FC236}">
                <a16:creationId xmlns:a16="http://schemas.microsoft.com/office/drawing/2014/main" id="{7423BB9B-3E44-4AEC-BBD9-AB2AB7B34D42}"/>
              </a:ext>
            </a:extLst>
          </p:cNvPr>
          <p:cNvSpPr txBox="1"/>
          <p:nvPr/>
        </p:nvSpPr>
        <p:spPr>
          <a:xfrm>
            <a:off x="7031501" y="1374238"/>
            <a:ext cx="4156907" cy="369332"/>
          </a:xfrm>
          <a:prstGeom prst="rect">
            <a:avLst/>
          </a:prstGeom>
          <a:noFill/>
        </p:spPr>
        <p:txBody>
          <a:bodyPr wrap="none" rtlCol="0">
            <a:spAutoFit/>
          </a:bodyPr>
          <a:lstStyle/>
          <a:p>
            <a:r>
              <a:rPr lang="en-US" dirty="0">
                <a:latin typeface="Roboto" panose="02000000000000000000" pitchFamily="2" charset="0"/>
                <a:ea typeface="Roboto" panose="02000000000000000000" pitchFamily="2" charset="0"/>
              </a:rPr>
              <a:t>Number of Participating Companies: 4</a:t>
            </a:r>
          </a:p>
        </p:txBody>
      </p:sp>
    </p:spTree>
    <p:extLst>
      <p:ext uri="{BB962C8B-B14F-4D97-AF65-F5344CB8AC3E}">
        <p14:creationId xmlns:p14="http://schemas.microsoft.com/office/powerpoint/2010/main" val="38609367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3484</TotalTime>
  <Words>1498</Words>
  <Application>Microsoft Office PowerPoint</Application>
  <PresentationFormat>Widescreen</PresentationFormat>
  <Paragraphs>755</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Calibri Light</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Phoud ssp</dc:creator>
  <cp:lastModifiedBy>Phoud ssp</cp:lastModifiedBy>
  <cp:revision>387</cp:revision>
  <dcterms:created xsi:type="dcterms:W3CDTF">2019-07-11T02:53:09Z</dcterms:created>
  <dcterms:modified xsi:type="dcterms:W3CDTF">2019-07-30T07:25:08Z</dcterms:modified>
</cp:coreProperties>
</file>