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6" r:id="rId6"/>
    <p:sldId id="259"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88"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540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5102001827732967"/>
          <c:w val="0.76525134211810641"/>
          <c:h val="0.74897998172267033"/>
        </c:manualLayout>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78F-4522-8CEA-D34DDC2610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78F-4522-8CEA-D34DDC2610A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78F-4522-8CEA-D34DDC2610A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78F-4522-8CEA-D34DDC2610A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78F-4522-8CEA-D34DDC2610A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78F-4522-8CEA-D34DDC2610A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78F-4522-8CEA-D34DDC2610AD}"/>
              </c:ext>
            </c:extLst>
          </c:dPt>
          <c:dLbls>
            <c:dLbl>
              <c:idx val="0"/>
              <c:layout>
                <c:manualLayout>
                  <c:x val="-5.5339496888417779E-2"/>
                  <c:y val="0.1234907965545923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78F-4522-8CEA-D34DDC2610AD}"/>
                </c:ext>
              </c:extLst>
            </c:dLbl>
            <c:dLbl>
              <c:idx val="5"/>
              <c:layout>
                <c:manualLayout>
                  <c:x val="6.2125229991307762E-2"/>
                  <c:y val="0.1335825094272012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78F-4522-8CEA-D34DDC2610A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Sheet2!$A$4:$A$11</c:f>
              <c:strCache>
                <c:ptCount val="7"/>
                <c:pt idx="0">
                  <c:v>101-200</c:v>
                </c:pt>
                <c:pt idx="1">
                  <c:v>10-50</c:v>
                </c:pt>
                <c:pt idx="2">
                  <c:v>1-9</c:v>
                </c:pt>
                <c:pt idx="3">
                  <c:v>201-500</c:v>
                </c:pt>
                <c:pt idx="4">
                  <c:v>51-100</c:v>
                </c:pt>
                <c:pt idx="5">
                  <c:v>Over 500</c:v>
                </c:pt>
                <c:pt idx="6">
                  <c:v>(blank)</c:v>
                </c:pt>
              </c:strCache>
            </c:strRef>
          </c:cat>
          <c:val>
            <c:numRef>
              <c:f>Sheet2!$B$4:$B$11</c:f>
              <c:numCache>
                <c:formatCode>General</c:formatCode>
                <c:ptCount val="7"/>
                <c:pt idx="0">
                  <c:v>3</c:v>
                </c:pt>
                <c:pt idx="1">
                  <c:v>22</c:v>
                </c:pt>
                <c:pt idx="2">
                  <c:v>17</c:v>
                </c:pt>
                <c:pt idx="3">
                  <c:v>2</c:v>
                </c:pt>
                <c:pt idx="4">
                  <c:v>10</c:v>
                </c:pt>
                <c:pt idx="5">
                  <c:v>6</c:v>
                </c:pt>
              </c:numCache>
            </c:numRef>
          </c:val>
          <c:extLst>
            <c:ext xmlns:c16="http://schemas.microsoft.com/office/drawing/2014/chart" uri="{C3380CC4-5D6E-409C-BE32-E72D297353CC}">
              <c16:uniqueId val="{0000000E-578F-4522-8CEA-D34DDC2610AD}"/>
            </c:ext>
          </c:extLst>
        </c:ser>
        <c:dLbls>
          <c:dLblPos val="inEnd"/>
          <c:showLegendKey val="0"/>
          <c:showVal val="0"/>
          <c:showCatName val="1"/>
          <c:showSerName val="0"/>
          <c:showPercent val="0"/>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6"/>
        <c:delete val="1"/>
      </c:legendEntry>
      <c:layout>
        <c:manualLayout>
          <c:xMode val="edge"/>
          <c:yMode val="edge"/>
          <c:x val="0.8562066702086214"/>
          <c:y val="0.42599491631044983"/>
          <c:w val="0.1355527045731966"/>
          <c:h val="0.536253040836522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Data.xlsx]Sheet4!PivotTable3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CF-4FEF-90D2-2A9EA289014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CF-4FEF-90D2-2A9EA289014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CF-4FEF-90D2-2A9EA289014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CF-4FEF-90D2-2A9EA289014A}"/>
              </c:ext>
            </c:extLst>
          </c:dPt>
          <c:dLbls>
            <c:dLbl>
              <c:idx val="0"/>
              <c:layout>
                <c:manualLayout>
                  <c:x val="-3.2176402457160234E-3"/>
                  <c:y val="8.29957362921726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3CF-4FEF-90D2-2A9EA289014A}"/>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Sheet4!$A$4:$A$8</c:f>
              <c:strCache>
                <c:ptCount val="4"/>
                <c:pt idx="0">
                  <c:v>Decrease</c:v>
                </c:pt>
                <c:pt idx="1">
                  <c:v>Increase</c:v>
                </c:pt>
                <c:pt idx="2">
                  <c:v>No plan yet</c:v>
                </c:pt>
                <c:pt idx="3">
                  <c:v>(blank)</c:v>
                </c:pt>
              </c:strCache>
            </c:strRef>
          </c:cat>
          <c:val>
            <c:numRef>
              <c:f>Sheet4!$B$4:$B$8</c:f>
              <c:numCache>
                <c:formatCode>General</c:formatCode>
                <c:ptCount val="4"/>
                <c:pt idx="0">
                  <c:v>1</c:v>
                </c:pt>
                <c:pt idx="1">
                  <c:v>38</c:v>
                </c:pt>
                <c:pt idx="2">
                  <c:v>17</c:v>
                </c:pt>
              </c:numCache>
            </c:numRef>
          </c:val>
          <c:extLst>
            <c:ext xmlns:c16="http://schemas.microsoft.com/office/drawing/2014/chart" uri="{C3380CC4-5D6E-409C-BE32-E72D297353CC}">
              <c16:uniqueId val="{00000008-83CF-4FEF-90D2-2A9EA28901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Data.xlsx]Sheet3!PivotTable2</c:name>
    <c:fmtId val="6"/>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F46-46F7-A86A-9FFEDA36FBF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F46-46F7-A86A-9FFEDA36FBF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F46-46F7-A86A-9FFEDA36FBF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F46-46F7-A86A-9FFEDA36FBFD}"/>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F46-46F7-A86A-9FFEDA36FBFD}"/>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F46-46F7-A86A-9FFEDA36FBFD}"/>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AF46-46F7-A86A-9FFEDA36FBFD}"/>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AF46-46F7-A86A-9FFEDA36FBF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Sheet3!$A$4:$A$8</c:f>
              <c:strCache>
                <c:ptCount val="4"/>
                <c:pt idx="0">
                  <c:v>Expansion</c:v>
                </c:pt>
                <c:pt idx="1">
                  <c:v>Number of customers increase</c:v>
                </c:pt>
                <c:pt idx="2">
                  <c:v>Replacement</c:v>
                </c:pt>
                <c:pt idx="3">
                  <c:v>(blank)</c:v>
                </c:pt>
              </c:strCache>
            </c:strRef>
          </c:cat>
          <c:val>
            <c:numRef>
              <c:f>Sheet3!$B$4:$B$8</c:f>
              <c:numCache>
                <c:formatCode>General</c:formatCode>
                <c:ptCount val="4"/>
                <c:pt idx="0">
                  <c:v>26</c:v>
                </c:pt>
                <c:pt idx="1">
                  <c:v>1</c:v>
                </c:pt>
                <c:pt idx="2">
                  <c:v>8</c:v>
                </c:pt>
              </c:numCache>
            </c:numRef>
          </c:val>
          <c:extLst>
            <c:ext xmlns:c16="http://schemas.microsoft.com/office/drawing/2014/chart" uri="{C3380CC4-5D6E-409C-BE32-E72D297353CC}">
              <c16:uniqueId val="{00000008-AF46-46F7-A86A-9FFEDA36FBF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Data.xlsx]Sheet5!PivotTable4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Sheet5!$A$4:$A$16</c:f>
              <c:strCache>
                <c:ptCount val="12"/>
                <c:pt idx="0">
                  <c:v>Marketing</c:v>
                </c:pt>
                <c:pt idx="1">
                  <c:v>Sale</c:v>
                </c:pt>
                <c:pt idx="2">
                  <c:v>Admin</c:v>
                </c:pt>
                <c:pt idx="3">
                  <c:v>Finance</c:v>
                </c:pt>
                <c:pt idx="4">
                  <c:v>Accountant</c:v>
                </c:pt>
                <c:pt idx="5">
                  <c:v>Teller</c:v>
                </c:pt>
                <c:pt idx="6">
                  <c:v>HR</c:v>
                </c:pt>
                <c:pt idx="7">
                  <c:v>Receptionist</c:v>
                </c:pt>
                <c:pt idx="8">
                  <c:v>IT</c:v>
                </c:pt>
                <c:pt idx="9">
                  <c:v>Graphic Designer</c:v>
                </c:pt>
                <c:pt idx="10">
                  <c:v>Engineers</c:v>
                </c:pt>
                <c:pt idx="11">
                  <c:v>Credit</c:v>
                </c:pt>
              </c:strCache>
            </c:strRef>
          </c:cat>
          <c:val>
            <c:numRef>
              <c:f>Sheet5!$B$4:$B$16</c:f>
              <c:numCache>
                <c:formatCode>General</c:formatCode>
                <c:ptCount val="12"/>
                <c:pt idx="0">
                  <c:v>11</c:v>
                </c:pt>
                <c:pt idx="1">
                  <c:v>10</c:v>
                </c:pt>
                <c:pt idx="2">
                  <c:v>8</c:v>
                </c:pt>
                <c:pt idx="3">
                  <c:v>4</c:v>
                </c:pt>
                <c:pt idx="4">
                  <c:v>4</c:v>
                </c:pt>
                <c:pt idx="5">
                  <c:v>4</c:v>
                </c:pt>
                <c:pt idx="6">
                  <c:v>4</c:v>
                </c:pt>
                <c:pt idx="7">
                  <c:v>3</c:v>
                </c:pt>
                <c:pt idx="8">
                  <c:v>3</c:v>
                </c:pt>
                <c:pt idx="9">
                  <c:v>3</c:v>
                </c:pt>
                <c:pt idx="10">
                  <c:v>3</c:v>
                </c:pt>
                <c:pt idx="11">
                  <c:v>3</c:v>
                </c:pt>
              </c:numCache>
            </c:numRef>
          </c:val>
          <c:extLst>
            <c:ext xmlns:c16="http://schemas.microsoft.com/office/drawing/2014/chart" uri="{C3380CC4-5D6E-409C-BE32-E72D297353CC}">
              <c16:uniqueId val="{00000000-F715-4829-9B96-CBF5F6D3415A}"/>
            </c:ext>
          </c:extLst>
        </c:ser>
        <c:dLbls>
          <c:showLegendKey val="0"/>
          <c:showVal val="0"/>
          <c:showCatName val="0"/>
          <c:showSerName val="0"/>
          <c:showPercent val="0"/>
          <c:showBubbleSize val="0"/>
        </c:dLbls>
        <c:gapWidth val="219"/>
        <c:axId val="1219070176"/>
        <c:axId val="1140327136"/>
      </c:barChart>
      <c:catAx>
        <c:axId val="121907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40327136"/>
        <c:crosses val="autoZero"/>
        <c:auto val="1"/>
        <c:lblAlgn val="ctr"/>
        <c:lblOffset val="100"/>
        <c:noMultiLvlLbl val="0"/>
      </c:catAx>
      <c:valAx>
        <c:axId val="114032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1907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Data.xlsx]Sheet6!PivotTable5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cat>
            <c:strRef>
              <c:f>Sheet6!$A$4:$A$19</c:f>
              <c:strCache>
                <c:ptCount val="15"/>
                <c:pt idx="0">
                  <c:v> Problem Solving</c:v>
                </c:pt>
                <c:pt idx="1">
                  <c:v> Teamwork and Collaboration</c:v>
                </c:pt>
                <c:pt idx="2">
                  <c:v>Communication Skills</c:v>
                </c:pt>
                <c:pt idx="3">
                  <c:v> Time Management</c:v>
                </c:pt>
                <c:pt idx="4">
                  <c:v> Languages</c:v>
                </c:pt>
                <c:pt idx="5">
                  <c:v> Leadership / Management Skills</c:v>
                </c:pt>
                <c:pt idx="6">
                  <c:v> Computer / IT Literacy</c:v>
                </c:pt>
                <c:pt idx="7">
                  <c:v> Technical Knowledge</c:v>
                </c:pt>
                <c:pt idx="8">
                  <c:v> Self-Management and Initiative</c:v>
                </c:pt>
                <c:pt idx="9">
                  <c:v> Critical and Creative Thinking</c:v>
                </c:pt>
                <c:pt idx="10">
                  <c:v> Flexibility / Adaptability</c:v>
                </c:pt>
                <c:pt idx="11">
                  <c:v> Self-confidence</c:v>
                </c:pt>
                <c:pt idx="12">
                  <c:v> Sales and Marketing Skills</c:v>
                </c:pt>
                <c:pt idx="13">
                  <c:v> Global Fluency &amp; Perspective</c:v>
                </c:pt>
                <c:pt idx="14">
                  <c:v> Persuasion</c:v>
                </c:pt>
              </c:strCache>
            </c:strRef>
          </c:cat>
          <c:val>
            <c:numRef>
              <c:f>Sheet6!$B$4:$B$19</c:f>
              <c:numCache>
                <c:formatCode>General</c:formatCode>
                <c:ptCount val="15"/>
                <c:pt idx="0">
                  <c:v>44</c:v>
                </c:pt>
                <c:pt idx="1">
                  <c:v>43</c:v>
                </c:pt>
                <c:pt idx="2">
                  <c:v>43</c:v>
                </c:pt>
                <c:pt idx="3">
                  <c:v>40</c:v>
                </c:pt>
                <c:pt idx="4">
                  <c:v>38</c:v>
                </c:pt>
                <c:pt idx="5">
                  <c:v>38</c:v>
                </c:pt>
                <c:pt idx="6">
                  <c:v>37</c:v>
                </c:pt>
                <c:pt idx="7">
                  <c:v>36</c:v>
                </c:pt>
                <c:pt idx="8">
                  <c:v>36</c:v>
                </c:pt>
                <c:pt idx="9">
                  <c:v>34</c:v>
                </c:pt>
                <c:pt idx="10">
                  <c:v>34</c:v>
                </c:pt>
                <c:pt idx="11">
                  <c:v>33</c:v>
                </c:pt>
                <c:pt idx="12">
                  <c:v>26</c:v>
                </c:pt>
                <c:pt idx="13">
                  <c:v>24</c:v>
                </c:pt>
                <c:pt idx="14">
                  <c:v>23</c:v>
                </c:pt>
              </c:numCache>
            </c:numRef>
          </c:val>
          <c:extLst>
            <c:ext xmlns:c16="http://schemas.microsoft.com/office/drawing/2014/chart" uri="{C3380CC4-5D6E-409C-BE32-E72D297353CC}">
              <c16:uniqueId val="{00000000-EDC4-4076-9C3C-7BFCD40987BB}"/>
            </c:ext>
          </c:extLst>
        </c:ser>
        <c:dLbls>
          <c:showLegendKey val="0"/>
          <c:showVal val="0"/>
          <c:showCatName val="0"/>
          <c:showSerName val="0"/>
          <c:showPercent val="0"/>
          <c:showBubbleSize val="0"/>
        </c:dLbls>
        <c:gapWidth val="219"/>
        <c:overlap val="-27"/>
        <c:axId val="1219337648"/>
        <c:axId val="1212157712"/>
      </c:barChart>
      <c:catAx>
        <c:axId val="121933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12157712"/>
        <c:crosses val="autoZero"/>
        <c:auto val="1"/>
        <c:lblAlgn val="ctr"/>
        <c:lblOffset val="100"/>
        <c:noMultiLvlLbl val="0"/>
      </c:catAx>
      <c:valAx>
        <c:axId val="121215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1933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7/23/2019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7/23/2019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421306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200949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763216" y="116823"/>
            <a:ext cx="665567"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534462397"/>
              </p:ext>
            </p:extLst>
          </p:nvPr>
        </p:nvGraphicFramePr>
        <p:xfrm>
          <a:off x="928468" y="128238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Tree>
    <p:extLst>
      <p:ext uri="{BB962C8B-B14F-4D97-AF65-F5344CB8AC3E}">
        <p14:creationId xmlns:p14="http://schemas.microsoft.com/office/powerpoint/2010/main" val="117477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192689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18529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440443" y="58411"/>
            <a:ext cx="181812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Tree>
    <p:extLst>
      <p:ext uri="{BB962C8B-B14F-4D97-AF65-F5344CB8AC3E}">
        <p14:creationId xmlns:p14="http://schemas.microsoft.com/office/powerpoint/2010/main" val="391423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8"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759883737"/>
              </p:ext>
            </p:extLst>
          </p:nvPr>
        </p:nvGraphicFramePr>
        <p:xfrm>
          <a:off x="928468" y="1145414"/>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Tree>
    <p:extLst>
      <p:ext uri="{BB962C8B-B14F-4D97-AF65-F5344CB8AC3E}">
        <p14:creationId xmlns:p14="http://schemas.microsoft.com/office/powerpoint/2010/main" val="379272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plan, compensation and benefit survey in 2019. There are 100 Companies in different business sectors joining the survey. The result of this survey will show the insights of monthly salaries, compensation and benefit based on many factors for instance positions, work experiences and industry sectors.</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908257" y="58411"/>
            <a:ext cx="2882520"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Hiring Plan</a:t>
            </a:r>
          </a:p>
        </p:txBody>
      </p:sp>
      <p:graphicFrame>
        <p:nvGraphicFramePr>
          <p:cNvPr id="7" name="Chart 6">
            <a:extLst>
              <a:ext uri="{FF2B5EF4-FFF2-40B4-BE49-F238E27FC236}">
                <a16:creationId xmlns:a16="http://schemas.microsoft.com/office/drawing/2014/main" id="{E704AE6A-DDF3-490C-B0B9-BB155DE6B3AB}"/>
              </a:ext>
            </a:extLst>
          </p:cNvPr>
          <p:cNvGraphicFramePr>
            <a:graphicFrameLocks/>
          </p:cNvGraphicFramePr>
          <p:nvPr>
            <p:extLst>
              <p:ext uri="{D42A27DB-BD31-4B8C-83A1-F6EECF244321}">
                <p14:modId xmlns:p14="http://schemas.microsoft.com/office/powerpoint/2010/main" val="2101338575"/>
              </p:ext>
            </p:extLst>
          </p:nvPr>
        </p:nvGraphicFramePr>
        <p:xfrm>
          <a:off x="2332061" y="1460994"/>
          <a:ext cx="7527877" cy="4516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062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143882" y="58411"/>
            <a:ext cx="841127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Reasons of Increasing headcount</a:t>
            </a:r>
          </a:p>
        </p:txBody>
      </p:sp>
      <p:graphicFrame>
        <p:nvGraphicFramePr>
          <p:cNvPr id="7" name="Chart 6">
            <a:extLst>
              <a:ext uri="{FF2B5EF4-FFF2-40B4-BE49-F238E27FC236}">
                <a16:creationId xmlns:a16="http://schemas.microsoft.com/office/drawing/2014/main" id="{11D4E8D2-18F6-4F9F-AFF4-3D915DDEE633}"/>
              </a:ext>
            </a:extLst>
          </p:cNvPr>
          <p:cNvGraphicFramePr>
            <a:graphicFrameLocks/>
          </p:cNvGraphicFramePr>
          <p:nvPr>
            <p:extLst>
              <p:ext uri="{D42A27DB-BD31-4B8C-83A1-F6EECF244321}">
                <p14:modId xmlns:p14="http://schemas.microsoft.com/office/powerpoint/2010/main" val="2104027414"/>
              </p:ext>
            </p:extLst>
          </p:nvPr>
        </p:nvGraphicFramePr>
        <p:xfrm>
          <a:off x="1821512" y="1192940"/>
          <a:ext cx="8548975" cy="51293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1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33534" y="58411"/>
            <a:ext cx="3231975"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Trendy Jobs</a:t>
            </a:r>
          </a:p>
        </p:txBody>
      </p:sp>
      <p:graphicFrame>
        <p:nvGraphicFramePr>
          <p:cNvPr id="6" name="Chart 5">
            <a:extLst>
              <a:ext uri="{FF2B5EF4-FFF2-40B4-BE49-F238E27FC236}">
                <a16:creationId xmlns:a16="http://schemas.microsoft.com/office/drawing/2014/main" id="{82189750-3DDD-47CA-ACBC-0138A7AB5191}"/>
              </a:ext>
            </a:extLst>
          </p:cNvPr>
          <p:cNvGraphicFramePr>
            <a:graphicFrameLocks/>
          </p:cNvGraphicFramePr>
          <p:nvPr>
            <p:extLst>
              <p:ext uri="{D42A27DB-BD31-4B8C-83A1-F6EECF244321}">
                <p14:modId xmlns:p14="http://schemas.microsoft.com/office/powerpoint/2010/main" val="2308514955"/>
              </p:ext>
            </p:extLst>
          </p:nvPr>
        </p:nvGraphicFramePr>
        <p:xfrm>
          <a:off x="1133308" y="1155398"/>
          <a:ext cx="9199727" cy="55198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283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693459" y="58411"/>
            <a:ext cx="3312125"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Trendy Skills</a:t>
            </a:r>
          </a:p>
        </p:txBody>
      </p:sp>
      <p:graphicFrame>
        <p:nvGraphicFramePr>
          <p:cNvPr id="6" name="Chart 5">
            <a:extLst>
              <a:ext uri="{FF2B5EF4-FFF2-40B4-BE49-F238E27FC236}">
                <a16:creationId xmlns:a16="http://schemas.microsoft.com/office/drawing/2014/main" id="{BF89A472-B4C7-4912-AC9B-40A7CE17CE93}"/>
              </a:ext>
            </a:extLst>
          </p:cNvPr>
          <p:cNvGraphicFramePr>
            <a:graphicFrameLocks/>
          </p:cNvGraphicFramePr>
          <p:nvPr>
            <p:extLst>
              <p:ext uri="{D42A27DB-BD31-4B8C-83A1-F6EECF244321}">
                <p14:modId xmlns:p14="http://schemas.microsoft.com/office/powerpoint/2010/main" val="2032034450"/>
              </p:ext>
            </p:extLst>
          </p:nvPr>
        </p:nvGraphicFramePr>
        <p:xfrm>
          <a:off x="1228300" y="1241105"/>
          <a:ext cx="8941822" cy="5365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8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plan,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100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
        <p:nvSpPr>
          <p:cNvPr id="9" name="TextBox 8">
            <a:extLst>
              <a:ext uri="{FF2B5EF4-FFF2-40B4-BE49-F238E27FC236}">
                <a16:creationId xmlns:a16="http://schemas.microsoft.com/office/drawing/2014/main" id="{6CFDD1AD-A064-4B39-B900-0568D1092F82}"/>
              </a:ext>
            </a:extLst>
          </p:cNvPr>
          <p:cNvSpPr txBox="1"/>
          <p:nvPr/>
        </p:nvSpPr>
        <p:spPr>
          <a:xfrm>
            <a:off x="6693876"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respondents were ask to fill out the forms with basic monthly salary of each job position, hiring plan and skillset they want from employee.</a:t>
            </a:r>
          </a:p>
          <a:p>
            <a:r>
              <a:rPr lang="en-US" dirty="0">
                <a:latin typeface="Roboto" panose="02000000000000000000" pitchFamily="2" charset="0"/>
                <a:ea typeface="Roboto" panose="02000000000000000000" pitchFamily="2" charset="0"/>
              </a:rPr>
              <a:t>The collected data has been analyzed in form of “average” starting from new graduate, 1 to 3 years experience, 4 to 6 and 7 more years experience.</a:t>
            </a:r>
          </a:p>
          <a:p>
            <a:r>
              <a:rPr lang="en-US" dirty="0">
                <a:latin typeface="Roboto" panose="02000000000000000000" pitchFamily="2" charset="0"/>
                <a:ea typeface="Roboto" panose="02000000000000000000" pitchFamily="2" charset="0"/>
              </a:rPr>
              <a:t>The data has also been analyzed by both business sectors and overview.</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graphicFrame>
        <p:nvGraphicFramePr>
          <p:cNvPr id="7" name="Chart 6">
            <a:extLst>
              <a:ext uri="{FF2B5EF4-FFF2-40B4-BE49-F238E27FC236}">
                <a16:creationId xmlns:a16="http://schemas.microsoft.com/office/drawing/2014/main" id="{21B3B5F6-DD2C-4EA3-BC1D-134D28458F54}"/>
              </a:ext>
            </a:extLst>
          </p:cNvPr>
          <p:cNvGraphicFramePr>
            <a:graphicFrameLocks/>
          </p:cNvGraphicFramePr>
          <p:nvPr/>
        </p:nvGraphicFramePr>
        <p:xfrm>
          <a:off x="2496651" y="1683752"/>
          <a:ext cx="7705726" cy="37004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34CD273-9B70-4E27-9C7F-6767A2CB896B}"/>
              </a:ext>
            </a:extLst>
          </p:cNvPr>
          <p:cNvSpPr txBox="1"/>
          <p:nvPr/>
        </p:nvSpPr>
        <p:spPr>
          <a:xfrm>
            <a:off x="3923209" y="1195014"/>
            <a:ext cx="4852610" cy="369332"/>
          </a:xfrm>
          <a:prstGeom prst="rect">
            <a:avLst/>
          </a:prstGeom>
          <a:noFill/>
        </p:spPr>
        <p:txBody>
          <a:bodyPr wrap="none" rtlCol="0">
            <a:spAutoFit/>
          </a:bodyPr>
          <a:lstStyle/>
          <a:p>
            <a:r>
              <a:rPr lang="en-US" dirty="0"/>
              <a:t>Size of Participating Companies and Organizations</a:t>
            </a:r>
          </a:p>
        </p:txBody>
      </p:sp>
      <p:sp>
        <p:nvSpPr>
          <p:cNvPr id="3" name="TextBox 2">
            <a:extLst>
              <a:ext uri="{FF2B5EF4-FFF2-40B4-BE49-F238E27FC236}">
                <a16:creationId xmlns:a16="http://schemas.microsoft.com/office/drawing/2014/main" id="{B8CF7E13-9EEF-431A-899D-0DD637B14558}"/>
              </a:ext>
            </a:extLst>
          </p:cNvPr>
          <p:cNvSpPr txBox="1"/>
          <p:nvPr/>
        </p:nvSpPr>
        <p:spPr>
          <a:xfrm>
            <a:off x="4079631" y="1885071"/>
            <a:ext cx="5534272" cy="369332"/>
          </a:xfrm>
          <a:prstGeom prst="rect">
            <a:avLst/>
          </a:prstGeom>
          <a:noFill/>
        </p:spPr>
        <p:txBody>
          <a:bodyPr wrap="none" rtlCol="0">
            <a:spAutoFit/>
          </a:bodyPr>
          <a:lstStyle/>
          <a:p>
            <a:r>
              <a:rPr lang="en-US" dirty="0"/>
              <a:t>(No. of Participating Companies </a:t>
            </a:r>
            <a:r>
              <a:rPr lang="en-US"/>
              <a:t>and Organizations = 100)</a:t>
            </a:r>
            <a:endParaRPr lang="en-US" dirty="0"/>
          </a:p>
        </p:txBody>
      </p:sp>
      <p:sp>
        <p:nvSpPr>
          <p:cNvPr id="6" name="TextBox 5">
            <a:extLst>
              <a:ext uri="{FF2B5EF4-FFF2-40B4-BE49-F238E27FC236}">
                <a16:creationId xmlns:a16="http://schemas.microsoft.com/office/drawing/2014/main" id="{F7A4489C-7455-4379-9991-2E229C711F18}"/>
              </a:ext>
            </a:extLst>
          </p:cNvPr>
          <p:cNvSpPr txBox="1"/>
          <p:nvPr/>
        </p:nvSpPr>
        <p:spPr>
          <a:xfrm>
            <a:off x="8918917" y="2729132"/>
            <a:ext cx="1738746" cy="369332"/>
          </a:xfrm>
          <a:prstGeom prst="rect">
            <a:avLst/>
          </a:prstGeom>
          <a:noFill/>
        </p:spPr>
        <p:txBody>
          <a:bodyPr wrap="none" rtlCol="0">
            <a:spAutoFit/>
          </a:bodyPr>
          <a:lstStyle/>
          <a:p>
            <a:r>
              <a:rPr lang="en-US" dirty="0"/>
              <a:t>No. of employee</a:t>
            </a:r>
          </a:p>
        </p:txBody>
      </p:sp>
    </p:spTree>
    <p:extLst>
      <p:ext uri="{BB962C8B-B14F-4D97-AF65-F5344CB8AC3E}">
        <p14:creationId xmlns:p14="http://schemas.microsoft.com/office/powerpoint/2010/main" val="7779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20810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1346</Words>
  <Application>Microsoft Office PowerPoint</Application>
  <PresentationFormat>Widescreen</PresentationFormat>
  <Paragraphs>733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273</cp:revision>
  <dcterms:created xsi:type="dcterms:W3CDTF">2019-07-11T02:53:09Z</dcterms:created>
  <dcterms:modified xsi:type="dcterms:W3CDTF">2019-07-23T08:46:33Z</dcterms:modified>
</cp:coreProperties>
</file>