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40531-0DED-45D3-9720-F39DA668CF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61CE1D-FBD1-4BA0-8992-67879A2737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7ADB1C-231B-476E-BA7C-3ADF6A9E620A}"/>
              </a:ext>
            </a:extLst>
          </p:cNvPr>
          <p:cNvSpPr>
            <a:spLocks noGrp="1"/>
          </p:cNvSpPr>
          <p:nvPr>
            <p:ph type="dt" sz="half" idx="10"/>
          </p:nvPr>
        </p:nvSpPr>
        <p:spPr/>
        <p:txBody>
          <a:bodyPr/>
          <a:lstStyle/>
          <a:p>
            <a:fld id="{971A37A0-98A2-4046-9ECD-FCF836B52C03}" type="datetimeFigureOut">
              <a:rPr lang="en-US" smtClean="0"/>
              <a:t>7/11/2019</a:t>
            </a:fld>
            <a:endParaRPr lang="en-US"/>
          </a:p>
        </p:txBody>
      </p:sp>
      <p:sp>
        <p:nvSpPr>
          <p:cNvPr id="5" name="Footer Placeholder 4">
            <a:extLst>
              <a:ext uri="{FF2B5EF4-FFF2-40B4-BE49-F238E27FC236}">
                <a16:creationId xmlns:a16="http://schemas.microsoft.com/office/drawing/2014/main" id="{A2BBE911-863A-4B66-95CD-9BA47E463E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AB2631-5810-4ED4-85AB-377F8BB341F9}"/>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3370103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81518-056E-476B-9CB1-ACF42B3044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04A8E0-72C6-491D-911D-D2604194DB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C1F9A7-FBD5-4C46-BC64-3416C5785FB5}"/>
              </a:ext>
            </a:extLst>
          </p:cNvPr>
          <p:cNvSpPr>
            <a:spLocks noGrp="1"/>
          </p:cNvSpPr>
          <p:nvPr>
            <p:ph type="dt" sz="half" idx="10"/>
          </p:nvPr>
        </p:nvSpPr>
        <p:spPr/>
        <p:txBody>
          <a:bodyPr/>
          <a:lstStyle/>
          <a:p>
            <a:fld id="{971A37A0-98A2-4046-9ECD-FCF836B52C03}" type="datetimeFigureOut">
              <a:rPr lang="en-US" smtClean="0"/>
              <a:t>7/11/2019</a:t>
            </a:fld>
            <a:endParaRPr lang="en-US"/>
          </a:p>
        </p:txBody>
      </p:sp>
      <p:sp>
        <p:nvSpPr>
          <p:cNvPr id="5" name="Footer Placeholder 4">
            <a:extLst>
              <a:ext uri="{FF2B5EF4-FFF2-40B4-BE49-F238E27FC236}">
                <a16:creationId xmlns:a16="http://schemas.microsoft.com/office/drawing/2014/main" id="{8FD409B1-A4F2-4C75-BAB4-FADFCAFF4D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136053-E774-465E-93B8-0080B0B27193}"/>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13989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720F13-3863-455A-83D0-F9C3DBC38F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BC2F98-3D48-4919-A633-1441F130D7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FF12ED-6A4D-4104-811D-A8AE7002852A}"/>
              </a:ext>
            </a:extLst>
          </p:cNvPr>
          <p:cNvSpPr>
            <a:spLocks noGrp="1"/>
          </p:cNvSpPr>
          <p:nvPr>
            <p:ph type="dt" sz="half" idx="10"/>
          </p:nvPr>
        </p:nvSpPr>
        <p:spPr/>
        <p:txBody>
          <a:bodyPr/>
          <a:lstStyle/>
          <a:p>
            <a:fld id="{971A37A0-98A2-4046-9ECD-FCF836B52C03}" type="datetimeFigureOut">
              <a:rPr lang="en-US" smtClean="0"/>
              <a:t>7/11/2019</a:t>
            </a:fld>
            <a:endParaRPr lang="en-US"/>
          </a:p>
        </p:txBody>
      </p:sp>
      <p:sp>
        <p:nvSpPr>
          <p:cNvPr id="5" name="Footer Placeholder 4">
            <a:extLst>
              <a:ext uri="{FF2B5EF4-FFF2-40B4-BE49-F238E27FC236}">
                <a16:creationId xmlns:a16="http://schemas.microsoft.com/office/drawing/2014/main" id="{BFA42747-2718-48B9-B408-F6C3DDA43F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D00496-4498-4220-8A67-1BC86B788E44}"/>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1644390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5DBF4-97FF-4DB5-8867-0F09234AC5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7957C7-FA48-48E8-893C-0A13F5A398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10C376-7C4E-44A3-8CFD-C90B0E35D717}"/>
              </a:ext>
            </a:extLst>
          </p:cNvPr>
          <p:cNvSpPr>
            <a:spLocks noGrp="1"/>
          </p:cNvSpPr>
          <p:nvPr>
            <p:ph type="dt" sz="half" idx="10"/>
          </p:nvPr>
        </p:nvSpPr>
        <p:spPr/>
        <p:txBody>
          <a:bodyPr/>
          <a:lstStyle/>
          <a:p>
            <a:fld id="{971A37A0-98A2-4046-9ECD-FCF836B52C03}" type="datetimeFigureOut">
              <a:rPr lang="en-US" smtClean="0"/>
              <a:t>7/11/2019</a:t>
            </a:fld>
            <a:endParaRPr lang="en-US"/>
          </a:p>
        </p:txBody>
      </p:sp>
      <p:sp>
        <p:nvSpPr>
          <p:cNvPr id="5" name="Footer Placeholder 4">
            <a:extLst>
              <a:ext uri="{FF2B5EF4-FFF2-40B4-BE49-F238E27FC236}">
                <a16:creationId xmlns:a16="http://schemas.microsoft.com/office/drawing/2014/main" id="{6057503C-3324-4C5C-82B4-E8BB768B5F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F2F6E0-38E8-4344-A487-47DEF15D164B}"/>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2643006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A1EE3-5926-4CEC-B96E-9A7580E957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1BB542-B3EC-43F8-9F42-998CCCDDCA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CE8EBF-340E-4CEB-B33A-6FEA1ECDE3A8}"/>
              </a:ext>
            </a:extLst>
          </p:cNvPr>
          <p:cNvSpPr>
            <a:spLocks noGrp="1"/>
          </p:cNvSpPr>
          <p:nvPr>
            <p:ph type="dt" sz="half" idx="10"/>
          </p:nvPr>
        </p:nvSpPr>
        <p:spPr/>
        <p:txBody>
          <a:bodyPr/>
          <a:lstStyle/>
          <a:p>
            <a:fld id="{971A37A0-98A2-4046-9ECD-FCF836B52C03}" type="datetimeFigureOut">
              <a:rPr lang="en-US" smtClean="0"/>
              <a:t>7/11/2019</a:t>
            </a:fld>
            <a:endParaRPr lang="en-US"/>
          </a:p>
        </p:txBody>
      </p:sp>
      <p:sp>
        <p:nvSpPr>
          <p:cNvPr id="5" name="Footer Placeholder 4">
            <a:extLst>
              <a:ext uri="{FF2B5EF4-FFF2-40B4-BE49-F238E27FC236}">
                <a16:creationId xmlns:a16="http://schemas.microsoft.com/office/drawing/2014/main" id="{10998320-3B71-4CF7-A2A7-E16DF6FB77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69964A-536E-4BDC-8701-7880D1759591}"/>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1106957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66156-EC8B-4350-B331-DF4B7E1AD9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21BB97-16E2-41BE-A044-13488793A6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A72AE7-B958-4064-A3C0-2CD5F8572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68444F-BA2F-40F0-A887-429DE1A35AD2}"/>
              </a:ext>
            </a:extLst>
          </p:cNvPr>
          <p:cNvSpPr>
            <a:spLocks noGrp="1"/>
          </p:cNvSpPr>
          <p:nvPr>
            <p:ph type="dt" sz="half" idx="10"/>
          </p:nvPr>
        </p:nvSpPr>
        <p:spPr/>
        <p:txBody>
          <a:bodyPr/>
          <a:lstStyle/>
          <a:p>
            <a:fld id="{971A37A0-98A2-4046-9ECD-FCF836B52C03}" type="datetimeFigureOut">
              <a:rPr lang="en-US" smtClean="0"/>
              <a:t>7/11/2019</a:t>
            </a:fld>
            <a:endParaRPr lang="en-US"/>
          </a:p>
        </p:txBody>
      </p:sp>
      <p:sp>
        <p:nvSpPr>
          <p:cNvPr id="6" name="Footer Placeholder 5">
            <a:extLst>
              <a:ext uri="{FF2B5EF4-FFF2-40B4-BE49-F238E27FC236}">
                <a16:creationId xmlns:a16="http://schemas.microsoft.com/office/drawing/2014/main" id="{F9FA691A-9A5F-4DE0-A5CE-DF8E7A9264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9AE7E1-19C2-4374-BDD0-5270E934EC5F}"/>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1714622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EA1AA-14CA-40BF-926F-1E959DD32C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446A2C-4123-4F0E-A6A2-5CC77A0BE4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717649-FAA4-47A4-B918-941C81BE80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CE77CA-3B8C-4CF4-BE9C-95F233644A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431AED-ADA8-411D-98DF-27BAECD618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20B7DD-1579-40B0-B287-F9DF89B52574}"/>
              </a:ext>
            </a:extLst>
          </p:cNvPr>
          <p:cNvSpPr>
            <a:spLocks noGrp="1"/>
          </p:cNvSpPr>
          <p:nvPr>
            <p:ph type="dt" sz="half" idx="10"/>
          </p:nvPr>
        </p:nvSpPr>
        <p:spPr/>
        <p:txBody>
          <a:bodyPr/>
          <a:lstStyle/>
          <a:p>
            <a:fld id="{971A37A0-98A2-4046-9ECD-FCF836B52C03}" type="datetimeFigureOut">
              <a:rPr lang="en-US" smtClean="0"/>
              <a:t>7/11/2019</a:t>
            </a:fld>
            <a:endParaRPr lang="en-US"/>
          </a:p>
        </p:txBody>
      </p:sp>
      <p:sp>
        <p:nvSpPr>
          <p:cNvPr id="8" name="Footer Placeholder 7">
            <a:extLst>
              <a:ext uri="{FF2B5EF4-FFF2-40B4-BE49-F238E27FC236}">
                <a16:creationId xmlns:a16="http://schemas.microsoft.com/office/drawing/2014/main" id="{38482B74-BE35-4F02-9D87-D29B6B2AA5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E6C637-CE40-4819-9F69-17E757E29975}"/>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248136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EE99C-8D94-4C82-9DA2-7E153CA3F4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CE4958-3D37-4959-8F77-F1D44D4B5DEC}"/>
              </a:ext>
            </a:extLst>
          </p:cNvPr>
          <p:cNvSpPr>
            <a:spLocks noGrp="1"/>
          </p:cNvSpPr>
          <p:nvPr>
            <p:ph type="dt" sz="half" idx="10"/>
          </p:nvPr>
        </p:nvSpPr>
        <p:spPr/>
        <p:txBody>
          <a:bodyPr/>
          <a:lstStyle/>
          <a:p>
            <a:fld id="{971A37A0-98A2-4046-9ECD-FCF836B52C03}" type="datetimeFigureOut">
              <a:rPr lang="en-US" smtClean="0"/>
              <a:t>7/11/2019</a:t>
            </a:fld>
            <a:endParaRPr lang="en-US"/>
          </a:p>
        </p:txBody>
      </p:sp>
      <p:sp>
        <p:nvSpPr>
          <p:cNvPr id="4" name="Footer Placeholder 3">
            <a:extLst>
              <a:ext uri="{FF2B5EF4-FFF2-40B4-BE49-F238E27FC236}">
                <a16:creationId xmlns:a16="http://schemas.microsoft.com/office/drawing/2014/main" id="{6F253CBE-2CDF-4170-B441-A9AA746AB7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1A17DB-3653-47A6-B42D-FF1618D08629}"/>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2664658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A3B992-DF1E-4601-800C-C6B55E87C175}"/>
              </a:ext>
            </a:extLst>
          </p:cNvPr>
          <p:cNvSpPr>
            <a:spLocks noGrp="1"/>
          </p:cNvSpPr>
          <p:nvPr>
            <p:ph type="dt" sz="half" idx="10"/>
          </p:nvPr>
        </p:nvSpPr>
        <p:spPr/>
        <p:txBody>
          <a:bodyPr/>
          <a:lstStyle/>
          <a:p>
            <a:fld id="{971A37A0-98A2-4046-9ECD-FCF836B52C03}" type="datetimeFigureOut">
              <a:rPr lang="en-US" smtClean="0"/>
              <a:t>7/11/2019</a:t>
            </a:fld>
            <a:endParaRPr lang="en-US"/>
          </a:p>
        </p:txBody>
      </p:sp>
      <p:sp>
        <p:nvSpPr>
          <p:cNvPr id="3" name="Footer Placeholder 2">
            <a:extLst>
              <a:ext uri="{FF2B5EF4-FFF2-40B4-BE49-F238E27FC236}">
                <a16:creationId xmlns:a16="http://schemas.microsoft.com/office/drawing/2014/main" id="{41E04CAE-7FF0-4EB0-8D8F-077ED7836A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BA9073-8674-4B7E-B050-29230D138E73}"/>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2778898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8F15F-1192-4817-9550-B66800D902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4F5E66-BB29-431C-8FFC-075CCE4828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D7E617-B09E-465D-93F3-48234485E3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F0405A-2678-491C-882F-2089AF54047D}"/>
              </a:ext>
            </a:extLst>
          </p:cNvPr>
          <p:cNvSpPr>
            <a:spLocks noGrp="1"/>
          </p:cNvSpPr>
          <p:nvPr>
            <p:ph type="dt" sz="half" idx="10"/>
          </p:nvPr>
        </p:nvSpPr>
        <p:spPr/>
        <p:txBody>
          <a:bodyPr/>
          <a:lstStyle/>
          <a:p>
            <a:fld id="{971A37A0-98A2-4046-9ECD-FCF836B52C03}" type="datetimeFigureOut">
              <a:rPr lang="en-US" smtClean="0"/>
              <a:t>7/11/2019</a:t>
            </a:fld>
            <a:endParaRPr lang="en-US"/>
          </a:p>
        </p:txBody>
      </p:sp>
      <p:sp>
        <p:nvSpPr>
          <p:cNvPr id="6" name="Footer Placeholder 5">
            <a:extLst>
              <a:ext uri="{FF2B5EF4-FFF2-40B4-BE49-F238E27FC236}">
                <a16:creationId xmlns:a16="http://schemas.microsoft.com/office/drawing/2014/main" id="{D295F33D-ABFC-411A-9F1E-901507D198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F3EB05-0643-43CE-8C65-762A2401F49E}"/>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2591695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92561-20C3-4191-9B47-6994255058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7F77D5-E933-4A5B-AAB4-E5DDF0E48C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172998-98C3-4A31-AD5F-F2C8A5757B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E10BE1-D256-4F1F-B49F-BC6DADA2BA45}"/>
              </a:ext>
            </a:extLst>
          </p:cNvPr>
          <p:cNvSpPr>
            <a:spLocks noGrp="1"/>
          </p:cNvSpPr>
          <p:nvPr>
            <p:ph type="dt" sz="half" idx="10"/>
          </p:nvPr>
        </p:nvSpPr>
        <p:spPr/>
        <p:txBody>
          <a:bodyPr/>
          <a:lstStyle/>
          <a:p>
            <a:fld id="{971A37A0-98A2-4046-9ECD-FCF836B52C03}" type="datetimeFigureOut">
              <a:rPr lang="en-US" smtClean="0"/>
              <a:t>7/11/2019</a:t>
            </a:fld>
            <a:endParaRPr lang="en-US"/>
          </a:p>
        </p:txBody>
      </p:sp>
      <p:sp>
        <p:nvSpPr>
          <p:cNvPr id="6" name="Footer Placeholder 5">
            <a:extLst>
              <a:ext uri="{FF2B5EF4-FFF2-40B4-BE49-F238E27FC236}">
                <a16:creationId xmlns:a16="http://schemas.microsoft.com/office/drawing/2014/main" id="{C4969003-C3D1-4461-AF5F-C8F5DB4204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F61F81-8424-4132-9ECB-70DBBC90BE42}"/>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1342143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E387F9-C0BE-46AE-A756-3144791F29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CDA534-A8A3-4017-9AFD-D491509010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ACF622-8CDA-42DE-A2C9-7CA2BCC9DA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1A37A0-98A2-4046-9ECD-FCF836B52C03}" type="datetimeFigureOut">
              <a:rPr lang="en-US" smtClean="0"/>
              <a:t>7/11/2019</a:t>
            </a:fld>
            <a:endParaRPr lang="en-US"/>
          </a:p>
        </p:txBody>
      </p:sp>
      <p:sp>
        <p:nvSpPr>
          <p:cNvPr id="5" name="Footer Placeholder 4">
            <a:extLst>
              <a:ext uri="{FF2B5EF4-FFF2-40B4-BE49-F238E27FC236}">
                <a16:creationId xmlns:a16="http://schemas.microsoft.com/office/drawing/2014/main" id="{1F11E63C-50B5-46BC-9C30-4AC888B59A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3BB668-6DC9-46E9-B62D-DE9D08935C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CF276D-3176-43CE-8517-501DBFBCAFCE}" type="slidenum">
              <a:rPr lang="en-US" smtClean="0"/>
              <a:t>‹#›</a:t>
            </a:fld>
            <a:endParaRPr lang="en-US"/>
          </a:p>
        </p:txBody>
      </p:sp>
    </p:spTree>
    <p:extLst>
      <p:ext uri="{BB962C8B-B14F-4D97-AF65-F5344CB8AC3E}">
        <p14:creationId xmlns:p14="http://schemas.microsoft.com/office/powerpoint/2010/main" val="1818629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B3033B-FF16-4482-84F8-5490F164B444}"/>
              </a:ext>
            </a:extLst>
          </p:cNvPr>
          <p:cNvSpPr txBox="1"/>
          <p:nvPr/>
        </p:nvSpPr>
        <p:spPr>
          <a:xfrm>
            <a:off x="3275428" y="3665601"/>
            <a:ext cx="5641144" cy="584775"/>
          </a:xfrm>
          <a:prstGeom prst="rect">
            <a:avLst/>
          </a:prstGeom>
          <a:noFill/>
        </p:spPr>
        <p:txBody>
          <a:bodyPr wrap="square" rtlCol="0">
            <a:spAutoFit/>
          </a:bodyPr>
          <a:lstStyle/>
          <a:p>
            <a:r>
              <a:rPr lang="en-US" sz="3200" dirty="0">
                <a:latin typeface="Roboto" panose="02000000000000000000" pitchFamily="2" charset="0"/>
                <a:ea typeface="Roboto" panose="02000000000000000000" pitchFamily="2" charset="0"/>
              </a:rPr>
              <a:t>108Jobs Annual Salary Survey</a:t>
            </a:r>
          </a:p>
        </p:txBody>
      </p:sp>
      <p:pic>
        <p:nvPicPr>
          <p:cNvPr id="6" name="Picture 5">
            <a:extLst>
              <a:ext uri="{FF2B5EF4-FFF2-40B4-BE49-F238E27FC236}">
                <a16:creationId xmlns:a16="http://schemas.microsoft.com/office/drawing/2014/main" id="{EFC74987-0F9F-4A78-8A3A-E68AF35913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1201" y="1112901"/>
            <a:ext cx="3695700" cy="2552700"/>
          </a:xfrm>
          <a:prstGeom prst="rect">
            <a:avLst/>
          </a:prstGeom>
        </p:spPr>
      </p:pic>
    </p:spTree>
    <p:extLst>
      <p:ext uri="{BB962C8B-B14F-4D97-AF65-F5344CB8AC3E}">
        <p14:creationId xmlns:p14="http://schemas.microsoft.com/office/powerpoint/2010/main" val="2923406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015452-DF8C-43A6-94B6-559611C291CA}"/>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C393491-EC7D-404B-9298-6296CE338FDE}"/>
              </a:ext>
            </a:extLst>
          </p:cNvPr>
          <p:cNvSpPr txBox="1"/>
          <p:nvPr/>
        </p:nvSpPr>
        <p:spPr>
          <a:xfrm>
            <a:off x="2677863" y="58411"/>
            <a:ext cx="7350089"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SCOPE AND METHODOLOGY</a:t>
            </a:r>
          </a:p>
        </p:txBody>
      </p:sp>
      <p:sp>
        <p:nvSpPr>
          <p:cNvPr id="7" name="Rectangle 6">
            <a:extLst>
              <a:ext uri="{FF2B5EF4-FFF2-40B4-BE49-F238E27FC236}">
                <a16:creationId xmlns:a16="http://schemas.microsoft.com/office/drawing/2014/main" id="{9FB6882D-3F4B-4856-899B-15BF4787F8EE}"/>
              </a:ext>
            </a:extLst>
          </p:cNvPr>
          <p:cNvSpPr/>
          <p:nvPr/>
        </p:nvSpPr>
        <p:spPr>
          <a:xfrm>
            <a:off x="5767754" y="1041009"/>
            <a:ext cx="56271" cy="5641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8" name="TextBox 7">
            <a:extLst>
              <a:ext uri="{FF2B5EF4-FFF2-40B4-BE49-F238E27FC236}">
                <a16:creationId xmlns:a16="http://schemas.microsoft.com/office/drawing/2014/main" id="{698590E5-FE97-466F-9184-0585E17A6E3B}"/>
              </a:ext>
            </a:extLst>
          </p:cNvPr>
          <p:cNvSpPr txBox="1"/>
          <p:nvPr/>
        </p:nvSpPr>
        <p:spPr>
          <a:xfrm>
            <a:off x="928467" y="1631853"/>
            <a:ext cx="4501661" cy="461665"/>
          </a:xfrm>
          <a:prstGeom prst="rect">
            <a:avLst/>
          </a:prstGeom>
          <a:noFill/>
        </p:spPr>
        <p:txBody>
          <a:bodyPr wrap="square" rtlCol="0">
            <a:spAutoFit/>
          </a:bodyPr>
          <a:lstStyle/>
          <a:p>
            <a:r>
              <a:rPr lang="en-US" sz="2400" b="1" u="sng" dirty="0">
                <a:latin typeface="Roboto" panose="02000000000000000000" pitchFamily="2" charset="0"/>
                <a:ea typeface="Roboto" panose="02000000000000000000" pitchFamily="2" charset="0"/>
              </a:rPr>
              <a:t>Data Collection Method</a:t>
            </a:r>
          </a:p>
        </p:txBody>
      </p:sp>
      <p:sp>
        <p:nvSpPr>
          <p:cNvPr id="11" name="TextBox 10">
            <a:extLst>
              <a:ext uri="{FF2B5EF4-FFF2-40B4-BE49-F238E27FC236}">
                <a16:creationId xmlns:a16="http://schemas.microsoft.com/office/drawing/2014/main" id="{45EF8D10-AD74-4BD7-A247-3306AD7AA4E3}"/>
              </a:ext>
            </a:extLst>
          </p:cNvPr>
          <p:cNvSpPr txBox="1"/>
          <p:nvPr/>
        </p:nvSpPr>
        <p:spPr>
          <a:xfrm>
            <a:off x="928468" y="2486692"/>
            <a:ext cx="4839286" cy="1200329"/>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The survey was conducted through an online platform. The respondents were asked to fill the questionnaire through Google Form from 15 to 30 May 2019.</a:t>
            </a:r>
          </a:p>
        </p:txBody>
      </p:sp>
      <p:sp>
        <p:nvSpPr>
          <p:cNvPr id="12" name="TextBox 11">
            <a:extLst>
              <a:ext uri="{FF2B5EF4-FFF2-40B4-BE49-F238E27FC236}">
                <a16:creationId xmlns:a16="http://schemas.microsoft.com/office/drawing/2014/main" id="{3DC3A3B9-2791-4F77-82ED-A5D6FF884943}"/>
              </a:ext>
            </a:extLst>
          </p:cNvPr>
          <p:cNvSpPr txBox="1"/>
          <p:nvPr/>
        </p:nvSpPr>
        <p:spPr>
          <a:xfrm>
            <a:off x="6693876" y="1631853"/>
            <a:ext cx="2548595" cy="461665"/>
          </a:xfrm>
          <a:prstGeom prst="rect">
            <a:avLst/>
          </a:prstGeom>
          <a:noFill/>
        </p:spPr>
        <p:txBody>
          <a:bodyPr wrap="square" rtlCol="0">
            <a:spAutoFit/>
          </a:bodyPr>
          <a:lstStyle/>
          <a:p>
            <a:r>
              <a:rPr lang="en-US" sz="2400" b="1" u="sng" dirty="0">
                <a:latin typeface="Roboto" panose="02000000000000000000" pitchFamily="2" charset="0"/>
                <a:ea typeface="Roboto" panose="02000000000000000000" pitchFamily="2" charset="0"/>
              </a:rPr>
              <a:t>Data Analysis</a:t>
            </a:r>
          </a:p>
        </p:txBody>
      </p:sp>
    </p:spTree>
    <p:extLst>
      <p:ext uri="{BB962C8B-B14F-4D97-AF65-F5344CB8AC3E}">
        <p14:creationId xmlns:p14="http://schemas.microsoft.com/office/powerpoint/2010/main" val="1011262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1663324" y="0"/>
            <a:ext cx="8630889"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Banking / Micro-finance  / Leasing</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nvGraphicFramePr>
        <p:xfrm>
          <a:off x="928466" y="1591870"/>
          <a:ext cx="10142807" cy="3697110"/>
        </p:xfrm>
        <a:graphic>
          <a:graphicData uri="http://schemas.openxmlformats.org/drawingml/2006/table">
            <a:tbl>
              <a:tblPr firstRow="1" bandRow="1">
                <a:tableStyleId>{5C22544A-7EE6-4342-B048-85BDC9FD1C3A}</a:tableStyleId>
              </a:tblPr>
              <a:tblGrid>
                <a:gridCol w="2377442">
                  <a:extLst>
                    <a:ext uri="{9D8B030D-6E8A-4147-A177-3AD203B41FA5}">
                      <a16:colId xmlns:a16="http://schemas.microsoft.com/office/drawing/2014/main" val="2497592185"/>
                    </a:ext>
                  </a:extLst>
                </a:gridCol>
                <a:gridCol w="1652374">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1966144">
                  <a:extLst>
                    <a:ext uri="{9D8B030D-6E8A-4147-A177-3AD203B41FA5}">
                      <a16:colId xmlns:a16="http://schemas.microsoft.com/office/drawing/2014/main" val="3251926524"/>
                    </a:ext>
                  </a:extLst>
                </a:gridCol>
                <a:gridCol w="2225568">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Teller</a:t>
                      </a:r>
                    </a:p>
                  </a:txBody>
                  <a:tcPr/>
                </a:tc>
                <a:tc>
                  <a:txBody>
                    <a:bodyPr/>
                    <a:lstStyle/>
                    <a:p>
                      <a:pPr algn="ctr"/>
                      <a:r>
                        <a:rPr lang="en-US" dirty="0"/>
                        <a:t>292</a:t>
                      </a:r>
                    </a:p>
                  </a:txBody>
                  <a:tcPr/>
                </a:tc>
                <a:tc>
                  <a:txBody>
                    <a:bodyPr/>
                    <a:lstStyle/>
                    <a:p>
                      <a:pPr algn="ctr"/>
                      <a:r>
                        <a:rPr lang="en-US" dirty="0"/>
                        <a:t>362</a:t>
                      </a:r>
                    </a:p>
                  </a:txBody>
                  <a:tcPr/>
                </a:tc>
                <a:tc>
                  <a:txBody>
                    <a:bodyPr/>
                    <a:lstStyle/>
                    <a:p>
                      <a:pPr algn="ctr"/>
                      <a:r>
                        <a:rPr lang="en-US" dirty="0"/>
                        <a:t>465</a:t>
                      </a:r>
                    </a:p>
                  </a:txBody>
                  <a:tcPr/>
                </a:tc>
                <a:tc>
                  <a:txBody>
                    <a:bodyPr/>
                    <a:lstStyle/>
                    <a:p>
                      <a:pPr algn="ctr"/>
                      <a:r>
                        <a:rPr lang="en-US" dirty="0"/>
                        <a:t>662</a:t>
                      </a:r>
                    </a:p>
                  </a:txBody>
                  <a:tcPr/>
                </a:tc>
                <a:extLst>
                  <a:ext uri="{0D108BD9-81ED-4DB2-BD59-A6C34878D82A}">
                    <a16:rowId xmlns:a16="http://schemas.microsoft.com/office/drawing/2014/main" val="1061743433"/>
                  </a:ext>
                </a:extLst>
              </a:tr>
              <a:tr h="369711">
                <a:tc>
                  <a:txBody>
                    <a:bodyPr/>
                    <a:lstStyle/>
                    <a:p>
                      <a:r>
                        <a:rPr lang="en-US" dirty="0"/>
                        <a:t>Credit Officer</a:t>
                      </a:r>
                    </a:p>
                  </a:txBody>
                  <a:tcPr/>
                </a:tc>
                <a:tc>
                  <a:txBody>
                    <a:bodyPr/>
                    <a:lstStyle/>
                    <a:p>
                      <a:pPr algn="ctr"/>
                      <a:r>
                        <a:rPr lang="en-US" dirty="0"/>
                        <a:t>315</a:t>
                      </a:r>
                    </a:p>
                  </a:txBody>
                  <a:tcPr/>
                </a:tc>
                <a:tc>
                  <a:txBody>
                    <a:bodyPr/>
                    <a:lstStyle/>
                    <a:p>
                      <a:pPr algn="ctr"/>
                      <a:r>
                        <a:rPr lang="en-US" dirty="0"/>
                        <a:t>389</a:t>
                      </a:r>
                    </a:p>
                  </a:txBody>
                  <a:tcPr/>
                </a:tc>
                <a:tc>
                  <a:txBody>
                    <a:bodyPr/>
                    <a:lstStyle/>
                    <a:p>
                      <a:pPr algn="ctr"/>
                      <a:r>
                        <a:rPr lang="en-US" dirty="0"/>
                        <a:t>515</a:t>
                      </a:r>
                    </a:p>
                  </a:txBody>
                  <a:tcPr/>
                </a:tc>
                <a:tc>
                  <a:txBody>
                    <a:bodyPr/>
                    <a:lstStyle/>
                    <a:p>
                      <a:pPr algn="ctr"/>
                      <a:r>
                        <a:rPr lang="en-US" dirty="0"/>
                        <a:t>662</a:t>
                      </a:r>
                    </a:p>
                  </a:txBody>
                  <a:tcPr/>
                </a:tc>
                <a:extLst>
                  <a:ext uri="{0D108BD9-81ED-4DB2-BD59-A6C34878D82A}">
                    <a16:rowId xmlns:a16="http://schemas.microsoft.com/office/drawing/2014/main" val="1149758969"/>
                  </a:ext>
                </a:extLst>
              </a:tr>
              <a:tr h="369711">
                <a:tc>
                  <a:txBody>
                    <a:bodyPr/>
                    <a:lstStyle/>
                    <a:p>
                      <a:r>
                        <a:rPr lang="en-US" dirty="0"/>
                        <a:t>Relationship Manager</a:t>
                      </a:r>
                    </a:p>
                  </a:txBody>
                  <a:tcPr/>
                </a:tc>
                <a:tc>
                  <a:txBody>
                    <a:bodyPr/>
                    <a:lstStyle/>
                    <a:p>
                      <a:pPr algn="ctr"/>
                      <a:r>
                        <a:rPr lang="en-US" dirty="0"/>
                        <a:t>1125</a:t>
                      </a:r>
                    </a:p>
                  </a:txBody>
                  <a:tcPr/>
                </a:tc>
                <a:tc>
                  <a:txBody>
                    <a:bodyPr/>
                    <a:lstStyle/>
                    <a:p>
                      <a:pPr algn="ctr"/>
                      <a:r>
                        <a:rPr lang="en-US" dirty="0"/>
                        <a:t>1550</a:t>
                      </a:r>
                    </a:p>
                  </a:txBody>
                  <a:tcPr/>
                </a:tc>
                <a:tc>
                  <a:txBody>
                    <a:bodyPr/>
                    <a:lstStyle/>
                    <a:p>
                      <a:pPr algn="ctr"/>
                      <a:r>
                        <a:rPr lang="en-US" dirty="0"/>
                        <a:t>1862</a:t>
                      </a:r>
                    </a:p>
                  </a:txBody>
                  <a:tcPr/>
                </a:tc>
                <a:tc>
                  <a:txBody>
                    <a:bodyPr/>
                    <a:lstStyle/>
                    <a:p>
                      <a:pPr algn="ctr"/>
                      <a:r>
                        <a:rPr lang="en-US" dirty="0"/>
                        <a:t>2125</a:t>
                      </a:r>
                    </a:p>
                  </a:txBody>
                  <a:tcPr/>
                </a:tc>
                <a:extLst>
                  <a:ext uri="{0D108BD9-81ED-4DB2-BD59-A6C34878D82A}">
                    <a16:rowId xmlns:a16="http://schemas.microsoft.com/office/drawing/2014/main" val="1823940534"/>
                  </a:ext>
                </a:extLst>
              </a:tr>
              <a:tr h="369711">
                <a:tc>
                  <a:txBody>
                    <a:bodyPr/>
                    <a:lstStyle/>
                    <a:p>
                      <a:r>
                        <a:rPr lang="en-US" dirty="0"/>
                        <a:t>HR Officer</a:t>
                      </a:r>
                    </a:p>
                  </a:txBody>
                  <a:tcPr/>
                </a:tc>
                <a:tc>
                  <a:txBody>
                    <a:bodyPr/>
                    <a:lstStyle/>
                    <a:p>
                      <a:pPr algn="ctr"/>
                      <a:r>
                        <a:rPr lang="en-US" dirty="0"/>
                        <a:t>318</a:t>
                      </a:r>
                    </a:p>
                  </a:txBody>
                  <a:tcPr/>
                </a:tc>
                <a:tc>
                  <a:txBody>
                    <a:bodyPr/>
                    <a:lstStyle/>
                    <a:p>
                      <a:pPr algn="ctr"/>
                      <a:r>
                        <a:rPr lang="en-US" dirty="0"/>
                        <a:t>375</a:t>
                      </a:r>
                    </a:p>
                  </a:txBody>
                  <a:tcPr/>
                </a:tc>
                <a:tc>
                  <a:txBody>
                    <a:bodyPr/>
                    <a:lstStyle/>
                    <a:p>
                      <a:pPr algn="ctr"/>
                      <a:r>
                        <a:rPr lang="en-US" dirty="0"/>
                        <a:t>487</a:t>
                      </a:r>
                    </a:p>
                  </a:txBody>
                  <a:tcPr/>
                </a:tc>
                <a:tc>
                  <a:txBody>
                    <a:bodyPr/>
                    <a:lstStyle/>
                    <a:p>
                      <a:pPr algn="ctr"/>
                      <a:r>
                        <a:rPr lang="en-US" dirty="0"/>
                        <a:t>662</a:t>
                      </a:r>
                    </a:p>
                  </a:txBody>
                  <a:tcPr/>
                </a:tc>
                <a:extLst>
                  <a:ext uri="{0D108BD9-81ED-4DB2-BD59-A6C34878D82A}">
                    <a16:rowId xmlns:a16="http://schemas.microsoft.com/office/drawing/2014/main" val="3492520678"/>
                  </a:ext>
                </a:extLst>
              </a:tr>
              <a:tr h="369711">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315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388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487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662</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IT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328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398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730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725</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315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398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680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612</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Compliance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318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378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612</a:t>
                      </a:r>
                    </a:p>
                  </a:txBody>
                  <a:tcPr marL="9525" marR="9525" marT="9525" marB="0" anchor="b"/>
                </a:tc>
                <a:extLst>
                  <a:ext uri="{0D108BD9-81ED-4DB2-BD59-A6C34878D82A}">
                    <a16:rowId xmlns:a16="http://schemas.microsoft.com/office/drawing/2014/main" val="4254989133"/>
                  </a:ext>
                </a:extLst>
              </a:tr>
              <a:tr h="369711">
                <a:tc>
                  <a:txBody>
                    <a:bodyPr/>
                    <a:lstStyle/>
                    <a:p>
                      <a:r>
                        <a:rPr lang="en-US" dirty="0"/>
                        <a:t>Legal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347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427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512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650</a:t>
                      </a:r>
                    </a:p>
                  </a:txBody>
                  <a:tcPr marL="9525" marR="9525" marT="9525" marB="0" anchor="b"/>
                </a:tc>
                <a:extLst>
                  <a:ext uri="{0D108BD9-81ED-4DB2-BD59-A6C34878D82A}">
                    <a16:rowId xmlns:a16="http://schemas.microsoft.com/office/drawing/2014/main" val="67030832"/>
                  </a:ext>
                </a:extLst>
              </a:tr>
            </a:tbl>
          </a:graphicData>
        </a:graphic>
      </p:graphicFrame>
    </p:spTree>
    <p:extLst>
      <p:ext uri="{BB962C8B-B14F-4D97-AF65-F5344CB8AC3E}">
        <p14:creationId xmlns:p14="http://schemas.microsoft.com/office/powerpoint/2010/main" val="2784513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2887213" y="58411"/>
            <a:ext cx="6865982"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Construction / Architecture</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nvGraphicFramePr>
        <p:xfrm>
          <a:off x="928466" y="1591870"/>
          <a:ext cx="10142807" cy="3697110"/>
        </p:xfrm>
        <a:graphic>
          <a:graphicData uri="http://schemas.openxmlformats.org/drawingml/2006/table">
            <a:tbl>
              <a:tblPr firstRow="1" bandRow="1">
                <a:tableStyleId>{5C22544A-7EE6-4342-B048-85BDC9FD1C3A}</a:tableStyleId>
              </a:tblPr>
              <a:tblGrid>
                <a:gridCol w="2377442">
                  <a:extLst>
                    <a:ext uri="{9D8B030D-6E8A-4147-A177-3AD203B41FA5}">
                      <a16:colId xmlns:a16="http://schemas.microsoft.com/office/drawing/2014/main" val="2497592185"/>
                    </a:ext>
                  </a:extLst>
                </a:gridCol>
                <a:gridCol w="1652374">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1966144">
                  <a:extLst>
                    <a:ext uri="{9D8B030D-6E8A-4147-A177-3AD203B41FA5}">
                      <a16:colId xmlns:a16="http://schemas.microsoft.com/office/drawing/2014/main" val="3251926524"/>
                    </a:ext>
                  </a:extLst>
                </a:gridCol>
                <a:gridCol w="2225568">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Teller</a:t>
                      </a:r>
                    </a:p>
                  </a:txBody>
                  <a:tcPr/>
                </a:tc>
                <a:tc>
                  <a:txBody>
                    <a:bodyPr/>
                    <a:lstStyle/>
                    <a:p>
                      <a:pPr algn="ctr"/>
                      <a:r>
                        <a:rPr lang="en-US" dirty="0"/>
                        <a:t>292</a:t>
                      </a:r>
                    </a:p>
                  </a:txBody>
                  <a:tcPr/>
                </a:tc>
                <a:tc>
                  <a:txBody>
                    <a:bodyPr/>
                    <a:lstStyle/>
                    <a:p>
                      <a:pPr algn="ctr"/>
                      <a:r>
                        <a:rPr lang="en-US" dirty="0"/>
                        <a:t>362</a:t>
                      </a:r>
                    </a:p>
                  </a:txBody>
                  <a:tcPr/>
                </a:tc>
                <a:tc>
                  <a:txBody>
                    <a:bodyPr/>
                    <a:lstStyle/>
                    <a:p>
                      <a:pPr algn="ctr"/>
                      <a:r>
                        <a:rPr lang="en-US" dirty="0"/>
                        <a:t>465</a:t>
                      </a:r>
                    </a:p>
                  </a:txBody>
                  <a:tcPr/>
                </a:tc>
                <a:tc>
                  <a:txBody>
                    <a:bodyPr/>
                    <a:lstStyle/>
                    <a:p>
                      <a:pPr algn="ctr"/>
                      <a:r>
                        <a:rPr lang="en-US" dirty="0"/>
                        <a:t>662</a:t>
                      </a:r>
                    </a:p>
                  </a:txBody>
                  <a:tcPr/>
                </a:tc>
                <a:extLst>
                  <a:ext uri="{0D108BD9-81ED-4DB2-BD59-A6C34878D82A}">
                    <a16:rowId xmlns:a16="http://schemas.microsoft.com/office/drawing/2014/main" val="1061743433"/>
                  </a:ext>
                </a:extLst>
              </a:tr>
              <a:tr h="369711">
                <a:tc>
                  <a:txBody>
                    <a:bodyPr/>
                    <a:lstStyle/>
                    <a:p>
                      <a:r>
                        <a:rPr lang="en-US" dirty="0"/>
                        <a:t>Credit Officer</a:t>
                      </a:r>
                    </a:p>
                  </a:txBody>
                  <a:tcPr/>
                </a:tc>
                <a:tc>
                  <a:txBody>
                    <a:bodyPr/>
                    <a:lstStyle/>
                    <a:p>
                      <a:pPr algn="ctr"/>
                      <a:r>
                        <a:rPr lang="en-US" dirty="0"/>
                        <a:t>315</a:t>
                      </a:r>
                    </a:p>
                  </a:txBody>
                  <a:tcPr/>
                </a:tc>
                <a:tc>
                  <a:txBody>
                    <a:bodyPr/>
                    <a:lstStyle/>
                    <a:p>
                      <a:pPr algn="ctr"/>
                      <a:r>
                        <a:rPr lang="en-US" dirty="0"/>
                        <a:t>389</a:t>
                      </a:r>
                    </a:p>
                  </a:txBody>
                  <a:tcPr/>
                </a:tc>
                <a:tc>
                  <a:txBody>
                    <a:bodyPr/>
                    <a:lstStyle/>
                    <a:p>
                      <a:pPr algn="ctr"/>
                      <a:r>
                        <a:rPr lang="en-US" dirty="0"/>
                        <a:t>515</a:t>
                      </a:r>
                    </a:p>
                  </a:txBody>
                  <a:tcPr/>
                </a:tc>
                <a:tc>
                  <a:txBody>
                    <a:bodyPr/>
                    <a:lstStyle/>
                    <a:p>
                      <a:pPr algn="ctr"/>
                      <a:r>
                        <a:rPr lang="en-US" dirty="0"/>
                        <a:t>662</a:t>
                      </a:r>
                    </a:p>
                  </a:txBody>
                  <a:tcPr/>
                </a:tc>
                <a:extLst>
                  <a:ext uri="{0D108BD9-81ED-4DB2-BD59-A6C34878D82A}">
                    <a16:rowId xmlns:a16="http://schemas.microsoft.com/office/drawing/2014/main" val="1149758969"/>
                  </a:ext>
                </a:extLst>
              </a:tr>
              <a:tr h="369711">
                <a:tc>
                  <a:txBody>
                    <a:bodyPr/>
                    <a:lstStyle/>
                    <a:p>
                      <a:r>
                        <a:rPr lang="en-US" dirty="0"/>
                        <a:t>Relationship Manager</a:t>
                      </a:r>
                    </a:p>
                  </a:txBody>
                  <a:tcPr/>
                </a:tc>
                <a:tc>
                  <a:txBody>
                    <a:bodyPr/>
                    <a:lstStyle/>
                    <a:p>
                      <a:pPr algn="ctr"/>
                      <a:r>
                        <a:rPr lang="en-US" dirty="0"/>
                        <a:t>1125</a:t>
                      </a:r>
                    </a:p>
                  </a:txBody>
                  <a:tcPr/>
                </a:tc>
                <a:tc>
                  <a:txBody>
                    <a:bodyPr/>
                    <a:lstStyle/>
                    <a:p>
                      <a:pPr algn="ctr"/>
                      <a:r>
                        <a:rPr lang="en-US" dirty="0"/>
                        <a:t>1550</a:t>
                      </a:r>
                    </a:p>
                  </a:txBody>
                  <a:tcPr/>
                </a:tc>
                <a:tc>
                  <a:txBody>
                    <a:bodyPr/>
                    <a:lstStyle/>
                    <a:p>
                      <a:pPr algn="ctr"/>
                      <a:r>
                        <a:rPr lang="en-US" dirty="0"/>
                        <a:t>1862</a:t>
                      </a:r>
                    </a:p>
                  </a:txBody>
                  <a:tcPr/>
                </a:tc>
                <a:tc>
                  <a:txBody>
                    <a:bodyPr/>
                    <a:lstStyle/>
                    <a:p>
                      <a:pPr algn="ctr"/>
                      <a:r>
                        <a:rPr lang="en-US" dirty="0"/>
                        <a:t>2125</a:t>
                      </a:r>
                    </a:p>
                  </a:txBody>
                  <a:tcPr/>
                </a:tc>
                <a:extLst>
                  <a:ext uri="{0D108BD9-81ED-4DB2-BD59-A6C34878D82A}">
                    <a16:rowId xmlns:a16="http://schemas.microsoft.com/office/drawing/2014/main" val="1823940534"/>
                  </a:ext>
                </a:extLst>
              </a:tr>
              <a:tr h="369711">
                <a:tc>
                  <a:txBody>
                    <a:bodyPr/>
                    <a:lstStyle/>
                    <a:p>
                      <a:r>
                        <a:rPr lang="en-US" dirty="0"/>
                        <a:t>HR Officer</a:t>
                      </a:r>
                    </a:p>
                  </a:txBody>
                  <a:tcPr/>
                </a:tc>
                <a:tc>
                  <a:txBody>
                    <a:bodyPr/>
                    <a:lstStyle/>
                    <a:p>
                      <a:pPr algn="ctr"/>
                      <a:r>
                        <a:rPr lang="en-US" dirty="0"/>
                        <a:t>318</a:t>
                      </a:r>
                    </a:p>
                  </a:txBody>
                  <a:tcPr/>
                </a:tc>
                <a:tc>
                  <a:txBody>
                    <a:bodyPr/>
                    <a:lstStyle/>
                    <a:p>
                      <a:pPr algn="ctr"/>
                      <a:r>
                        <a:rPr lang="en-US" dirty="0"/>
                        <a:t>375</a:t>
                      </a:r>
                    </a:p>
                  </a:txBody>
                  <a:tcPr/>
                </a:tc>
                <a:tc>
                  <a:txBody>
                    <a:bodyPr/>
                    <a:lstStyle/>
                    <a:p>
                      <a:pPr algn="ctr"/>
                      <a:r>
                        <a:rPr lang="en-US" dirty="0"/>
                        <a:t>487</a:t>
                      </a:r>
                    </a:p>
                  </a:txBody>
                  <a:tcPr/>
                </a:tc>
                <a:tc>
                  <a:txBody>
                    <a:bodyPr/>
                    <a:lstStyle/>
                    <a:p>
                      <a:pPr algn="ctr"/>
                      <a:r>
                        <a:rPr lang="en-US" dirty="0"/>
                        <a:t>662</a:t>
                      </a:r>
                    </a:p>
                  </a:txBody>
                  <a:tcPr/>
                </a:tc>
                <a:extLst>
                  <a:ext uri="{0D108BD9-81ED-4DB2-BD59-A6C34878D82A}">
                    <a16:rowId xmlns:a16="http://schemas.microsoft.com/office/drawing/2014/main" val="3492520678"/>
                  </a:ext>
                </a:extLst>
              </a:tr>
              <a:tr h="369711">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315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388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487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662</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IT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328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398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730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725</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315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398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680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612</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Compliance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318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378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612</a:t>
                      </a:r>
                    </a:p>
                  </a:txBody>
                  <a:tcPr marL="9525" marR="9525" marT="9525" marB="0" anchor="b"/>
                </a:tc>
                <a:extLst>
                  <a:ext uri="{0D108BD9-81ED-4DB2-BD59-A6C34878D82A}">
                    <a16:rowId xmlns:a16="http://schemas.microsoft.com/office/drawing/2014/main" val="4254989133"/>
                  </a:ext>
                </a:extLst>
              </a:tr>
              <a:tr h="369711">
                <a:tc>
                  <a:txBody>
                    <a:bodyPr/>
                    <a:lstStyle/>
                    <a:p>
                      <a:r>
                        <a:rPr lang="en-US" dirty="0"/>
                        <a:t>Legal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347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427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512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650</a:t>
                      </a:r>
                    </a:p>
                  </a:txBody>
                  <a:tcPr marL="9525" marR="9525" marT="9525" marB="0" anchor="b"/>
                </a:tc>
                <a:extLst>
                  <a:ext uri="{0D108BD9-81ED-4DB2-BD59-A6C34878D82A}">
                    <a16:rowId xmlns:a16="http://schemas.microsoft.com/office/drawing/2014/main" val="67030832"/>
                  </a:ext>
                </a:extLst>
              </a:tr>
            </a:tbl>
          </a:graphicData>
        </a:graphic>
      </p:graphicFrame>
    </p:spTree>
    <p:extLst>
      <p:ext uri="{BB962C8B-B14F-4D97-AF65-F5344CB8AC3E}">
        <p14:creationId xmlns:p14="http://schemas.microsoft.com/office/powerpoint/2010/main" val="535572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B3033B-FF16-4482-84F8-5490F164B444}"/>
              </a:ext>
            </a:extLst>
          </p:cNvPr>
          <p:cNvSpPr txBox="1"/>
          <p:nvPr/>
        </p:nvSpPr>
        <p:spPr>
          <a:xfrm>
            <a:off x="3275428" y="3665601"/>
            <a:ext cx="5641144" cy="584775"/>
          </a:xfrm>
          <a:prstGeom prst="rect">
            <a:avLst/>
          </a:prstGeom>
          <a:noFill/>
        </p:spPr>
        <p:txBody>
          <a:bodyPr wrap="square" rtlCol="0">
            <a:spAutoFit/>
          </a:bodyPr>
          <a:lstStyle/>
          <a:p>
            <a:r>
              <a:rPr lang="en-US" sz="3200" dirty="0">
                <a:latin typeface="Roboto" panose="02000000000000000000" pitchFamily="2" charset="0"/>
                <a:ea typeface="Roboto" panose="02000000000000000000" pitchFamily="2" charset="0"/>
              </a:rPr>
              <a:t>108Jobs Annual Salary Survey</a:t>
            </a:r>
          </a:p>
        </p:txBody>
      </p:sp>
      <p:pic>
        <p:nvPicPr>
          <p:cNvPr id="6" name="Picture 5">
            <a:extLst>
              <a:ext uri="{FF2B5EF4-FFF2-40B4-BE49-F238E27FC236}">
                <a16:creationId xmlns:a16="http://schemas.microsoft.com/office/drawing/2014/main" id="{EFC74987-0F9F-4A78-8A3A-E68AF35913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1201" y="1112901"/>
            <a:ext cx="3695700" cy="2552700"/>
          </a:xfrm>
          <a:prstGeom prst="rect">
            <a:avLst/>
          </a:prstGeom>
        </p:spPr>
      </p:pic>
    </p:spTree>
    <p:extLst>
      <p:ext uri="{BB962C8B-B14F-4D97-AF65-F5344CB8AC3E}">
        <p14:creationId xmlns:p14="http://schemas.microsoft.com/office/powerpoint/2010/main" val="1953024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AA6CF01-36EE-4BB4-8196-901F1F5E33F6}"/>
              </a:ext>
            </a:extLst>
          </p:cNvPr>
          <p:cNvSpPr/>
          <p:nvPr/>
        </p:nvSpPr>
        <p:spPr>
          <a:xfrm>
            <a:off x="1589649" y="1688123"/>
            <a:ext cx="877824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69B38B6-B35C-4BE9-9E12-E0FE1F3F0E50}"/>
              </a:ext>
            </a:extLst>
          </p:cNvPr>
          <p:cNvSpPr/>
          <p:nvPr/>
        </p:nvSpPr>
        <p:spPr>
          <a:xfrm>
            <a:off x="1589649" y="4513390"/>
            <a:ext cx="877824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AFECD79-F0AD-42D0-ADD6-56C414BA298E}"/>
              </a:ext>
            </a:extLst>
          </p:cNvPr>
          <p:cNvSpPr txBox="1"/>
          <p:nvPr/>
        </p:nvSpPr>
        <p:spPr>
          <a:xfrm>
            <a:off x="1786597" y="2042159"/>
            <a:ext cx="8815754" cy="2523768"/>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rPr>
              <a:t>To provide various Companies, Organizations and individual with annual salary and benefit information for each job and position in Laos, 108-1009 Group., Ltd had conducted a hiring, compensation and benefit survey in 2019. There are 500 Companies in different business sectors joining the survey. The result of this survey will show the insights of salaries, compensation and benefit based on many factors for instance positions, work experiences and industry sectors. </a:t>
            </a:r>
          </a:p>
          <a:p>
            <a:endParaRPr lang="en-US" dirty="0"/>
          </a:p>
        </p:txBody>
      </p:sp>
      <p:sp>
        <p:nvSpPr>
          <p:cNvPr id="9" name="Rectangle 8">
            <a:extLst>
              <a:ext uri="{FF2B5EF4-FFF2-40B4-BE49-F238E27FC236}">
                <a16:creationId xmlns:a16="http://schemas.microsoft.com/office/drawing/2014/main" id="{8546C260-B37A-4821-BFE9-9BAA36429108}"/>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FCC696F-5688-4A0D-ADA4-A11AFB8CDF4B}"/>
              </a:ext>
            </a:extLst>
          </p:cNvPr>
          <p:cNvSpPr txBox="1"/>
          <p:nvPr/>
        </p:nvSpPr>
        <p:spPr>
          <a:xfrm>
            <a:off x="4267513" y="58411"/>
            <a:ext cx="4123245"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INTRODUCTION</a:t>
            </a:r>
          </a:p>
        </p:txBody>
      </p:sp>
    </p:spTree>
    <p:extLst>
      <p:ext uri="{BB962C8B-B14F-4D97-AF65-F5344CB8AC3E}">
        <p14:creationId xmlns:p14="http://schemas.microsoft.com/office/powerpoint/2010/main" val="911697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015452-DF8C-43A6-94B6-559611C291CA}"/>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C393491-EC7D-404B-9298-6296CE338FDE}"/>
              </a:ext>
            </a:extLst>
          </p:cNvPr>
          <p:cNvSpPr txBox="1"/>
          <p:nvPr/>
        </p:nvSpPr>
        <p:spPr>
          <a:xfrm>
            <a:off x="2677863" y="58411"/>
            <a:ext cx="7350089"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SCOPE AND METHODOLOGY</a:t>
            </a:r>
          </a:p>
        </p:txBody>
      </p:sp>
      <p:sp>
        <p:nvSpPr>
          <p:cNvPr id="7" name="Rectangle 6">
            <a:extLst>
              <a:ext uri="{FF2B5EF4-FFF2-40B4-BE49-F238E27FC236}">
                <a16:creationId xmlns:a16="http://schemas.microsoft.com/office/drawing/2014/main" id="{9FB6882D-3F4B-4856-899B-15BF4787F8EE}"/>
              </a:ext>
            </a:extLst>
          </p:cNvPr>
          <p:cNvSpPr/>
          <p:nvPr/>
        </p:nvSpPr>
        <p:spPr>
          <a:xfrm>
            <a:off x="5767754" y="1041009"/>
            <a:ext cx="56271" cy="5641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8" name="TextBox 7">
            <a:extLst>
              <a:ext uri="{FF2B5EF4-FFF2-40B4-BE49-F238E27FC236}">
                <a16:creationId xmlns:a16="http://schemas.microsoft.com/office/drawing/2014/main" id="{698590E5-FE97-466F-9184-0585E17A6E3B}"/>
              </a:ext>
            </a:extLst>
          </p:cNvPr>
          <p:cNvSpPr txBox="1"/>
          <p:nvPr/>
        </p:nvSpPr>
        <p:spPr>
          <a:xfrm>
            <a:off x="928468" y="1631853"/>
            <a:ext cx="1580582" cy="461665"/>
          </a:xfrm>
          <a:prstGeom prst="rect">
            <a:avLst/>
          </a:prstGeom>
          <a:noFill/>
        </p:spPr>
        <p:txBody>
          <a:bodyPr wrap="square" rtlCol="0">
            <a:spAutoFit/>
          </a:bodyPr>
          <a:lstStyle/>
          <a:p>
            <a:r>
              <a:rPr lang="en-US" sz="2400" b="1" u="sng" dirty="0">
                <a:latin typeface="Roboto" panose="02000000000000000000" pitchFamily="2" charset="0"/>
                <a:ea typeface="Roboto" panose="02000000000000000000" pitchFamily="2" charset="0"/>
              </a:rPr>
              <a:t>Objective</a:t>
            </a:r>
          </a:p>
        </p:txBody>
      </p:sp>
      <p:sp>
        <p:nvSpPr>
          <p:cNvPr id="11" name="TextBox 10">
            <a:extLst>
              <a:ext uri="{FF2B5EF4-FFF2-40B4-BE49-F238E27FC236}">
                <a16:creationId xmlns:a16="http://schemas.microsoft.com/office/drawing/2014/main" id="{45EF8D10-AD74-4BD7-A247-3306AD7AA4E3}"/>
              </a:ext>
            </a:extLst>
          </p:cNvPr>
          <p:cNvSpPr txBox="1"/>
          <p:nvPr/>
        </p:nvSpPr>
        <p:spPr>
          <a:xfrm>
            <a:off x="928468" y="2486692"/>
            <a:ext cx="4839286" cy="2862322"/>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The objective of this survey is to collect the information about Hiring, Compensation and Benefit for various positions in various industry sectors in Laos. These findings will help not only Companies and Organizations in hiring decision making but also individual or job seekers who do not know the amount of salary and compensation they should propose in job application and interview.</a:t>
            </a:r>
          </a:p>
          <a:p>
            <a:endParaRPr lang="en-US" dirty="0">
              <a:latin typeface="Roboto" panose="02000000000000000000" pitchFamily="2" charset="0"/>
              <a:ea typeface="Roboto" panose="02000000000000000000" pitchFamily="2" charset="0"/>
            </a:endParaRPr>
          </a:p>
        </p:txBody>
      </p:sp>
      <p:sp>
        <p:nvSpPr>
          <p:cNvPr id="12" name="TextBox 11">
            <a:extLst>
              <a:ext uri="{FF2B5EF4-FFF2-40B4-BE49-F238E27FC236}">
                <a16:creationId xmlns:a16="http://schemas.microsoft.com/office/drawing/2014/main" id="{3DC3A3B9-2791-4F77-82ED-A5D6FF884943}"/>
              </a:ext>
            </a:extLst>
          </p:cNvPr>
          <p:cNvSpPr txBox="1"/>
          <p:nvPr/>
        </p:nvSpPr>
        <p:spPr>
          <a:xfrm>
            <a:off x="6693876" y="1631853"/>
            <a:ext cx="2548595" cy="461665"/>
          </a:xfrm>
          <a:prstGeom prst="rect">
            <a:avLst/>
          </a:prstGeom>
          <a:noFill/>
        </p:spPr>
        <p:txBody>
          <a:bodyPr wrap="square" rtlCol="0">
            <a:spAutoFit/>
          </a:bodyPr>
          <a:lstStyle/>
          <a:p>
            <a:r>
              <a:rPr lang="en-US" sz="2400" b="1" u="sng" dirty="0">
                <a:latin typeface="Roboto" panose="02000000000000000000" pitchFamily="2" charset="0"/>
                <a:ea typeface="Roboto" panose="02000000000000000000" pitchFamily="2" charset="0"/>
              </a:rPr>
              <a:t>Survey Coverage</a:t>
            </a:r>
          </a:p>
        </p:txBody>
      </p:sp>
      <p:sp>
        <p:nvSpPr>
          <p:cNvPr id="13" name="TextBox 12">
            <a:extLst>
              <a:ext uri="{FF2B5EF4-FFF2-40B4-BE49-F238E27FC236}">
                <a16:creationId xmlns:a16="http://schemas.microsoft.com/office/drawing/2014/main" id="{FC6A261F-F049-4C0A-BF7D-98DC7FB16087}"/>
              </a:ext>
            </a:extLst>
          </p:cNvPr>
          <p:cNvSpPr txBox="1"/>
          <p:nvPr/>
        </p:nvSpPr>
        <p:spPr>
          <a:xfrm>
            <a:off x="6693876" y="2486692"/>
            <a:ext cx="4743158" cy="1477328"/>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The survey covered 60 Companies from different industry sectors in Laos. Only the private sectors and the full-time employed were surveyed.</a:t>
            </a:r>
          </a:p>
          <a:p>
            <a:endParaRPr lang="en-US"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47782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015452-DF8C-43A6-94B6-559611C291CA}"/>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C393491-EC7D-404B-9298-6296CE338FDE}"/>
              </a:ext>
            </a:extLst>
          </p:cNvPr>
          <p:cNvSpPr txBox="1"/>
          <p:nvPr/>
        </p:nvSpPr>
        <p:spPr>
          <a:xfrm>
            <a:off x="2677863" y="58411"/>
            <a:ext cx="7350089"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SCOPE AND METHODOLOGY</a:t>
            </a:r>
          </a:p>
        </p:txBody>
      </p:sp>
      <p:sp>
        <p:nvSpPr>
          <p:cNvPr id="7" name="Rectangle 6">
            <a:extLst>
              <a:ext uri="{FF2B5EF4-FFF2-40B4-BE49-F238E27FC236}">
                <a16:creationId xmlns:a16="http://schemas.microsoft.com/office/drawing/2014/main" id="{9FB6882D-3F4B-4856-899B-15BF4787F8EE}"/>
              </a:ext>
            </a:extLst>
          </p:cNvPr>
          <p:cNvSpPr/>
          <p:nvPr/>
        </p:nvSpPr>
        <p:spPr>
          <a:xfrm>
            <a:off x="5767754" y="1041009"/>
            <a:ext cx="56271" cy="5641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8" name="TextBox 7">
            <a:extLst>
              <a:ext uri="{FF2B5EF4-FFF2-40B4-BE49-F238E27FC236}">
                <a16:creationId xmlns:a16="http://schemas.microsoft.com/office/drawing/2014/main" id="{698590E5-FE97-466F-9184-0585E17A6E3B}"/>
              </a:ext>
            </a:extLst>
          </p:cNvPr>
          <p:cNvSpPr txBox="1"/>
          <p:nvPr/>
        </p:nvSpPr>
        <p:spPr>
          <a:xfrm>
            <a:off x="928467" y="1631853"/>
            <a:ext cx="4501661" cy="461665"/>
          </a:xfrm>
          <a:prstGeom prst="rect">
            <a:avLst/>
          </a:prstGeom>
          <a:noFill/>
        </p:spPr>
        <p:txBody>
          <a:bodyPr wrap="square" rtlCol="0">
            <a:spAutoFit/>
          </a:bodyPr>
          <a:lstStyle/>
          <a:p>
            <a:r>
              <a:rPr lang="en-US" sz="2400" b="1" u="sng" dirty="0">
                <a:latin typeface="Roboto" panose="02000000000000000000" pitchFamily="2" charset="0"/>
                <a:ea typeface="Roboto" panose="02000000000000000000" pitchFamily="2" charset="0"/>
              </a:rPr>
              <a:t>Data Collection Method</a:t>
            </a:r>
          </a:p>
        </p:txBody>
      </p:sp>
      <p:sp>
        <p:nvSpPr>
          <p:cNvPr id="11" name="TextBox 10">
            <a:extLst>
              <a:ext uri="{FF2B5EF4-FFF2-40B4-BE49-F238E27FC236}">
                <a16:creationId xmlns:a16="http://schemas.microsoft.com/office/drawing/2014/main" id="{45EF8D10-AD74-4BD7-A247-3306AD7AA4E3}"/>
              </a:ext>
            </a:extLst>
          </p:cNvPr>
          <p:cNvSpPr txBox="1"/>
          <p:nvPr/>
        </p:nvSpPr>
        <p:spPr>
          <a:xfrm>
            <a:off x="928468" y="2486692"/>
            <a:ext cx="4839286" cy="1200329"/>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The survey was conducted through an online platform. The respondents were asked to fill the questionnaire through Google Form from 15 to 30 May 2019.</a:t>
            </a:r>
          </a:p>
        </p:txBody>
      </p:sp>
      <p:sp>
        <p:nvSpPr>
          <p:cNvPr id="12" name="TextBox 11">
            <a:extLst>
              <a:ext uri="{FF2B5EF4-FFF2-40B4-BE49-F238E27FC236}">
                <a16:creationId xmlns:a16="http://schemas.microsoft.com/office/drawing/2014/main" id="{3DC3A3B9-2791-4F77-82ED-A5D6FF884943}"/>
              </a:ext>
            </a:extLst>
          </p:cNvPr>
          <p:cNvSpPr txBox="1"/>
          <p:nvPr/>
        </p:nvSpPr>
        <p:spPr>
          <a:xfrm>
            <a:off x="6693876" y="1631853"/>
            <a:ext cx="2548595" cy="461665"/>
          </a:xfrm>
          <a:prstGeom prst="rect">
            <a:avLst/>
          </a:prstGeom>
          <a:noFill/>
        </p:spPr>
        <p:txBody>
          <a:bodyPr wrap="square" rtlCol="0">
            <a:spAutoFit/>
          </a:bodyPr>
          <a:lstStyle/>
          <a:p>
            <a:r>
              <a:rPr lang="en-US" sz="2400" b="1" u="sng" dirty="0">
                <a:latin typeface="Roboto" panose="02000000000000000000" pitchFamily="2" charset="0"/>
                <a:ea typeface="Roboto" panose="02000000000000000000" pitchFamily="2" charset="0"/>
              </a:rPr>
              <a:t>Data Analysis</a:t>
            </a:r>
          </a:p>
        </p:txBody>
      </p:sp>
    </p:spTree>
    <p:extLst>
      <p:ext uri="{BB962C8B-B14F-4D97-AF65-F5344CB8AC3E}">
        <p14:creationId xmlns:p14="http://schemas.microsoft.com/office/powerpoint/2010/main" val="1071853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1663324" y="0"/>
            <a:ext cx="8630889"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Banking / Micro-finance  / Leasing</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nvGraphicFramePr>
        <p:xfrm>
          <a:off x="928466" y="1591870"/>
          <a:ext cx="10142807" cy="3697110"/>
        </p:xfrm>
        <a:graphic>
          <a:graphicData uri="http://schemas.openxmlformats.org/drawingml/2006/table">
            <a:tbl>
              <a:tblPr firstRow="1" bandRow="1">
                <a:tableStyleId>{5C22544A-7EE6-4342-B048-85BDC9FD1C3A}</a:tableStyleId>
              </a:tblPr>
              <a:tblGrid>
                <a:gridCol w="2377442">
                  <a:extLst>
                    <a:ext uri="{9D8B030D-6E8A-4147-A177-3AD203B41FA5}">
                      <a16:colId xmlns:a16="http://schemas.microsoft.com/office/drawing/2014/main" val="2497592185"/>
                    </a:ext>
                  </a:extLst>
                </a:gridCol>
                <a:gridCol w="1652374">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1966144">
                  <a:extLst>
                    <a:ext uri="{9D8B030D-6E8A-4147-A177-3AD203B41FA5}">
                      <a16:colId xmlns:a16="http://schemas.microsoft.com/office/drawing/2014/main" val="3251926524"/>
                    </a:ext>
                  </a:extLst>
                </a:gridCol>
                <a:gridCol w="2225568">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Teller</a:t>
                      </a:r>
                    </a:p>
                  </a:txBody>
                  <a:tcPr/>
                </a:tc>
                <a:tc>
                  <a:txBody>
                    <a:bodyPr/>
                    <a:lstStyle/>
                    <a:p>
                      <a:pPr algn="ctr"/>
                      <a:r>
                        <a:rPr lang="en-US" dirty="0"/>
                        <a:t>292</a:t>
                      </a:r>
                    </a:p>
                  </a:txBody>
                  <a:tcPr/>
                </a:tc>
                <a:tc>
                  <a:txBody>
                    <a:bodyPr/>
                    <a:lstStyle/>
                    <a:p>
                      <a:pPr algn="ctr"/>
                      <a:r>
                        <a:rPr lang="en-US" dirty="0"/>
                        <a:t>362</a:t>
                      </a:r>
                    </a:p>
                  </a:txBody>
                  <a:tcPr/>
                </a:tc>
                <a:tc>
                  <a:txBody>
                    <a:bodyPr/>
                    <a:lstStyle/>
                    <a:p>
                      <a:pPr algn="ctr"/>
                      <a:r>
                        <a:rPr lang="en-US" dirty="0"/>
                        <a:t>465</a:t>
                      </a:r>
                    </a:p>
                  </a:txBody>
                  <a:tcPr/>
                </a:tc>
                <a:tc>
                  <a:txBody>
                    <a:bodyPr/>
                    <a:lstStyle/>
                    <a:p>
                      <a:pPr algn="ctr"/>
                      <a:r>
                        <a:rPr lang="en-US" dirty="0"/>
                        <a:t>662</a:t>
                      </a:r>
                    </a:p>
                  </a:txBody>
                  <a:tcPr/>
                </a:tc>
                <a:extLst>
                  <a:ext uri="{0D108BD9-81ED-4DB2-BD59-A6C34878D82A}">
                    <a16:rowId xmlns:a16="http://schemas.microsoft.com/office/drawing/2014/main" val="1061743433"/>
                  </a:ext>
                </a:extLst>
              </a:tr>
              <a:tr h="369711">
                <a:tc>
                  <a:txBody>
                    <a:bodyPr/>
                    <a:lstStyle/>
                    <a:p>
                      <a:r>
                        <a:rPr lang="en-US" dirty="0"/>
                        <a:t>Credit Officer</a:t>
                      </a:r>
                    </a:p>
                  </a:txBody>
                  <a:tcPr/>
                </a:tc>
                <a:tc>
                  <a:txBody>
                    <a:bodyPr/>
                    <a:lstStyle/>
                    <a:p>
                      <a:pPr algn="ctr"/>
                      <a:r>
                        <a:rPr lang="en-US" dirty="0"/>
                        <a:t>315</a:t>
                      </a:r>
                    </a:p>
                  </a:txBody>
                  <a:tcPr/>
                </a:tc>
                <a:tc>
                  <a:txBody>
                    <a:bodyPr/>
                    <a:lstStyle/>
                    <a:p>
                      <a:pPr algn="ctr"/>
                      <a:r>
                        <a:rPr lang="en-US" dirty="0"/>
                        <a:t>389</a:t>
                      </a:r>
                    </a:p>
                  </a:txBody>
                  <a:tcPr/>
                </a:tc>
                <a:tc>
                  <a:txBody>
                    <a:bodyPr/>
                    <a:lstStyle/>
                    <a:p>
                      <a:pPr algn="ctr"/>
                      <a:r>
                        <a:rPr lang="en-US" dirty="0"/>
                        <a:t>515</a:t>
                      </a:r>
                    </a:p>
                  </a:txBody>
                  <a:tcPr/>
                </a:tc>
                <a:tc>
                  <a:txBody>
                    <a:bodyPr/>
                    <a:lstStyle/>
                    <a:p>
                      <a:pPr algn="ctr"/>
                      <a:r>
                        <a:rPr lang="en-US" dirty="0"/>
                        <a:t>662</a:t>
                      </a:r>
                    </a:p>
                  </a:txBody>
                  <a:tcPr/>
                </a:tc>
                <a:extLst>
                  <a:ext uri="{0D108BD9-81ED-4DB2-BD59-A6C34878D82A}">
                    <a16:rowId xmlns:a16="http://schemas.microsoft.com/office/drawing/2014/main" val="1149758969"/>
                  </a:ext>
                </a:extLst>
              </a:tr>
              <a:tr h="369711">
                <a:tc>
                  <a:txBody>
                    <a:bodyPr/>
                    <a:lstStyle/>
                    <a:p>
                      <a:r>
                        <a:rPr lang="en-US" dirty="0"/>
                        <a:t>Relationship Manager</a:t>
                      </a:r>
                    </a:p>
                  </a:txBody>
                  <a:tcPr/>
                </a:tc>
                <a:tc>
                  <a:txBody>
                    <a:bodyPr/>
                    <a:lstStyle/>
                    <a:p>
                      <a:pPr algn="ctr"/>
                      <a:r>
                        <a:rPr lang="en-US" dirty="0"/>
                        <a:t>1125</a:t>
                      </a:r>
                    </a:p>
                  </a:txBody>
                  <a:tcPr/>
                </a:tc>
                <a:tc>
                  <a:txBody>
                    <a:bodyPr/>
                    <a:lstStyle/>
                    <a:p>
                      <a:pPr algn="ctr"/>
                      <a:r>
                        <a:rPr lang="en-US" dirty="0"/>
                        <a:t>1550</a:t>
                      </a:r>
                    </a:p>
                  </a:txBody>
                  <a:tcPr/>
                </a:tc>
                <a:tc>
                  <a:txBody>
                    <a:bodyPr/>
                    <a:lstStyle/>
                    <a:p>
                      <a:pPr algn="ctr"/>
                      <a:r>
                        <a:rPr lang="en-US" dirty="0"/>
                        <a:t>1862</a:t>
                      </a:r>
                    </a:p>
                  </a:txBody>
                  <a:tcPr/>
                </a:tc>
                <a:tc>
                  <a:txBody>
                    <a:bodyPr/>
                    <a:lstStyle/>
                    <a:p>
                      <a:pPr algn="ctr"/>
                      <a:r>
                        <a:rPr lang="en-US" dirty="0"/>
                        <a:t>2125</a:t>
                      </a:r>
                    </a:p>
                  </a:txBody>
                  <a:tcPr/>
                </a:tc>
                <a:extLst>
                  <a:ext uri="{0D108BD9-81ED-4DB2-BD59-A6C34878D82A}">
                    <a16:rowId xmlns:a16="http://schemas.microsoft.com/office/drawing/2014/main" val="1823940534"/>
                  </a:ext>
                </a:extLst>
              </a:tr>
              <a:tr h="369711">
                <a:tc>
                  <a:txBody>
                    <a:bodyPr/>
                    <a:lstStyle/>
                    <a:p>
                      <a:r>
                        <a:rPr lang="en-US" dirty="0"/>
                        <a:t>HR Officer</a:t>
                      </a:r>
                    </a:p>
                  </a:txBody>
                  <a:tcPr/>
                </a:tc>
                <a:tc>
                  <a:txBody>
                    <a:bodyPr/>
                    <a:lstStyle/>
                    <a:p>
                      <a:pPr algn="ctr"/>
                      <a:r>
                        <a:rPr lang="en-US" dirty="0"/>
                        <a:t>318</a:t>
                      </a:r>
                    </a:p>
                  </a:txBody>
                  <a:tcPr/>
                </a:tc>
                <a:tc>
                  <a:txBody>
                    <a:bodyPr/>
                    <a:lstStyle/>
                    <a:p>
                      <a:pPr algn="ctr"/>
                      <a:r>
                        <a:rPr lang="en-US" dirty="0"/>
                        <a:t>375</a:t>
                      </a:r>
                    </a:p>
                  </a:txBody>
                  <a:tcPr/>
                </a:tc>
                <a:tc>
                  <a:txBody>
                    <a:bodyPr/>
                    <a:lstStyle/>
                    <a:p>
                      <a:pPr algn="ctr"/>
                      <a:r>
                        <a:rPr lang="en-US" dirty="0"/>
                        <a:t>487</a:t>
                      </a:r>
                    </a:p>
                  </a:txBody>
                  <a:tcPr/>
                </a:tc>
                <a:tc>
                  <a:txBody>
                    <a:bodyPr/>
                    <a:lstStyle/>
                    <a:p>
                      <a:pPr algn="ctr"/>
                      <a:r>
                        <a:rPr lang="en-US" dirty="0"/>
                        <a:t>662</a:t>
                      </a:r>
                    </a:p>
                  </a:txBody>
                  <a:tcPr/>
                </a:tc>
                <a:extLst>
                  <a:ext uri="{0D108BD9-81ED-4DB2-BD59-A6C34878D82A}">
                    <a16:rowId xmlns:a16="http://schemas.microsoft.com/office/drawing/2014/main" val="3492520678"/>
                  </a:ext>
                </a:extLst>
              </a:tr>
              <a:tr h="369711">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315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388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487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662</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IT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328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398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730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725</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315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398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680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612</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Compliance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318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378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612</a:t>
                      </a:r>
                    </a:p>
                  </a:txBody>
                  <a:tcPr marL="9525" marR="9525" marT="9525" marB="0" anchor="b"/>
                </a:tc>
                <a:extLst>
                  <a:ext uri="{0D108BD9-81ED-4DB2-BD59-A6C34878D82A}">
                    <a16:rowId xmlns:a16="http://schemas.microsoft.com/office/drawing/2014/main" val="4254989133"/>
                  </a:ext>
                </a:extLst>
              </a:tr>
              <a:tr h="369711">
                <a:tc>
                  <a:txBody>
                    <a:bodyPr/>
                    <a:lstStyle/>
                    <a:p>
                      <a:r>
                        <a:rPr lang="en-US" dirty="0"/>
                        <a:t>Legal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347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427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512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650</a:t>
                      </a:r>
                    </a:p>
                  </a:txBody>
                  <a:tcPr marL="9525" marR="9525" marT="9525" marB="0" anchor="b"/>
                </a:tc>
                <a:extLst>
                  <a:ext uri="{0D108BD9-81ED-4DB2-BD59-A6C34878D82A}">
                    <a16:rowId xmlns:a16="http://schemas.microsoft.com/office/drawing/2014/main" val="67030832"/>
                  </a:ext>
                </a:extLst>
              </a:tr>
            </a:tbl>
          </a:graphicData>
        </a:graphic>
      </p:graphicFrame>
    </p:spTree>
    <p:extLst>
      <p:ext uri="{BB962C8B-B14F-4D97-AF65-F5344CB8AC3E}">
        <p14:creationId xmlns:p14="http://schemas.microsoft.com/office/powerpoint/2010/main" val="1040407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2887213" y="58411"/>
            <a:ext cx="6865982"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Construction / Architecture</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223296056"/>
              </p:ext>
            </p:extLst>
          </p:nvPr>
        </p:nvGraphicFramePr>
        <p:xfrm>
          <a:off x="928468" y="1971697"/>
          <a:ext cx="10142807" cy="3327399"/>
        </p:xfrm>
        <a:graphic>
          <a:graphicData uri="http://schemas.openxmlformats.org/drawingml/2006/table">
            <a:tbl>
              <a:tblPr firstRow="1" bandRow="1">
                <a:tableStyleId>{5C22544A-7EE6-4342-B048-85BDC9FD1C3A}</a:tableStyleId>
              </a:tblPr>
              <a:tblGrid>
                <a:gridCol w="2377442">
                  <a:extLst>
                    <a:ext uri="{9D8B030D-6E8A-4147-A177-3AD203B41FA5}">
                      <a16:colId xmlns:a16="http://schemas.microsoft.com/office/drawing/2014/main" val="2497592185"/>
                    </a:ext>
                  </a:extLst>
                </a:gridCol>
                <a:gridCol w="1652374">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1966144">
                  <a:extLst>
                    <a:ext uri="{9D8B030D-6E8A-4147-A177-3AD203B41FA5}">
                      <a16:colId xmlns:a16="http://schemas.microsoft.com/office/drawing/2014/main" val="3251926524"/>
                    </a:ext>
                  </a:extLst>
                </a:gridCol>
                <a:gridCol w="2225568">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Architect</a:t>
                      </a:r>
                    </a:p>
                  </a:txBody>
                  <a:tcPr/>
                </a:tc>
                <a:tc>
                  <a:txBody>
                    <a:bodyPr/>
                    <a:lstStyle/>
                    <a:p>
                      <a:pPr algn="ctr" fontAlgn="b"/>
                      <a:r>
                        <a:rPr lang="en-US" sz="1800" b="0" i="0" u="none" strike="noStrike" dirty="0">
                          <a:solidFill>
                            <a:srgbClr val="000000"/>
                          </a:solidFill>
                          <a:effectLst/>
                          <a:latin typeface="Arial" panose="020B0604020202020204" pitchFamily="34" charset="0"/>
                        </a:rPr>
                        <a:t>241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317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426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745</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Civil Engineer</a:t>
                      </a:r>
                    </a:p>
                  </a:txBody>
                  <a:tcPr/>
                </a:tc>
                <a:tc>
                  <a:txBody>
                    <a:bodyPr/>
                    <a:lstStyle/>
                    <a:p>
                      <a:pPr algn="ctr" fontAlgn="b"/>
                      <a:r>
                        <a:rPr lang="en-US" sz="1800" b="0" i="0" u="none" strike="noStrike" dirty="0">
                          <a:solidFill>
                            <a:srgbClr val="000000"/>
                          </a:solidFill>
                          <a:effectLst/>
                          <a:latin typeface="Arial" panose="020B0604020202020204" pitchFamily="34" charset="0"/>
                        </a:rPr>
                        <a:t>263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342</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439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678</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Site Engineer</a:t>
                      </a:r>
                    </a:p>
                  </a:txBody>
                  <a:tcPr/>
                </a:tc>
                <a:tc>
                  <a:txBody>
                    <a:bodyPr/>
                    <a:lstStyle/>
                    <a:p>
                      <a:pPr algn="ctr" fontAlgn="b"/>
                      <a:r>
                        <a:rPr lang="en-US" sz="1800" b="0" i="0" u="none" strike="noStrike">
                          <a:solidFill>
                            <a:srgbClr val="000000"/>
                          </a:solidFill>
                          <a:effectLst/>
                          <a:latin typeface="Arial" panose="020B0604020202020204" pitchFamily="34" charset="0"/>
                        </a:rPr>
                        <a:t>280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364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481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797</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Drafter</a:t>
                      </a:r>
                    </a:p>
                  </a:txBody>
                  <a:tcPr/>
                </a:tc>
                <a:tc>
                  <a:txBody>
                    <a:bodyPr/>
                    <a:lstStyle/>
                    <a:p>
                      <a:pPr algn="ctr" fontAlgn="b"/>
                      <a:r>
                        <a:rPr lang="en-US" sz="1800" b="0" i="0" u="none" strike="noStrike" dirty="0">
                          <a:solidFill>
                            <a:srgbClr val="000000"/>
                          </a:solidFill>
                          <a:effectLst/>
                          <a:latin typeface="Arial" panose="020B0604020202020204" pitchFamily="34" charset="0"/>
                        </a:rPr>
                        <a:t>302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439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606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860</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HR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297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435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574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746</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270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566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770</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Foreman</a:t>
                      </a:r>
                    </a:p>
                  </a:txBody>
                  <a:tcPr/>
                </a:tc>
                <a:tc>
                  <a:txBody>
                    <a:bodyPr/>
                    <a:lstStyle/>
                    <a:p>
                      <a:pPr algn="ctr" fontAlgn="b"/>
                      <a:r>
                        <a:rPr lang="en-US" sz="1800" b="0" i="0" u="none" strike="noStrike" dirty="0">
                          <a:solidFill>
                            <a:srgbClr val="000000"/>
                          </a:solidFill>
                          <a:effectLst/>
                          <a:latin typeface="Arial" panose="020B0604020202020204" pitchFamily="34" charset="0"/>
                        </a:rPr>
                        <a:t>283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579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783</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345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453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899</a:t>
                      </a:r>
                    </a:p>
                  </a:txBody>
                  <a:tcPr marL="9525" marR="9525" marT="9525" marB="0" anchor="b"/>
                </a:tc>
                <a:extLst>
                  <a:ext uri="{0D108BD9-81ED-4DB2-BD59-A6C34878D82A}">
                    <a16:rowId xmlns:a16="http://schemas.microsoft.com/office/drawing/2014/main" val="4254989133"/>
                  </a:ext>
                </a:extLst>
              </a:tr>
            </a:tbl>
          </a:graphicData>
        </a:graphic>
      </p:graphicFrame>
    </p:spTree>
    <p:extLst>
      <p:ext uri="{BB962C8B-B14F-4D97-AF65-F5344CB8AC3E}">
        <p14:creationId xmlns:p14="http://schemas.microsoft.com/office/powerpoint/2010/main" val="3860936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3168567" y="60552"/>
            <a:ext cx="5335115"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Hotel and Hospitality</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2241488178"/>
              </p:ext>
            </p:extLst>
          </p:nvPr>
        </p:nvGraphicFramePr>
        <p:xfrm>
          <a:off x="928468" y="1816949"/>
          <a:ext cx="10142807" cy="3697110"/>
        </p:xfrm>
        <a:graphic>
          <a:graphicData uri="http://schemas.openxmlformats.org/drawingml/2006/table">
            <a:tbl>
              <a:tblPr firstRow="1" bandRow="1">
                <a:tableStyleId>{5C22544A-7EE6-4342-B048-85BDC9FD1C3A}</a:tableStyleId>
              </a:tblPr>
              <a:tblGrid>
                <a:gridCol w="2377442">
                  <a:extLst>
                    <a:ext uri="{9D8B030D-6E8A-4147-A177-3AD203B41FA5}">
                      <a16:colId xmlns:a16="http://schemas.microsoft.com/office/drawing/2014/main" val="2497592185"/>
                    </a:ext>
                  </a:extLst>
                </a:gridCol>
                <a:gridCol w="1652374">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1966144">
                  <a:extLst>
                    <a:ext uri="{9D8B030D-6E8A-4147-A177-3AD203B41FA5}">
                      <a16:colId xmlns:a16="http://schemas.microsoft.com/office/drawing/2014/main" val="3251926524"/>
                    </a:ext>
                  </a:extLst>
                </a:gridCol>
                <a:gridCol w="2225568">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Housekeeper</a:t>
                      </a:r>
                    </a:p>
                  </a:txBody>
                  <a:tcPr/>
                </a:tc>
                <a:tc>
                  <a:txBody>
                    <a:bodyPr/>
                    <a:lstStyle/>
                    <a:p>
                      <a:pPr algn="ctr" fontAlgn="b"/>
                      <a:r>
                        <a:rPr lang="en-US" sz="1800" b="0" i="0" u="none" strike="noStrike" dirty="0">
                          <a:solidFill>
                            <a:srgbClr val="000000"/>
                          </a:solidFill>
                          <a:effectLst/>
                          <a:latin typeface="Arial" panose="020B0604020202020204" pitchFamily="34" charset="0"/>
                        </a:rPr>
                        <a:t>211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280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409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651</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Sale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255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331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455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786</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Marketing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206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251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370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501</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HR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220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290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397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587</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234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342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466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816</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Chef</a:t>
                      </a:r>
                    </a:p>
                  </a:txBody>
                  <a:tcPr/>
                </a:tc>
                <a:tc>
                  <a:txBody>
                    <a:bodyPr/>
                    <a:lstStyle/>
                    <a:p>
                      <a:pPr algn="ctr" fontAlgn="b"/>
                      <a:r>
                        <a:rPr lang="en-US" sz="1800" b="0" i="0" u="none" strike="noStrike" dirty="0">
                          <a:solidFill>
                            <a:srgbClr val="000000"/>
                          </a:solidFill>
                          <a:effectLst/>
                          <a:latin typeface="Arial" panose="020B0604020202020204" pitchFamily="34" charset="0"/>
                        </a:rPr>
                        <a:t>227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305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425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718</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244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339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416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613</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Receptionist</a:t>
                      </a:r>
                    </a:p>
                  </a:txBody>
                  <a:tcPr/>
                </a:tc>
                <a:tc>
                  <a:txBody>
                    <a:bodyPr/>
                    <a:lstStyle/>
                    <a:p>
                      <a:pPr algn="ctr" fontAlgn="b"/>
                      <a:r>
                        <a:rPr lang="en-US" sz="1800" b="0" i="0" u="none" strike="noStrike" dirty="0">
                          <a:solidFill>
                            <a:srgbClr val="000000"/>
                          </a:solidFill>
                          <a:effectLst/>
                          <a:latin typeface="Arial" panose="020B0604020202020204" pitchFamily="34" charset="0"/>
                        </a:rPr>
                        <a:t>276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338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583</a:t>
                      </a:r>
                    </a:p>
                  </a:txBody>
                  <a:tcPr marL="9525" marR="9525" marT="9525" marB="0" anchor="b"/>
                </a:tc>
                <a:extLst>
                  <a:ext uri="{0D108BD9-81ED-4DB2-BD59-A6C34878D82A}">
                    <a16:rowId xmlns:a16="http://schemas.microsoft.com/office/drawing/2014/main" val="4254989133"/>
                  </a:ext>
                </a:extLst>
              </a:tr>
              <a:tr h="369711">
                <a:tc>
                  <a:txBody>
                    <a:bodyPr/>
                    <a:lstStyle/>
                    <a:p>
                      <a:r>
                        <a:rPr lang="en-US" dirty="0"/>
                        <a:t>Tour guide</a:t>
                      </a:r>
                    </a:p>
                  </a:txBody>
                  <a:tcPr/>
                </a:tc>
                <a:tc>
                  <a:txBody>
                    <a:bodyPr/>
                    <a:lstStyle/>
                    <a:p>
                      <a:pPr algn="ctr" fontAlgn="b"/>
                      <a:r>
                        <a:rPr lang="en-US" sz="1800" b="0" i="0" u="none" strike="noStrike" dirty="0">
                          <a:solidFill>
                            <a:srgbClr val="000000"/>
                          </a:solidFill>
                          <a:effectLst/>
                          <a:latin typeface="Arial" panose="020B0604020202020204" pitchFamily="34" charset="0"/>
                        </a:rPr>
                        <a:t>467</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600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667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717</a:t>
                      </a:r>
                    </a:p>
                  </a:txBody>
                  <a:tcPr marL="9525" marR="9525" marT="9525" marB="0" anchor="b"/>
                </a:tc>
                <a:extLst>
                  <a:ext uri="{0D108BD9-81ED-4DB2-BD59-A6C34878D82A}">
                    <a16:rowId xmlns:a16="http://schemas.microsoft.com/office/drawing/2014/main" val="2499981119"/>
                  </a:ext>
                </a:extLst>
              </a:tr>
            </a:tbl>
          </a:graphicData>
        </a:graphic>
      </p:graphicFrame>
    </p:spTree>
    <p:extLst>
      <p:ext uri="{BB962C8B-B14F-4D97-AF65-F5344CB8AC3E}">
        <p14:creationId xmlns:p14="http://schemas.microsoft.com/office/powerpoint/2010/main" val="3905992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AA6CF01-36EE-4BB4-8196-901F1F5E33F6}"/>
              </a:ext>
            </a:extLst>
          </p:cNvPr>
          <p:cNvSpPr/>
          <p:nvPr/>
        </p:nvSpPr>
        <p:spPr>
          <a:xfrm>
            <a:off x="1589649" y="1688123"/>
            <a:ext cx="877824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69B38B6-B35C-4BE9-9E12-E0FE1F3F0E50}"/>
              </a:ext>
            </a:extLst>
          </p:cNvPr>
          <p:cNvSpPr/>
          <p:nvPr/>
        </p:nvSpPr>
        <p:spPr>
          <a:xfrm>
            <a:off x="1589649" y="4513390"/>
            <a:ext cx="877824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AFECD79-F0AD-42D0-ADD6-56C414BA298E}"/>
              </a:ext>
            </a:extLst>
          </p:cNvPr>
          <p:cNvSpPr txBox="1"/>
          <p:nvPr/>
        </p:nvSpPr>
        <p:spPr>
          <a:xfrm>
            <a:off x="1786597" y="2042159"/>
            <a:ext cx="8815754" cy="2523768"/>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rPr>
              <a:t>To provide various Companies, Organizations and individual with annual salary and benefit information for each job and position in Laos, 108-1009 Group., Ltd had conducted a hiring, compensation and benefit survey in 2019. There are 500 Companies in different business sectors joining the survey. The result of this survey will show the insights of salaries, compensation and benefit based on many factors for instance positions, work experiences and industry sectors. </a:t>
            </a:r>
          </a:p>
          <a:p>
            <a:endParaRPr lang="en-US" dirty="0"/>
          </a:p>
        </p:txBody>
      </p:sp>
      <p:sp>
        <p:nvSpPr>
          <p:cNvPr id="9" name="Rectangle 8">
            <a:extLst>
              <a:ext uri="{FF2B5EF4-FFF2-40B4-BE49-F238E27FC236}">
                <a16:creationId xmlns:a16="http://schemas.microsoft.com/office/drawing/2014/main" id="{8546C260-B37A-4821-BFE9-9BAA36429108}"/>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FCC696F-5688-4A0D-ADA4-A11AFB8CDF4B}"/>
              </a:ext>
            </a:extLst>
          </p:cNvPr>
          <p:cNvSpPr txBox="1"/>
          <p:nvPr/>
        </p:nvSpPr>
        <p:spPr>
          <a:xfrm>
            <a:off x="4267513" y="58411"/>
            <a:ext cx="4123245"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INTRODUCTION</a:t>
            </a:r>
          </a:p>
        </p:txBody>
      </p:sp>
    </p:spTree>
    <p:extLst>
      <p:ext uri="{BB962C8B-B14F-4D97-AF65-F5344CB8AC3E}">
        <p14:creationId xmlns:p14="http://schemas.microsoft.com/office/powerpoint/2010/main" val="3348184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015452-DF8C-43A6-94B6-559611C291CA}"/>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C393491-EC7D-404B-9298-6296CE338FDE}"/>
              </a:ext>
            </a:extLst>
          </p:cNvPr>
          <p:cNvSpPr txBox="1"/>
          <p:nvPr/>
        </p:nvSpPr>
        <p:spPr>
          <a:xfrm>
            <a:off x="2677863" y="58411"/>
            <a:ext cx="7350089"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SCOPE AND METHODOLOGY</a:t>
            </a:r>
          </a:p>
        </p:txBody>
      </p:sp>
      <p:sp>
        <p:nvSpPr>
          <p:cNvPr id="7" name="Rectangle 6">
            <a:extLst>
              <a:ext uri="{FF2B5EF4-FFF2-40B4-BE49-F238E27FC236}">
                <a16:creationId xmlns:a16="http://schemas.microsoft.com/office/drawing/2014/main" id="{9FB6882D-3F4B-4856-899B-15BF4787F8EE}"/>
              </a:ext>
            </a:extLst>
          </p:cNvPr>
          <p:cNvSpPr/>
          <p:nvPr/>
        </p:nvSpPr>
        <p:spPr>
          <a:xfrm>
            <a:off x="5767754" y="1041009"/>
            <a:ext cx="56271" cy="5641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8" name="TextBox 7">
            <a:extLst>
              <a:ext uri="{FF2B5EF4-FFF2-40B4-BE49-F238E27FC236}">
                <a16:creationId xmlns:a16="http://schemas.microsoft.com/office/drawing/2014/main" id="{698590E5-FE97-466F-9184-0585E17A6E3B}"/>
              </a:ext>
            </a:extLst>
          </p:cNvPr>
          <p:cNvSpPr txBox="1"/>
          <p:nvPr/>
        </p:nvSpPr>
        <p:spPr>
          <a:xfrm>
            <a:off x="928468" y="1631853"/>
            <a:ext cx="1580582" cy="461665"/>
          </a:xfrm>
          <a:prstGeom prst="rect">
            <a:avLst/>
          </a:prstGeom>
          <a:noFill/>
        </p:spPr>
        <p:txBody>
          <a:bodyPr wrap="square" rtlCol="0">
            <a:spAutoFit/>
          </a:bodyPr>
          <a:lstStyle/>
          <a:p>
            <a:r>
              <a:rPr lang="en-US" sz="2400" b="1" u="sng" dirty="0">
                <a:latin typeface="Roboto" panose="02000000000000000000" pitchFamily="2" charset="0"/>
                <a:ea typeface="Roboto" panose="02000000000000000000" pitchFamily="2" charset="0"/>
              </a:rPr>
              <a:t>Objective</a:t>
            </a:r>
          </a:p>
        </p:txBody>
      </p:sp>
      <p:sp>
        <p:nvSpPr>
          <p:cNvPr id="11" name="TextBox 10">
            <a:extLst>
              <a:ext uri="{FF2B5EF4-FFF2-40B4-BE49-F238E27FC236}">
                <a16:creationId xmlns:a16="http://schemas.microsoft.com/office/drawing/2014/main" id="{45EF8D10-AD74-4BD7-A247-3306AD7AA4E3}"/>
              </a:ext>
            </a:extLst>
          </p:cNvPr>
          <p:cNvSpPr txBox="1"/>
          <p:nvPr/>
        </p:nvSpPr>
        <p:spPr>
          <a:xfrm>
            <a:off x="928468" y="2486692"/>
            <a:ext cx="4839286" cy="2862322"/>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The objective of this survey is to collect the information about Hiring, Compensation and Benefit for various positions in various industry sectors in Laos. These findings will help not only Companies and Organizations in hiring decision making but also individual or job seekers who do not know the amount of salary and compensation they should propose in job application and interview.</a:t>
            </a:r>
          </a:p>
          <a:p>
            <a:endParaRPr lang="en-US" dirty="0">
              <a:latin typeface="Roboto" panose="02000000000000000000" pitchFamily="2" charset="0"/>
              <a:ea typeface="Roboto" panose="02000000000000000000" pitchFamily="2" charset="0"/>
            </a:endParaRPr>
          </a:p>
        </p:txBody>
      </p:sp>
      <p:sp>
        <p:nvSpPr>
          <p:cNvPr id="12" name="TextBox 11">
            <a:extLst>
              <a:ext uri="{FF2B5EF4-FFF2-40B4-BE49-F238E27FC236}">
                <a16:creationId xmlns:a16="http://schemas.microsoft.com/office/drawing/2014/main" id="{3DC3A3B9-2791-4F77-82ED-A5D6FF884943}"/>
              </a:ext>
            </a:extLst>
          </p:cNvPr>
          <p:cNvSpPr txBox="1"/>
          <p:nvPr/>
        </p:nvSpPr>
        <p:spPr>
          <a:xfrm>
            <a:off x="6693876" y="1631853"/>
            <a:ext cx="2548595" cy="461665"/>
          </a:xfrm>
          <a:prstGeom prst="rect">
            <a:avLst/>
          </a:prstGeom>
          <a:noFill/>
        </p:spPr>
        <p:txBody>
          <a:bodyPr wrap="square" rtlCol="0">
            <a:spAutoFit/>
          </a:bodyPr>
          <a:lstStyle/>
          <a:p>
            <a:r>
              <a:rPr lang="en-US" sz="2400" b="1" u="sng" dirty="0">
                <a:latin typeface="Roboto" panose="02000000000000000000" pitchFamily="2" charset="0"/>
                <a:ea typeface="Roboto" panose="02000000000000000000" pitchFamily="2" charset="0"/>
              </a:rPr>
              <a:t>Survey Coverage</a:t>
            </a:r>
          </a:p>
        </p:txBody>
      </p:sp>
      <p:sp>
        <p:nvSpPr>
          <p:cNvPr id="13" name="TextBox 12">
            <a:extLst>
              <a:ext uri="{FF2B5EF4-FFF2-40B4-BE49-F238E27FC236}">
                <a16:creationId xmlns:a16="http://schemas.microsoft.com/office/drawing/2014/main" id="{FC6A261F-F049-4C0A-BF7D-98DC7FB16087}"/>
              </a:ext>
            </a:extLst>
          </p:cNvPr>
          <p:cNvSpPr txBox="1"/>
          <p:nvPr/>
        </p:nvSpPr>
        <p:spPr>
          <a:xfrm>
            <a:off x="6693876" y="2486692"/>
            <a:ext cx="4743158" cy="1477328"/>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The survey covered 60 Companies from different industry sectors in Laos. Only the private sectors and the full-time employed were surveyed.</a:t>
            </a:r>
          </a:p>
          <a:p>
            <a:endParaRPr lang="en-US"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839611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015452-DF8C-43A6-94B6-559611C291CA}"/>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C393491-EC7D-404B-9298-6296CE338FDE}"/>
              </a:ext>
            </a:extLst>
          </p:cNvPr>
          <p:cNvSpPr txBox="1"/>
          <p:nvPr/>
        </p:nvSpPr>
        <p:spPr>
          <a:xfrm>
            <a:off x="2677863" y="58411"/>
            <a:ext cx="7350089"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SCOPE AND METHODOLOGY</a:t>
            </a:r>
          </a:p>
        </p:txBody>
      </p:sp>
      <p:sp>
        <p:nvSpPr>
          <p:cNvPr id="7" name="Rectangle 6">
            <a:extLst>
              <a:ext uri="{FF2B5EF4-FFF2-40B4-BE49-F238E27FC236}">
                <a16:creationId xmlns:a16="http://schemas.microsoft.com/office/drawing/2014/main" id="{9FB6882D-3F4B-4856-899B-15BF4787F8EE}"/>
              </a:ext>
            </a:extLst>
          </p:cNvPr>
          <p:cNvSpPr/>
          <p:nvPr/>
        </p:nvSpPr>
        <p:spPr>
          <a:xfrm>
            <a:off x="5767754" y="1041009"/>
            <a:ext cx="56271" cy="5641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8" name="TextBox 7">
            <a:extLst>
              <a:ext uri="{FF2B5EF4-FFF2-40B4-BE49-F238E27FC236}">
                <a16:creationId xmlns:a16="http://schemas.microsoft.com/office/drawing/2014/main" id="{698590E5-FE97-466F-9184-0585E17A6E3B}"/>
              </a:ext>
            </a:extLst>
          </p:cNvPr>
          <p:cNvSpPr txBox="1"/>
          <p:nvPr/>
        </p:nvSpPr>
        <p:spPr>
          <a:xfrm>
            <a:off x="928467" y="1631853"/>
            <a:ext cx="4501661" cy="461665"/>
          </a:xfrm>
          <a:prstGeom prst="rect">
            <a:avLst/>
          </a:prstGeom>
          <a:noFill/>
        </p:spPr>
        <p:txBody>
          <a:bodyPr wrap="square" rtlCol="0">
            <a:spAutoFit/>
          </a:bodyPr>
          <a:lstStyle/>
          <a:p>
            <a:r>
              <a:rPr lang="en-US" sz="2400" b="1" u="sng" dirty="0">
                <a:latin typeface="Roboto" panose="02000000000000000000" pitchFamily="2" charset="0"/>
                <a:ea typeface="Roboto" panose="02000000000000000000" pitchFamily="2" charset="0"/>
              </a:rPr>
              <a:t>Data Collection Method</a:t>
            </a:r>
          </a:p>
        </p:txBody>
      </p:sp>
      <p:sp>
        <p:nvSpPr>
          <p:cNvPr id="11" name="TextBox 10">
            <a:extLst>
              <a:ext uri="{FF2B5EF4-FFF2-40B4-BE49-F238E27FC236}">
                <a16:creationId xmlns:a16="http://schemas.microsoft.com/office/drawing/2014/main" id="{45EF8D10-AD74-4BD7-A247-3306AD7AA4E3}"/>
              </a:ext>
            </a:extLst>
          </p:cNvPr>
          <p:cNvSpPr txBox="1"/>
          <p:nvPr/>
        </p:nvSpPr>
        <p:spPr>
          <a:xfrm>
            <a:off x="928468" y="2486692"/>
            <a:ext cx="4839286" cy="1200329"/>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The survey was conducted through an online platform. The respondents were asked to fill the questionnaire through Google Form from 15 to 30 May 2019.</a:t>
            </a:r>
          </a:p>
        </p:txBody>
      </p:sp>
      <p:sp>
        <p:nvSpPr>
          <p:cNvPr id="12" name="TextBox 11">
            <a:extLst>
              <a:ext uri="{FF2B5EF4-FFF2-40B4-BE49-F238E27FC236}">
                <a16:creationId xmlns:a16="http://schemas.microsoft.com/office/drawing/2014/main" id="{3DC3A3B9-2791-4F77-82ED-A5D6FF884943}"/>
              </a:ext>
            </a:extLst>
          </p:cNvPr>
          <p:cNvSpPr txBox="1"/>
          <p:nvPr/>
        </p:nvSpPr>
        <p:spPr>
          <a:xfrm>
            <a:off x="6693876" y="1631853"/>
            <a:ext cx="2548595" cy="461665"/>
          </a:xfrm>
          <a:prstGeom prst="rect">
            <a:avLst/>
          </a:prstGeom>
          <a:noFill/>
        </p:spPr>
        <p:txBody>
          <a:bodyPr wrap="square" rtlCol="0">
            <a:spAutoFit/>
          </a:bodyPr>
          <a:lstStyle/>
          <a:p>
            <a:r>
              <a:rPr lang="en-US" sz="2400" b="1" u="sng" dirty="0">
                <a:latin typeface="Roboto" panose="02000000000000000000" pitchFamily="2" charset="0"/>
                <a:ea typeface="Roboto" panose="02000000000000000000" pitchFamily="2" charset="0"/>
              </a:rPr>
              <a:t>Data Analysis</a:t>
            </a:r>
          </a:p>
        </p:txBody>
      </p:sp>
    </p:spTree>
    <p:extLst>
      <p:ext uri="{BB962C8B-B14F-4D97-AF65-F5344CB8AC3E}">
        <p14:creationId xmlns:p14="http://schemas.microsoft.com/office/powerpoint/2010/main" val="930523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1663324" y="0"/>
            <a:ext cx="8630889"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Banking / Micro-finance  / Leasing</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3268832285"/>
              </p:ext>
            </p:extLst>
          </p:nvPr>
        </p:nvGraphicFramePr>
        <p:xfrm>
          <a:off x="928466" y="1591870"/>
          <a:ext cx="10142807" cy="3697110"/>
        </p:xfrm>
        <a:graphic>
          <a:graphicData uri="http://schemas.openxmlformats.org/drawingml/2006/table">
            <a:tbl>
              <a:tblPr firstRow="1" bandRow="1">
                <a:tableStyleId>{5C22544A-7EE6-4342-B048-85BDC9FD1C3A}</a:tableStyleId>
              </a:tblPr>
              <a:tblGrid>
                <a:gridCol w="2377442">
                  <a:extLst>
                    <a:ext uri="{9D8B030D-6E8A-4147-A177-3AD203B41FA5}">
                      <a16:colId xmlns:a16="http://schemas.microsoft.com/office/drawing/2014/main" val="2497592185"/>
                    </a:ext>
                  </a:extLst>
                </a:gridCol>
                <a:gridCol w="1652374">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1966144">
                  <a:extLst>
                    <a:ext uri="{9D8B030D-6E8A-4147-A177-3AD203B41FA5}">
                      <a16:colId xmlns:a16="http://schemas.microsoft.com/office/drawing/2014/main" val="3251926524"/>
                    </a:ext>
                  </a:extLst>
                </a:gridCol>
                <a:gridCol w="2225568">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Teller</a:t>
                      </a:r>
                    </a:p>
                  </a:txBody>
                  <a:tcPr/>
                </a:tc>
                <a:tc>
                  <a:txBody>
                    <a:bodyPr/>
                    <a:lstStyle/>
                    <a:p>
                      <a:pPr algn="ctr"/>
                      <a:r>
                        <a:rPr lang="en-US" dirty="0"/>
                        <a:t>292</a:t>
                      </a:r>
                    </a:p>
                  </a:txBody>
                  <a:tcPr/>
                </a:tc>
                <a:tc>
                  <a:txBody>
                    <a:bodyPr/>
                    <a:lstStyle/>
                    <a:p>
                      <a:pPr algn="ctr"/>
                      <a:r>
                        <a:rPr lang="en-US" dirty="0"/>
                        <a:t>362</a:t>
                      </a:r>
                    </a:p>
                  </a:txBody>
                  <a:tcPr/>
                </a:tc>
                <a:tc>
                  <a:txBody>
                    <a:bodyPr/>
                    <a:lstStyle/>
                    <a:p>
                      <a:pPr algn="ctr"/>
                      <a:r>
                        <a:rPr lang="en-US" dirty="0"/>
                        <a:t>465</a:t>
                      </a:r>
                    </a:p>
                  </a:txBody>
                  <a:tcPr/>
                </a:tc>
                <a:tc>
                  <a:txBody>
                    <a:bodyPr/>
                    <a:lstStyle/>
                    <a:p>
                      <a:pPr algn="ctr"/>
                      <a:r>
                        <a:rPr lang="en-US" dirty="0"/>
                        <a:t>662</a:t>
                      </a:r>
                    </a:p>
                  </a:txBody>
                  <a:tcPr/>
                </a:tc>
                <a:extLst>
                  <a:ext uri="{0D108BD9-81ED-4DB2-BD59-A6C34878D82A}">
                    <a16:rowId xmlns:a16="http://schemas.microsoft.com/office/drawing/2014/main" val="1061743433"/>
                  </a:ext>
                </a:extLst>
              </a:tr>
              <a:tr h="369711">
                <a:tc>
                  <a:txBody>
                    <a:bodyPr/>
                    <a:lstStyle/>
                    <a:p>
                      <a:r>
                        <a:rPr lang="en-US" dirty="0"/>
                        <a:t>Credit Officer</a:t>
                      </a:r>
                    </a:p>
                  </a:txBody>
                  <a:tcPr/>
                </a:tc>
                <a:tc>
                  <a:txBody>
                    <a:bodyPr/>
                    <a:lstStyle/>
                    <a:p>
                      <a:pPr algn="ctr"/>
                      <a:r>
                        <a:rPr lang="en-US" dirty="0"/>
                        <a:t>315</a:t>
                      </a:r>
                    </a:p>
                  </a:txBody>
                  <a:tcPr/>
                </a:tc>
                <a:tc>
                  <a:txBody>
                    <a:bodyPr/>
                    <a:lstStyle/>
                    <a:p>
                      <a:pPr algn="ctr"/>
                      <a:r>
                        <a:rPr lang="en-US" dirty="0"/>
                        <a:t>389</a:t>
                      </a:r>
                    </a:p>
                  </a:txBody>
                  <a:tcPr/>
                </a:tc>
                <a:tc>
                  <a:txBody>
                    <a:bodyPr/>
                    <a:lstStyle/>
                    <a:p>
                      <a:pPr algn="ctr"/>
                      <a:r>
                        <a:rPr lang="en-US" dirty="0"/>
                        <a:t>515</a:t>
                      </a:r>
                    </a:p>
                  </a:txBody>
                  <a:tcPr/>
                </a:tc>
                <a:tc>
                  <a:txBody>
                    <a:bodyPr/>
                    <a:lstStyle/>
                    <a:p>
                      <a:pPr algn="ctr"/>
                      <a:r>
                        <a:rPr lang="en-US" dirty="0"/>
                        <a:t>662</a:t>
                      </a:r>
                    </a:p>
                  </a:txBody>
                  <a:tcPr/>
                </a:tc>
                <a:extLst>
                  <a:ext uri="{0D108BD9-81ED-4DB2-BD59-A6C34878D82A}">
                    <a16:rowId xmlns:a16="http://schemas.microsoft.com/office/drawing/2014/main" val="1149758969"/>
                  </a:ext>
                </a:extLst>
              </a:tr>
              <a:tr h="369711">
                <a:tc>
                  <a:txBody>
                    <a:bodyPr/>
                    <a:lstStyle/>
                    <a:p>
                      <a:r>
                        <a:rPr lang="en-US" dirty="0"/>
                        <a:t>Relationship Manager</a:t>
                      </a:r>
                    </a:p>
                  </a:txBody>
                  <a:tcPr/>
                </a:tc>
                <a:tc>
                  <a:txBody>
                    <a:bodyPr/>
                    <a:lstStyle/>
                    <a:p>
                      <a:pPr algn="ctr"/>
                      <a:r>
                        <a:rPr lang="en-US" dirty="0"/>
                        <a:t>1125</a:t>
                      </a:r>
                    </a:p>
                  </a:txBody>
                  <a:tcPr/>
                </a:tc>
                <a:tc>
                  <a:txBody>
                    <a:bodyPr/>
                    <a:lstStyle/>
                    <a:p>
                      <a:pPr algn="ctr"/>
                      <a:r>
                        <a:rPr lang="en-US" dirty="0"/>
                        <a:t>1550</a:t>
                      </a:r>
                    </a:p>
                  </a:txBody>
                  <a:tcPr/>
                </a:tc>
                <a:tc>
                  <a:txBody>
                    <a:bodyPr/>
                    <a:lstStyle/>
                    <a:p>
                      <a:pPr algn="ctr"/>
                      <a:r>
                        <a:rPr lang="en-US" dirty="0"/>
                        <a:t>1862</a:t>
                      </a:r>
                    </a:p>
                  </a:txBody>
                  <a:tcPr/>
                </a:tc>
                <a:tc>
                  <a:txBody>
                    <a:bodyPr/>
                    <a:lstStyle/>
                    <a:p>
                      <a:pPr algn="ctr"/>
                      <a:r>
                        <a:rPr lang="en-US" dirty="0"/>
                        <a:t>2125</a:t>
                      </a:r>
                    </a:p>
                  </a:txBody>
                  <a:tcPr/>
                </a:tc>
                <a:extLst>
                  <a:ext uri="{0D108BD9-81ED-4DB2-BD59-A6C34878D82A}">
                    <a16:rowId xmlns:a16="http://schemas.microsoft.com/office/drawing/2014/main" val="1823940534"/>
                  </a:ext>
                </a:extLst>
              </a:tr>
              <a:tr h="369711">
                <a:tc>
                  <a:txBody>
                    <a:bodyPr/>
                    <a:lstStyle/>
                    <a:p>
                      <a:r>
                        <a:rPr lang="en-US" dirty="0"/>
                        <a:t>HR Officer</a:t>
                      </a:r>
                    </a:p>
                  </a:txBody>
                  <a:tcPr/>
                </a:tc>
                <a:tc>
                  <a:txBody>
                    <a:bodyPr/>
                    <a:lstStyle/>
                    <a:p>
                      <a:pPr algn="ctr"/>
                      <a:r>
                        <a:rPr lang="en-US" dirty="0"/>
                        <a:t>318</a:t>
                      </a:r>
                    </a:p>
                  </a:txBody>
                  <a:tcPr/>
                </a:tc>
                <a:tc>
                  <a:txBody>
                    <a:bodyPr/>
                    <a:lstStyle/>
                    <a:p>
                      <a:pPr algn="ctr"/>
                      <a:r>
                        <a:rPr lang="en-US" dirty="0"/>
                        <a:t>375</a:t>
                      </a:r>
                    </a:p>
                  </a:txBody>
                  <a:tcPr/>
                </a:tc>
                <a:tc>
                  <a:txBody>
                    <a:bodyPr/>
                    <a:lstStyle/>
                    <a:p>
                      <a:pPr algn="ctr"/>
                      <a:r>
                        <a:rPr lang="en-US" dirty="0"/>
                        <a:t>487</a:t>
                      </a:r>
                    </a:p>
                  </a:txBody>
                  <a:tcPr/>
                </a:tc>
                <a:tc>
                  <a:txBody>
                    <a:bodyPr/>
                    <a:lstStyle/>
                    <a:p>
                      <a:pPr algn="ctr"/>
                      <a:r>
                        <a:rPr lang="en-US" dirty="0"/>
                        <a:t>662</a:t>
                      </a:r>
                    </a:p>
                  </a:txBody>
                  <a:tcPr/>
                </a:tc>
                <a:extLst>
                  <a:ext uri="{0D108BD9-81ED-4DB2-BD59-A6C34878D82A}">
                    <a16:rowId xmlns:a16="http://schemas.microsoft.com/office/drawing/2014/main" val="3492520678"/>
                  </a:ext>
                </a:extLst>
              </a:tr>
              <a:tr h="369711">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315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388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487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662</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IT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328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398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730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725</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315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398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680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612</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Compliance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318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378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612</a:t>
                      </a:r>
                    </a:p>
                  </a:txBody>
                  <a:tcPr marL="9525" marR="9525" marT="9525" marB="0" anchor="b"/>
                </a:tc>
                <a:extLst>
                  <a:ext uri="{0D108BD9-81ED-4DB2-BD59-A6C34878D82A}">
                    <a16:rowId xmlns:a16="http://schemas.microsoft.com/office/drawing/2014/main" val="4254989133"/>
                  </a:ext>
                </a:extLst>
              </a:tr>
              <a:tr h="369711">
                <a:tc>
                  <a:txBody>
                    <a:bodyPr/>
                    <a:lstStyle/>
                    <a:p>
                      <a:r>
                        <a:rPr lang="en-US" dirty="0"/>
                        <a:t>Legal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347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427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512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650</a:t>
                      </a:r>
                    </a:p>
                  </a:txBody>
                  <a:tcPr marL="9525" marR="9525" marT="9525" marB="0" anchor="b"/>
                </a:tc>
                <a:extLst>
                  <a:ext uri="{0D108BD9-81ED-4DB2-BD59-A6C34878D82A}">
                    <a16:rowId xmlns:a16="http://schemas.microsoft.com/office/drawing/2014/main" val="67030832"/>
                  </a:ext>
                </a:extLst>
              </a:tr>
            </a:tbl>
          </a:graphicData>
        </a:graphic>
      </p:graphicFrame>
    </p:spTree>
    <p:extLst>
      <p:ext uri="{BB962C8B-B14F-4D97-AF65-F5344CB8AC3E}">
        <p14:creationId xmlns:p14="http://schemas.microsoft.com/office/powerpoint/2010/main" val="532868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2887213" y="58411"/>
            <a:ext cx="6865982"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Construction / Architecture</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nvGraphicFramePr>
        <p:xfrm>
          <a:off x="928466" y="1591870"/>
          <a:ext cx="10142807" cy="3697110"/>
        </p:xfrm>
        <a:graphic>
          <a:graphicData uri="http://schemas.openxmlformats.org/drawingml/2006/table">
            <a:tbl>
              <a:tblPr firstRow="1" bandRow="1">
                <a:tableStyleId>{5C22544A-7EE6-4342-B048-85BDC9FD1C3A}</a:tableStyleId>
              </a:tblPr>
              <a:tblGrid>
                <a:gridCol w="2377442">
                  <a:extLst>
                    <a:ext uri="{9D8B030D-6E8A-4147-A177-3AD203B41FA5}">
                      <a16:colId xmlns:a16="http://schemas.microsoft.com/office/drawing/2014/main" val="2497592185"/>
                    </a:ext>
                  </a:extLst>
                </a:gridCol>
                <a:gridCol w="1652374">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1966144">
                  <a:extLst>
                    <a:ext uri="{9D8B030D-6E8A-4147-A177-3AD203B41FA5}">
                      <a16:colId xmlns:a16="http://schemas.microsoft.com/office/drawing/2014/main" val="3251926524"/>
                    </a:ext>
                  </a:extLst>
                </a:gridCol>
                <a:gridCol w="2225568">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Teller</a:t>
                      </a:r>
                    </a:p>
                  </a:txBody>
                  <a:tcPr/>
                </a:tc>
                <a:tc>
                  <a:txBody>
                    <a:bodyPr/>
                    <a:lstStyle/>
                    <a:p>
                      <a:pPr algn="ctr"/>
                      <a:r>
                        <a:rPr lang="en-US" dirty="0"/>
                        <a:t>292</a:t>
                      </a:r>
                    </a:p>
                  </a:txBody>
                  <a:tcPr/>
                </a:tc>
                <a:tc>
                  <a:txBody>
                    <a:bodyPr/>
                    <a:lstStyle/>
                    <a:p>
                      <a:pPr algn="ctr"/>
                      <a:r>
                        <a:rPr lang="en-US" dirty="0"/>
                        <a:t>362</a:t>
                      </a:r>
                    </a:p>
                  </a:txBody>
                  <a:tcPr/>
                </a:tc>
                <a:tc>
                  <a:txBody>
                    <a:bodyPr/>
                    <a:lstStyle/>
                    <a:p>
                      <a:pPr algn="ctr"/>
                      <a:r>
                        <a:rPr lang="en-US" dirty="0"/>
                        <a:t>465</a:t>
                      </a:r>
                    </a:p>
                  </a:txBody>
                  <a:tcPr/>
                </a:tc>
                <a:tc>
                  <a:txBody>
                    <a:bodyPr/>
                    <a:lstStyle/>
                    <a:p>
                      <a:pPr algn="ctr"/>
                      <a:r>
                        <a:rPr lang="en-US" dirty="0"/>
                        <a:t>662</a:t>
                      </a:r>
                    </a:p>
                  </a:txBody>
                  <a:tcPr/>
                </a:tc>
                <a:extLst>
                  <a:ext uri="{0D108BD9-81ED-4DB2-BD59-A6C34878D82A}">
                    <a16:rowId xmlns:a16="http://schemas.microsoft.com/office/drawing/2014/main" val="1061743433"/>
                  </a:ext>
                </a:extLst>
              </a:tr>
              <a:tr h="369711">
                <a:tc>
                  <a:txBody>
                    <a:bodyPr/>
                    <a:lstStyle/>
                    <a:p>
                      <a:r>
                        <a:rPr lang="en-US" dirty="0"/>
                        <a:t>Credit Officer</a:t>
                      </a:r>
                    </a:p>
                  </a:txBody>
                  <a:tcPr/>
                </a:tc>
                <a:tc>
                  <a:txBody>
                    <a:bodyPr/>
                    <a:lstStyle/>
                    <a:p>
                      <a:pPr algn="ctr"/>
                      <a:r>
                        <a:rPr lang="en-US" dirty="0"/>
                        <a:t>315</a:t>
                      </a:r>
                    </a:p>
                  </a:txBody>
                  <a:tcPr/>
                </a:tc>
                <a:tc>
                  <a:txBody>
                    <a:bodyPr/>
                    <a:lstStyle/>
                    <a:p>
                      <a:pPr algn="ctr"/>
                      <a:r>
                        <a:rPr lang="en-US" dirty="0"/>
                        <a:t>389</a:t>
                      </a:r>
                    </a:p>
                  </a:txBody>
                  <a:tcPr/>
                </a:tc>
                <a:tc>
                  <a:txBody>
                    <a:bodyPr/>
                    <a:lstStyle/>
                    <a:p>
                      <a:pPr algn="ctr"/>
                      <a:r>
                        <a:rPr lang="en-US" dirty="0"/>
                        <a:t>515</a:t>
                      </a:r>
                    </a:p>
                  </a:txBody>
                  <a:tcPr/>
                </a:tc>
                <a:tc>
                  <a:txBody>
                    <a:bodyPr/>
                    <a:lstStyle/>
                    <a:p>
                      <a:pPr algn="ctr"/>
                      <a:r>
                        <a:rPr lang="en-US" dirty="0"/>
                        <a:t>662</a:t>
                      </a:r>
                    </a:p>
                  </a:txBody>
                  <a:tcPr/>
                </a:tc>
                <a:extLst>
                  <a:ext uri="{0D108BD9-81ED-4DB2-BD59-A6C34878D82A}">
                    <a16:rowId xmlns:a16="http://schemas.microsoft.com/office/drawing/2014/main" val="1149758969"/>
                  </a:ext>
                </a:extLst>
              </a:tr>
              <a:tr h="369711">
                <a:tc>
                  <a:txBody>
                    <a:bodyPr/>
                    <a:lstStyle/>
                    <a:p>
                      <a:r>
                        <a:rPr lang="en-US" dirty="0"/>
                        <a:t>Relationship Manager</a:t>
                      </a:r>
                    </a:p>
                  </a:txBody>
                  <a:tcPr/>
                </a:tc>
                <a:tc>
                  <a:txBody>
                    <a:bodyPr/>
                    <a:lstStyle/>
                    <a:p>
                      <a:pPr algn="ctr"/>
                      <a:r>
                        <a:rPr lang="en-US" dirty="0"/>
                        <a:t>1125</a:t>
                      </a:r>
                    </a:p>
                  </a:txBody>
                  <a:tcPr/>
                </a:tc>
                <a:tc>
                  <a:txBody>
                    <a:bodyPr/>
                    <a:lstStyle/>
                    <a:p>
                      <a:pPr algn="ctr"/>
                      <a:r>
                        <a:rPr lang="en-US" dirty="0"/>
                        <a:t>1550</a:t>
                      </a:r>
                    </a:p>
                  </a:txBody>
                  <a:tcPr/>
                </a:tc>
                <a:tc>
                  <a:txBody>
                    <a:bodyPr/>
                    <a:lstStyle/>
                    <a:p>
                      <a:pPr algn="ctr"/>
                      <a:r>
                        <a:rPr lang="en-US" dirty="0"/>
                        <a:t>1862</a:t>
                      </a:r>
                    </a:p>
                  </a:txBody>
                  <a:tcPr/>
                </a:tc>
                <a:tc>
                  <a:txBody>
                    <a:bodyPr/>
                    <a:lstStyle/>
                    <a:p>
                      <a:pPr algn="ctr"/>
                      <a:r>
                        <a:rPr lang="en-US" dirty="0"/>
                        <a:t>2125</a:t>
                      </a:r>
                    </a:p>
                  </a:txBody>
                  <a:tcPr/>
                </a:tc>
                <a:extLst>
                  <a:ext uri="{0D108BD9-81ED-4DB2-BD59-A6C34878D82A}">
                    <a16:rowId xmlns:a16="http://schemas.microsoft.com/office/drawing/2014/main" val="1823940534"/>
                  </a:ext>
                </a:extLst>
              </a:tr>
              <a:tr h="369711">
                <a:tc>
                  <a:txBody>
                    <a:bodyPr/>
                    <a:lstStyle/>
                    <a:p>
                      <a:r>
                        <a:rPr lang="en-US" dirty="0"/>
                        <a:t>HR Officer</a:t>
                      </a:r>
                    </a:p>
                  </a:txBody>
                  <a:tcPr/>
                </a:tc>
                <a:tc>
                  <a:txBody>
                    <a:bodyPr/>
                    <a:lstStyle/>
                    <a:p>
                      <a:pPr algn="ctr"/>
                      <a:r>
                        <a:rPr lang="en-US" dirty="0"/>
                        <a:t>318</a:t>
                      </a:r>
                    </a:p>
                  </a:txBody>
                  <a:tcPr/>
                </a:tc>
                <a:tc>
                  <a:txBody>
                    <a:bodyPr/>
                    <a:lstStyle/>
                    <a:p>
                      <a:pPr algn="ctr"/>
                      <a:r>
                        <a:rPr lang="en-US" dirty="0"/>
                        <a:t>375</a:t>
                      </a:r>
                    </a:p>
                  </a:txBody>
                  <a:tcPr/>
                </a:tc>
                <a:tc>
                  <a:txBody>
                    <a:bodyPr/>
                    <a:lstStyle/>
                    <a:p>
                      <a:pPr algn="ctr"/>
                      <a:r>
                        <a:rPr lang="en-US" dirty="0"/>
                        <a:t>487</a:t>
                      </a:r>
                    </a:p>
                  </a:txBody>
                  <a:tcPr/>
                </a:tc>
                <a:tc>
                  <a:txBody>
                    <a:bodyPr/>
                    <a:lstStyle/>
                    <a:p>
                      <a:pPr algn="ctr"/>
                      <a:r>
                        <a:rPr lang="en-US" dirty="0"/>
                        <a:t>662</a:t>
                      </a:r>
                    </a:p>
                  </a:txBody>
                  <a:tcPr/>
                </a:tc>
                <a:extLst>
                  <a:ext uri="{0D108BD9-81ED-4DB2-BD59-A6C34878D82A}">
                    <a16:rowId xmlns:a16="http://schemas.microsoft.com/office/drawing/2014/main" val="3492520678"/>
                  </a:ext>
                </a:extLst>
              </a:tr>
              <a:tr h="369711">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315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388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487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662</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IT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328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398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730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725</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315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398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680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612</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Compliance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318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378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612</a:t>
                      </a:r>
                    </a:p>
                  </a:txBody>
                  <a:tcPr marL="9525" marR="9525" marT="9525" marB="0" anchor="b"/>
                </a:tc>
                <a:extLst>
                  <a:ext uri="{0D108BD9-81ED-4DB2-BD59-A6C34878D82A}">
                    <a16:rowId xmlns:a16="http://schemas.microsoft.com/office/drawing/2014/main" val="4254989133"/>
                  </a:ext>
                </a:extLst>
              </a:tr>
              <a:tr h="369711">
                <a:tc>
                  <a:txBody>
                    <a:bodyPr/>
                    <a:lstStyle/>
                    <a:p>
                      <a:r>
                        <a:rPr lang="en-US" dirty="0"/>
                        <a:t>Legal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347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427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512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650</a:t>
                      </a:r>
                    </a:p>
                  </a:txBody>
                  <a:tcPr marL="9525" marR="9525" marT="9525" marB="0" anchor="b"/>
                </a:tc>
                <a:extLst>
                  <a:ext uri="{0D108BD9-81ED-4DB2-BD59-A6C34878D82A}">
                    <a16:rowId xmlns:a16="http://schemas.microsoft.com/office/drawing/2014/main" val="67030832"/>
                  </a:ext>
                </a:extLst>
              </a:tr>
            </a:tbl>
          </a:graphicData>
        </a:graphic>
      </p:graphicFrame>
    </p:spTree>
    <p:extLst>
      <p:ext uri="{BB962C8B-B14F-4D97-AF65-F5344CB8AC3E}">
        <p14:creationId xmlns:p14="http://schemas.microsoft.com/office/powerpoint/2010/main" val="3694263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B3033B-FF16-4482-84F8-5490F164B444}"/>
              </a:ext>
            </a:extLst>
          </p:cNvPr>
          <p:cNvSpPr txBox="1"/>
          <p:nvPr/>
        </p:nvSpPr>
        <p:spPr>
          <a:xfrm>
            <a:off x="3275428" y="3665601"/>
            <a:ext cx="5641144" cy="584775"/>
          </a:xfrm>
          <a:prstGeom prst="rect">
            <a:avLst/>
          </a:prstGeom>
          <a:noFill/>
        </p:spPr>
        <p:txBody>
          <a:bodyPr wrap="square" rtlCol="0">
            <a:spAutoFit/>
          </a:bodyPr>
          <a:lstStyle/>
          <a:p>
            <a:r>
              <a:rPr lang="en-US" sz="3200" dirty="0">
                <a:latin typeface="Roboto" panose="02000000000000000000" pitchFamily="2" charset="0"/>
                <a:ea typeface="Roboto" panose="02000000000000000000" pitchFamily="2" charset="0"/>
              </a:rPr>
              <a:t>108Jobs Annual Salary Survey</a:t>
            </a:r>
          </a:p>
        </p:txBody>
      </p:sp>
      <p:pic>
        <p:nvPicPr>
          <p:cNvPr id="6" name="Picture 5">
            <a:extLst>
              <a:ext uri="{FF2B5EF4-FFF2-40B4-BE49-F238E27FC236}">
                <a16:creationId xmlns:a16="http://schemas.microsoft.com/office/drawing/2014/main" id="{EFC74987-0F9F-4A78-8A3A-E68AF35913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1201" y="1112901"/>
            <a:ext cx="3695700" cy="2552700"/>
          </a:xfrm>
          <a:prstGeom prst="rect">
            <a:avLst/>
          </a:prstGeom>
        </p:spPr>
      </p:pic>
    </p:spTree>
    <p:extLst>
      <p:ext uri="{BB962C8B-B14F-4D97-AF65-F5344CB8AC3E}">
        <p14:creationId xmlns:p14="http://schemas.microsoft.com/office/powerpoint/2010/main" val="3007241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AA6CF01-36EE-4BB4-8196-901F1F5E33F6}"/>
              </a:ext>
            </a:extLst>
          </p:cNvPr>
          <p:cNvSpPr/>
          <p:nvPr/>
        </p:nvSpPr>
        <p:spPr>
          <a:xfrm>
            <a:off x="1589649" y="1688123"/>
            <a:ext cx="877824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69B38B6-B35C-4BE9-9E12-E0FE1F3F0E50}"/>
              </a:ext>
            </a:extLst>
          </p:cNvPr>
          <p:cNvSpPr/>
          <p:nvPr/>
        </p:nvSpPr>
        <p:spPr>
          <a:xfrm>
            <a:off x="1589649" y="4513390"/>
            <a:ext cx="877824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AFECD79-F0AD-42D0-ADD6-56C414BA298E}"/>
              </a:ext>
            </a:extLst>
          </p:cNvPr>
          <p:cNvSpPr txBox="1"/>
          <p:nvPr/>
        </p:nvSpPr>
        <p:spPr>
          <a:xfrm>
            <a:off x="1786597" y="2042159"/>
            <a:ext cx="8815754" cy="2523768"/>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rPr>
              <a:t>To provide various Companies, Organizations and individual with annual salary and benefit information for each job and position in Laos, 108-1009 Group., Ltd had conducted a hiring, compensation and benefit survey in 2019. There are 500 Companies in different business sectors joining the survey. The result of this survey will show the insights of salaries, compensation and benefit based on many factors for instance positions, work experiences and industry sectors. </a:t>
            </a:r>
          </a:p>
          <a:p>
            <a:endParaRPr lang="en-US" dirty="0"/>
          </a:p>
        </p:txBody>
      </p:sp>
      <p:sp>
        <p:nvSpPr>
          <p:cNvPr id="9" name="Rectangle 8">
            <a:extLst>
              <a:ext uri="{FF2B5EF4-FFF2-40B4-BE49-F238E27FC236}">
                <a16:creationId xmlns:a16="http://schemas.microsoft.com/office/drawing/2014/main" id="{8546C260-B37A-4821-BFE9-9BAA36429108}"/>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FCC696F-5688-4A0D-ADA4-A11AFB8CDF4B}"/>
              </a:ext>
            </a:extLst>
          </p:cNvPr>
          <p:cNvSpPr txBox="1"/>
          <p:nvPr/>
        </p:nvSpPr>
        <p:spPr>
          <a:xfrm>
            <a:off x="4267513" y="58411"/>
            <a:ext cx="4123245"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INTRODUCTION</a:t>
            </a:r>
          </a:p>
        </p:txBody>
      </p:sp>
    </p:spTree>
    <p:extLst>
      <p:ext uri="{BB962C8B-B14F-4D97-AF65-F5344CB8AC3E}">
        <p14:creationId xmlns:p14="http://schemas.microsoft.com/office/powerpoint/2010/main" val="2729265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015452-DF8C-43A6-94B6-559611C291CA}"/>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C393491-EC7D-404B-9298-6296CE338FDE}"/>
              </a:ext>
            </a:extLst>
          </p:cNvPr>
          <p:cNvSpPr txBox="1"/>
          <p:nvPr/>
        </p:nvSpPr>
        <p:spPr>
          <a:xfrm>
            <a:off x="2677863" y="58411"/>
            <a:ext cx="7350089"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SCOPE AND METHODOLOGY</a:t>
            </a:r>
          </a:p>
        </p:txBody>
      </p:sp>
      <p:sp>
        <p:nvSpPr>
          <p:cNvPr id="7" name="Rectangle 6">
            <a:extLst>
              <a:ext uri="{FF2B5EF4-FFF2-40B4-BE49-F238E27FC236}">
                <a16:creationId xmlns:a16="http://schemas.microsoft.com/office/drawing/2014/main" id="{9FB6882D-3F4B-4856-899B-15BF4787F8EE}"/>
              </a:ext>
            </a:extLst>
          </p:cNvPr>
          <p:cNvSpPr/>
          <p:nvPr/>
        </p:nvSpPr>
        <p:spPr>
          <a:xfrm>
            <a:off x="5767754" y="1041009"/>
            <a:ext cx="56271" cy="5641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8" name="TextBox 7">
            <a:extLst>
              <a:ext uri="{FF2B5EF4-FFF2-40B4-BE49-F238E27FC236}">
                <a16:creationId xmlns:a16="http://schemas.microsoft.com/office/drawing/2014/main" id="{698590E5-FE97-466F-9184-0585E17A6E3B}"/>
              </a:ext>
            </a:extLst>
          </p:cNvPr>
          <p:cNvSpPr txBox="1"/>
          <p:nvPr/>
        </p:nvSpPr>
        <p:spPr>
          <a:xfrm>
            <a:off x="928468" y="1631853"/>
            <a:ext cx="1580582" cy="461665"/>
          </a:xfrm>
          <a:prstGeom prst="rect">
            <a:avLst/>
          </a:prstGeom>
          <a:noFill/>
        </p:spPr>
        <p:txBody>
          <a:bodyPr wrap="square" rtlCol="0">
            <a:spAutoFit/>
          </a:bodyPr>
          <a:lstStyle/>
          <a:p>
            <a:r>
              <a:rPr lang="en-US" sz="2400" b="1" u="sng" dirty="0">
                <a:latin typeface="Roboto" panose="02000000000000000000" pitchFamily="2" charset="0"/>
                <a:ea typeface="Roboto" panose="02000000000000000000" pitchFamily="2" charset="0"/>
              </a:rPr>
              <a:t>Objective</a:t>
            </a:r>
          </a:p>
        </p:txBody>
      </p:sp>
      <p:sp>
        <p:nvSpPr>
          <p:cNvPr id="11" name="TextBox 10">
            <a:extLst>
              <a:ext uri="{FF2B5EF4-FFF2-40B4-BE49-F238E27FC236}">
                <a16:creationId xmlns:a16="http://schemas.microsoft.com/office/drawing/2014/main" id="{45EF8D10-AD74-4BD7-A247-3306AD7AA4E3}"/>
              </a:ext>
            </a:extLst>
          </p:cNvPr>
          <p:cNvSpPr txBox="1"/>
          <p:nvPr/>
        </p:nvSpPr>
        <p:spPr>
          <a:xfrm>
            <a:off x="928468" y="2486692"/>
            <a:ext cx="4839286" cy="2862322"/>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The objective of this survey is to collect the information about Hiring, Compensation and Benefit for various positions in various industry sectors in Laos. These findings will help not only Companies and Organizations in hiring decision making but also individual or job seekers who do not know the amount of salary and compensation they should propose in job application and interview.</a:t>
            </a:r>
          </a:p>
          <a:p>
            <a:endParaRPr lang="en-US" dirty="0">
              <a:latin typeface="Roboto" panose="02000000000000000000" pitchFamily="2" charset="0"/>
              <a:ea typeface="Roboto" panose="02000000000000000000" pitchFamily="2" charset="0"/>
            </a:endParaRPr>
          </a:p>
        </p:txBody>
      </p:sp>
      <p:sp>
        <p:nvSpPr>
          <p:cNvPr id="12" name="TextBox 11">
            <a:extLst>
              <a:ext uri="{FF2B5EF4-FFF2-40B4-BE49-F238E27FC236}">
                <a16:creationId xmlns:a16="http://schemas.microsoft.com/office/drawing/2014/main" id="{3DC3A3B9-2791-4F77-82ED-A5D6FF884943}"/>
              </a:ext>
            </a:extLst>
          </p:cNvPr>
          <p:cNvSpPr txBox="1"/>
          <p:nvPr/>
        </p:nvSpPr>
        <p:spPr>
          <a:xfrm>
            <a:off x="6693876" y="1631853"/>
            <a:ext cx="2548595" cy="461665"/>
          </a:xfrm>
          <a:prstGeom prst="rect">
            <a:avLst/>
          </a:prstGeom>
          <a:noFill/>
        </p:spPr>
        <p:txBody>
          <a:bodyPr wrap="square" rtlCol="0">
            <a:spAutoFit/>
          </a:bodyPr>
          <a:lstStyle/>
          <a:p>
            <a:r>
              <a:rPr lang="en-US" sz="2400" b="1" u="sng" dirty="0">
                <a:latin typeface="Roboto" panose="02000000000000000000" pitchFamily="2" charset="0"/>
                <a:ea typeface="Roboto" panose="02000000000000000000" pitchFamily="2" charset="0"/>
              </a:rPr>
              <a:t>Survey Coverage</a:t>
            </a:r>
          </a:p>
        </p:txBody>
      </p:sp>
      <p:sp>
        <p:nvSpPr>
          <p:cNvPr id="13" name="TextBox 12">
            <a:extLst>
              <a:ext uri="{FF2B5EF4-FFF2-40B4-BE49-F238E27FC236}">
                <a16:creationId xmlns:a16="http://schemas.microsoft.com/office/drawing/2014/main" id="{FC6A261F-F049-4C0A-BF7D-98DC7FB16087}"/>
              </a:ext>
            </a:extLst>
          </p:cNvPr>
          <p:cNvSpPr txBox="1"/>
          <p:nvPr/>
        </p:nvSpPr>
        <p:spPr>
          <a:xfrm>
            <a:off x="6693876" y="2486692"/>
            <a:ext cx="4743158" cy="1477328"/>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The survey covered 60 Companies from different industry sectors in Laos. Only the private sectors and the full-time employed were surveyed.</a:t>
            </a:r>
          </a:p>
          <a:p>
            <a:endParaRPr lang="en-US"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378960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TotalTime>
  <Words>1150</Words>
  <Application>Microsoft Office PowerPoint</Application>
  <PresentationFormat>Widescreen</PresentationFormat>
  <Paragraphs>388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Phoud ssp</dc:creator>
  <cp:lastModifiedBy>Phoud ssp</cp:lastModifiedBy>
  <cp:revision>76</cp:revision>
  <dcterms:created xsi:type="dcterms:W3CDTF">2019-07-11T02:53:09Z</dcterms:created>
  <dcterms:modified xsi:type="dcterms:W3CDTF">2019-07-11T11:48:24Z</dcterms:modified>
</cp:coreProperties>
</file>