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72" r:id="rId5"/>
    <p:sldId id="269" r:id="rId6"/>
    <p:sldId id="271" r:id="rId7"/>
    <p:sldId id="264" r:id="rId8"/>
    <p:sldId id="265" r:id="rId9"/>
    <p:sldId id="266" r:id="rId10"/>
    <p:sldId id="267" r:id="rId11"/>
    <p:sldId id="268" r:id="rId12"/>
    <p:sldId id="274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/>
    <p:restoredTop sz="95781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D3511-6C7B-974B-9C6B-CB75E437075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23303-9999-9044-A01C-26C8E3E5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rt_devi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Scenario: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 junior data analyst working on the marketing analyst team at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high-tech manufacturer of health-focused products for women. 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successful small company, but they have the potential to become a larger player in the global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smart device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market.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Urška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Sršen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cofounder and Chief Creative Officer of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believes that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device fitness data could help unlock new growth opportunities for the company. 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been asked to focus on one of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Bellabeat’s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products and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device data to gain insight into how consumers are using their smart devices. 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insights you discover will then help guide marketing strategy for the company. 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present your analysis to 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executive team along with your high-level recommendations for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Bellabeat’s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marketing strategy.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app: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provides users with health data related to their activity, sleep, stress, menstrual cycle, and mindfulness habits.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 can help users better understand their current habits and make healthy decisions.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connects to their line of smart wellness products.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Leaf: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(Accessories) – smart device</a:t>
            </a:r>
          </a:p>
          <a:p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Bellabeat’s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classic wellness tracker can be worn as a bracelet, necklace, or clip.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Leaf tracker connects to 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to track activity, sleep, and stress.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Time: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(Watch) – smart device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wellness watch combines the timeless look of a classic timepiece with smart technology to track user activity, sleep, and stress.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watch connects to 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to provide you with insights into your daily wellness.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Spring: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Waterbottle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smart device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water bottle that tracks daily water intake using smart technology to ensure that you are appropriately hydrated throughout the day.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Spring bottle connects to the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to track your hydration levels.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membership: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Bellabeat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offers a subscription-based membership program for users. 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Membership gives users 24/7 access to fully personalized guidance on nutrition, activity, sleep, health and beauty, and mindfulness based on their lifestyle and goals.</a:t>
            </a:r>
          </a:p>
          <a:p>
            <a:b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23303-9999-9044-A01C-26C8E3E5A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23303-9999-9044-A01C-26C8E3E5A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mphrey001/google-analytic-certification-project-bellabe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fitbit" TargetMode="External"/><Relationship Id="rId2" Type="http://schemas.openxmlformats.org/officeDocument/2006/relationships/hyperlink" Target="https://zenodo.org/record/53894#.YUlZW2YzZmB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D1FF-D985-AD40-A42F-71439B2AD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err="1"/>
              <a:t>Bellabeat</a:t>
            </a:r>
            <a:r>
              <a:rPr lang="en-SG" b="1" dirty="0"/>
              <a:t>: Marketing Case Study with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5EE55-9E23-724A-BC4E-CF6D388C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2125"/>
          </a:xfrm>
        </p:spPr>
        <p:txBody>
          <a:bodyPr/>
          <a:lstStyle/>
          <a:p>
            <a:r>
              <a:rPr lang="en-US" dirty="0"/>
              <a:t>A Google data analytics certification project</a:t>
            </a:r>
          </a:p>
          <a:p>
            <a:r>
              <a:rPr lang="en-US" dirty="0"/>
              <a:t>Presented by: Humphrey</a:t>
            </a:r>
          </a:p>
          <a:p>
            <a:r>
              <a:rPr lang="en-US" dirty="0"/>
              <a:t>Updated: 23 Sep 2021</a:t>
            </a:r>
          </a:p>
        </p:txBody>
      </p:sp>
    </p:spTree>
    <p:extLst>
      <p:ext uri="{BB962C8B-B14F-4D97-AF65-F5344CB8AC3E}">
        <p14:creationId xmlns:p14="http://schemas.microsoft.com/office/powerpoint/2010/main" val="429404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Daily asleep hours (Boxplot)</a:t>
            </a:r>
          </a:p>
          <a:p>
            <a:pPr algn="just"/>
            <a:r>
              <a:rPr lang="en-US" dirty="0"/>
              <a:t>About 50% (Q1 to Q3) between 6 to 8 hours</a:t>
            </a:r>
          </a:p>
          <a:p>
            <a:pPr algn="just"/>
            <a:r>
              <a:rPr lang="en-US" dirty="0"/>
              <a:t>About 25% sleep less than 6 hours, significant proportion?</a:t>
            </a:r>
          </a:p>
          <a:p>
            <a:pPr algn="just"/>
            <a:r>
              <a:rPr lang="en-US" dirty="0"/>
              <a:t>Potential value to unlock: Can a smart device feature increase daily sleep hours and quality via recommended usage?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FE370B71-6326-FC41-81F9-BFA498228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449217" y="1950392"/>
            <a:ext cx="3448050" cy="3448050"/>
          </a:xfrm>
        </p:spPr>
      </p:pic>
    </p:spTree>
    <p:extLst>
      <p:ext uri="{BB962C8B-B14F-4D97-AF65-F5344CB8AC3E}">
        <p14:creationId xmlns:p14="http://schemas.microsoft.com/office/powerpoint/2010/main" val="3877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It would appear that there are severe cases of insomnia for sedentary sampled </a:t>
            </a:r>
            <a:r>
              <a:rPr lang="en-US" dirty="0" err="1"/>
              <a:t>FitBit</a:t>
            </a:r>
            <a:r>
              <a:rPr lang="en-US" dirty="0"/>
              <a:t> users, as it can be seen that sleeping hours are decreasing beyond the mark for 10 daily sedentary hours. </a:t>
            </a:r>
          </a:p>
          <a:p>
            <a:pPr algn="just"/>
            <a:r>
              <a:rPr lang="en-US" dirty="0"/>
              <a:t> A possible theory would be that they are not tired enough to sleep at night as their lifestyles are not very physically active.</a:t>
            </a:r>
          </a:p>
          <a:p>
            <a:pPr algn="just"/>
            <a:r>
              <a:rPr lang="en-US" dirty="0" err="1"/>
              <a:t>BellaBeat</a:t>
            </a:r>
            <a:r>
              <a:rPr lang="en-US" dirty="0"/>
              <a:t> can potentially focus on improving the sleeping quality and hours by implementing product features and marketing activities to encourage a higher activity level for women.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FE370B71-6326-FC41-81F9-BFA498228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449217" y="1956411"/>
            <a:ext cx="4921707" cy="3037396"/>
          </a:xfrm>
        </p:spPr>
      </p:pic>
    </p:spTree>
    <p:extLst>
      <p:ext uri="{BB962C8B-B14F-4D97-AF65-F5344CB8AC3E}">
        <p14:creationId xmlns:p14="http://schemas.microsoft.com/office/powerpoint/2010/main" val="68753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4F3E-26B9-EA4E-B4E8-D4B9D8D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F8A7-C87A-484F-BC98-867C5070C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F4F3-6577-6840-A8FB-A0F98A0F3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Significant proportion (about 25%) of observations with daily sedentary hours above 20 hours.</a:t>
            </a:r>
          </a:p>
          <a:p>
            <a:pPr algn="just"/>
            <a:r>
              <a:rPr lang="en-US" dirty="0"/>
              <a:t>Significant proportion (about 25%) of observations with daily asleep hours below 6 hours.</a:t>
            </a:r>
          </a:p>
          <a:p>
            <a:pPr algn="just"/>
            <a:r>
              <a:rPr lang="en-US" dirty="0"/>
              <a:t>High levels of daily sedentary hours are correlated with high levels of insufficient sleeping hours, indicating insomnia.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22F8D-F57B-5D4B-9BDB-0A100B2D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BFE8F-1DE5-724E-B4E0-8EEDFD609A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Inversely, it is suggested that higher levels of physical activities (lower levels of sedentary hours) would hence improve the quality of life by improving sleeping hours and quality.</a:t>
            </a:r>
          </a:p>
          <a:p>
            <a:r>
              <a:rPr lang="en-US" dirty="0" err="1"/>
              <a:t>Customise</a:t>
            </a:r>
            <a:r>
              <a:rPr lang="en-US" dirty="0"/>
              <a:t> product features, marketing message and recommended usage of </a:t>
            </a:r>
            <a:r>
              <a:rPr lang="en-US" dirty="0" err="1"/>
              <a:t>Bellabeat</a:t>
            </a:r>
            <a:r>
              <a:rPr lang="en-US" dirty="0"/>
              <a:t> products to target women to be less sedentary.</a:t>
            </a:r>
          </a:p>
        </p:txBody>
      </p:sp>
    </p:spTree>
    <p:extLst>
      <p:ext uri="{BB962C8B-B14F-4D97-AF65-F5344CB8AC3E}">
        <p14:creationId xmlns:p14="http://schemas.microsoft.com/office/powerpoint/2010/main" val="328621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2A32-62FB-4640-98DB-E09C9ABA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DATA PROCESSING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E10A-DCE4-DD49-AF27-98AE8D5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details on the data analytic processes including data cleaning, refer to </a:t>
            </a:r>
            <a:r>
              <a:rPr lang="en-US" dirty="0">
                <a:hlinkClick r:id="rId2"/>
              </a:rPr>
              <a:t>link to R markdown file hosted on Kaggle.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6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B845-C207-FE44-B497-559A9566B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727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3303-0D05-A54A-8A63-72B2917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7D51-3C36-9E47-8DC7-711A41AC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INTRODUCTION TO SCENARIO</a:t>
            </a:r>
          </a:p>
          <a:p>
            <a:r>
              <a:rPr lang="en-US" cap="all" dirty="0"/>
              <a:t>PURPOSE AND LIMITATION OF SCOPE FOR DATA ANALYSIS PROJECT</a:t>
            </a:r>
          </a:p>
          <a:p>
            <a:r>
              <a:rPr lang="en-US" cap="all" dirty="0"/>
              <a:t>ABOUT THE DATASET</a:t>
            </a:r>
          </a:p>
          <a:p>
            <a:r>
              <a:rPr lang="en-US" cap="all" dirty="0"/>
              <a:t>Limitations of data analysis project</a:t>
            </a:r>
          </a:p>
          <a:p>
            <a:r>
              <a:rPr lang="en-US" cap="all" dirty="0"/>
              <a:t>Statistical summary</a:t>
            </a:r>
          </a:p>
          <a:p>
            <a:r>
              <a:rPr lang="en-US" cap="all" dirty="0"/>
              <a:t>CONCLUSIONS</a:t>
            </a:r>
          </a:p>
          <a:p>
            <a:r>
              <a:rPr lang="en-US" cap="all" dirty="0"/>
              <a:t>Appendix - DATA PROCESSING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1DB0-5CAB-6B43-9A8E-26E439A8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2" y="2010878"/>
            <a:ext cx="1991608" cy="38134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BUSINESS TASK</a:t>
            </a:r>
          </a:p>
          <a:p>
            <a:pPr lvl="1" algn="just"/>
            <a:r>
              <a:rPr lang="en-US" dirty="0"/>
              <a:t>Junior analyst looking for marketing insights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8070" y="2010877"/>
            <a:ext cx="2305729" cy="38134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COMPANY</a:t>
            </a:r>
          </a:p>
          <a:p>
            <a:pPr lvl="1" algn="just"/>
            <a:r>
              <a:rPr lang="en-US" dirty="0" err="1"/>
              <a:t>Bellabeat</a:t>
            </a:r>
            <a:endParaRPr lang="en-US" dirty="0"/>
          </a:p>
          <a:p>
            <a:pPr lvl="1" algn="just"/>
            <a:r>
              <a:rPr lang="en-SG" dirty="0"/>
              <a:t>High-tech company that manufactures health-focused smart products for women.</a:t>
            </a:r>
          </a:p>
          <a:p>
            <a:pPr lvl="1" algn="just"/>
            <a:r>
              <a:rPr lang="en-US" dirty="0"/>
              <a:t>Tracks data on activity, sleep, stress, water consumption, reproductive health</a:t>
            </a:r>
          </a:p>
          <a:p>
            <a:pPr lvl="1" algn="just"/>
            <a:endParaRPr lang="en-SG" dirty="0"/>
          </a:p>
          <a:p>
            <a:pPr lvl="1" algn="just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36C0A6-E3F2-6B43-A90D-DDBD12B6F520}"/>
              </a:ext>
            </a:extLst>
          </p:cNvPr>
          <p:cNvSpPr txBox="1">
            <a:spLocks/>
          </p:cNvSpPr>
          <p:nvPr/>
        </p:nvSpPr>
        <p:spPr>
          <a:xfrm>
            <a:off x="6096000" y="1977988"/>
            <a:ext cx="2372139" cy="384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PRODUCTS (smart devices)</a:t>
            </a:r>
          </a:p>
          <a:p>
            <a:pPr lvl="1" algn="just"/>
            <a:r>
              <a:rPr lang="en-US" dirty="0"/>
              <a:t>Leaf (accessory)</a:t>
            </a:r>
          </a:p>
          <a:p>
            <a:pPr lvl="1" algn="just"/>
            <a:r>
              <a:rPr lang="en-US" dirty="0"/>
              <a:t>Time (watch)</a:t>
            </a:r>
          </a:p>
          <a:p>
            <a:pPr lvl="1" algn="just"/>
            <a:r>
              <a:rPr lang="en-US" dirty="0"/>
              <a:t>Spring (</a:t>
            </a:r>
            <a:r>
              <a:rPr lang="en-US" dirty="0" err="1"/>
              <a:t>Waterbottle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Bellabeat</a:t>
            </a:r>
            <a:r>
              <a:rPr lang="en-US" dirty="0"/>
              <a:t> app</a:t>
            </a:r>
          </a:p>
          <a:p>
            <a:pPr algn="just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8D3CCD-E9CC-A743-855F-2768039BF759}"/>
              </a:ext>
            </a:extLst>
          </p:cNvPr>
          <p:cNvSpPr txBox="1">
            <a:spLocks/>
          </p:cNvSpPr>
          <p:nvPr/>
        </p:nvSpPr>
        <p:spPr>
          <a:xfrm>
            <a:off x="8640339" y="1977988"/>
            <a:ext cx="2372139" cy="384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DATASET</a:t>
            </a:r>
          </a:p>
          <a:p>
            <a:pPr lvl="1" algn="just"/>
            <a:r>
              <a:rPr lang="en-US" dirty="0" err="1"/>
              <a:t>FitBit</a:t>
            </a:r>
            <a:r>
              <a:rPr lang="en-US" dirty="0"/>
              <a:t> dataset</a:t>
            </a:r>
          </a:p>
          <a:p>
            <a:pPr lvl="1" algn="just"/>
            <a:r>
              <a:rPr lang="en-US" dirty="0"/>
              <a:t>More details in later slide</a:t>
            </a:r>
          </a:p>
        </p:txBody>
      </p:sp>
    </p:spTree>
    <p:extLst>
      <p:ext uri="{BB962C8B-B14F-4D97-AF65-F5344CB8AC3E}">
        <p14:creationId xmlns:p14="http://schemas.microsoft.com/office/powerpoint/2010/main" val="10448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LIMITATION OF scope FOR data 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1DB0-5CAB-6B43-9A8E-26E439A8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/>
          <a:lstStyle/>
          <a:p>
            <a:pPr algn="just"/>
            <a:r>
              <a:rPr lang="en-US" dirty="0"/>
              <a:t>Scope of project</a:t>
            </a:r>
          </a:p>
          <a:p>
            <a:pPr lvl="1" algn="just"/>
            <a:r>
              <a:rPr lang="en-US" dirty="0"/>
              <a:t>Only aimed to suggest potential directions of marketing team to build a strategy</a:t>
            </a:r>
          </a:p>
          <a:p>
            <a:pPr lvl="2" algn="just"/>
            <a:r>
              <a:rPr lang="en-US" dirty="0" err="1"/>
              <a:t>Customise</a:t>
            </a:r>
            <a:r>
              <a:rPr lang="en-US" dirty="0"/>
              <a:t> their marketing message</a:t>
            </a:r>
          </a:p>
          <a:p>
            <a:pPr lvl="2" algn="just"/>
            <a:r>
              <a:rPr lang="en-US" dirty="0" err="1"/>
              <a:t>Customise</a:t>
            </a:r>
            <a:r>
              <a:rPr lang="en-US" dirty="0"/>
              <a:t> any product feature developments</a:t>
            </a:r>
          </a:p>
          <a:p>
            <a:pPr lvl="2" algn="just"/>
            <a:r>
              <a:rPr lang="en-US" dirty="0"/>
              <a:t>Based on limited dataset and limited time for data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These </a:t>
            </a:r>
            <a:r>
              <a:rPr lang="en-US" dirty="0" err="1"/>
              <a:t>FitBit</a:t>
            </a:r>
            <a:r>
              <a:rPr lang="en-US" dirty="0"/>
              <a:t> datasets were generated by respondents to a distributed survey via Amazon Mechanical Turk between 03.12.2016-05.12.2016.  </a:t>
            </a:r>
          </a:p>
          <a:p>
            <a:pPr algn="just"/>
            <a:r>
              <a:rPr lang="en-US" dirty="0"/>
              <a:t>Thirty eligible Fitbit users consented to the submission of personal tracker data, including minute-level output for physical activity, heart rate, and sleep monitoring. </a:t>
            </a:r>
          </a:p>
          <a:p>
            <a:pPr algn="just"/>
            <a:r>
              <a:rPr lang="en-US" dirty="0"/>
              <a:t>Variation between output represents use of different types of Fitbit trackers and individual tracking behaviors / preferences.  </a:t>
            </a:r>
          </a:p>
          <a:p>
            <a:pPr algn="just"/>
            <a:r>
              <a:rPr lang="en-US" dirty="0">
                <a:hlinkClick r:id="rId2"/>
              </a:rPr>
              <a:t>Source: Crowd-sourced Fitbit datasets 03.12.2016-05.12.2016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Dataset source: FitBit Fitness Tracker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data analysis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6085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Comprehensiveness of dataset</a:t>
            </a:r>
          </a:p>
          <a:p>
            <a:pPr lvl="1" algn="just"/>
            <a:r>
              <a:rPr lang="en-US" dirty="0"/>
              <a:t>No gender differentiation in explored </a:t>
            </a:r>
            <a:r>
              <a:rPr lang="en-US" dirty="0" err="1"/>
              <a:t>FitBit</a:t>
            </a:r>
            <a:r>
              <a:rPr lang="en-US" dirty="0"/>
              <a:t> dataset.</a:t>
            </a:r>
          </a:p>
          <a:p>
            <a:pPr lvl="2" algn="just"/>
            <a:r>
              <a:rPr lang="en-US" dirty="0"/>
              <a:t>Application of this data analysis project is for the purposes to market products of </a:t>
            </a:r>
            <a:r>
              <a:rPr lang="en-US" dirty="0" err="1"/>
              <a:t>Bellabeat</a:t>
            </a:r>
            <a:r>
              <a:rPr lang="en-US" dirty="0"/>
              <a:t>, which is focused on women. </a:t>
            </a:r>
          </a:p>
          <a:p>
            <a:pPr lvl="2" algn="just"/>
            <a:r>
              <a:rPr lang="en-US" dirty="0"/>
              <a:t>Hence, the dataset may not be sufficiently comprehensive for a more effective study.</a:t>
            </a:r>
          </a:p>
          <a:p>
            <a:pPr lvl="1" algn="just"/>
            <a:r>
              <a:rPr lang="en-US" dirty="0"/>
              <a:t>The study contains observations of only a few days, and of limited number of samples.</a:t>
            </a:r>
          </a:p>
          <a:p>
            <a:pPr lvl="2" algn="just"/>
            <a:r>
              <a:rPr lang="en-US" dirty="0"/>
              <a:t>Statistical confidence and insights may be limited or skewed due to sample size limits.</a:t>
            </a:r>
          </a:p>
        </p:txBody>
      </p:sp>
    </p:spTree>
    <p:extLst>
      <p:ext uri="{BB962C8B-B14F-4D97-AF65-F5344CB8AC3E}">
        <p14:creationId xmlns:p14="http://schemas.microsoft.com/office/powerpoint/2010/main" val="13215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Daily sedentary hours (Boxplot)</a:t>
            </a:r>
          </a:p>
          <a:p>
            <a:pPr algn="just"/>
            <a:r>
              <a:rPr lang="en-US" dirty="0"/>
              <a:t>About 50% (Q1 to Q3) between 12.5 to 20.0 hours</a:t>
            </a:r>
          </a:p>
          <a:p>
            <a:pPr algn="just"/>
            <a:r>
              <a:rPr lang="en-US" dirty="0"/>
              <a:t>About 25% (Q1) between 20.0 hours to 24 hours, significant proportion?</a:t>
            </a:r>
          </a:p>
          <a:p>
            <a:pPr algn="just"/>
            <a:r>
              <a:rPr lang="en-US" dirty="0"/>
              <a:t>Potential value to unlock: Can a smart device feature decrease daily sedentary hours via recommended usage?</a:t>
            </a:r>
          </a:p>
        </p:txBody>
      </p:sp>
      <p:pic>
        <p:nvPicPr>
          <p:cNvPr id="5" name="Content Placeholder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E370B71-6326-FC41-81F9-BFA498228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1950392"/>
            <a:ext cx="3448050" cy="3448050"/>
          </a:xfrm>
        </p:spPr>
      </p:pic>
    </p:spTree>
    <p:extLst>
      <p:ext uri="{BB962C8B-B14F-4D97-AF65-F5344CB8AC3E}">
        <p14:creationId xmlns:p14="http://schemas.microsoft.com/office/powerpoint/2010/main" val="49974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Daily non-sedentary hours (Boxplot)</a:t>
            </a:r>
          </a:p>
          <a:p>
            <a:pPr algn="just"/>
            <a:r>
              <a:rPr lang="en-US" dirty="0"/>
              <a:t>About 50% (Q1 to Q3) between 2.5 to 5.0 hours</a:t>
            </a:r>
          </a:p>
          <a:p>
            <a:pPr algn="just"/>
            <a:r>
              <a:rPr lang="en-US" dirty="0"/>
              <a:t>About 25% (Q4) lower than 2.5 hours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FE370B71-6326-FC41-81F9-BFA498228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449217" y="1950392"/>
            <a:ext cx="3448050" cy="3448050"/>
          </a:xfrm>
        </p:spPr>
      </p:pic>
    </p:spTree>
    <p:extLst>
      <p:ext uri="{BB962C8B-B14F-4D97-AF65-F5344CB8AC3E}">
        <p14:creationId xmlns:p14="http://schemas.microsoft.com/office/powerpoint/2010/main" val="199176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BAB-5EDB-604C-945F-9007BF2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A2AC-2AC1-ED42-9914-F0F31BE8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Daily active hours (Boxplot)</a:t>
            </a:r>
          </a:p>
          <a:p>
            <a:pPr algn="just"/>
            <a:r>
              <a:rPr lang="en-US" dirty="0"/>
              <a:t>About 75% (up to Q3) between 0 to 0.5 hours</a:t>
            </a:r>
          </a:p>
          <a:p>
            <a:pPr algn="just"/>
            <a:r>
              <a:rPr lang="en-US" dirty="0"/>
              <a:t>About 25% have more than 0.5 active hours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FE370B71-6326-FC41-81F9-BFA498228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449217" y="1950392"/>
            <a:ext cx="3448050" cy="3448050"/>
          </a:xfrm>
        </p:spPr>
      </p:pic>
    </p:spTree>
    <p:extLst>
      <p:ext uri="{BB962C8B-B14F-4D97-AF65-F5344CB8AC3E}">
        <p14:creationId xmlns:p14="http://schemas.microsoft.com/office/powerpoint/2010/main" val="3586667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1101</Words>
  <Application>Microsoft Macintosh PowerPoint</Application>
  <PresentationFormat>Widescreen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Bellabeat: Marketing Case Study with R</vt:lpstr>
      <vt:lpstr>Table of content</vt:lpstr>
      <vt:lpstr>Introduction TO SCENARIO</vt:lpstr>
      <vt:lpstr>PURPOSE AND LIMITATION OF scope FOR data analysis project</vt:lpstr>
      <vt:lpstr>About the dataset</vt:lpstr>
      <vt:lpstr>Limitations of data analysis project</vt:lpstr>
      <vt:lpstr>Statistical summary </vt:lpstr>
      <vt:lpstr>Statistical summary</vt:lpstr>
      <vt:lpstr>Statistical summary</vt:lpstr>
      <vt:lpstr>Statistical summary</vt:lpstr>
      <vt:lpstr>Statistical summary</vt:lpstr>
      <vt:lpstr>conclusionS</vt:lpstr>
      <vt:lpstr>Appendix - DATA PROCESSING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Humphrey Tan</dc:creator>
  <cp:lastModifiedBy>Humphrey Tan</cp:lastModifiedBy>
  <cp:revision>17</cp:revision>
  <dcterms:created xsi:type="dcterms:W3CDTF">2021-09-23T03:06:52Z</dcterms:created>
  <dcterms:modified xsi:type="dcterms:W3CDTF">2021-09-23T06:23:32Z</dcterms:modified>
</cp:coreProperties>
</file>