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06" r:id="rId1"/>
    <p:sldMasterId id="2147483807" r:id="rId2"/>
    <p:sldMasterId id="2147483808" r:id="rId3"/>
    <p:sldMasterId id="214748380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3389" cy="685794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974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  <p:guide pos="-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14" Type="http://schemas.openxmlformats.org/officeDocument/2006/relationships/image" Target="../media/image6.png"  /><Relationship Id="rId15" Type="http://schemas.openxmlformats.org/officeDocument/2006/relationships/image" Target="../media/image7.png"  /><Relationship Id="rId16" Type="http://schemas.openxmlformats.org/officeDocument/2006/relationships/image" Target="../media/image8.png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 flipV="1">
            <a:off x="0" y="0"/>
            <a:ext cx="4656648" cy="3587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27" name="Group 1"/>
          <p:cNvGrpSpPr/>
          <p:nvPr/>
        </p:nvGrpSpPr>
        <p:grpSpPr>
          <a:xfrm rot="720000">
            <a:off x="1038700" y="-1010057"/>
            <a:ext cx="5868492" cy="6530697"/>
            <a:chOff x="1038700" y="-1010057"/>
            <a:chExt cx="5868492" cy="6530697"/>
          </a:xfrm>
        </p:grpSpPr>
        <p:sp>
          <p:nvSpPr>
            <p:cNvPr id="1028" name=""/>
            <p:cNvSpPr/>
            <p:nvPr/>
          </p:nvSpPr>
          <p:spPr>
            <a:xfrm rot="20460000">
              <a:off x="1453220" y="3266967"/>
              <a:ext cx="983088" cy="1985273"/>
            </a:xfrm>
            <a:prstGeom prst="ellipse">
              <a:avLst/>
            </a:prstGeom>
            <a:solidFill>
              <a:srgbClr val="6ab3c4">
                <a:alpha val="6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29" name=""/>
            <p:cNvSpPr/>
            <p:nvPr/>
          </p:nvSpPr>
          <p:spPr>
            <a:xfrm rot="20460000">
              <a:off x="2574500" y="4145254"/>
              <a:ext cx="587664" cy="1184820"/>
            </a:xfrm>
            <a:prstGeom prst="ellipse">
              <a:avLst/>
            </a:prstGeom>
            <a:solidFill>
              <a:srgbClr val="6ab3c4">
                <a:alpha val="4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0" name=""/>
            <p:cNvSpPr/>
            <p:nvPr/>
          </p:nvSpPr>
          <p:spPr>
            <a:xfrm rot="20460000">
              <a:off x="2657080" y="2552278"/>
              <a:ext cx="405027" cy="819491"/>
            </a:xfrm>
            <a:prstGeom prst="ellipse">
              <a:avLst/>
            </a:prstGeom>
            <a:solidFill>
              <a:srgbClr val="6ab3c4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1" name=""/>
            <p:cNvSpPr/>
            <p:nvPr/>
          </p:nvSpPr>
          <p:spPr>
            <a:xfrm rot="20460000">
              <a:off x="1901073" y="2609453"/>
              <a:ext cx="258907" cy="519322"/>
            </a:xfrm>
            <a:prstGeom prst="ellipse">
              <a:avLst/>
            </a:prstGeom>
            <a:solidFill>
              <a:srgbClr val="b3ffe8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2" name=""/>
            <p:cNvSpPr/>
            <p:nvPr/>
          </p:nvSpPr>
          <p:spPr>
            <a:xfrm rot="20460000">
              <a:off x="3444858" y="2633295"/>
              <a:ext cx="260470" cy="525687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3" name=""/>
            <p:cNvSpPr/>
            <p:nvPr/>
          </p:nvSpPr>
          <p:spPr>
            <a:xfrm rot="20460000">
              <a:off x="4421582" y="2263220"/>
              <a:ext cx="387551" cy="778229"/>
            </a:xfrm>
            <a:prstGeom prst="ellipse">
              <a:avLst/>
            </a:prstGeom>
            <a:solidFill>
              <a:srgbClr val="94d151">
                <a:alpha val="1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4" name=""/>
            <p:cNvSpPr/>
            <p:nvPr/>
          </p:nvSpPr>
          <p:spPr>
            <a:xfrm rot="20460000">
              <a:off x="2223521" y="2763502"/>
              <a:ext cx="350979" cy="711506"/>
            </a:xfrm>
            <a:prstGeom prst="ellipse">
              <a:avLst/>
            </a:prstGeom>
            <a:solidFill>
              <a:srgbClr val="00825a">
                <a:alpha val="2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5" name=""/>
            <p:cNvSpPr/>
            <p:nvPr/>
          </p:nvSpPr>
          <p:spPr>
            <a:xfrm rot="20460000">
              <a:off x="2968361" y="2164727"/>
              <a:ext cx="171525" cy="346233"/>
            </a:xfrm>
            <a:prstGeom prst="ellipse">
              <a:avLst/>
            </a:prstGeom>
            <a:solidFill>
              <a:srgbClr val="b3ffe8">
                <a:alpha val="4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6" name=""/>
            <p:cNvSpPr/>
            <p:nvPr/>
          </p:nvSpPr>
          <p:spPr>
            <a:xfrm rot="20460000">
              <a:off x="4869491" y="2279077"/>
              <a:ext cx="814745" cy="1647023"/>
            </a:xfrm>
            <a:prstGeom prst="ellipse">
              <a:avLst/>
            </a:prstGeom>
            <a:solidFill>
              <a:srgbClr val="43d7a5">
                <a:alpha val="2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7" name=""/>
            <p:cNvSpPr/>
            <p:nvPr/>
          </p:nvSpPr>
          <p:spPr>
            <a:xfrm rot="20460000">
              <a:off x="4639171" y="1089510"/>
              <a:ext cx="587664" cy="1186384"/>
            </a:xfrm>
            <a:prstGeom prst="ellipse">
              <a:avLst/>
            </a:prstGeom>
            <a:solidFill>
              <a:srgbClr val="6ab3c4">
                <a:alpha val="34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8" name=""/>
            <p:cNvSpPr/>
            <p:nvPr/>
          </p:nvSpPr>
          <p:spPr>
            <a:xfrm rot="20460000">
              <a:off x="4173841" y="1748643"/>
              <a:ext cx="173144" cy="344614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9" name=""/>
            <p:cNvSpPr/>
            <p:nvPr/>
          </p:nvSpPr>
          <p:spPr>
            <a:xfrm rot="20460000">
              <a:off x="4663013" y="3125593"/>
              <a:ext cx="171525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0" name=""/>
            <p:cNvSpPr/>
            <p:nvPr/>
          </p:nvSpPr>
          <p:spPr>
            <a:xfrm rot="20460000">
              <a:off x="4184952" y="2831788"/>
              <a:ext cx="260470" cy="525687"/>
            </a:xfrm>
            <a:prstGeom prst="ellipse">
              <a:avLst/>
            </a:prstGeom>
            <a:solidFill>
              <a:srgbClr val="6ab3c4">
                <a:alpha val="48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4" name=""/>
            <p:cNvSpPr/>
            <p:nvPr/>
          </p:nvSpPr>
          <p:spPr>
            <a:xfrm rot="20460000">
              <a:off x="3970546" y="2647588"/>
              <a:ext cx="171525" cy="344614"/>
            </a:xfrm>
            <a:prstGeom prst="ellipse">
              <a:avLst/>
            </a:prstGeom>
            <a:solidFill>
              <a:srgbClr val="e3eff1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5" name=""/>
            <p:cNvSpPr/>
            <p:nvPr/>
          </p:nvSpPr>
          <p:spPr>
            <a:xfrm rot="20460000">
              <a:off x="3035084" y="3055743"/>
              <a:ext cx="462202" cy="933842"/>
            </a:xfrm>
            <a:prstGeom prst="ellipse">
              <a:avLst/>
            </a:prstGeom>
            <a:solidFill>
              <a:srgbClr val="00825a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6" name=""/>
            <p:cNvSpPr/>
            <p:nvPr/>
          </p:nvSpPr>
          <p:spPr>
            <a:xfrm rot="20460000">
              <a:off x="2547532" y="3436930"/>
              <a:ext cx="171525" cy="346233"/>
            </a:xfrm>
            <a:prstGeom prst="ellipse">
              <a:avLst/>
            </a:prstGeom>
            <a:solidFill>
              <a:srgbClr val="69dfb9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7" name=""/>
            <p:cNvSpPr/>
            <p:nvPr/>
          </p:nvSpPr>
          <p:spPr>
            <a:xfrm rot="20460000">
              <a:off x="2201298" y="5176025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8" name=""/>
            <p:cNvSpPr/>
            <p:nvPr/>
          </p:nvSpPr>
          <p:spPr>
            <a:xfrm rot="20460000">
              <a:off x="5449171" y="1284877"/>
              <a:ext cx="462202" cy="933842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9" name=""/>
            <p:cNvSpPr/>
            <p:nvPr/>
          </p:nvSpPr>
          <p:spPr>
            <a:xfrm rot="20460000">
              <a:off x="5997137" y="1650150"/>
              <a:ext cx="169906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0" name=""/>
            <p:cNvSpPr/>
            <p:nvPr/>
          </p:nvSpPr>
          <p:spPr>
            <a:xfrm rot="20460000">
              <a:off x="5735047" y="374821"/>
              <a:ext cx="292240" cy="592410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1" name=""/>
            <p:cNvSpPr/>
            <p:nvPr/>
          </p:nvSpPr>
          <p:spPr>
            <a:xfrm rot="20460000">
              <a:off x="6184519" y="489171"/>
              <a:ext cx="587664" cy="1188003"/>
            </a:xfrm>
            <a:prstGeom prst="ellipse">
              <a:avLst/>
            </a:prstGeom>
            <a:solidFill>
              <a:srgbClr val="6ab3c4">
                <a:alpha val="61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2" name=""/>
            <p:cNvSpPr/>
            <p:nvPr/>
          </p:nvSpPr>
          <p:spPr>
            <a:xfrm rot="20460000">
              <a:off x="6371957" y="34952"/>
              <a:ext cx="171525" cy="346233"/>
            </a:xfrm>
            <a:prstGeom prst="ellipse">
              <a:avLst/>
            </a:prstGeom>
            <a:solidFill>
              <a:srgbClr val="e3eff1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3" name=""/>
            <p:cNvSpPr/>
            <p:nvPr/>
          </p:nvSpPr>
          <p:spPr>
            <a:xfrm rot="20460000">
              <a:off x="6200432" y="-1010057"/>
              <a:ext cx="455781" cy="922786"/>
            </a:xfrm>
            <a:prstGeom prst="ellipse">
              <a:avLst/>
            </a:prstGeom>
            <a:solidFill>
              <a:srgbClr val="94d151">
                <a:alpha val="13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4" name=""/>
            <p:cNvSpPr/>
            <p:nvPr/>
          </p:nvSpPr>
          <p:spPr>
            <a:xfrm rot="20460000">
              <a:off x="1165781" y="2881035"/>
              <a:ext cx="387495" cy="78141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5" name=""/>
            <p:cNvSpPr/>
            <p:nvPr/>
          </p:nvSpPr>
          <p:spPr>
            <a:xfrm rot="20460000">
              <a:off x="1046629" y="4069039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6" name=""/>
            <p:cNvSpPr/>
            <p:nvPr/>
          </p:nvSpPr>
          <p:spPr>
            <a:xfrm rot="20460000">
              <a:off x="1038700" y="4539114"/>
              <a:ext cx="404972" cy="817928"/>
            </a:xfrm>
            <a:prstGeom prst="ellipse">
              <a:avLst/>
            </a:prstGeom>
            <a:solidFill>
              <a:srgbClr val="cde7eb">
                <a:alpha val="3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60" name=""/>
            <p:cNvSpPr/>
            <p:nvPr/>
          </p:nvSpPr>
          <p:spPr>
            <a:xfrm rot="20460000">
              <a:off x="6734048" y="-686045"/>
              <a:ext cx="173144" cy="344614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052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2053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2054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2055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2056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7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8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9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0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1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3076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3077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3078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3079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3080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1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2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3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4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5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196" name="Group 1"/>
          <p:cNvGrpSpPr/>
          <p:nvPr/>
        </p:nvGrpSpPr>
        <p:grpSpPr>
          <a:xfrm rot="0">
            <a:off x="0" y="0"/>
            <a:ext cx="9143389" cy="987890"/>
            <a:chOff x="0" y="0"/>
            <a:chExt cx="9143389" cy="987890"/>
          </a:xfrm>
        </p:grpSpPr>
        <p:sp>
          <p:nvSpPr>
            <p:cNvPr id="8197" name=""/>
            <p:cNvSpPr/>
            <p:nvPr/>
          </p:nvSpPr>
          <p:spPr>
            <a:xfrm rot="21600000">
              <a:off x="0" y="0"/>
              <a:ext cx="8838473" cy="987890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693">
                  <a:moveTo>
                    <a:pt x="0" y="0"/>
                  </a:moveTo>
                  <a:lnTo>
                    <a:pt x="158296" y="12260"/>
                  </a:lnTo>
                  <a:lnTo>
                    <a:pt x="0" y="17693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8198" name=""/>
            <p:cNvSpPr/>
            <p:nvPr/>
          </p:nvSpPr>
          <p:spPr>
            <a:xfrm rot="21600000">
              <a:off x="0" y="0"/>
              <a:ext cx="9143389" cy="987890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693">
                  <a:moveTo>
                    <a:pt x="163757" y="0"/>
                  </a:moveTo>
                  <a:lnTo>
                    <a:pt x="0" y="0"/>
                  </a:lnTo>
                  <a:lnTo>
                    <a:pt x="171" y="8989"/>
                  </a:lnTo>
                  <a:lnTo>
                    <a:pt x="163757" y="17693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8199" name="Group 2"/>
          <p:cNvGrpSpPr/>
          <p:nvPr/>
        </p:nvGrpSpPr>
        <p:grpSpPr>
          <a:xfrm rot="0">
            <a:off x="8074537" y="149303"/>
            <a:ext cx="929096" cy="1664444"/>
            <a:chOff x="8074537" y="149303"/>
            <a:chExt cx="929096" cy="1664444"/>
          </a:xfrm>
        </p:grpSpPr>
        <p:sp>
          <p:nvSpPr>
            <p:cNvPr id="8200" name=""/>
            <p:cNvSpPr/>
            <p:nvPr/>
          </p:nvSpPr>
          <p:spPr>
            <a:xfrm>
              <a:off x="8379453" y="1673992"/>
              <a:ext cx="141374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1" name=""/>
            <p:cNvSpPr/>
            <p:nvPr/>
          </p:nvSpPr>
          <p:spPr>
            <a:xfrm>
              <a:off x="8074537" y="938643"/>
              <a:ext cx="393860" cy="392297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2" name=""/>
            <p:cNvSpPr/>
            <p:nvPr/>
          </p:nvSpPr>
          <p:spPr>
            <a:xfrm>
              <a:off x="8457287" y="1141939"/>
              <a:ext cx="509830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3" name=""/>
            <p:cNvSpPr/>
            <p:nvPr/>
          </p:nvSpPr>
          <p:spPr>
            <a:xfrm>
              <a:off x="8468398" y="806817"/>
              <a:ext cx="231883" cy="228700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4" name=""/>
            <p:cNvSpPr/>
            <p:nvPr/>
          </p:nvSpPr>
          <p:spPr>
            <a:xfrm>
              <a:off x="8074537" y="149303"/>
              <a:ext cx="614632" cy="617815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5" name=""/>
            <p:cNvSpPr/>
            <p:nvPr/>
          </p:nvSpPr>
          <p:spPr>
            <a:xfrm>
              <a:off x="8774933" y="195367"/>
              <a:ext cx="228700" cy="228700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goods/view.php?seq=38329" TargetMode="External" /><Relationship Id="rId3" Type="http://schemas.openxmlformats.org/officeDocument/2006/relationships/hyperlink" Target="http://www.icbanq.com/shop/product_detail.asp?prod_code=P005596281&amp;catg_code=" TargetMode="External" /><Relationship Id="rId4" Type="http://schemas.openxmlformats.org/officeDocument/2006/relationships/hyperlink" Target="http://www.devicemart.co.kr/goods/view.php?seq=1149105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1078077" TargetMode="External" /><Relationship Id="rId3" Type="http://schemas.openxmlformats.org/officeDocument/2006/relationships/hyperlink" Target="http://www.scienceday.co.kr/shop/goods/goods_view.php?goodsno=87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ctrTitle" idx="0"/>
          </p:nvPr>
        </p:nvSpPr>
        <p:spPr>
          <a:xfrm>
            <a:off x="455837" y="3428945"/>
            <a:ext cx="7143822" cy="107365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b="0" i="0" mc:Ignorable="hp" hp:hslEmbossed="0">
                <a:solidFill>
                  <a:srgbClr val="234d57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I DO INO</a:t>
            </a:r>
            <a:endParaRPr xmlns:mc="http://schemas.openxmlformats.org/markup-compatibility/2006" xmlns:hp="http://schemas.haansoft.com/office/presentation/8.0" lang="ko-KR" altLang="ko-KR" sz="5400" b="0" i="0" mc:Ignorable="hp" hp:hslEmbossed="0">
              <a:solidFill>
                <a:srgbClr val="234d57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4101" name="부제목 2"/>
          <p:cNvSpPr>
            <a:spLocks noGrp="1"/>
          </p:cNvSpPr>
          <p:nvPr>
            <p:ph type="subTitle" idx="1"/>
          </p:nvPr>
        </p:nvSpPr>
        <p:spPr>
          <a:xfrm>
            <a:off x="455837" y="4499416"/>
            <a:ext cx="6402109" cy="5876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60000" lvl="0" indent="-360000" algn="l" defTabSz="929072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mc:Ignorable="hp" hp:hslEmbossed="0">
                <a:solidFill>
                  <a:srgbClr val="808080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권세규 김성우 김재국 정민기</a:t>
            </a:r>
            <a:endParaRPr xmlns:mc="http://schemas.openxmlformats.org/markup-compatibility/2006" xmlns:hp="http://schemas.haansoft.com/office/presentation/8.0" lang="ko-KR" altLang="ko-KR" sz="2800" b="0" i="0" mc:Ignorable="hp" hp:hslEmbossed="0">
              <a:solidFill>
                <a:srgbClr val="808080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717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729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매쥑이란?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455837" y="1130828"/>
            <a:ext cx="8230150" cy="2514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마술봉을 이용해 쥐 인형을 조종하는 장난감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주 이용층 : 마법의 기분을 느끼고 싶은 어린아이 혹은 애완동물과 놀고싶은 애완동물들의 주인들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특징 :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귀여움 / 약간 큼 / 직관적인 움직임 구현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밑에는 사진을 넣을 것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729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144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 메뉴얼!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455837" y="1132391"/>
            <a:ext cx="8230150" cy="5142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구성 요소 :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마술봉(컨트롤러), 매쥑(본체)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기본 자세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마술봉을 감싸듯이 쥐고 약간 사선으로 들고있는다.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기능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: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1.마술봉을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좌우로 휘두르면 좌우로 움직인다.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2.마술봉을 위로 휘두르면 출발한다.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3.마술봉을 튕기면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LED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색이 바뀐다.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4.마술봉을 회전시키면 빙글빙글 돌기 시작한다.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5.진자식으로 왔다갔다하면 운다.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사례조사!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455837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아이보(강아지 장난감)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http://www.earlyadopter.co.kr/2257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1990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년대에 출시된 로봇 강아지로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무려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카테고리로 판매되었으나, 기계틱한 외형으로 인해 많은 호응을 얻지 못했다.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6" name=""/>
          <p:cNvSpPr txBox="1"/>
          <p:nvPr/>
        </p:nvSpPr>
        <p:spPr>
          <a:xfrm>
            <a:off x="4704331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애완동물을 위한 무선 쥐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http://youtu.be/TWwBdY1Yglg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애완동물과 놀기 위한 장난감이다.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RC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카와 비슷하지만, 장난감의 성격을 위해 쥐모양의 외형을 부여했다.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주된 통신방법은 라디오파 혹은 아날로그 통신이다.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7" name=""/>
          <p:cNvSpPr txBox="1"/>
          <p:nvPr/>
        </p:nvSpPr>
        <p:spPr>
          <a:xfrm>
            <a:off x="455837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스페로 2.0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http://clubkang.blog.me/10189754964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'스마트폰 어플'을 이용해 조종하는 공모양의 장난감.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8" name=""/>
          <p:cNvSpPr txBox="1"/>
          <p:nvPr/>
        </p:nvSpPr>
        <p:spPr>
          <a:xfrm>
            <a:off x="4704331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키보드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대략 10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유효거리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동시에 다수의 입력을 전송할 수 있다.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2881" y="4219905"/>
            <a:ext cx="1140376" cy="11403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6149" name=""/>
          <p:cNvSpPr>
            <a:spLocks noChangeAspect="1"/>
          </p:cNvSpPr>
          <p:nvPr/>
        </p:nvSpPr>
        <p:spPr>
          <a:xfrm>
            <a:off x="765499" y="1494538"/>
            <a:ext cx="7610771" cy="4420018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p>
            <a:pPr marL="0" lvl="0" indent="0" algn="l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mc:Ignorable="hp" hp:hslEmbossed="0">
                <a:solidFill>
                  <a:schemeClr val="tx1"/>
                </a:solidFill>
                <a:latin typeface="Arial"/>
                <a:ea typeface="바탕"/>
                <a:sym typeface="Wingdings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en-US" sz="1200" b="0" i="0" mc:Ignorable="hp" hp:hslEmbossed="0">
              <a:solidFill>
                <a:schemeClr val="tx1"/>
              </a:solidFill>
              <a:latin typeface="Arial"/>
              <a:ea typeface="바탕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911963" y="4426594"/>
            <a:ext cx="3981657" cy="13792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UNO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2개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하나는 가지고 있음(송신용)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나머지 하나가 필요(수신용)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33,500원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0380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입력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22407" y="1848819"/>
            <a:ext cx="4249593" cy="1944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6축 자이로/가속 센서(디지털)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2"/>
              </a:rPr>
              <a:t>http://www.devicemart.co.kr/goods/view.php?seq=38329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32,000원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22407" y="4581432"/>
            <a:ext cx="4249593" cy="22765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HC-06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모듈(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DIP)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3"/>
              </a:rPr>
              <a:t>http://www.icbanq.com/shop/product_detail.asp?prod_code=P005596281&amp;catg_code=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13,000 * 2원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0380" y="3712694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통신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4860108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출력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932134" y="1848820"/>
            <a:ext cx="4211864" cy="21563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호환 모터 실드(2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ch)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4"/>
              </a:rPr>
              <a:t>http://www.devicemart.co.kr/goods/view.php?seq=1149105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44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55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멀티 스레딩 구현돼 있음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75362" y="1263776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잡템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74262" y="2222053"/>
            <a:ext cx="3981657" cy="1495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잭 (2.1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mm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2"/>
              </a:rPr>
              <a:t>http://www.devicemart.co.kr/1078077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700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94434" y="4005216"/>
            <a:ext cx="3961484" cy="2304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과학상자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모터(4.7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V)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3"/>
              </a:rPr>
              <a:t>http://www.scienceday.co.kr/shop/goods/goods_view.php?goodsno=879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4000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ep:HeadingPairs>
  <ep:TitlesOfParts>
    <vt:vector size="11" baseType="lpstr">
      <vt:lpstr/>
      <vt:lpstr/>
      <vt:lpstr/>
      <vt:lpstr/>
      <vt:lpstr>슬라이드 1</vt:lpstr>
      <vt:lpstr>매쥑이란?</vt:lpstr>
      <vt:lpstr>매쥑 메뉴얼!</vt:lpstr>
      <vt:lpstr>슬라이드 4</vt:lpstr>
      <vt:lpstr>매쥑이란?</vt:lpstr>
      <vt:lpstr>부품 구매 계획</vt:lpstr>
      <vt:lpstr>부품 구매 계획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2014-09-27T04:09:15.004</dcterms:created>
  <dc:creator>jmk</dc:creator>
  <cp:lastModifiedBy>Phryxia</cp:lastModifiedBy>
  <dcterms:modified xsi:type="dcterms:W3CDTF">2014-10-02T08:00:15.020</dcterms:modified>
  <cp:revision>16</cp:revision>
  <dc:title>I DO INO</dc:title>
</cp:coreProperties>
</file>