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Montserrat Bold" charset="1" panose="00000800000000000000"/>
      <p:regular r:id="rId12"/>
    </p:embeddedFont>
    <p:embeddedFont>
      <p:font typeface="DejaVu Serif Bold" charset="1" panose="02060803050605020204"/>
      <p:regular r:id="rId13"/>
    </p:embeddedFont>
    <p:embeddedFont>
      <p:font typeface="DejaVu Serif" charset="1" panose="02060603050605020204"/>
      <p:regular r:id="rId14"/>
    </p:embeddedFont>
    <p:embeddedFont>
      <p:font typeface="Montserrat Medium" charset="1" panose="00000600000000000000"/>
      <p:regular r:id="rId15"/>
    </p:embeddedFont>
    <p:embeddedFont>
      <p:font typeface="Times New Roman" charset="1" panose="02020603050405020304"/>
      <p:regular r:id="rId16"/>
    </p:embeddedFont>
    <p:embeddedFont>
      <p:font typeface="Times New Roman Bold" charset="1" panose="020208030705050203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700000">
            <a:off x="1509851" y="31938"/>
            <a:ext cx="2364796" cy="2474786"/>
          </a:xfrm>
          <a:custGeom>
            <a:avLst/>
            <a:gdLst/>
            <a:ahLst/>
            <a:cxnLst/>
            <a:rect r="r" b="b" t="t" l="l"/>
            <a:pathLst>
              <a:path h="2474786" w="2364796">
                <a:moveTo>
                  <a:pt x="0" y="0"/>
                </a:moveTo>
                <a:lnTo>
                  <a:pt x="2364796" y="0"/>
                </a:lnTo>
                <a:lnTo>
                  <a:pt x="2364796" y="2474786"/>
                </a:lnTo>
                <a:lnTo>
                  <a:pt x="0" y="2474786"/>
                </a:lnTo>
                <a:lnTo>
                  <a:pt x="0" y="0"/>
                </a:lnTo>
                <a:close/>
              </a:path>
            </a:pathLst>
          </a:custGeom>
          <a:blipFill>
            <a:blip r:embed="rId2">
              <a:extLst>
                <a:ext uri="{96DAC541-7B7A-43D3-8B79-37D633B846F1}">
                  <asvg:svgBlip xmlns:asvg="http://schemas.microsoft.com/office/drawing/2016/SVG/main" r:embed="rId3"/>
                </a:ext>
              </a:extLst>
            </a:blip>
            <a:stretch>
              <a:fillRect l="0" t="-134" r="0" b="-134"/>
            </a:stretch>
          </a:blipFill>
        </p:spPr>
      </p:sp>
      <p:sp>
        <p:nvSpPr>
          <p:cNvPr name="Freeform 3" id="3"/>
          <p:cNvSpPr/>
          <p:nvPr/>
        </p:nvSpPr>
        <p:spPr>
          <a:xfrm flipH="false" flipV="false" rot="-2700000">
            <a:off x="4690476" y="-175853"/>
            <a:ext cx="2793093" cy="1593495"/>
          </a:xfrm>
          <a:custGeom>
            <a:avLst/>
            <a:gdLst/>
            <a:ahLst/>
            <a:cxnLst/>
            <a:rect r="r" b="b" t="t" l="l"/>
            <a:pathLst>
              <a:path h="1593495" w="2793093">
                <a:moveTo>
                  <a:pt x="0" y="0"/>
                </a:moveTo>
                <a:lnTo>
                  <a:pt x="2793093" y="0"/>
                </a:lnTo>
                <a:lnTo>
                  <a:pt x="2793093" y="1593495"/>
                </a:lnTo>
                <a:lnTo>
                  <a:pt x="0" y="15934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700000">
            <a:off x="3597276" y="2429480"/>
            <a:ext cx="2505566" cy="1966046"/>
          </a:xfrm>
          <a:custGeom>
            <a:avLst/>
            <a:gdLst/>
            <a:ahLst/>
            <a:cxnLst/>
            <a:rect r="r" b="b" t="t" l="l"/>
            <a:pathLst>
              <a:path h="1966046" w="2505566">
                <a:moveTo>
                  <a:pt x="0" y="0"/>
                </a:moveTo>
                <a:lnTo>
                  <a:pt x="2505566" y="0"/>
                </a:lnTo>
                <a:lnTo>
                  <a:pt x="2505566" y="1966047"/>
                </a:lnTo>
                <a:lnTo>
                  <a:pt x="0" y="1966047"/>
                </a:lnTo>
                <a:lnTo>
                  <a:pt x="0" y="0"/>
                </a:lnTo>
                <a:close/>
              </a:path>
            </a:pathLst>
          </a:custGeom>
          <a:blipFill>
            <a:blip r:embed="rId6">
              <a:extLst>
                <a:ext uri="{96DAC541-7B7A-43D3-8B79-37D633B846F1}">
                  <asvg:svgBlip xmlns:asvg="http://schemas.microsoft.com/office/drawing/2016/SVG/main" r:embed="rId7"/>
                </a:ext>
              </a:extLst>
            </a:blip>
            <a:stretch>
              <a:fillRect l="0" t="-225" r="0" b="-225"/>
            </a:stretch>
          </a:blipFill>
        </p:spPr>
      </p:sp>
      <p:sp>
        <p:nvSpPr>
          <p:cNvPr name="Freeform 5" id="5"/>
          <p:cNvSpPr/>
          <p:nvPr/>
        </p:nvSpPr>
        <p:spPr>
          <a:xfrm flipH="false" flipV="false" rot="-287032">
            <a:off x="7345234" y="-79316"/>
            <a:ext cx="2885110" cy="2703529"/>
          </a:xfrm>
          <a:custGeom>
            <a:avLst/>
            <a:gdLst/>
            <a:ahLst/>
            <a:cxnLst/>
            <a:rect r="r" b="b" t="t" l="l"/>
            <a:pathLst>
              <a:path h="2703529" w="2885110">
                <a:moveTo>
                  <a:pt x="0" y="0"/>
                </a:moveTo>
                <a:lnTo>
                  <a:pt x="2885109" y="0"/>
                </a:lnTo>
                <a:lnTo>
                  <a:pt x="2885109" y="2703529"/>
                </a:lnTo>
                <a:lnTo>
                  <a:pt x="0" y="2703529"/>
                </a:lnTo>
                <a:lnTo>
                  <a:pt x="0" y="0"/>
                </a:lnTo>
                <a:close/>
              </a:path>
            </a:pathLst>
          </a:custGeom>
          <a:blipFill>
            <a:blip r:embed="rId8">
              <a:extLst>
                <a:ext uri="{96DAC541-7B7A-43D3-8B79-37D633B846F1}">
                  <asvg:svgBlip xmlns:asvg="http://schemas.microsoft.com/office/drawing/2016/SVG/main" r:embed="rId9"/>
                </a:ext>
              </a:extLst>
            </a:blip>
            <a:stretch>
              <a:fillRect l="0" t="-51" r="0" b="-51"/>
            </a:stretch>
          </a:blipFill>
        </p:spPr>
      </p:sp>
      <p:sp>
        <p:nvSpPr>
          <p:cNvPr name="Freeform 6" id="6"/>
          <p:cNvSpPr/>
          <p:nvPr/>
        </p:nvSpPr>
        <p:spPr>
          <a:xfrm flipH="false" flipV="false" rot="-2700000">
            <a:off x="1110845" y="3977406"/>
            <a:ext cx="1945205" cy="1866611"/>
          </a:xfrm>
          <a:custGeom>
            <a:avLst/>
            <a:gdLst/>
            <a:ahLst/>
            <a:cxnLst/>
            <a:rect r="r" b="b" t="t" l="l"/>
            <a:pathLst>
              <a:path h="1866611" w="1945205">
                <a:moveTo>
                  <a:pt x="0" y="0"/>
                </a:moveTo>
                <a:lnTo>
                  <a:pt x="1945206" y="0"/>
                </a:lnTo>
                <a:lnTo>
                  <a:pt x="1945206" y="1866611"/>
                </a:lnTo>
                <a:lnTo>
                  <a:pt x="0" y="1866611"/>
                </a:lnTo>
                <a:lnTo>
                  <a:pt x="0" y="0"/>
                </a:lnTo>
                <a:close/>
              </a:path>
            </a:pathLst>
          </a:custGeom>
          <a:blipFill>
            <a:blip r:embed="rId10">
              <a:extLst>
                <a:ext uri="{96DAC541-7B7A-43D3-8B79-37D633B846F1}">
                  <asvg:svgBlip xmlns:asvg="http://schemas.microsoft.com/office/drawing/2016/SVG/main" r:embed="rId11"/>
                </a:ext>
              </a:extLst>
            </a:blip>
            <a:stretch>
              <a:fillRect l="-121" t="0" r="-121" b="0"/>
            </a:stretch>
          </a:blipFill>
        </p:spPr>
      </p:sp>
      <p:sp>
        <p:nvSpPr>
          <p:cNvPr name="Freeform 7" id="7"/>
          <p:cNvSpPr/>
          <p:nvPr/>
        </p:nvSpPr>
        <p:spPr>
          <a:xfrm flipH="false" flipV="false" rot="-2700000">
            <a:off x="2232177" y="6806617"/>
            <a:ext cx="2421317" cy="2070134"/>
          </a:xfrm>
          <a:custGeom>
            <a:avLst/>
            <a:gdLst/>
            <a:ahLst/>
            <a:cxnLst/>
            <a:rect r="r" b="b" t="t" l="l"/>
            <a:pathLst>
              <a:path h="2070134" w="2421317">
                <a:moveTo>
                  <a:pt x="0" y="0"/>
                </a:moveTo>
                <a:lnTo>
                  <a:pt x="2421317" y="0"/>
                </a:lnTo>
                <a:lnTo>
                  <a:pt x="2421317" y="2070133"/>
                </a:lnTo>
                <a:lnTo>
                  <a:pt x="0" y="2070133"/>
                </a:lnTo>
                <a:lnTo>
                  <a:pt x="0" y="0"/>
                </a:lnTo>
                <a:close/>
              </a:path>
            </a:pathLst>
          </a:custGeom>
          <a:blipFill>
            <a:blip r:embed="rId12">
              <a:extLst>
                <a:ext uri="{96DAC541-7B7A-43D3-8B79-37D633B846F1}">
                  <asvg:svgBlip xmlns:asvg="http://schemas.microsoft.com/office/drawing/2016/SVG/main" r:embed="rId13"/>
                </a:ext>
              </a:extLst>
            </a:blip>
            <a:stretch>
              <a:fillRect l="0" t="-109" r="0" b="-109"/>
            </a:stretch>
          </a:blipFill>
        </p:spPr>
      </p:sp>
      <p:sp>
        <p:nvSpPr>
          <p:cNvPr name="Freeform 8" id="8"/>
          <p:cNvSpPr/>
          <p:nvPr/>
        </p:nvSpPr>
        <p:spPr>
          <a:xfrm flipH="false" flipV="false" rot="0">
            <a:off x="4674216" y="6661097"/>
            <a:ext cx="2215795" cy="2597203"/>
          </a:xfrm>
          <a:custGeom>
            <a:avLst/>
            <a:gdLst/>
            <a:ahLst/>
            <a:cxnLst/>
            <a:rect r="r" b="b" t="t" l="l"/>
            <a:pathLst>
              <a:path h="2597203" w="2215795">
                <a:moveTo>
                  <a:pt x="0" y="0"/>
                </a:moveTo>
                <a:lnTo>
                  <a:pt x="2215796" y="0"/>
                </a:lnTo>
                <a:lnTo>
                  <a:pt x="2215796" y="2597203"/>
                </a:lnTo>
                <a:lnTo>
                  <a:pt x="0" y="2597203"/>
                </a:lnTo>
                <a:lnTo>
                  <a:pt x="0" y="0"/>
                </a:lnTo>
                <a:close/>
              </a:path>
            </a:pathLst>
          </a:custGeom>
          <a:blipFill>
            <a:blip r:embed="rId14">
              <a:extLst>
                <a:ext uri="{96DAC541-7B7A-43D3-8B79-37D633B846F1}">
                  <asvg:svgBlip xmlns:asvg="http://schemas.microsoft.com/office/drawing/2016/SVG/main" r:embed="rId15"/>
                </a:ext>
              </a:extLst>
            </a:blip>
            <a:stretch>
              <a:fillRect l="0" t="-34" r="0" b="-34"/>
            </a:stretch>
          </a:blipFill>
        </p:spPr>
      </p:sp>
      <p:sp>
        <p:nvSpPr>
          <p:cNvPr name="TextBox 9" id="9"/>
          <p:cNvSpPr txBox="true"/>
          <p:nvPr/>
        </p:nvSpPr>
        <p:spPr>
          <a:xfrm rot="0">
            <a:off x="7066572" y="3123256"/>
            <a:ext cx="10399233" cy="964731"/>
          </a:xfrm>
          <a:prstGeom prst="rect">
            <a:avLst/>
          </a:prstGeom>
        </p:spPr>
        <p:txBody>
          <a:bodyPr anchor="t" rtlCol="false" tIns="0" lIns="0" bIns="0" rIns="0">
            <a:spAutoFit/>
          </a:bodyPr>
          <a:lstStyle/>
          <a:p>
            <a:pPr algn="r">
              <a:lnSpc>
                <a:spcPts val="7278"/>
              </a:lnSpc>
            </a:pPr>
            <a:r>
              <a:rPr lang="en-US" b="true" sz="7278">
                <a:solidFill>
                  <a:srgbClr val="303030"/>
                </a:solidFill>
                <a:latin typeface="Montserrat Bold"/>
                <a:ea typeface="Montserrat Bold"/>
                <a:cs typeface="Montserrat Bold"/>
                <a:sym typeface="Montserrat Bold"/>
              </a:rPr>
              <a:t>KẾT QUẢ PHÂN TÍCH </a:t>
            </a:r>
          </a:p>
        </p:txBody>
      </p:sp>
      <p:sp>
        <p:nvSpPr>
          <p:cNvPr name="TextBox 10" id="10"/>
          <p:cNvSpPr txBox="true"/>
          <p:nvPr/>
        </p:nvSpPr>
        <p:spPr>
          <a:xfrm rot="0">
            <a:off x="7886909" y="4238413"/>
            <a:ext cx="8344959" cy="905087"/>
          </a:xfrm>
          <a:prstGeom prst="rect">
            <a:avLst/>
          </a:prstGeom>
        </p:spPr>
        <p:txBody>
          <a:bodyPr anchor="t" rtlCol="false" tIns="0" lIns="0" bIns="0" rIns="0">
            <a:spAutoFit/>
          </a:bodyPr>
          <a:lstStyle/>
          <a:p>
            <a:pPr algn="ctr">
              <a:lnSpc>
                <a:spcPts val="7279"/>
              </a:lnSpc>
            </a:pPr>
            <a:r>
              <a:rPr lang="en-US" sz="5199" b="true">
                <a:solidFill>
                  <a:srgbClr val="303030"/>
                </a:solidFill>
                <a:latin typeface="DejaVu Serif Bold"/>
                <a:ea typeface="DejaVu Serif Bold"/>
                <a:cs typeface="DejaVu Serif Bold"/>
                <a:sym typeface="DejaVu Serif Bold"/>
              </a:rPr>
              <a:t>Pi</a:t>
            </a:r>
            <a:r>
              <a:rPr lang="en-US" b="true" sz="5199">
                <a:solidFill>
                  <a:srgbClr val="303030"/>
                </a:solidFill>
                <a:latin typeface="DejaVu Serif Bold"/>
                <a:ea typeface="DejaVu Serif Bold"/>
                <a:cs typeface="DejaVu Serif Bold"/>
                <a:sym typeface="DejaVu Serif Bold"/>
              </a:rPr>
              <a:t>ma Indians Diabetes</a:t>
            </a:r>
          </a:p>
        </p:txBody>
      </p:sp>
      <p:sp>
        <p:nvSpPr>
          <p:cNvPr name="TextBox 11" id="11"/>
          <p:cNvSpPr txBox="true"/>
          <p:nvPr/>
        </p:nvSpPr>
        <p:spPr>
          <a:xfrm rot="0">
            <a:off x="5782114" y="5356198"/>
            <a:ext cx="12554549" cy="1304900"/>
          </a:xfrm>
          <a:prstGeom prst="rect">
            <a:avLst/>
          </a:prstGeom>
        </p:spPr>
        <p:txBody>
          <a:bodyPr anchor="t" rtlCol="false" tIns="0" lIns="0" bIns="0" rIns="0">
            <a:spAutoFit/>
          </a:bodyPr>
          <a:lstStyle/>
          <a:p>
            <a:pPr algn="ctr">
              <a:lnSpc>
                <a:spcPts val="5250"/>
              </a:lnSpc>
            </a:pPr>
            <a:r>
              <a:rPr lang="en-US" sz="3750">
                <a:solidFill>
                  <a:srgbClr val="303030"/>
                </a:solidFill>
                <a:latin typeface="DejaVu Serif"/>
                <a:ea typeface="DejaVu Serif"/>
                <a:cs typeface="DejaVu Serif"/>
                <a:sym typeface="DejaVu Serif"/>
              </a:rPr>
              <a:t>Đánh giá nguy cơ mắc bệnh tiểu đường dựa trên các yếu tố nguy cơ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942689" y="-819745"/>
            <a:ext cx="3862983" cy="11658600"/>
          </a:xfrm>
          <a:prstGeom prst="rect">
            <a:avLst/>
          </a:prstGeom>
          <a:solidFill>
            <a:srgbClr val="74AEDB"/>
          </a:solidFill>
        </p:spPr>
      </p:sp>
      <p:sp>
        <p:nvSpPr>
          <p:cNvPr name="Freeform 3" id="3"/>
          <p:cNvSpPr/>
          <p:nvPr/>
        </p:nvSpPr>
        <p:spPr>
          <a:xfrm flipH="false" flipV="false" rot="0">
            <a:off x="12682002" y="535781"/>
            <a:ext cx="4046814" cy="3175420"/>
          </a:xfrm>
          <a:custGeom>
            <a:avLst/>
            <a:gdLst/>
            <a:ahLst/>
            <a:cxnLst/>
            <a:rect r="r" b="b" t="t" l="l"/>
            <a:pathLst>
              <a:path h="3175420" w="4046814">
                <a:moveTo>
                  <a:pt x="0" y="0"/>
                </a:moveTo>
                <a:lnTo>
                  <a:pt x="4046815" y="0"/>
                </a:lnTo>
                <a:lnTo>
                  <a:pt x="4046815" y="3175420"/>
                </a:lnTo>
                <a:lnTo>
                  <a:pt x="0" y="3175420"/>
                </a:lnTo>
                <a:lnTo>
                  <a:pt x="0" y="0"/>
                </a:lnTo>
                <a:close/>
              </a:path>
            </a:pathLst>
          </a:custGeom>
          <a:blipFill>
            <a:blip r:embed="rId2">
              <a:extLst>
                <a:ext uri="{96DAC541-7B7A-43D3-8B79-37D633B846F1}">
                  <asvg:svgBlip xmlns:asvg="http://schemas.microsoft.com/office/drawing/2016/SVG/main" r:embed="rId3"/>
                </a:ext>
              </a:extLst>
            </a:blip>
            <a:stretch>
              <a:fillRect l="0" t="-225" r="0" b="-225"/>
            </a:stretch>
          </a:blipFill>
        </p:spPr>
      </p:sp>
      <p:sp>
        <p:nvSpPr>
          <p:cNvPr name="TextBox 4" id="4"/>
          <p:cNvSpPr txBox="true"/>
          <p:nvPr/>
        </p:nvSpPr>
        <p:spPr>
          <a:xfrm rot="0">
            <a:off x="1028700" y="708049"/>
            <a:ext cx="11150652" cy="1033523"/>
          </a:xfrm>
          <a:prstGeom prst="rect">
            <a:avLst/>
          </a:prstGeom>
        </p:spPr>
        <p:txBody>
          <a:bodyPr anchor="t" rtlCol="false" tIns="0" lIns="0" bIns="0" rIns="0">
            <a:spAutoFit/>
          </a:bodyPr>
          <a:lstStyle/>
          <a:p>
            <a:pPr algn="l">
              <a:lnSpc>
                <a:spcPts val="8012"/>
              </a:lnSpc>
            </a:pPr>
            <a:r>
              <a:rPr lang="en-US" b="true" sz="7284">
                <a:solidFill>
                  <a:srgbClr val="303030"/>
                </a:solidFill>
                <a:latin typeface="Montserrat Medium"/>
                <a:ea typeface="Montserrat Medium"/>
                <a:cs typeface="Montserrat Medium"/>
                <a:sym typeface="Montserrat Medium"/>
              </a:rPr>
              <a:t>Giới thiệu Vấn đề</a:t>
            </a:r>
          </a:p>
        </p:txBody>
      </p:sp>
      <p:sp>
        <p:nvSpPr>
          <p:cNvPr name="TextBox 5" id="5"/>
          <p:cNvSpPr txBox="true"/>
          <p:nvPr/>
        </p:nvSpPr>
        <p:spPr>
          <a:xfrm rot="0">
            <a:off x="657243" y="2518948"/>
            <a:ext cx="11904525" cy="6470702"/>
          </a:xfrm>
          <a:prstGeom prst="rect">
            <a:avLst/>
          </a:prstGeom>
        </p:spPr>
        <p:txBody>
          <a:bodyPr anchor="t" rtlCol="false" tIns="0" lIns="0" bIns="0" rIns="0">
            <a:spAutoFit/>
          </a:bodyPr>
          <a:lstStyle/>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Mục</a:t>
            </a:r>
            <a:r>
              <a:rPr lang="en-US" sz="3415">
                <a:solidFill>
                  <a:srgbClr val="303030"/>
                </a:solidFill>
                <a:latin typeface="Times New Roman"/>
                <a:ea typeface="Times New Roman"/>
                <a:cs typeface="Times New Roman"/>
                <a:sym typeface="Times New Roman"/>
              </a:rPr>
              <a:t> tiêu chính: Xây dựng mô hình học máy để dự đoán khả năng một bệnh nhân nữ có mắc bệnh tiểu đường hay không, dựa trên 8 đặc điểm y tế có sẵn.</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Tập dữ liệu:</a:t>
            </a:r>
          </a:p>
          <a:p>
            <a:pPr algn="l">
              <a:lnSpc>
                <a:spcPts val="5122"/>
              </a:lnSpc>
            </a:pPr>
            <a:r>
              <a:rPr lang="en-US" sz="3415">
                <a:solidFill>
                  <a:srgbClr val="303030"/>
                </a:solidFill>
                <a:latin typeface="Times New Roman"/>
                <a:ea typeface="Times New Roman"/>
                <a:cs typeface="Times New Roman"/>
                <a:sym typeface="Times New Roman"/>
              </a:rPr>
              <a:t>             </a:t>
            </a:r>
            <a:r>
              <a:rPr lang="en-US" sz="3415">
                <a:solidFill>
                  <a:srgbClr val="303030"/>
                </a:solidFill>
                <a:latin typeface="Times New Roman"/>
                <a:ea typeface="Times New Roman"/>
                <a:cs typeface="Times New Roman"/>
                <a:sym typeface="Times New Roman"/>
              </a:rPr>
              <a:t>Nguồn: Bộ tộc Pima Indians.</a:t>
            </a:r>
          </a:p>
          <a:p>
            <a:pPr algn="l">
              <a:lnSpc>
                <a:spcPts val="5122"/>
              </a:lnSpc>
            </a:pPr>
            <a:r>
              <a:rPr lang="en-US" sz="3415">
                <a:solidFill>
                  <a:srgbClr val="303030"/>
                </a:solidFill>
                <a:latin typeface="Times New Roman"/>
                <a:ea typeface="Times New Roman"/>
                <a:cs typeface="Times New Roman"/>
                <a:sym typeface="Times New Roman"/>
              </a:rPr>
              <a:t>             Đối tượng: 767 bệnh nhân nữ, từ 21 tuổi trở lên.</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Ý nghĩa thực tiễn: Mô hình có thể trở thành một công cụ hỗ trợ hiệu quả trong việc sàng lọc sớm, giúp phát hiện những người có nguy cơ cao mắc bệnh tiểu đường.</a:t>
            </a:r>
          </a:p>
          <a:p>
            <a:pPr algn="l">
              <a:lnSpc>
                <a:spcPts val="5122"/>
              </a:lnSpc>
            </a:pPr>
          </a:p>
        </p:txBody>
      </p:sp>
      <p:sp>
        <p:nvSpPr>
          <p:cNvPr name="AutoShape 6" id="6"/>
          <p:cNvSpPr/>
          <p:nvPr/>
        </p:nvSpPr>
        <p:spPr>
          <a:xfrm rot="0">
            <a:off x="1028700" y="2231558"/>
            <a:ext cx="4400791" cy="148675"/>
          </a:xfrm>
          <a:prstGeom prst="rect">
            <a:avLst/>
          </a:prstGeom>
          <a:solidFill>
            <a:srgbClr val="74AEDB"/>
          </a:solid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626989" y="-803672"/>
            <a:ext cx="15034022" cy="3836194"/>
          </a:xfrm>
          <a:prstGeom prst="rect">
            <a:avLst/>
          </a:prstGeom>
          <a:solidFill>
            <a:srgbClr val="74AEDB"/>
          </a:solidFill>
        </p:spPr>
      </p:sp>
      <p:sp>
        <p:nvSpPr>
          <p:cNvPr name="TextBox 3" id="3"/>
          <p:cNvSpPr txBox="true"/>
          <p:nvPr/>
        </p:nvSpPr>
        <p:spPr>
          <a:xfrm rot="0">
            <a:off x="2036257" y="730687"/>
            <a:ext cx="10487918" cy="1117758"/>
          </a:xfrm>
          <a:prstGeom prst="rect">
            <a:avLst/>
          </a:prstGeom>
        </p:spPr>
        <p:txBody>
          <a:bodyPr anchor="t" rtlCol="false" tIns="0" lIns="0" bIns="0" rIns="0">
            <a:spAutoFit/>
          </a:bodyPr>
          <a:lstStyle/>
          <a:p>
            <a:pPr algn="l">
              <a:lnSpc>
                <a:spcPts val="4413"/>
              </a:lnSpc>
            </a:pPr>
            <a:r>
              <a:rPr lang="en-US" b="true" sz="4012" spc="401">
                <a:solidFill>
                  <a:srgbClr val="FFFFFF"/>
                </a:solidFill>
                <a:latin typeface="Montserrat Medium"/>
                <a:ea typeface="Montserrat Medium"/>
                <a:cs typeface="Montserrat Medium"/>
                <a:sym typeface="Montserrat Medium"/>
              </a:rPr>
              <a:t>PHÂN</a:t>
            </a:r>
            <a:r>
              <a:rPr lang="en-US" b="true" sz="4012" spc="401">
                <a:solidFill>
                  <a:srgbClr val="FFFFFF"/>
                </a:solidFill>
                <a:latin typeface="Montserrat Medium"/>
                <a:ea typeface="Montserrat Medium"/>
                <a:cs typeface="Montserrat Medium"/>
                <a:sym typeface="Montserrat Medium"/>
              </a:rPr>
              <a:t> TÍCH KHÁM PHÁ DỮ LIỆU (EDA)</a:t>
            </a:r>
          </a:p>
        </p:txBody>
      </p:sp>
      <p:sp>
        <p:nvSpPr>
          <p:cNvPr name="TextBox 4" id="4"/>
          <p:cNvSpPr txBox="true"/>
          <p:nvPr/>
        </p:nvSpPr>
        <p:spPr>
          <a:xfrm rot="0">
            <a:off x="3089672" y="1693664"/>
            <a:ext cx="10487918" cy="290512"/>
          </a:xfrm>
          <a:prstGeom prst="rect">
            <a:avLst/>
          </a:prstGeom>
        </p:spPr>
        <p:txBody>
          <a:bodyPr anchor="t" rtlCol="false" tIns="0" lIns="0" bIns="0" rIns="0">
            <a:spAutoFit/>
          </a:bodyPr>
          <a:lstStyle/>
          <a:p>
            <a:pPr algn="l">
              <a:lnSpc>
                <a:spcPts val="2376"/>
              </a:lnSpc>
            </a:pPr>
          </a:p>
        </p:txBody>
      </p:sp>
      <p:sp>
        <p:nvSpPr>
          <p:cNvPr name="Freeform 5" id="5"/>
          <p:cNvSpPr/>
          <p:nvPr/>
        </p:nvSpPr>
        <p:spPr>
          <a:xfrm flipH="false" flipV="false" rot="2700000">
            <a:off x="13330836" y="-396786"/>
            <a:ext cx="3608397" cy="3776229"/>
          </a:xfrm>
          <a:custGeom>
            <a:avLst/>
            <a:gdLst/>
            <a:ahLst/>
            <a:cxnLst/>
            <a:rect r="r" b="b" t="t" l="l"/>
            <a:pathLst>
              <a:path h="3776229" w="3608397">
                <a:moveTo>
                  <a:pt x="0" y="0"/>
                </a:moveTo>
                <a:lnTo>
                  <a:pt x="3608397" y="0"/>
                </a:lnTo>
                <a:lnTo>
                  <a:pt x="3608397" y="3776229"/>
                </a:lnTo>
                <a:lnTo>
                  <a:pt x="0" y="3776229"/>
                </a:lnTo>
                <a:lnTo>
                  <a:pt x="0" y="0"/>
                </a:lnTo>
                <a:close/>
              </a:path>
            </a:pathLst>
          </a:custGeom>
          <a:blipFill>
            <a:blip r:embed="rId2">
              <a:extLst>
                <a:ext uri="{96DAC541-7B7A-43D3-8B79-37D633B846F1}">
                  <asvg:svgBlip xmlns:asvg="http://schemas.microsoft.com/office/drawing/2016/SVG/main" r:embed="rId3"/>
                </a:ext>
              </a:extLst>
            </a:blip>
            <a:stretch>
              <a:fillRect l="0" t="-134" r="0" b="-134"/>
            </a:stretch>
          </a:blipFill>
        </p:spPr>
      </p:sp>
      <p:sp>
        <p:nvSpPr>
          <p:cNvPr name="TextBox 6" id="6"/>
          <p:cNvSpPr txBox="true"/>
          <p:nvPr/>
        </p:nvSpPr>
        <p:spPr>
          <a:xfrm rot="0">
            <a:off x="1487600" y="2997048"/>
            <a:ext cx="14926560" cy="6797033"/>
          </a:xfrm>
          <a:prstGeom prst="rect">
            <a:avLst/>
          </a:prstGeom>
        </p:spPr>
        <p:txBody>
          <a:bodyPr anchor="t" rtlCol="false" tIns="0" lIns="0" bIns="0" rIns="0">
            <a:spAutoFit/>
          </a:bodyPr>
          <a:lstStyle/>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Tổng quan dữ liệu:</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Dữ liệu gồm 767 dòng và 9 cột.</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8 cột đặc trưng (đầu vào): Pregnancies, Glucose, BloodPressure, Skin</a:t>
            </a:r>
            <a:r>
              <a:rPr lang="en-US" sz="2775">
                <a:solidFill>
                  <a:srgbClr val="000000"/>
                </a:solidFill>
                <a:latin typeface="Times New Roman"/>
                <a:ea typeface="Times New Roman"/>
                <a:cs typeface="Times New Roman"/>
                <a:sym typeface="Times New Roman"/>
              </a:rPr>
              <a:t>Thickness, Insulin, BMI, DiabetesPedigreeFunction, Age.</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1 cột mục tiêu (đầu ra): Outcome (0: Không mắc bệnh, 1: Mắc bệnh).</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Phân bố của biến mục tiêu:</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Tập dữ liệu cho thấy sự mất cân bằng nhẹ:</a:t>
            </a:r>
          </a:p>
          <a:p>
            <a:pPr algn="just" marL="1198358" indent="-399453" lvl="2">
              <a:lnSpc>
                <a:spcPts val="3885"/>
              </a:lnSpc>
              <a:buFont typeface="Arial"/>
              <a:buChar char="⚬"/>
            </a:pPr>
            <a:r>
              <a:rPr lang="en-US" sz="2775">
                <a:solidFill>
                  <a:srgbClr val="000000"/>
                </a:solidFill>
                <a:latin typeface="Times New Roman"/>
                <a:ea typeface="Times New Roman"/>
                <a:cs typeface="Times New Roman"/>
                <a:sym typeface="Times New Roman"/>
              </a:rPr>
              <a:t>500 trường hợp không mắc bệnh (65.19%).</a:t>
            </a:r>
          </a:p>
          <a:p>
            <a:pPr algn="just" marL="1198358" indent="-399453" lvl="2">
              <a:lnSpc>
                <a:spcPts val="3885"/>
              </a:lnSpc>
              <a:buFont typeface="Arial"/>
              <a:buChar char="⚬"/>
            </a:pPr>
            <a:r>
              <a:rPr lang="en-US" sz="2775">
                <a:solidFill>
                  <a:srgbClr val="000000"/>
                </a:solidFill>
                <a:latin typeface="Times New Roman"/>
                <a:ea typeface="Times New Roman"/>
                <a:cs typeface="Times New Roman"/>
                <a:sym typeface="Times New Roman"/>
              </a:rPr>
              <a:t>267 trường hợp mắc bệnh (34.81%).</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Vấn đề về dữ liệu:</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Không có giá trị rỗng (null).</a:t>
            </a:r>
          </a:p>
          <a:p>
            <a:pPr algn="just" marL="599179" indent="-299590" lvl="1">
              <a:lnSpc>
                <a:spcPts val="3885"/>
              </a:lnSpc>
              <a:buFont typeface="Arial"/>
              <a:buChar char="•"/>
            </a:pPr>
            <a:r>
              <a:rPr lang="en-US" sz="2775">
                <a:solidFill>
                  <a:srgbClr val="000000"/>
                </a:solidFill>
                <a:latin typeface="Times New Roman"/>
                <a:ea typeface="Times New Roman"/>
                <a:cs typeface="Times New Roman"/>
                <a:sym typeface="Times New Roman"/>
              </a:rPr>
              <a:t>Tuy nhiên, một số cột quan trọng như Glucose, BloodPressure, SkinThickness, Insulin, và BMI có chứa giá trị 0, đây là điều bất thường về mặt sinh học và cần được xử lý.</a:t>
            </a:r>
          </a:p>
          <a:p>
            <a:pPr algn="just">
              <a:lnSpc>
                <a:spcPts val="388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942689" y="-819745"/>
            <a:ext cx="3862983" cy="11658600"/>
          </a:xfrm>
          <a:prstGeom prst="rect">
            <a:avLst/>
          </a:prstGeom>
          <a:solidFill>
            <a:srgbClr val="74AEDB"/>
          </a:solidFill>
        </p:spPr>
      </p:sp>
      <p:sp>
        <p:nvSpPr>
          <p:cNvPr name="Freeform 3" id="3"/>
          <p:cNvSpPr/>
          <p:nvPr/>
        </p:nvSpPr>
        <p:spPr>
          <a:xfrm flipH="false" flipV="false" rot="0">
            <a:off x="12682002" y="535781"/>
            <a:ext cx="4046814" cy="3175420"/>
          </a:xfrm>
          <a:custGeom>
            <a:avLst/>
            <a:gdLst/>
            <a:ahLst/>
            <a:cxnLst/>
            <a:rect r="r" b="b" t="t" l="l"/>
            <a:pathLst>
              <a:path h="3175420" w="4046814">
                <a:moveTo>
                  <a:pt x="0" y="0"/>
                </a:moveTo>
                <a:lnTo>
                  <a:pt x="4046815" y="0"/>
                </a:lnTo>
                <a:lnTo>
                  <a:pt x="4046815" y="3175420"/>
                </a:lnTo>
                <a:lnTo>
                  <a:pt x="0" y="3175420"/>
                </a:lnTo>
                <a:lnTo>
                  <a:pt x="0" y="0"/>
                </a:lnTo>
                <a:close/>
              </a:path>
            </a:pathLst>
          </a:custGeom>
          <a:blipFill>
            <a:blip r:embed="rId2">
              <a:extLst>
                <a:ext uri="{96DAC541-7B7A-43D3-8B79-37D633B846F1}">
                  <asvg:svgBlip xmlns:asvg="http://schemas.microsoft.com/office/drawing/2016/SVG/main" r:embed="rId3"/>
                </a:ext>
              </a:extLst>
            </a:blip>
            <a:stretch>
              <a:fillRect l="0" t="-225" r="0" b="-225"/>
            </a:stretch>
          </a:blipFill>
        </p:spPr>
      </p:sp>
      <p:sp>
        <p:nvSpPr>
          <p:cNvPr name="TextBox 4" id="4"/>
          <p:cNvSpPr txBox="true"/>
          <p:nvPr/>
        </p:nvSpPr>
        <p:spPr>
          <a:xfrm rot="0">
            <a:off x="1028700" y="708049"/>
            <a:ext cx="10825598" cy="2041211"/>
          </a:xfrm>
          <a:prstGeom prst="rect">
            <a:avLst/>
          </a:prstGeom>
        </p:spPr>
        <p:txBody>
          <a:bodyPr anchor="t" rtlCol="false" tIns="0" lIns="0" bIns="0" rIns="0">
            <a:spAutoFit/>
          </a:bodyPr>
          <a:lstStyle/>
          <a:p>
            <a:pPr algn="l">
              <a:lnSpc>
                <a:spcPts val="8012"/>
              </a:lnSpc>
            </a:pPr>
            <a:r>
              <a:rPr lang="en-US" b="true" sz="7284">
                <a:solidFill>
                  <a:srgbClr val="303030"/>
                </a:solidFill>
                <a:latin typeface="Montserrat Medium"/>
                <a:ea typeface="Montserrat Medium"/>
                <a:cs typeface="Montserrat Medium"/>
                <a:sym typeface="Montserrat Medium"/>
              </a:rPr>
              <a:t>Xây</a:t>
            </a:r>
            <a:r>
              <a:rPr lang="en-US" b="true" sz="7284">
                <a:solidFill>
                  <a:srgbClr val="303030"/>
                </a:solidFill>
                <a:latin typeface="Montserrat Medium"/>
                <a:ea typeface="Montserrat Medium"/>
                <a:cs typeface="Montserrat Medium"/>
                <a:sym typeface="Montserrat Medium"/>
              </a:rPr>
              <a:t> dựng và So sánh các Mô hình</a:t>
            </a:r>
          </a:p>
        </p:txBody>
      </p:sp>
      <p:sp>
        <p:nvSpPr>
          <p:cNvPr name="TextBox 5" id="5"/>
          <p:cNvSpPr txBox="true"/>
          <p:nvPr/>
        </p:nvSpPr>
        <p:spPr>
          <a:xfrm rot="0">
            <a:off x="489236" y="3114352"/>
            <a:ext cx="11904525" cy="6470702"/>
          </a:xfrm>
          <a:prstGeom prst="rect">
            <a:avLst/>
          </a:prstGeom>
        </p:spPr>
        <p:txBody>
          <a:bodyPr anchor="t" rtlCol="false" tIns="0" lIns="0" bIns="0" rIns="0">
            <a:spAutoFit/>
          </a:bodyPr>
          <a:lstStyle/>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Năm</a:t>
            </a:r>
            <a:r>
              <a:rPr lang="en-US" sz="3415">
                <a:solidFill>
                  <a:srgbClr val="303030"/>
                </a:solidFill>
                <a:latin typeface="Times New Roman"/>
                <a:ea typeface="Times New Roman"/>
                <a:cs typeface="Times New Roman"/>
                <a:sym typeface="Times New Roman"/>
              </a:rPr>
              <a:t> mô hình học máy phổ biến đã được xây dựng và đánh giá:</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Lo</a:t>
            </a:r>
            <a:r>
              <a:rPr lang="en-US" sz="3415">
                <a:solidFill>
                  <a:srgbClr val="303030"/>
                </a:solidFill>
                <a:latin typeface="Times New Roman"/>
                <a:ea typeface="Times New Roman"/>
                <a:cs typeface="Times New Roman"/>
                <a:sym typeface="Times New Roman"/>
              </a:rPr>
              <a:t>gistic Regression</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Decision Tree</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Random Forest</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Support Vector Machine (SVM)</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K-Nearest Neighbors (KNN)</a:t>
            </a:r>
          </a:p>
          <a:p>
            <a:pPr algn="l" marL="737361" indent="-368681" lvl="1">
              <a:lnSpc>
                <a:spcPts val="5122"/>
              </a:lnSpc>
              <a:buFont typeface="Arial"/>
              <a:buChar char="•"/>
            </a:pPr>
            <a:r>
              <a:rPr lang="en-US" sz="3415">
                <a:solidFill>
                  <a:srgbClr val="303030"/>
                </a:solidFill>
                <a:latin typeface="Times New Roman"/>
                <a:ea typeface="Times New Roman"/>
                <a:cs typeface="Times New Roman"/>
                <a:sym typeface="Times New Roman"/>
              </a:rPr>
              <a:t>Kết quả so sánh độ chính xác (Accuracy):</a:t>
            </a:r>
          </a:p>
          <a:p>
            <a:pPr algn="l">
              <a:lnSpc>
                <a:spcPts val="5122"/>
              </a:lnSpc>
            </a:pPr>
            <a:r>
              <a:rPr lang="en-US" sz="3415">
                <a:solidFill>
                  <a:srgbClr val="303030"/>
                </a:solidFill>
                <a:latin typeface="Times New Roman"/>
                <a:ea typeface="Times New Roman"/>
                <a:cs typeface="Times New Roman"/>
                <a:sym typeface="Times New Roman"/>
              </a:rPr>
              <a:t>-&gt; </a:t>
            </a:r>
            <a:r>
              <a:rPr lang="en-US" sz="3415">
                <a:solidFill>
                  <a:srgbClr val="303030"/>
                </a:solidFill>
                <a:latin typeface="Times New Roman"/>
                <a:ea typeface="Times New Roman"/>
                <a:cs typeface="Times New Roman"/>
                <a:sym typeface="Times New Roman"/>
              </a:rPr>
              <a:t>Random Forest là mô hình cho kết quả dự đoán tốt nhất, với độ chính xác đạt khoảng 77% trên tập kiểm tra.</a:t>
            </a:r>
          </a:p>
          <a:p>
            <a:pPr algn="l">
              <a:lnSpc>
                <a:spcPts val="5122"/>
              </a:lnSpc>
            </a:pPr>
          </a:p>
        </p:txBody>
      </p:sp>
      <p:sp>
        <p:nvSpPr>
          <p:cNvPr name="AutoShape 6" id="6"/>
          <p:cNvSpPr/>
          <p:nvPr/>
        </p:nvSpPr>
        <p:spPr>
          <a:xfrm rot="0">
            <a:off x="1028700" y="2918051"/>
            <a:ext cx="4400791" cy="148675"/>
          </a:xfrm>
          <a:prstGeom prst="rect">
            <a:avLst/>
          </a:prstGeom>
          <a:solidFill>
            <a:srgbClr val="74AEDB"/>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626989" y="-803672"/>
            <a:ext cx="15034022" cy="3836194"/>
          </a:xfrm>
          <a:prstGeom prst="rect">
            <a:avLst/>
          </a:prstGeom>
          <a:solidFill>
            <a:srgbClr val="74AEDB"/>
          </a:solidFill>
        </p:spPr>
      </p:sp>
      <p:sp>
        <p:nvSpPr>
          <p:cNvPr name="TextBox 3" id="3"/>
          <p:cNvSpPr txBox="true"/>
          <p:nvPr/>
        </p:nvSpPr>
        <p:spPr>
          <a:xfrm rot="0">
            <a:off x="2036257" y="730687"/>
            <a:ext cx="10487918" cy="1117758"/>
          </a:xfrm>
          <a:prstGeom prst="rect">
            <a:avLst/>
          </a:prstGeom>
        </p:spPr>
        <p:txBody>
          <a:bodyPr anchor="t" rtlCol="false" tIns="0" lIns="0" bIns="0" rIns="0">
            <a:spAutoFit/>
          </a:bodyPr>
          <a:lstStyle/>
          <a:p>
            <a:pPr algn="l">
              <a:lnSpc>
                <a:spcPts val="4413"/>
              </a:lnSpc>
            </a:pPr>
            <a:r>
              <a:rPr lang="en-US" b="true" sz="4012" spc="401">
                <a:solidFill>
                  <a:srgbClr val="FFFFFF"/>
                </a:solidFill>
                <a:latin typeface="Montserrat Medium"/>
                <a:ea typeface="Montserrat Medium"/>
                <a:cs typeface="Montserrat Medium"/>
                <a:sym typeface="Montserrat Medium"/>
              </a:rPr>
              <a:t>ĐÁNH</a:t>
            </a:r>
            <a:r>
              <a:rPr lang="en-US" b="true" sz="4012" spc="401">
                <a:solidFill>
                  <a:srgbClr val="FFFFFF"/>
                </a:solidFill>
                <a:latin typeface="Montserrat Medium"/>
                <a:ea typeface="Montserrat Medium"/>
                <a:cs typeface="Montserrat Medium"/>
                <a:sym typeface="Montserrat Medium"/>
              </a:rPr>
              <a:t> GIÁ CHI TIẾT MÔ HÌNH RANDOM FOREST</a:t>
            </a:r>
          </a:p>
        </p:txBody>
      </p:sp>
      <p:sp>
        <p:nvSpPr>
          <p:cNvPr name="TextBox 4" id="4"/>
          <p:cNvSpPr txBox="true"/>
          <p:nvPr/>
        </p:nvSpPr>
        <p:spPr>
          <a:xfrm rot="0">
            <a:off x="3089672" y="1693664"/>
            <a:ext cx="10487918" cy="290512"/>
          </a:xfrm>
          <a:prstGeom prst="rect">
            <a:avLst/>
          </a:prstGeom>
        </p:spPr>
        <p:txBody>
          <a:bodyPr anchor="t" rtlCol="false" tIns="0" lIns="0" bIns="0" rIns="0">
            <a:spAutoFit/>
          </a:bodyPr>
          <a:lstStyle/>
          <a:p>
            <a:pPr algn="l">
              <a:lnSpc>
                <a:spcPts val="2376"/>
              </a:lnSpc>
            </a:pPr>
          </a:p>
        </p:txBody>
      </p:sp>
      <p:sp>
        <p:nvSpPr>
          <p:cNvPr name="Freeform 5" id="5"/>
          <p:cNvSpPr/>
          <p:nvPr/>
        </p:nvSpPr>
        <p:spPr>
          <a:xfrm flipH="false" flipV="false" rot="2700000">
            <a:off x="13330836" y="-396786"/>
            <a:ext cx="3608397" cy="3776229"/>
          </a:xfrm>
          <a:custGeom>
            <a:avLst/>
            <a:gdLst/>
            <a:ahLst/>
            <a:cxnLst/>
            <a:rect r="r" b="b" t="t" l="l"/>
            <a:pathLst>
              <a:path h="3776229" w="3608397">
                <a:moveTo>
                  <a:pt x="0" y="0"/>
                </a:moveTo>
                <a:lnTo>
                  <a:pt x="3608397" y="0"/>
                </a:lnTo>
                <a:lnTo>
                  <a:pt x="3608397" y="3776229"/>
                </a:lnTo>
                <a:lnTo>
                  <a:pt x="0" y="3776229"/>
                </a:lnTo>
                <a:lnTo>
                  <a:pt x="0" y="0"/>
                </a:lnTo>
                <a:close/>
              </a:path>
            </a:pathLst>
          </a:custGeom>
          <a:blipFill>
            <a:blip r:embed="rId2">
              <a:extLst>
                <a:ext uri="{96DAC541-7B7A-43D3-8B79-37D633B846F1}">
                  <asvg:svgBlip xmlns:asvg="http://schemas.microsoft.com/office/drawing/2016/SVG/main" r:embed="rId3"/>
                </a:ext>
              </a:extLst>
            </a:blip>
            <a:stretch>
              <a:fillRect l="0" t="-134" r="0" b="-134"/>
            </a:stretch>
          </a:blipFill>
        </p:spPr>
      </p:sp>
      <p:sp>
        <p:nvSpPr>
          <p:cNvPr name="TextBox 6" id="6"/>
          <p:cNvSpPr txBox="true"/>
          <p:nvPr/>
        </p:nvSpPr>
        <p:spPr>
          <a:xfrm rot="0">
            <a:off x="1626989" y="2590782"/>
            <a:ext cx="15491994" cy="6140683"/>
          </a:xfrm>
          <a:prstGeom prst="rect">
            <a:avLst/>
          </a:prstGeom>
        </p:spPr>
        <p:txBody>
          <a:bodyPr anchor="t" rtlCol="false" tIns="0" lIns="0" bIns="0" rIns="0">
            <a:spAutoFit/>
          </a:bodyPr>
          <a:lstStyle/>
          <a:p>
            <a:pPr algn="just">
              <a:lnSpc>
                <a:spcPts val="4906"/>
              </a:lnSpc>
            </a:pPr>
          </a:p>
          <a:p>
            <a:pPr algn="just">
              <a:lnSpc>
                <a:spcPts val="4906"/>
              </a:lnSpc>
            </a:pPr>
            <a:r>
              <a:rPr lang="en-US" sz="3504">
                <a:solidFill>
                  <a:srgbClr val="000000"/>
                </a:solidFill>
                <a:latin typeface="Times New Roman"/>
                <a:ea typeface="Times New Roman"/>
                <a:cs typeface="Times New Roman"/>
                <a:sym typeface="Times New Roman"/>
              </a:rPr>
              <a:t>Ma trận nhầm lẫ</a:t>
            </a:r>
            <a:r>
              <a:rPr lang="en-US" sz="3504">
                <a:solidFill>
                  <a:srgbClr val="000000"/>
                </a:solidFill>
                <a:latin typeface="Times New Roman"/>
                <a:ea typeface="Times New Roman"/>
                <a:cs typeface="Times New Roman"/>
                <a:sym typeface="Times New Roman"/>
              </a:rPr>
              <a:t>n (Confusion Matrix):</a:t>
            </a:r>
          </a:p>
          <a:p>
            <a:pPr algn="just" marL="756654" indent="-378327" lvl="1">
              <a:lnSpc>
                <a:spcPts val="4906"/>
              </a:lnSpc>
              <a:buFont typeface="Arial"/>
              <a:buChar char="•"/>
            </a:pPr>
            <a:r>
              <a:rPr lang="en-US" sz="3504">
                <a:solidFill>
                  <a:srgbClr val="000000"/>
                </a:solidFill>
                <a:latin typeface="Times New Roman"/>
                <a:ea typeface="Times New Roman"/>
                <a:cs typeface="Times New Roman"/>
                <a:sym typeface="Times New Roman"/>
              </a:rPr>
              <a:t>Phân</a:t>
            </a:r>
            <a:r>
              <a:rPr lang="en-US" sz="3504">
                <a:solidFill>
                  <a:srgbClr val="000000"/>
                </a:solidFill>
                <a:latin typeface="Times New Roman"/>
                <a:ea typeface="Times New Roman"/>
                <a:cs typeface="Times New Roman"/>
                <a:sym typeface="Times New Roman"/>
              </a:rPr>
              <a:t> tích cho thấy mô hình dự đoán khá tốt các trường hợp không mắc bện</a:t>
            </a:r>
            <a:r>
              <a:rPr lang="en-US" sz="3504">
                <a:solidFill>
                  <a:srgbClr val="000000"/>
                </a:solidFill>
                <a:latin typeface="Times New Roman"/>
                <a:ea typeface="Times New Roman"/>
                <a:cs typeface="Times New Roman"/>
                <a:sym typeface="Times New Roman"/>
              </a:rPr>
              <a:t>h, nhưng vẫn có một số nhầm lẫn trong việc xác định các ca mắc bệnh.</a:t>
            </a:r>
          </a:p>
          <a:p>
            <a:pPr algn="just">
              <a:lnSpc>
                <a:spcPts val="4906"/>
              </a:lnSpc>
            </a:pPr>
            <a:r>
              <a:rPr lang="en-US" sz="3504">
                <a:solidFill>
                  <a:srgbClr val="000000"/>
                </a:solidFill>
                <a:latin typeface="Times New Roman"/>
                <a:ea typeface="Times New Roman"/>
                <a:cs typeface="Times New Roman"/>
                <a:sym typeface="Times New Roman"/>
              </a:rPr>
              <a:t>Mức độ qua</a:t>
            </a:r>
            <a:r>
              <a:rPr lang="en-US" sz="3504">
                <a:solidFill>
                  <a:srgbClr val="000000"/>
                </a:solidFill>
                <a:latin typeface="Times New Roman"/>
                <a:ea typeface="Times New Roman"/>
                <a:cs typeface="Times New Roman"/>
                <a:sym typeface="Times New Roman"/>
              </a:rPr>
              <a:t>n trọng của các đặc trưng (Feature Importance):</a:t>
            </a:r>
          </a:p>
          <a:p>
            <a:pPr algn="just" marL="756654" indent="-378327" lvl="1">
              <a:lnSpc>
                <a:spcPts val="4906"/>
              </a:lnSpc>
              <a:buFont typeface="Arial"/>
              <a:buChar char="•"/>
            </a:pPr>
            <a:r>
              <a:rPr lang="en-US" sz="3504">
                <a:solidFill>
                  <a:srgbClr val="000000"/>
                </a:solidFill>
                <a:latin typeface="Times New Roman"/>
                <a:ea typeface="Times New Roman"/>
                <a:cs typeface="Times New Roman"/>
                <a:sym typeface="Times New Roman"/>
              </a:rPr>
              <a:t>B</a:t>
            </a:r>
            <a:r>
              <a:rPr lang="en-US" sz="3504">
                <a:solidFill>
                  <a:srgbClr val="000000"/>
                </a:solidFill>
                <a:latin typeface="Times New Roman"/>
                <a:ea typeface="Times New Roman"/>
                <a:cs typeface="Times New Roman"/>
                <a:sym typeface="Times New Roman"/>
              </a:rPr>
              <a:t>iểu đồ cho thấy Glucose là yếu tố có ảnh hưởng lớn nhất đến việc dự đoán bệnh tiểu đường.</a:t>
            </a:r>
          </a:p>
          <a:p>
            <a:pPr algn="just" marL="756654" indent="-378327" lvl="1">
              <a:lnSpc>
                <a:spcPts val="4906"/>
              </a:lnSpc>
              <a:buFont typeface="Arial"/>
              <a:buChar char="•"/>
            </a:pPr>
            <a:r>
              <a:rPr lang="en-US" sz="3504">
                <a:solidFill>
                  <a:srgbClr val="000000"/>
                </a:solidFill>
                <a:latin typeface="Times New Roman"/>
                <a:ea typeface="Times New Roman"/>
                <a:cs typeface="Times New Roman"/>
                <a:sym typeface="Times New Roman"/>
              </a:rPr>
              <a:t>T</a:t>
            </a:r>
            <a:r>
              <a:rPr lang="en-US" sz="3504">
                <a:solidFill>
                  <a:srgbClr val="000000"/>
                </a:solidFill>
                <a:latin typeface="Times New Roman"/>
                <a:ea typeface="Times New Roman"/>
                <a:cs typeface="Times New Roman"/>
                <a:sym typeface="Times New Roman"/>
              </a:rPr>
              <a:t>iếp theo là BMI và Age (Tuổi).</a:t>
            </a:r>
          </a:p>
          <a:p>
            <a:pPr algn="just" marL="756654" indent="-378327" lvl="1">
              <a:lnSpc>
                <a:spcPts val="4906"/>
              </a:lnSpc>
              <a:buFont typeface="Arial"/>
              <a:buChar char="•"/>
            </a:pPr>
            <a:r>
              <a:rPr lang="en-US" sz="3504">
                <a:solidFill>
                  <a:srgbClr val="000000"/>
                </a:solidFill>
                <a:latin typeface="Times New Roman"/>
                <a:ea typeface="Times New Roman"/>
                <a:cs typeface="Times New Roman"/>
                <a:sym typeface="Times New Roman"/>
              </a:rPr>
              <a:t>Cá</a:t>
            </a:r>
            <a:r>
              <a:rPr lang="en-US" sz="3504">
                <a:solidFill>
                  <a:srgbClr val="000000"/>
                </a:solidFill>
                <a:latin typeface="Times New Roman"/>
                <a:ea typeface="Times New Roman"/>
                <a:cs typeface="Times New Roman"/>
                <a:sym typeface="Times New Roman"/>
              </a:rPr>
              <a:t>c yếu tố như BloodPressure và SkinThickness có ít ảnh hưởng nhất.</a:t>
            </a:r>
          </a:p>
          <a:p>
            <a:pPr algn="just">
              <a:lnSpc>
                <a:spcPts val="4906"/>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74AEDB"/>
        </a:solidFill>
      </p:bgPr>
    </p:bg>
    <p:spTree>
      <p:nvGrpSpPr>
        <p:cNvPr id="1" name=""/>
        <p:cNvGrpSpPr/>
        <p:nvPr/>
      </p:nvGrpSpPr>
      <p:grpSpPr>
        <a:xfrm>
          <a:off x="0" y="0"/>
          <a:ext cx="0" cy="0"/>
          <a:chOff x="0" y="0"/>
          <a:chExt cx="0" cy="0"/>
        </a:xfrm>
      </p:grpSpPr>
      <p:sp>
        <p:nvSpPr>
          <p:cNvPr name="TextBox 2" id="2"/>
          <p:cNvSpPr txBox="true"/>
          <p:nvPr/>
        </p:nvSpPr>
        <p:spPr>
          <a:xfrm rot="0">
            <a:off x="2673022" y="3096526"/>
            <a:ext cx="14395138" cy="4912370"/>
          </a:xfrm>
          <a:prstGeom prst="rect">
            <a:avLst/>
          </a:prstGeom>
        </p:spPr>
        <p:txBody>
          <a:bodyPr anchor="t" rtlCol="false" tIns="0" lIns="0" bIns="0" rIns="0">
            <a:spAutoFit/>
          </a:bodyPr>
          <a:lstStyle/>
          <a:p>
            <a:pPr algn="just">
              <a:lnSpc>
                <a:spcPts val="6380"/>
              </a:lnSpc>
            </a:pPr>
            <a:r>
              <a:rPr lang="en-US" sz="5800">
                <a:solidFill>
                  <a:srgbClr val="FFFFFF"/>
                </a:solidFill>
                <a:latin typeface="Times New Roman"/>
                <a:ea typeface="Times New Roman"/>
                <a:cs typeface="Times New Roman"/>
                <a:sym typeface="Times New Roman"/>
              </a:rPr>
              <a:t>Có t</a:t>
            </a:r>
            <a:r>
              <a:rPr lang="en-US" sz="5800">
                <a:solidFill>
                  <a:srgbClr val="FFFFFF"/>
                </a:solidFill>
                <a:latin typeface="Times New Roman"/>
                <a:ea typeface="Times New Roman"/>
                <a:cs typeface="Times New Roman"/>
                <a:sym typeface="Times New Roman"/>
              </a:rPr>
              <a:t>hể sử dụng học máy để dự đoán bệnh tiểu đường với độ chính xác khá cao (77%) dựa trên các chỉ số y tế cơ bản.</a:t>
            </a:r>
          </a:p>
          <a:p>
            <a:pPr algn="just">
              <a:lnSpc>
                <a:spcPts val="6380"/>
              </a:lnSpc>
            </a:pPr>
            <a:r>
              <a:rPr lang="en-US" sz="5800">
                <a:solidFill>
                  <a:srgbClr val="FFFFFF"/>
                </a:solidFill>
                <a:latin typeface="Times New Roman"/>
                <a:ea typeface="Times New Roman"/>
                <a:cs typeface="Times New Roman"/>
                <a:sym typeface="Times New Roman"/>
              </a:rPr>
              <a:t>Nồng độ Glucose, chỉ số BMI, và Tuổi là những yếu tố dự báo quan trọng nhất.</a:t>
            </a:r>
          </a:p>
          <a:p>
            <a:pPr algn="just">
              <a:lnSpc>
                <a:spcPts val="6380"/>
              </a:lnSpc>
            </a:pPr>
          </a:p>
        </p:txBody>
      </p:sp>
      <p:sp>
        <p:nvSpPr>
          <p:cNvPr name="TextBox 3" id="3"/>
          <p:cNvSpPr txBox="true"/>
          <p:nvPr/>
        </p:nvSpPr>
        <p:spPr>
          <a:xfrm rot="0">
            <a:off x="3656422" y="1341696"/>
            <a:ext cx="10975157" cy="927947"/>
          </a:xfrm>
          <a:prstGeom prst="rect">
            <a:avLst/>
          </a:prstGeom>
        </p:spPr>
        <p:txBody>
          <a:bodyPr anchor="t" rtlCol="false" tIns="0" lIns="0" bIns="0" rIns="0">
            <a:spAutoFit/>
          </a:bodyPr>
          <a:lstStyle/>
          <a:p>
            <a:pPr algn="ctr">
              <a:lnSpc>
                <a:spcPts val="6948"/>
              </a:lnSpc>
            </a:pPr>
            <a:r>
              <a:rPr lang="en-US" b="true" sz="6316">
                <a:solidFill>
                  <a:srgbClr val="FFFFFF"/>
                </a:solidFill>
                <a:latin typeface="Times New Roman Bold"/>
                <a:ea typeface="Times New Roman Bold"/>
                <a:cs typeface="Times New Roman Bold"/>
                <a:sym typeface="Times New Roman Bold"/>
              </a:rPr>
              <a:t>Kết Luận</a:t>
            </a:r>
          </a:p>
        </p:txBody>
      </p:sp>
      <p:sp>
        <p:nvSpPr>
          <p:cNvPr name="AutoShape 4" id="4"/>
          <p:cNvSpPr/>
          <p:nvPr/>
        </p:nvSpPr>
        <p:spPr>
          <a:xfrm rot="0">
            <a:off x="6303360" y="2536424"/>
            <a:ext cx="5681281" cy="120551"/>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DAG0X6SR2L4</dc:identifier>
  <dcterms:modified xsi:type="dcterms:W3CDTF">2011-08-01T06:04:30Z</dcterms:modified>
  <cp:revision>1</cp:revision>
  <dc:title>Bệnh viện Vectơ Biểu tượng Y tế Chăm sóc sức khỏe Thuyết trình</dc:title>
</cp:coreProperties>
</file>