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17"/>
  </p:notesMasterIdLst>
  <p:handoutMasterIdLst>
    <p:handoutMasterId r:id="rId18"/>
  </p:handoutMasterIdLst>
  <p:sldIdLst>
    <p:sldId id="410" r:id="rId5"/>
    <p:sldId id="383" r:id="rId6"/>
    <p:sldId id="411" r:id="rId7"/>
    <p:sldId id="412" r:id="rId8"/>
    <p:sldId id="414" r:id="rId9"/>
    <p:sldId id="415" r:id="rId10"/>
    <p:sldId id="416" r:id="rId11"/>
    <p:sldId id="408" r:id="rId12"/>
    <p:sldId id="404" r:id="rId13"/>
    <p:sldId id="417" r:id="rId14"/>
    <p:sldId id="418"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2960" autoAdjust="0"/>
  </p:normalViewPr>
  <p:slideViewPr>
    <p:cSldViewPr snapToGrid="0">
      <p:cViewPr varScale="1">
        <p:scale>
          <a:sx n="72" d="100"/>
          <a:sy n="72" d="100"/>
        </p:scale>
        <p:origin x="99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7/10/2025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thời gian thực tập, em đã hoàn thiện được một ứng dụng mua sắm có đầy đủ tính năng cơ bản và hoạt động ổn định. Ứng dụng có thể chạy thực tế trên simulator và có kết nối với backend qua API.</a:t>
            </a:r>
          </a:p>
          <a:p>
            <a:r>
              <a:rPr lang="vi-VN" dirty="0" smtClean="0"/>
              <a:t>Qua dự án này, em cải thiện rất nhiều về kỹ năng lập trình với SwiftUI, hiểu rõ hơn về mô hình MVVM, và đặc biệt là nắm được quy trình làm việc thực tế trong một dự án phần mềm – từ việc tiếp nhận yêu cầu, trao đổi, thiết kế đến kiểm thử và bàn giao.</a:t>
            </a:r>
          </a:p>
          <a:p>
            <a:r>
              <a:rPr lang="vi-VN" dirty="0" smtClean="0"/>
              <a:t>Một trong những bài học lớn nhất mà em nhận được là khả năng </a:t>
            </a:r>
            <a:r>
              <a:rPr lang="vi-VN" b="1" dirty="0" smtClean="0"/>
              <a:t>tự học</a:t>
            </a:r>
            <a:r>
              <a:rPr lang="vi-VN" dirty="0" smtClean="0"/>
              <a:t>, </a:t>
            </a:r>
            <a:r>
              <a:rPr lang="vi-VN" b="1" dirty="0" smtClean="0"/>
              <a:t>chủ động giải quyết vấn đề</a:t>
            </a:r>
            <a:r>
              <a:rPr lang="vi-VN" dirty="0" smtClean="0"/>
              <a:t>, và </a:t>
            </a:r>
            <a:r>
              <a:rPr lang="vi-VN" b="1" dirty="0" smtClean="0"/>
              <a:t>biết cách đặt câu hỏi đúng lúc</a:t>
            </a:r>
            <a:r>
              <a:rPr lang="vi-VN" dirty="0" smtClean="0"/>
              <a:t> để không đi sai hướng.</a:t>
            </a:r>
          </a:p>
          <a:p>
            <a:r>
              <a:rPr lang="vi-VN" dirty="0" smtClean="0"/>
              <a:t>Em tin rằng những kỹ năng này sẽ là hành trang rất quan trọng để em phát triển tốt hơn trong các dự án tương lai.</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01598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Cuối cùng, em xin gửi lời cảm ơn chân thành đến công ty và anh/chị hướng dẫn đã tạo điều kiện cho em có cơ hội thực tập, học hỏi và thực hiện một dự án thực tế đầy ý nghĩa.</a:t>
            </a:r>
          </a:p>
          <a:p>
            <a:r>
              <a:rPr lang="vi-VN" dirty="0" smtClean="0"/>
              <a:t>Em cũng xin cảm ơn quý thầy cô trong khoa, đã trang bị cho em kiến thức và phương pháp học tập hiệu quả, giúp em tự tin áp dụng vào dự án.</a:t>
            </a:r>
          </a:p>
          <a:p>
            <a:r>
              <a:rPr lang="vi-VN" dirty="0" smtClean="0"/>
              <a:t>Đồng thời, em cũng rất biết ơn các anh/chị và bạn bè đã luôn sẵn sàng hỗ trợ, chia sẻ và động viên em trong suốt quá trình thực hiện báo cáo này.</a:t>
            </a:r>
          </a:p>
          <a:p>
            <a:r>
              <a:rPr lang="vi-VN" dirty="0" smtClean="0"/>
              <a:t>Em xin chân thành cảm ơn quý thầy cô và mọi người đã lắng nghe phần trình bày của em.</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83739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quá trình thực tập, mục tiêu chính của em là xây dựng một ứng dụng iOS hoàn chỉnh — cụ thể là một ứng dụng mua sắm có thể xử lý đầy đủ các luồng sử dụng thực tế.</a:t>
            </a:r>
          </a:p>
          <a:p>
            <a:r>
              <a:rPr lang="vi-VN" dirty="0" smtClean="0"/>
              <a:t>Em muốn ứng dụng không chỉ có giao diện dễ dùng mà còn phải đảm bảo đầy đủ tính năng cần thiết như duyệt và tìm kiếm sản phẩm, thêm vào giỏ hàng, đặt hàng và theo dõi lịch sử mua sắm.</a:t>
            </a:r>
          </a:p>
          <a:p>
            <a:r>
              <a:rPr lang="vi-VN" dirty="0" smtClean="0"/>
              <a:t>Ngoài ra, em cũng cố gắng áp dụng tất cả những gì mình học được, từ SwiftUI, MVVM cho đến việc kết nối API và xử lý dữ liệu backend, để tạo ra một trải nghiệm người dùng mượt mà và sát với thực tế nhất có thể.</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0248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Ứng dụng mà em xây dựng có tên là </a:t>
            </a:r>
            <a:r>
              <a:rPr lang="en-US" b="1" dirty="0" err="1" smtClean="0"/>
              <a:t>Shopnow</a:t>
            </a:r>
            <a:r>
              <a:rPr lang="vi-VN" dirty="0" smtClean="0"/>
              <a:t>, </a:t>
            </a:r>
            <a:r>
              <a:rPr lang="vi-VN" dirty="0" smtClean="0"/>
              <a:t>được thiết kế dành riêng cho nền tảng iOS, sử dụng SwiftUI kết hợp mô hình MVVM để quản lý logic và giao diện.</a:t>
            </a:r>
          </a:p>
          <a:p>
            <a:r>
              <a:rPr lang="vi-VN" dirty="0" smtClean="0"/>
              <a:t>Mục tiêu chính của ứng dụng là giúp người dùng có thể dễ dàng tìm kiếm sản phẩm, xem thông tin chi tiết và đặt hàng nhanh chóng. Ngoài ra, ứng dụng cũng cho phép người dùng theo dõi giỏ hàng cũng như lịch sử đơn hàng của mình.</a:t>
            </a:r>
          </a:p>
          <a:p>
            <a:r>
              <a:rPr lang="vi-VN" dirty="0" smtClean="0"/>
              <a:t>Em cũng hướng tới một trải nghiệm đơn giản, trực quan và phù hợp với hành vi sử dụng của người Việt Nam hiện nay trên các ứng dụng mua sắm.</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52972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016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49565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Về phần frontend, em sử dụng SwiftUI kết hợp với mô hình MVVM để đảm bảo việc quản lý trạng thái và logic được rõ ràng, dễ bảo trì.</a:t>
            </a:r>
            <a:endParaRPr lang="en-US" dirty="0" smtClean="0"/>
          </a:p>
          <a:p>
            <a:endParaRPr lang="en-US" dirty="0" smtClean="0"/>
          </a:p>
          <a:p>
            <a:r>
              <a:rPr lang="vi-VN" dirty="0" smtClean="0"/>
              <a:t>Ở phía backend, em dùng Node.js để xây dựng REST API, với dữ liệu được mô phỏng thông qua file JSON. Em cũng có thử nghiệm tích hợp AI để tìm kiếm sản phẩm bằng ảnh, bằng cách gọi service xử lý ảnh viết bằng Python và trả về vector.</a:t>
            </a:r>
            <a:endParaRPr lang="vi-VN"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00469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Sau khi lựa chọn công nghệ và kiến trúc phù hợp, em bắt đầu tiến hành phát triển ứng dụng theo một quy trình làm việc rõ ràng, có sự hướng dẫn và phản hồi định kỳ từ anh/chị hướng dẫn ở công ty.</a:t>
            </a:r>
            <a:endParaRPr lang="en-US" dirty="0" smtClean="0"/>
          </a:p>
          <a:p>
            <a:endParaRPr lang="en-US" dirty="0" smtClean="0"/>
          </a:p>
          <a:p>
            <a:r>
              <a:rPr lang="vi-VN" dirty="0" smtClean="0"/>
              <a:t>Quy trình làm việc trong suốt thời gian thực tập của em được chia làm 5 bước chính.</a:t>
            </a:r>
          </a:p>
          <a:p>
            <a:r>
              <a:rPr lang="vi-VN" dirty="0" smtClean="0"/>
              <a:t>Đầu tiên là giai đoạn </a:t>
            </a:r>
            <a:r>
              <a:rPr lang="vi-VN" b="1" dirty="0" smtClean="0"/>
              <a:t>Requirement</a:t>
            </a:r>
            <a:r>
              <a:rPr lang="vi-VN" dirty="0" smtClean="0"/>
              <a:t>, em trao đổi với người hướng dẫn để xác nhận rõ yêu cầu của ứng dụng, đồng thời lập danh sách Q&amp;A để làm rõ những phần chưa chắc chắn.</a:t>
            </a:r>
          </a:p>
          <a:p>
            <a:r>
              <a:rPr lang="vi-VN" dirty="0" smtClean="0"/>
              <a:t>Sau đó đến giai đoạn </a:t>
            </a:r>
            <a:r>
              <a:rPr lang="vi-VN" b="1" dirty="0" smtClean="0"/>
              <a:t>Design</a:t>
            </a:r>
            <a:r>
              <a:rPr lang="vi-VN" dirty="0" smtClean="0"/>
              <a:t>, em lên layout các màn hình và phân tích luồng người dùng cũng như xác định các API cần thiết.</a:t>
            </a:r>
          </a:p>
          <a:p>
            <a:r>
              <a:rPr lang="vi-VN" dirty="0" smtClean="0"/>
              <a:t>Tiếp theo là </a:t>
            </a:r>
            <a:r>
              <a:rPr lang="vi-VN" b="1" dirty="0" smtClean="0"/>
              <a:t>Testing</a:t>
            </a:r>
            <a:r>
              <a:rPr lang="vi-VN" dirty="0" smtClean="0"/>
              <a:t>, ở đây em vừa kiểm thử các thiết kế vừa xác nhận lại với mentor để đảm bảo mọi thứ khớp với mục tiêu ban đầu.</a:t>
            </a:r>
          </a:p>
          <a:p>
            <a:r>
              <a:rPr lang="vi-VN" dirty="0" smtClean="0"/>
              <a:t>Sang giai đoạn </a:t>
            </a:r>
            <a:r>
              <a:rPr lang="vi-VN" b="1" dirty="0" smtClean="0"/>
              <a:t>Coding</a:t>
            </a:r>
            <a:r>
              <a:rPr lang="vi-VN" dirty="0" smtClean="0"/>
              <a:t>, em tiến hành code theo module, test từng phần và dần hoàn thiện ứng dụng. Cuối cùng là </a:t>
            </a:r>
            <a:r>
              <a:rPr lang="vi-VN" b="1" dirty="0" smtClean="0"/>
              <a:t>Delivery</a:t>
            </a:r>
            <a:r>
              <a:rPr lang="vi-VN" dirty="0" smtClean="0"/>
              <a:t>, em tổng hợp tài liệu, video demo, kiểm thử lại toàn bộ và bàn giao sản phẩm cho công ty.</a:t>
            </a:r>
          </a:p>
          <a:p>
            <a:r>
              <a:rPr lang="vi-VN" dirty="0" smtClean="0"/>
              <a:t>Quy trình này giúp em làm việc có kế hoạch, rõ ràng và hạn chế tối đa việc làm lại do hiểu sai yêu cầu.</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634596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86498" y="446649"/>
            <a:ext cx="7904285" cy="3291840"/>
          </a:xfrm>
        </p:spPr>
        <p:txBody>
          <a:bodyPr/>
          <a:lstStyle/>
          <a:p>
            <a:r>
              <a:rPr lang="en-US" dirty="0" smtClean="0">
                <a:latin typeface="Times New Roman" panose="02020603050405020304" pitchFamily="18" charset="0"/>
                <a:cs typeface="Times New Roman" panose="02020603050405020304" pitchFamily="18" charset="0"/>
              </a:rPr>
              <a:t>SHOPPING </a:t>
            </a:r>
            <a:r>
              <a:rPr lang="en-US" dirty="0" smtClean="0">
                <a:latin typeface="Times New Roman" panose="02020603050405020304" pitchFamily="18" charset="0"/>
                <a:cs typeface="Times New Roman" panose="02020603050405020304" pitchFamily="18" charset="0"/>
              </a:rPr>
              <a:t>APP</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286498" y="4019640"/>
            <a:ext cx="6479931" cy="1754326"/>
          </a:xfrm>
          <a:prstGeom prst="rect">
            <a:avLst/>
          </a:prstGeom>
          <a:noFill/>
        </p:spPr>
        <p:txBody>
          <a:bodyPr wrap="square" rtlCol="0">
            <a:spAutoFit/>
          </a:bodyPr>
          <a:lstStyle/>
          <a:p>
            <a:r>
              <a:rPr lang="en-US" sz="2700" dirty="0" smtClean="0">
                <a:solidFill>
                  <a:schemeClr val="bg1"/>
                </a:solidFill>
                <a:latin typeface="Times New Roman" panose="02020603050405020304" pitchFamily="18" charset="0"/>
                <a:cs typeface="Times New Roman" panose="02020603050405020304" pitchFamily="18" charset="0"/>
              </a:rPr>
              <a:t>Department 1</a:t>
            </a:r>
          </a:p>
          <a:p>
            <a:r>
              <a:rPr lang="en-US" sz="2700" dirty="0" smtClean="0">
                <a:solidFill>
                  <a:schemeClr val="bg1"/>
                </a:solidFill>
                <a:latin typeface="Times New Roman" panose="02020603050405020304" pitchFamily="18" charset="0"/>
                <a:cs typeface="Times New Roman" panose="02020603050405020304" pitchFamily="18" charset="0"/>
              </a:rPr>
              <a:t>SHP team</a:t>
            </a:r>
          </a:p>
          <a:p>
            <a:r>
              <a:rPr lang="en-US" sz="2700" dirty="0" smtClean="0">
                <a:solidFill>
                  <a:schemeClr val="bg1"/>
                </a:solidFill>
                <a:latin typeface="Times New Roman" panose="02020603050405020304" pitchFamily="18" charset="0"/>
                <a:cs typeface="Times New Roman" panose="02020603050405020304" pitchFamily="18" charset="0"/>
              </a:rPr>
              <a:t>Mentor: </a:t>
            </a:r>
            <a:r>
              <a:rPr lang="en-US" sz="2700" dirty="0" err="1" smtClean="0">
                <a:solidFill>
                  <a:schemeClr val="bg1"/>
                </a:solidFill>
                <a:latin typeface="Times New Roman" panose="02020603050405020304" pitchFamily="18" charset="0"/>
                <a:cs typeface="Times New Roman" panose="02020603050405020304" pitchFamily="18" charset="0"/>
              </a:rPr>
              <a:t>Phạm</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Thành</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Hải</a:t>
            </a:r>
            <a:endParaRPr lang="en-US" sz="2700" dirty="0" smtClean="0">
              <a:solidFill>
                <a:schemeClr val="bg1"/>
              </a:solidFill>
              <a:latin typeface="Times New Roman" panose="02020603050405020304" pitchFamily="18" charset="0"/>
              <a:cs typeface="Times New Roman" panose="02020603050405020304" pitchFamily="18" charset="0"/>
            </a:endParaRPr>
          </a:p>
          <a:p>
            <a:r>
              <a:rPr lang="en-US" sz="2700" dirty="0" smtClean="0">
                <a:solidFill>
                  <a:schemeClr val="bg1"/>
                </a:solidFill>
                <a:latin typeface="Times New Roman" panose="02020603050405020304" pitchFamily="18" charset="0"/>
                <a:cs typeface="Times New Roman" panose="02020603050405020304" pitchFamily="18" charset="0"/>
              </a:rPr>
              <a:t>Trainee: </a:t>
            </a:r>
            <a:r>
              <a:rPr lang="en-US" sz="2700" dirty="0" err="1" smtClean="0">
                <a:solidFill>
                  <a:schemeClr val="bg1"/>
                </a:solidFill>
                <a:latin typeface="Times New Roman" panose="02020603050405020304" pitchFamily="18" charset="0"/>
                <a:cs typeface="Times New Roman" panose="02020603050405020304" pitchFamily="18" charset="0"/>
              </a:rPr>
              <a:t>Huỳnh</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Thiên</a:t>
            </a:r>
            <a:r>
              <a:rPr lang="en-US" sz="2700" dirty="0" smtClean="0">
                <a:solidFill>
                  <a:schemeClr val="bg1"/>
                </a:solidFill>
                <a:latin typeface="Times New Roman" panose="02020603050405020304" pitchFamily="18" charset="0"/>
                <a:cs typeface="Times New Roman" panose="02020603050405020304" pitchFamily="18" charset="0"/>
              </a:rPr>
              <a:t> </a:t>
            </a:r>
            <a:r>
              <a:rPr lang="en-US" sz="2700" dirty="0" err="1" smtClean="0">
                <a:solidFill>
                  <a:schemeClr val="bg1"/>
                </a:solidFill>
                <a:latin typeface="Times New Roman" panose="02020603050405020304" pitchFamily="18" charset="0"/>
                <a:cs typeface="Times New Roman" panose="02020603050405020304" pitchFamily="18" charset="0"/>
              </a:rPr>
              <a:t>Phú</a:t>
            </a:r>
            <a:endParaRPr lang="en-US" sz="27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latin typeface="Times New Roman" panose="02020603050405020304" pitchFamily="18" charset="0"/>
                <a:cs typeface="Times New Roman" panose="02020603050405020304" pitchFamily="18" charset="0"/>
              </a:rPr>
              <a:t>6</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594360" y="2625160"/>
            <a:ext cx="11367268" cy="2677656"/>
          </a:xfrm>
          <a:prstGeom prst="rect">
            <a:avLst/>
          </a:prstGeom>
        </p:spPr>
        <p:txBody>
          <a:bodyPr wrap="square">
            <a:spAutoFit/>
          </a:bodyPr>
          <a:lstStyle/>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Hoàn </a:t>
            </a:r>
            <a:r>
              <a:rPr lang="vi-VN" sz="2800" dirty="0">
                <a:solidFill>
                  <a:schemeClr val="bg1"/>
                </a:solidFill>
                <a:latin typeface="Times New Roman" panose="02020603050405020304" pitchFamily="18" charset="0"/>
                <a:cs typeface="Times New Roman" panose="02020603050405020304" pitchFamily="18" charset="0"/>
              </a:rPr>
              <a:t>thiện một ứng dụng Shopping App hoạt động ổn định trên nền tảng iOS</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Tích </a:t>
            </a:r>
            <a:r>
              <a:rPr lang="vi-VN" sz="2800" dirty="0">
                <a:solidFill>
                  <a:schemeClr val="bg1"/>
                </a:solidFill>
                <a:latin typeface="Times New Roman" panose="02020603050405020304" pitchFamily="18" charset="0"/>
                <a:cs typeface="Times New Roman" panose="02020603050405020304" pitchFamily="18" charset="0"/>
              </a:rPr>
              <a:t>hợp đầy đủ các tính năng chính: duyệt sản phẩm, tìm kiếm, giỏ hàng, đặt hàng và quản lý đơn hàng</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Kết </a:t>
            </a:r>
            <a:r>
              <a:rPr lang="vi-VN" sz="2800" dirty="0">
                <a:solidFill>
                  <a:schemeClr val="bg1"/>
                </a:solidFill>
                <a:latin typeface="Times New Roman" panose="02020603050405020304" pitchFamily="18" charset="0"/>
                <a:cs typeface="Times New Roman" panose="02020603050405020304" pitchFamily="18" charset="0"/>
              </a:rPr>
              <a:t>nối thành công với backend REST API để lấy và xử lý dữ liệu động</a:t>
            </a:r>
          </a:p>
          <a:p>
            <a:pPr marL="457200" indent="-457200">
              <a:buFont typeface="Arial" panose="020B0604020202020204" pitchFamily="34" charset="0"/>
              <a:buChar char="•"/>
            </a:pPr>
            <a:r>
              <a:rPr lang="vi-VN" sz="2800" dirty="0" smtClean="0">
                <a:solidFill>
                  <a:schemeClr val="bg1"/>
                </a:solidFill>
                <a:latin typeface="Times New Roman" panose="02020603050405020304" pitchFamily="18" charset="0"/>
                <a:cs typeface="Times New Roman" panose="02020603050405020304" pitchFamily="18" charset="0"/>
              </a:rPr>
              <a:t>Đảm </a:t>
            </a:r>
            <a:r>
              <a:rPr lang="vi-VN" sz="2800" dirty="0">
                <a:solidFill>
                  <a:schemeClr val="bg1"/>
                </a:solidFill>
                <a:latin typeface="Times New Roman" panose="02020603050405020304" pitchFamily="18" charset="0"/>
                <a:cs typeface="Times New Roman" panose="02020603050405020304" pitchFamily="18" charset="0"/>
              </a:rPr>
              <a:t>bảo kiến trúc rõ ràng (MVVM), dễ mở rộng và bảo trì</a:t>
            </a:r>
          </a:p>
        </p:txBody>
      </p:sp>
    </p:spTree>
    <p:extLst>
      <p:ext uri="{BB962C8B-B14F-4D97-AF65-F5344CB8AC3E}">
        <p14:creationId xmlns:p14="http://schemas.microsoft.com/office/powerpoint/2010/main" val="288974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7. </a:t>
            </a:r>
            <a:r>
              <a:rPr lang="en-US" dirty="0" err="1" smtClean="0">
                <a:latin typeface="Times New Roman" panose="02020603050405020304" pitchFamily="18" charset="0"/>
                <a:cs typeface="Times New Roman" panose="02020603050405020304" pitchFamily="18" charset="0"/>
              </a:rPr>
              <a:t>Lời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cảm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ơn</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385729" y="2594061"/>
            <a:ext cx="1139006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Công</a:t>
            </a:r>
            <a:r>
              <a:rPr kumimoji="0" lang="en-US" altLang="en-US" sz="2800" b="1"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ty</a:t>
            </a:r>
            <a:r>
              <a:rPr kumimoji="0" lang="en-US" altLang="en-US" sz="2800" b="1" i="0" u="none" strike="noStrike" cap="none" normalizeH="0" dirty="0" smtClean="0">
                <a:ln>
                  <a:noFill/>
                </a:ln>
                <a:solidFill>
                  <a:schemeClr val="bg1"/>
                </a:solidFill>
                <a:effectLst/>
                <a:latin typeface="Times New Roman" panose="02020603050405020304" pitchFamily="18" charset="0"/>
                <a:cs typeface="Times New Roman" panose="02020603050405020304" pitchFamily="18" charset="0"/>
              </a:rPr>
              <a:t> TECHBASE VIỆT NAM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tạo</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điều</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kiện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cho</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em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tập</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và</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học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hỏi</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môi</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trường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chuyên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nghiệp</a:t>
            </a: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err="1" smtClean="0">
                <a:solidFill>
                  <a:schemeClr val="bg1"/>
                </a:solidFill>
                <a:latin typeface="Times New Roman" panose="02020603050405020304" pitchFamily="18" charset="0"/>
                <a:cs typeface="Times New Roman" panose="02020603050405020304" pitchFamily="18" charset="0"/>
              </a:rPr>
              <a:t>Các</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anh</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chị</a:t>
            </a:r>
            <a:r>
              <a:rPr lang="en-US" altLang="en-US" sz="2800" b="1" dirty="0" smtClean="0">
                <a:solidFill>
                  <a:schemeClr val="bg1"/>
                </a:solidFill>
                <a:latin typeface="Times New Roman" panose="02020603050405020304" pitchFamily="18" charset="0"/>
                <a:cs typeface="Times New Roman" panose="02020603050405020304" pitchFamily="18" charset="0"/>
              </a:rPr>
              <a:t> </a:t>
            </a:r>
            <a:r>
              <a:rPr lang="en-US" altLang="en-US" sz="2800" b="1" dirty="0" err="1" smtClean="0">
                <a:solidFill>
                  <a:schemeClr val="bg1"/>
                </a:solidFill>
                <a:latin typeface="Times New Roman" panose="02020603050405020304" pitchFamily="18" charset="0"/>
                <a:cs typeface="Times New Roman" panose="02020603050405020304" pitchFamily="18" charset="0"/>
              </a:rPr>
              <a:t>trong</a:t>
            </a:r>
            <a:r>
              <a:rPr lang="en-US" altLang="en-US" sz="2800" b="1" dirty="0" smtClean="0">
                <a:solidFill>
                  <a:schemeClr val="bg1"/>
                </a:solidFill>
                <a:latin typeface="Times New Roman" panose="02020603050405020304" pitchFamily="18" charset="0"/>
                <a:cs typeface="Times New Roman" panose="02020603050405020304" pitchFamily="18" charset="0"/>
              </a:rPr>
              <a:t> team</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đã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tận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tình</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hỗ</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trợ</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góp</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ý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suốt</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quá</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trình</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hiện</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dự</a:t>
            </a:r>
            <a:r>
              <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smtClean="0">
                <a:ln>
                  <a:noFill/>
                </a:ln>
                <a:solidFill>
                  <a:schemeClr val="bg1"/>
                </a:solidFill>
                <a:effectLst/>
                <a:latin typeface="Times New Roman" panose="02020603050405020304" pitchFamily="18" charset="0"/>
                <a:cs typeface="Times New Roman" panose="02020603050405020304" pitchFamily="18" charset="0"/>
              </a:rPr>
              <a:t>án</a:t>
            </a:r>
            <a:endParaRPr kumimoji="0" lang="en-US" altLang="en-US" sz="2800" b="0" i="0" u="none" strike="noStrike" cap="none" normalizeH="0" baseline="0" dirty="0" smtClean="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69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957" y="1953200"/>
            <a:ext cx="6788150" cy="3709987"/>
          </a:xfrm>
        </p:spPr>
        <p:txBody>
          <a:bodyPr tIns="457200">
            <a:noAutofit/>
          </a:bodyPr>
          <a:lstStyle/>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Mục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tiêu</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Mô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tả</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ứng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Kiến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trúc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nghệ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làm</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việc</a:t>
            </a:r>
            <a:endParaRPr lang="en-US" sz="2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latin typeface="Times New Roman" panose="02020603050405020304" pitchFamily="18" charset="0"/>
                <a:cs typeface="Times New Roman" panose="02020603050405020304" pitchFamily="18" charset="0"/>
              </a:rPr>
              <a:t>Demo </a:t>
            </a:r>
            <a:r>
              <a:rPr lang="en-US" sz="2800" dirty="0" err="1" smtClean="0">
                <a:latin typeface="Times New Roman" panose="02020603050405020304" pitchFamily="18" charset="0"/>
                <a:cs typeface="Times New Roman" panose="02020603050405020304" pitchFamily="18" charset="0"/>
              </a:rPr>
              <a:t>sản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Kết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err="1" smtClean="0">
                <a:latin typeface="Times New Roman" panose="02020603050405020304" pitchFamily="18" charset="0"/>
                <a:cs typeface="Times New Roman" panose="02020603050405020304" pitchFamily="18" charset="0"/>
              </a:rPr>
              <a:t>Lời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ơn</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tiêu</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342900" indent="-3429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Hoàn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mua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sắm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tế</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iOS</a:t>
            </a:r>
          </a:p>
          <a:p>
            <a:pPr marL="342900" indent="-3429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Bao gồm toàn bộ các luồng chức năng như</a:t>
            </a:r>
            <a:r>
              <a:rPr lang="vi-VN" sz="2800"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duyệt sản phẩm, tìm kiếm, thêm vào giỏ hàng, đặt </a:t>
            </a:r>
            <a:r>
              <a:rPr lang="vi-VN" sz="2800" dirty="0"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xem</a:t>
            </a:r>
            <a:r>
              <a:rPr lang="en-US" sz="2800" dirty="0" smtClean="0">
                <a:latin typeface="Times New Roman" panose="02020603050405020304" pitchFamily="18" charset="0"/>
                <a:cs typeface="Times New Roman" panose="02020603050405020304" pitchFamily="18" charset="0"/>
              </a:rPr>
              <a:t> chi </a:t>
            </a:r>
            <a:r>
              <a:rPr lang="en-US" sz="2800" dirty="0" err="1" smtClean="0">
                <a:latin typeface="Times New Roman" panose="02020603050405020304" pitchFamily="18" charset="0"/>
                <a:cs typeface="Times New Roman" panose="02020603050405020304" pitchFamily="18" charset="0"/>
              </a:rPr>
              <a:t>tiết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đơn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xuất</a:t>
            </a:r>
            <a:endParaRPr lang="en-US" sz="28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Áp dụng kiến thức đã học vào việc </a:t>
            </a:r>
            <a:r>
              <a:rPr lang="vi-VN" sz="2800" b="1" dirty="0">
                <a:latin typeface="Times New Roman" panose="02020603050405020304" pitchFamily="18" charset="0"/>
                <a:cs typeface="Times New Roman" panose="02020603050405020304" pitchFamily="18" charset="0"/>
              </a:rPr>
              <a:t>xây dựng giao diện</a:t>
            </a:r>
            <a:r>
              <a:rPr lang="vi-VN" sz="2800"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xử lý logic người dùng</a:t>
            </a:r>
            <a:r>
              <a:rPr lang="vi-VN" sz="2800" dirty="0">
                <a:latin typeface="Times New Roman" panose="02020603050405020304" pitchFamily="18" charset="0"/>
                <a:cs typeface="Times New Roman" panose="02020603050405020304" pitchFamily="18" charset="0"/>
              </a:rPr>
              <a:t>, và </a:t>
            </a:r>
            <a:r>
              <a:rPr lang="vi-VN" sz="2800" b="1" dirty="0">
                <a:latin typeface="Times New Roman" panose="02020603050405020304" pitchFamily="18" charset="0"/>
                <a:cs typeface="Times New Roman" panose="02020603050405020304" pitchFamily="18" charset="0"/>
              </a:rPr>
              <a:t>kết nối API</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0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ứng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342900" indent="-3429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ứng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i="1" dirty="0" err="1" smtClean="0">
                <a:latin typeface="Times New Roman" panose="02020603050405020304" pitchFamily="18" charset="0"/>
                <a:cs typeface="Times New Roman" panose="02020603050405020304" pitchFamily="18" charset="0"/>
              </a:rPr>
              <a:t>ShopNow</a:t>
            </a:r>
            <a:r>
              <a:rPr lang="en-US" sz="2800" i="1" dirty="0" smtClean="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Ứng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dụng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mua</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sắm</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nền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tảng</a:t>
            </a:r>
            <a:r>
              <a:rPr lang="en-US" sz="2800" i="1"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iOS</a:t>
            </a:r>
          </a:p>
          <a:p>
            <a:pPr marL="342900" indent="-3429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Nền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tảng</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iOS (</a:t>
            </a:r>
            <a:r>
              <a:rPr lang="en-US" sz="2800" dirty="0" err="1">
                <a:latin typeface="Times New Roman" panose="02020603050405020304" pitchFamily="18" charset="0"/>
                <a:cs typeface="Times New Roman" panose="02020603050405020304" pitchFamily="18" charset="0"/>
              </a:rPr>
              <a:t>SwiftUI</a:t>
            </a:r>
            <a:r>
              <a:rPr lang="en-US" sz="2800" dirty="0">
                <a:latin typeface="Times New Roman" panose="02020603050405020304" pitchFamily="18" charset="0"/>
                <a:cs typeface="Times New Roman" panose="02020603050405020304" pitchFamily="18" charset="0"/>
              </a:rPr>
              <a:t>, MVVM</a:t>
            </a:r>
            <a:r>
              <a:rPr lang="en-US" sz="28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Tính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năng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a:t>
            </a:r>
          </a:p>
          <a:p>
            <a:pPr marL="626364" lvl="1" indent="-342900"/>
            <a:r>
              <a:rPr lang="en-US" sz="2800" dirty="0" err="1">
                <a:latin typeface="Times New Roman" panose="02020603050405020304" pitchFamily="18" charset="0"/>
                <a:cs typeface="Times New Roman" panose="02020603050405020304" pitchFamily="18" charset="0"/>
              </a:rPr>
              <a:t>Trang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chủ</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mục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sản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phẩm</a:t>
            </a:r>
            <a:r>
              <a:rPr lang="en-US" sz="2800" dirty="0" smtClean="0">
                <a:latin typeface="Times New Roman" panose="02020603050405020304" pitchFamily="18" charset="0"/>
                <a:cs typeface="Times New Roman" panose="02020603050405020304" pitchFamily="18" charset="0"/>
              </a:rPr>
              <a:t>, pagination</a:t>
            </a:r>
            <a:endParaRPr lang="en-US" sz="2800" dirty="0" smtClean="0">
              <a:latin typeface="Times New Roman" panose="02020603050405020304" pitchFamily="18" charset="0"/>
              <a:cs typeface="Times New Roman" panose="02020603050405020304" pitchFamily="18" charset="0"/>
            </a:endParaRPr>
          </a:p>
          <a:p>
            <a:pPr marL="626364" lvl="1" indent="-342900"/>
            <a:r>
              <a:rPr lang="en-US" sz="2800" dirty="0" err="1" smtClean="0">
                <a:latin typeface="Times New Roman" panose="02020603050405020304" pitchFamily="18" charset="0"/>
                <a:cs typeface="Times New Roman" panose="02020603050405020304" pitchFamily="18" charset="0"/>
              </a:rPr>
              <a:t>Thêm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giỏ</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hàng</a:t>
            </a:r>
            <a:endParaRPr lang="en-US" sz="2800" dirty="0" smtClean="0">
              <a:latin typeface="Times New Roman" panose="02020603050405020304" pitchFamily="18" charset="0"/>
              <a:cs typeface="Times New Roman" panose="02020603050405020304" pitchFamily="18" charset="0"/>
            </a:endParaRPr>
          </a:p>
          <a:p>
            <a:pPr marL="626364" lvl="1" indent="-342900"/>
            <a:r>
              <a:rPr lang="vi-VN" sz="2800" dirty="0">
                <a:latin typeface="Times New Roman" panose="02020603050405020304" pitchFamily="18" charset="0"/>
                <a:cs typeface="Times New Roman" panose="02020603050405020304" pitchFamily="18" charset="0"/>
              </a:rPr>
              <a:t>Đặt hàng và xem lại đơn hàng đã mua</a:t>
            </a:r>
            <a:endParaRPr lang="en-US" sz="2800" dirty="0" smtClean="0">
              <a:latin typeface="Times New Roman" panose="02020603050405020304" pitchFamily="18" charset="0"/>
              <a:cs typeface="Times New Roman" panose="02020603050405020304" pitchFamily="18" charset="0"/>
            </a:endParaRPr>
          </a:p>
          <a:p>
            <a:pPr marL="626364" lvl="1" indent="-342900"/>
            <a:endParaRPr lang="en-US" sz="2800" dirty="0" smtClean="0"/>
          </a:p>
        </p:txBody>
      </p:sp>
    </p:spTree>
    <p:extLst>
      <p:ext uri="{BB962C8B-B14F-4D97-AF65-F5344CB8AC3E}">
        <p14:creationId xmlns:p14="http://schemas.microsoft.com/office/powerpoint/2010/main" val="2214995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594360" y="2676525"/>
            <a:ext cx="10607040" cy="3597470"/>
          </a:xfrm>
        </p:spPr>
        <p:txBody>
          <a:bodyPr>
            <a:normAutofit/>
          </a:bodyPr>
          <a:lstStyle/>
          <a:p>
            <a:pPr marL="626364" lvl="1" indent="-342900"/>
            <a:r>
              <a:rPr lang="en-US" sz="2800" dirty="0" smtClean="0">
                <a:latin typeface="Times New Roman" panose="02020603050405020304" pitchFamily="18" charset="0"/>
                <a:cs typeface="Times New Roman" panose="02020603050405020304" pitchFamily="18" charset="0"/>
              </a:rPr>
              <a:t>Frontend</a:t>
            </a:r>
            <a:endParaRPr lang="en-US" sz="2800" dirty="0" smtClean="0">
              <a:latin typeface="Times New Roman" panose="02020603050405020304" pitchFamily="18" charset="0"/>
              <a:cs typeface="Times New Roman" panose="02020603050405020304" pitchFamily="18" charset="0"/>
            </a:endParaRPr>
          </a:p>
        </p:txBody>
      </p:sp>
      <p:pic>
        <p:nvPicPr>
          <p:cNvPr id="1026" name="Picture 2" descr="SwiftUI - Apple Develo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822" y="3434316"/>
            <a:ext cx="2024909" cy="2024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VVM in SwiftUI — a easy gu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84" y="3055939"/>
            <a:ext cx="6417731" cy="255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83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434872" y="2804116"/>
            <a:ext cx="10607040" cy="3597470"/>
          </a:xfrm>
        </p:spPr>
        <p:txBody>
          <a:bodyPr>
            <a:normAutofit/>
          </a:bodyPr>
          <a:lstStyle/>
          <a:p>
            <a:pPr marL="626364" lvl="1" indent="-342900"/>
            <a:r>
              <a:rPr lang="en-US" sz="2800" dirty="0" smtClean="0">
                <a:latin typeface="Times New Roman" panose="02020603050405020304" pitchFamily="18" charset="0"/>
                <a:cs typeface="Times New Roman" panose="02020603050405020304" pitchFamily="18" charset="0"/>
              </a:rPr>
              <a:t>Backend</a:t>
            </a:r>
            <a:endParaRPr lang="en-US" sz="2800" dirty="0" smtClean="0">
              <a:latin typeface="Times New Roman" panose="02020603050405020304" pitchFamily="18" charset="0"/>
              <a:cs typeface="Times New Roman" panose="02020603050405020304" pitchFamily="18" charset="0"/>
            </a:endParaRPr>
          </a:p>
        </p:txBody>
      </p:sp>
      <p:pic>
        <p:nvPicPr>
          <p:cNvPr id="2050" name="Picture 2" descr="Node.js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54506" y="3686613"/>
            <a:ext cx="3196752" cy="19580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ow to Design A Rest AP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630" y="3253563"/>
            <a:ext cx="4287206" cy="282411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ypeScript - Wikipedi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541886" y="3522061"/>
            <a:ext cx="2287116" cy="228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1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quarter" idx="15"/>
          </p:nvPr>
        </p:nvSpPr>
        <p:spPr>
          <a:xfrm>
            <a:off x="434872" y="2804116"/>
            <a:ext cx="10607040" cy="3597470"/>
          </a:xfrm>
        </p:spPr>
        <p:txBody>
          <a:bodyPr>
            <a:normAutofit/>
          </a:bodyPr>
          <a:lstStyle/>
          <a:p>
            <a:pPr marL="626364" lvl="1" indent="-342900"/>
            <a:r>
              <a:rPr lang="en-US" sz="2800" dirty="0" err="1" smtClean="0">
                <a:latin typeface="Times New Roman" panose="02020603050405020304" pitchFamily="18" charset="0"/>
                <a:cs typeface="Times New Roman" panose="02020603050405020304" pitchFamily="18" charset="0"/>
              </a:rPr>
              <a:t>Công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cụ</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hỗ</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trợ</a:t>
            </a:r>
            <a:endParaRPr lang="en-US" sz="2800" dirty="0" smtClean="0">
              <a:latin typeface="Times New Roman" panose="02020603050405020304" pitchFamily="18" charset="0"/>
              <a:cs typeface="Times New Roman" panose="02020603050405020304" pitchFamily="18" charset="0"/>
            </a:endParaRPr>
          </a:p>
        </p:txBody>
      </p:sp>
      <p:pic>
        <p:nvPicPr>
          <p:cNvPr id="3074" name="Picture 2" descr="Postman là gì? Thành phần, ứng dụng và cơ sở chức năng của Postman - Tin  tức tên miền ho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72" y="3255121"/>
            <a:ext cx="6021941" cy="31464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troduction to GIT. What is GIT, why it is there, what GIT… | by Betty |  Geek Culture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970" y="3643000"/>
            <a:ext cx="4597178" cy="1919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59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490827" cy="3597470"/>
          </a:xfrm>
        </p:spPr>
        <p:txBody>
          <a:bodyPr/>
          <a:lstStyle/>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1. Requirement</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Spec confirmation</a:t>
            </a: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Q&amp;A list</a:t>
            </a:r>
          </a:p>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2. Design</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Detail </a:t>
            </a:r>
            <a:r>
              <a:rPr lang="en-US" sz="2800" dirty="0" smtClean="0">
                <a:latin typeface="Times New Roman" panose="02020603050405020304" pitchFamily="18" charset="0"/>
                <a:cs typeface="Times New Roman" panose="02020603050405020304" pitchFamily="18" charset="0"/>
              </a:rPr>
              <a:t>design</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5"/>
            <a:ext cx="4490827" cy="3597470"/>
          </a:xfrm>
        </p:spPr>
        <p:txBody>
          <a:bodyPr/>
          <a:lstStyle/>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3. Testing</a:t>
            </a:r>
            <a:endParaRPr lang="en-US" sz="2800" b="1" dirty="0">
              <a:latin typeface="Times New Roman" panose="02020603050405020304" pitchFamily="18" charset="0"/>
              <a:cs typeface="Times New Roman" panose="02020603050405020304" pitchFamily="18" charset="0"/>
            </a:endParaRP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Spec confirmation</a:t>
            </a:r>
          </a:p>
          <a:p>
            <a:pPr marL="797814" lvl="1" indent="-514350">
              <a:lnSpc>
                <a:spcPct val="100000"/>
              </a:lnSpc>
              <a:spcBef>
                <a:spcPts val="600"/>
              </a:spcBef>
              <a:buFont typeface="+mj-lt"/>
              <a:buAutoNum type="alphaLcParenR"/>
            </a:pPr>
            <a:r>
              <a:rPr lang="en-US" sz="2800" dirty="0">
                <a:latin typeface="Times New Roman" panose="02020603050405020304" pitchFamily="18" charset="0"/>
                <a:cs typeface="Times New Roman" panose="02020603050405020304" pitchFamily="18" charset="0"/>
              </a:rPr>
              <a:t>Q&amp;A list</a:t>
            </a:r>
          </a:p>
          <a:p>
            <a:pPr>
              <a:lnSpc>
                <a:spcPct val="100000"/>
              </a:lnSpc>
              <a:spcBef>
                <a:spcPts val="600"/>
              </a:spcBef>
            </a:pPr>
            <a:r>
              <a:rPr lang="en-US" sz="2800" b="1" dirty="0">
                <a:latin typeface="Times New Roman" panose="02020603050405020304" pitchFamily="18" charset="0"/>
                <a:cs typeface="Times New Roman" panose="02020603050405020304" pitchFamily="18" charset="0"/>
              </a:rPr>
              <a:t>4</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Coding</a:t>
            </a:r>
            <a:endParaRPr lang="en-US" sz="2800" dirty="0">
              <a:latin typeface="Times New Roman" panose="02020603050405020304" pitchFamily="18" charset="0"/>
              <a:cs typeface="Times New Roman" panose="02020603050405020304" pitchFamily="18" charset="0"/>
            </a:endParaRPr>
          </a:p>
          <a:p>
            <a:pPr>
              <a:lnSpc>
                <a:spcPct val="100000"/>
              </a:lnSpc>
              <a:spcBef>
                <a:spcPts val="600"/>
              </a:spcBef>
            </a:pPr>
            <a:r>
              <a:rPr lang="en-US" sz="2800" b="1" dirty="0" smtClean="0">
                <a:latin typeface="Times New Roman" panose="02020603050405020304" pitchFamily="18" charset="0"/>
                <a:cs typeface="Times New Roman" panose="02020603050405020304" pitchFamily="18" charset="0"/>
              </a:rPr>
              <a:t>5. Delivery</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8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smtClean="0">
                <a:latin typeface="Times New Roman" panose="02020603050405020304" pitchFamily="18" charset="0"/>
                <a:cs typeface="Times New Roman" panose="02020603050405020304" pitchFamily="18" charset="0"/>
              </a:rPr>
              <a:t>5. Demo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68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1459</Words>
  <Application>Microsoft Office PowerPoint</Application>
  <PresentationFormat>Widescreen</PresentationFormat>
  <Paragraphs>94</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Times New Roman</vt:lpstr>
      <vt:lpstr>Custom</vt:lpstr>
      <vt:lpstr>SHOPPING APP</vt:lpstr>
      <vt:lpstr>Agenda</vt:lpstr>
      <vt:lpstr>1. Mục tiêu</vt:lpstr>
      <vt:lpstr>2. Mô tả ứng dụng</vt:lpstr>
      <vt:lpstr>3. Kiến trúc và công nghệ sử dụng</vt:lpstr>
      <vt:lpstr>3. Kiến trúc và công nghệ sử dụng</vt:lpstr>
      <vt:lpstr>3. Kiến trúc và công nghệ sử dụng</vt:lpstr>
      <vt:lpstr>4. Quy trình làm việc</vt:lpstr>
      <vt:lpstr>5. Demo sản phẩm</vt:lpstr>
      <vt:lpstr>6. Kết quả</vt:lpstr>
      <vt:lpstr>7. Lời cảm ơn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2025-07-10T17:01:28Z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