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58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178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B1E05-5572-4A17-86C7-AE263F083B5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956C5-FC6B-49DB-9A24-EDBE4A62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8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82000" y="2160295"/>
            <a:ext cx="5778500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‹#›</a:t>
            </a:fld>
            <a:endParaRPr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83438"/>
            <a:ext cx="7990331" cy="13382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17" y="1419084"/>
            <a:ext cx="7994650" cy="423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14359" y="6500135"/>
            <a:ext cx="260362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‹#›</a:t>
            </a:fld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wordnet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arimba.d.umn.edu/cgi-bin/similarity/similarity.cg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jp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82000" y="2160295"/>
            <a:ext cx="5778500" cy="132151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54990" marR="5080" indent="-542925">
              <a:lnSpc>
                <a:spcPts val="4750"/>
              </a:lnSpc>
              <a:spcBef>
                <a:spcPts val="705"/>
              </a:spcBef>
              <a:tabLst>
                <a:tab pos="2343150" algn="l"/>
              </a:tabLst>
            </a:pPr>
            <a:r>
              <a:rPr sz="4400" dirty="0">
                <a:solidFill>
                  <a:schemeClr val="accent2"/>
                </a:solidFill>
              </a:rPr>
              <a:t>Nghĩa</a:t>
            </a:r>
            <a:r>
              <a:rPr sz="4400" spc="-35" dirty="0">
                <a:solidFill>
                  <a:schemeClr val="accent2"/>
                </a:solidFill>
              </a:rPr>
              <a:t> </a:t>
            </a:r>
            <a:r>
              <a:rPr sz="4400" spc="-25" dirty="0">
                <a:solidFill>
                  <a:schemeClr val="accent2"/>
                </a:solidFill>
              </a:rPr>
              <a:t>từ</a:t>
            </a:r>
            <a:r>
              <a:rPr sz="4400" dirty="0">
                <a:solidFill>
                  <a:schemeClr val="accent2"/>
                </a:solidFill>
              </a:rPr>
              <a:t>	vựng</a:t>
            </a:r>
            <a:r>
              <a:rPr sz="4400" spc="-50" dirty="0">
                <a:solidFill>
                  <a:schemeClr val="accent2"/>
                </a:solidFill>
              </a:rPr>
              <a:t> </a:t>
            </a:r>
            <a:r>
              <a:rPr sz="4400" dirty="0">
                <a:solidFill>
                  <a:schemeClr val="accent2"/>
                </a:solidFill>
              </a:rPr>
              <a:t>và</a:t>
            </a:r>
            <a:r>
              <a:rPr sz="4400" spc="-60" dirty="0">
                <a:solidFill>
                  <a:schemeClr val="accent2"/>
                </a:solidFill>
              </a:rPr>
              <a:t> </a:t>
            </a:r>
            <a:r>
              <a:rPr sz="4400" spc="-20" dirty="0">
                <a:solidFill>
                  <a:schemeClr val="accent2"/>
                </a:solidFill>
              </a:rPr>
              <a:t>phân </a:t>
            </a:r>
            <a:r>
              <a:rPr sz="4400" dirty="0">
                <a:solidFill>
                  <a:schemeClr val="accent2"/>
                </a:solidFill>
              </a:rPr>
              <a:t>giải</a:t>
            </a:r>
            <a:r>
              <a:rPr sz="4400" spc="-105" dirty="0">
                <a:solidFill>
                  <a:schemeClr val="accent2"/>
                </a:solidFill>
              </a:rPr>
              <a:t> </a:t>
            </a:r>
            <a:r>
              <a:rPr sz="4400" dirty="0">
                <a:solidFill>
                  <a:schemeClr val="accent2"/>
                </a:solidFill>
              </a:rPr>
              <a:t>nhập</a:t>
            </a:r>
            <a:r>
              <a:rPr sz="4400" spc="-80" dirty="0">
                <a:solidFill>
                  <a:schemeClr val="accent2"/>
                </a:solidFill>
              </a:rPr>
              <a:t> </a:t>
            </a:r>
            <a:r>
              <a:rPr sz="4400" dirty="0">
                <a:solidFill>
                  <a:schemeClr val="accent2"/>
                </a:solidFill>
              </a:rPr>
              <a:t>nhằng</a:t>
            </a:r>
            <a:r>
              <a:rPr sz="4400" spc="-90" dirty="0">
                <a:solidFill>
                  <a:schemeClr val="accent2"/>
                </a:solidFill>
              </a:rPr>
              <a:t> </a:t>
            </a:r>
            <a:r>
              <a:rPr sz="4400" spc="-25" dirty="0">
                <a:solidFill>
                  <a:schemeClr val="accent2"/>
                </a:solidFill>
              </a:rPr>
              <a:t>từ</a:t>
            </a:r>
            <a:endParaRPr sz="4400">
              <a:solidFill>
                <a:schemeClr val="accent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5848" y="4176839"/>
            <a:ext cx="507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Viện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CNTT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&amp;TT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Trường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ĐHBKHN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1</a:t>
            </a:fld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706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Đánh</a:t>
            </a:r>
            <a:r>
              <a:rPr sz="4400" b="1" spc="-3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giá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về</a:t>
            </a:r>
            <a:r>
              <a:rPr sz="4400" b="1" spc="-1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các</a:t>
            </a:r>
            <a:r>
              <a:rPr sz="4400" b="1" spc="-2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ràng</a:t>
            </a:r>
            <a:r>
              <a:rPr sz="4400" b="1" spc="-20" dirty="0">
                <a:latin typeface="Times New Roman"/>
                <a:cs typeface="Times New Roman"/>
              </a:rPr>
              <a:t> buộc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066" y="1621091"/>
            <a:ext cx="7680959" cy="26739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8600">
              <a:lnSpc>
                <a:spcPts val="2050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z="1900" dirty="0">
                <a:latin typeface="Times New Roman"/>
                <a:cs typeface="Times New Roman"/>
              </a:rPr>
              <a:t>Các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danh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từ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riêng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(tên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riêng)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trong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ngữ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cảnh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của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từ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nhập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nhằng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có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thể</a:t>
            </a:r>
            <a:r>
              <a:rPr sz="1900" spc="-25" dirty="0">
                <a:latin typeface="Times New Roman"/>
                <a:cs typeface="Times New Roman"/>
              </a:rPr>
              <a:t> xem </a:t>
            </a:r>
            <a:r>
              <a:rPr sz="1900" dirty="0">
                <a:latin typeface="Times New Roman"/>
                <a:cs typeface="Times New Roman"/>
              </a:rPr>
              <a:t>như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dấu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hiện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xử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lý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nhập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nhằng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rất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mạnh.</a:t>
            </a:r>
            <a:endParaRPr sz="1900">
              <a:latin typeface="Times New Roman"/>
              <a:cs typeface="Times New Roman"/>
            </a:endParaRPr>
          </a:p>
          <a:p>
            <a:pPr marL="2621915" marR="427355" indent="-1694814">
              <a:lnSpc>
                <a:spcPct val="146900"/>
              </a:lnSpc>
              <a:spcBef>
                <a:spcPts val="220"/>
              </a:spcBef>
            </a:pPr>
            <a:r>
              <a:rPr sz="1600" dirty="0">
                <a:latin typeface="Times New Roman"/>
                <a:cs typeface="Times New Roman"/>
              </a:rPr>
              <a:t>E.g.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“Sachin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Tendulkar”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strong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indicator 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category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“sports”. </a:t>
            </a:r>
            <a:r>
              <a:rPr sz="1600" b="1" dirty="0">
                <a:latin typeface="Times New Roman"/>
                <a:cs typeface="Times New Roman"/>
              </a:rPr>
              <a:t>Sachin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Tendulkar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plays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cricket.</a:t>
            </a:r>
            <a:endParaRPr sz="1600">
              <a:latin typeface="Times New Roman"/>
              <a:cs typeface="Times New Roman"/>
            </a:endParaRPr>
          </a:p>
          <a:p>
            <a:pPr marL="241300" marR="95885" indent="-228600">
              <a:lnSpc>
                <a:spcPts val="211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1900" dirty="0">
                <a:latin typeface="Times New Roman"/>
                <a:cs typeface="Times New Roman"/>
              </a:rPr>
              <a:t>Các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danh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từ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riêng</a:t>
            </a:r>
            <a:r>
              <a:rPr sz="1900" spc="4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không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xuất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hiện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trong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thesaurus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hay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Wordnet</a:t>
            </a:r>
            <a:r>
              <a:rPr sz="1900" spc="-20" dirty="0">
                <a:latin typeface="Times New Roman"/>
                <a:cs typeface="Times New Roman"/>
              </a:rPr>
              <a:t>.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Từ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đó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cách </a:t>
            </a:r>
            <a:r>
              <a:rPr sz="1900" dirty="0">
                <a:latin typeface="Times New Roman"/>
                <a:cs typeface="Times New Roman"/>
              </a:rPr>
              <a:t>tiếp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cận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này không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khai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thác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được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các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dấu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hiệu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mạnh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của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các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danh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từ</a:t>
            </a:r>
            <a:r>
              <a:rPr sz="1900" spc="-10" dirty="0">
                <a:latin typeface="Times New Roman"/>
                <a:cs typeface="Times New Roman"/>
              </a:rPr>
              <a:t> riêng.</a:t>
            </a: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Độ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chính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xác:</a:t>
            </a:r>
            <a:endParaRPr sz="20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8500" algn="l"/>
              </a:tabLst>
            </a:pPr>
            <a:r>
              <a:rPr sz="1600" dirty="0">
                <a:latin typeface="Times New Roman"/>
                <a:cs typeface="Times New Roman"/>
              </a:rPr>
              <a:t>50%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khi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được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test trên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từ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có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nhiều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nghĩa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trong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tiếng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Anh.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10</a:t>
            </a:fld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4589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Đánh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giá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về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các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ràng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buộc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824" y="1542401"/>
            <a:ext cx="7301865" cy="31273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24130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Ưu</a:t>
            </a:r>
            <a:r>
              <a:rPr sz="20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điểm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698500" algn="l"/>
              </a:tabLst>
            </a:pPr>
            <a:r>
              <a:rPr sz="1600" dirty="0">
                <a:latin typeface="Arial"/>
                <a:cs typeface="Arial"/>
              </a:rPr>
              <a:t>Một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tiếp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cận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không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phân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tích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cú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pháp.</a:t>
            </a:r>
            <a:endParaRPr sz="16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698500" algn="l"/>
              </a:tabLst>
            </a:pPr>
            <a:r>
              <a:rPr sz="1600" dirty="0">
                <a:latin typeface="Arial"/>
                <a:cs typeface="Arial"/>
              </a:rPr>
              <a:t>Cài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đặt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đơn</a:t>
            </a:r>
            <a:r>
              <a:rPr sz="1600" spc="-20" dirty="0">
                <a:latin typeface="Arial"/>
                <a:cs typeface="Arial"/>
              </a:rPr>
              <a:t> giản.</a:t>
            </a:r>
            <a:endParaRPr sz="16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698500" algn="l"/>
              </a:tabLst>
            </a:pPr>
            <a:r>
              <a:rPr sz="1600" dirty="0">
                <a:latin typeface="Arial"/>
                <a:cs typeface="Arial"/>
              </a:rPr>
              <a:t>Không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yêu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cầu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bộ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dữ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liệu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đ/v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nhập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nhằng.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sz="19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Nhược</a:t>
            </a:r>
            <a:r>
              <a:rPr sz="19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điểm</a:t>
            </a:r>
            <a:endParaRPr sz="19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698500" algn="l"/>
              </a:tabLst>
            </a:pPr>
            <a:r>
              <a:rPr sz="1600" dirty="0">
                <a:latin typeface="Arial"/>
                <a:cs typeface="Arial"/>
              </a:rPr>
              <a:t>Có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thể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gặp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đối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sánh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thưa</a:t>
            </a:r>
            <a:r>
              <a:rPr sz="1600" b="1" i="1" dirty="0">
                <a:latin typeface="Arial"/>
                <a:cs typeface="Arial"/>
              </a:rPr>
              <a:t>: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khả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năng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bao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trùm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rất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ít.</a:t>
            </a:r>
            <a:endParaRPr sz="16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8500" algn="l"/>
              </a:tabLst>
            </a:pPr>
            <a:r>
              <a:rPr sz="1600" dirty="0">
                <a:latin typeface="Arial"/>
                <a:cs typeface="Arial"/>
              </a:rPr>
              <a:t>Không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sử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dụng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được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với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trường hợp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không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liệt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kê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trong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máy.</a:t>
            </a:r>
            <a:endParaRPr sz="1600">
              <a:latin typeface="Arial"/>
              <a:cs typeface="Arial"/>
            </a:endParaRPr>
          </a:p>
          <a:p>
            <a:pPr marL="698500" marR="5080" lvl="1" indent="-229235">
              <a:lnSpc>
                <a:spcPts val="1730"/>
              </a:lnSpc>
              <a:spcBef>
                <a:spcPts val="530"/>
              </a:spcBef>
              <a:buChar char="•"/>
              <a:tabLst>
                <a:tab pos="698500" algn="l"/>
              </a:tabLst>
            </a:pPr>
            <a:r>
              <a:rPr sz="1600" dirty="0">
                <a:latin typeface="Arial"/>
                <a:cs typeface="Arial"/>
              </a:rPr>
              <a:t>Các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danh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riêng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(tên riêng)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trong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ngữ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cảnh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nhập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nhằng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25" dirty="0">
                <a:latin typeface="Arial"/>
                <a:cs typeface="Arial"/>
              </a:rPr>
              <a:t> thể </a:t>
            </a:r>
            <a:r>
              <a:rPr sz="1600" dirty="0">
                <a:latin typeface="Arial"/>
                <a:cs typeface="Arial"/>
              </a:rPr>
              <a:t>xem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như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dấu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hiện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xử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lý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nhập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nhằng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rất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mạnh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nhưng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danh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riêng </a:t>
            </a:r>
            <a:r>
              <a:rPr sz="1600" dirty="0">
                <a:latin typeface="Arial"/>
                <a:cs typeface="Arial"/>
              </a:rPr>
              <a:t>không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xuất hiện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trong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thesaurus.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đó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cách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tiếp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cận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này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không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khai </a:t>
            </a:r>
            <a:r>
              <a:rPr sz="1600" dirty="0">
                <a:latin typeface="Arial"/>
                <a:cs typeface="Arial"/>
              </a:rPr>
              <a:t>thác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được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dấu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hiệu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mạnh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danh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riêng.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11</a:t>
            </a:fld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4589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Đánh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giá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về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các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ràng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buộc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17" y="1979729"/>
            <a:ext cx="7967345" cy="19316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6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Vấn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đề:</a:t>
            </a:r>
            <a:endParaRPr sz="2800">
              <a:latin typeface="Arial"/>
              <a:cs typeface="Arial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6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Đôi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ràng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buộc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lựa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chọn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đủ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chặt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(khi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có 	</a:t>
            </a:r>
            <a:r>
              <a:rPr sz="2400" dirty="0">
                <a:latin typeface="Arial"/>
                <a:cs typeface="Arial"/>
              </a:rPr>
              <a:t>nhiều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nghĩa)</a:t>
            </a:r>
            <a:endParaRPr sz="2400">
              <a:latin typeface="Arial"/>
              <a:cs typeface="Arial"/>
            </a:endParaRPr>
          </a:p>
          <a:p>
            <a:pPr marL="697230" marR="260985" lvl="1" indent="-227329">
              <a:lnSpc>
                <a:spcPts val="2590"/>
              </a:lnSpc>
              <a:spcBef>
                <a:spcPts val="50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Đôi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ràng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buộc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quá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chặt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vị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phép 	</a:t>
            </a:r>
            <a:r>
              <a:rPr sz="2400" dirty="0">
                <a:latin typeface="Arial"/>
                <a:cs typeface="Arial"/>
              </a:rPr>
              <a:t>ẩn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dụ.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Vd,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I’ll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hat!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12</a:t>
            </a:fld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4822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dirty="0"/>
              <a:t>WordNet:</a:t>
            </a:r>
            <a:r>
              <a:rPr spc="-160" dirty="0"/>
              <a:t> </a:t>
            </a:r>
            <a:r>
              <a:rPr dirty="0"/>
              <a:t>Giới</a:t>
            </a:r>
            <a:r>
              <a:rPr spc="-170" dirty="0"/>
              <a:t> </a:t>
            </a:r>
            <a:r>
              <a:rPr spc="-10" dirty="0"/>
              <a:t>thiệu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227075"/>
            <a:ext cx="3962400" cy="18531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0595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/>
              <a:t>CSDL</a:t>
            </a:r>
            <a:r>
              <a:rPr spc="-155" dirty="0"/>
              <a:t> </a:t>
            </a:r>
            <a:r>
              <a:rPr dirty="0"/>
              <a:t>từ</a:t>
            </a:r>
            <a:r>
              <a:rPr spc="-70" dirty="0"/>
              <a:t> </a:t>
            </a:r>
            <a:r>
              <a:rPr spc="-20" dirty="0"/>
              <a:t>vựng</a:t>
            </a:r>
          </a:p>
          <a:p>
            <a:pPr marL="697230" marR="5080" indent="-227329">
              <a:lnSpc>
                <a:spcPts val="2590"/>
              </a:lnSpc>
              <a:spcBef>
                <a:spcPts val="550"/>
              </a:spcBef>
              <a:buChar char="•"/>
              <a:tabLst>
                <a:tab pos="698500" algn="l"/>
              </a:tabLst>
            </a:pPr>
            <a:r>
              <a:rPr sz="2400" dirty="0"/>
              <a:t>Xây</a:t>
            </a:r>
            <a:r>
              <a:rPr sz="2400" spc="-60" dirty="0"/>
              <a:t> </a:t>
            </a:r>
            <a:r>
              <a:rPr sz="2400" dirty="0"/>
              <a:t>dựng</a:t>
            </a:r>
            <a:r>
              <a:rPr sz="2400" spc="-40" dirty="0"/>
              <a:t> </a:t>
            </a:r>
            <a:r>
              <a:rPr sz="2400" dirty="0"/>
              <a:t>một</a:t>
            </a:r>
            <a:r>
              <a:rPr sz="2400" spc="-50" dirty="0"/>
              <a:t> </a:t>
            </a:r>
            <a:r>
              <a:rPr sz="2400" dirty="0"/>
              <a:t>mạng</a:t>
            </a:r>
            <a:r>
              <a:rPr sz="2400" spc="-45" dirty="0"/>
              <a:t> </a:t>
            </a:r>
            <a:r>
              <a:rPr sz="2400" dirty="0"/>
              <a:t>khổng</a:t>
            </a:r>
            <a:r>
              <a:rPr sz="2400" spc="-45" dirty="0"/>
              <a:t> </a:t>
            </a:r>
            <a:r>
              <a:rPr sz="2400" dirty="0"/>
              <a:t>lồ</a:t>
            </a:r>
            <a:r>
              <a:rPr sz="2400" spc="-60" dirty="0"/>
              <a:t> </a:t>
            </a:r>
            <a:r>
              <a:rPr sz="2400" dirty="0"/>
              <a:t>các</a:t>
            </a:r>
            <a:r>
              <a:rPr sz="2400" spc="-40" dirty="0"/>
              <a:t> </a:t>
            </a:r>
            <a:r>
              <a:rPr sz="2400" dirty="0"/>
              <a:t>từ</a:t>
            </a:r>
            <a:r>
              <a:rPr sz="2400" spc="-55" dirty="0"/>
              <a:t> </a:t>
            </a:r>
            <a:r>
              <a:rPr sz="2400" dirty="0"/>
              <a:t>vựng</a:t>
            </a:r>
            <a:r>
              <a:rPr sz="2400" spc="-50" dirty="0"/>
              <a:t> </a:t>
            </a:r>
            <a:r>
              <a:rPr sz="2400" dirty="0"/>
              <a:t>và</a:t>
            </a:r>
            <a:r>
              <a:rPr sz="2400" spc="-45" dirty="0"/>
              <a:t> </a:t>
            </a:r>
            <a:r>
              <a:rPr sz="2400" dirty="0"/>
              <a:t>quan</a:t>
            </a:r>
            <a:r>
              <a:rPr sz="2400" spc="-40" dirty="0"/>
              <a:t> </a:t>
            </a:r>
            <a:r>
              <a:rPr sz="2400" spc="-25" dirty="0"/>
              <a:t>hệ 	</a:t>
            </a:r>
            <a:r>
              <a:rPr sz="2400" dirty="0"/>
              <a:t>giữa</a:t>
            </a:r>
            <a:r>
              <a:rPr sz="2400" spc="-45" dirty="0"/>
              <a:t> </a:t>
            </a:r>
            <a:r>
              <a:rPr sz="2400" dirty="0"/>
              <a:t>các</a:t>
            </a:r>
            <a:r>
              <a:rPr sz="2400" spc="-40" dirty="0"/>
              <a:t> </a:t>
            </a:r>
            <a:r>
              <a:rPr sz="2400" dirty="0"/>
              <a:t>từ</a:t>
            </a:r>
            <a:r>
              <a:rPr sz="2400" spc="-50" dirty="0"/>
              <a:t> </a:t>
            </a:r>
            <a:r>
              <a:rPr sz="2400" spc="-20" dirty="0"/>
              <a:t>vựng</a:t>
            </a:r>
            <a:endParaRPr sz="2400"/>
          </a:p>
          <a:p>
            <a:pPr marL="697230" indent="-227329">
              <a:lnSpc>
                <a:spcPct val="100000"/>
              </a:lnSpc>
              <a:spcBef>
                <a:spcPts val="180"/>
              </a:spcBef>
              <a:buChar char="•"/>
              <a:tabLst>
                <a:tab pos="697230" algn="l"/>
              </a:tabLst>
            </a:pPr>
            <a:r>
              <a:rPr sz="2400" dirty="0"/>
              <a:t>Wordnet</a:t>
            </a:r>
            <a:r>
              <a:rPr sz="2400" spc="-90" dirty="0"/>
              <a:t> </a:t>
            </a:r>
            <a:r>
              <a:rPr sz="2400" spc="-20" dirty="0"/>
              <a:t>tiếng</a:t>
            </a:r>
            <a:r>
              <a:rPr sz="2400" spc="-150" dirty="0"/>
              <a:t> </a:t>
            </a:r>
            <a:r>
              <a:rPr sz="2400" spc="-25" dirty="0"/>
              <a:t>Anh</a:t>
            </a:r>
            <a:endParaRPr sz="2400"/>
          </a:p>
          <a:p>
            <a:pPr marL="1155700" lvl="1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4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lớp: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tính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trạng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từ</a:t>
            </a:r>
            <a:endParaRPr sz="20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Danh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120,000;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22,000;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Tính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30,000;</a:t>
            </a:r>
            <a:endParaRPr sz="20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Trạng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từ: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6,000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13</a:t>
            </a:fld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4822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dirty="0"/>
              <a:t>WordNet:</a:t>
            </a:r>
            <a:r>
              <a:rPr spc="-160" dirty="0"/>
              <a:t> </a:t>
            </a:r>
            <a:r>
              <a:rPr dirty="0"/>
              <a:t>Giới</a:t>
            </a:r>
            <a:r>
              <a:rPr spc="-170" dirty="0"/>
              <a:t> </a:t>
            </a:r>
            <a:r>
              <a:rPr spc="-10" dirty="0"/>
              <a:t>thiệu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0"/>
            <a:ext cx="4267200" cy="2080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17" y="1470772"/>
            <a:ext cx="7955915" cy="30460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CSDL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vựng</a:t>
            </a:r>
            <a:endParaRPr sz="2800">
              <a:latin typeface="Arial"/>
              <a:cs typeface="Arial"/>
            </a:endParaRPr>
          </a:p>
          <a:p>
            <a:pPr marL="688975" marR="2848610" lvl="1" indent="-219710">
              <a:lnSpc>
                <a:spcPct val="107500"/>
              </a:lnSpc>
              <a:spcBef>
                <a:spcPts val="5"/>
              </a:spcBef>
              <a:buChar char="•"/>
              <a:tabLst>
                <a:tab pos="688975" algn="l"/>
                <a:tab pos="696595" algn="l"/>
              </a:tabLst>
            </a:pPr>
            <a:r>
              <a:rPr sz="2400" dirty="0">
                <a:latin typeface="Arial"/>
                <a:cs typeface="Arial"/>
              </a:rPr>
              <a:t>	Wordnet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ngôn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khác </a:t>
            </a:r>
            <a:r>
              <a:rPr sz="2400" spc="-10" dirty="0">
                <a:latin typeface="Arial"/>
                <a:cs typeface="Arial"/>
                <a:hlinkClick r:id="rId3"/>
              </a:rPr>
              <a:t>[www.globalwordnet.org]</a:t>
            </a:r>
            <a:endParaRPr sz="2400">
              <a:latin typeface="Arial"/>
              <a:cs typeface="Arial"/>
            </a:endParaRPr>
          </a:p>
          <a:p>
            <a:pPr marL="1155700" marR="123825" lvl="2" indent="-228600">
              <a:lnSpc>
                <a:spcPts val="2160"/>
              </a:lnSpc>
              <a:spcBef>
                <a:spcPts val="535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Có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wordnet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ngôn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ngữ: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Tây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Nha,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Tiệp,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Hà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Lan, </a:t>
            </a:r>
            <a:r>
              <a:rPr sz="2000" dirty="0">
                <a:latin typeface="Arial"/>
                <a:cs typeface="Arial"/>
              </a:rPr>
              <a:t>Pháp,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Đức,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Ý,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Đào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Nha,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Thụy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Điển,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Basque,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Estonian</a:t>
            </a:r>
            <a:endParaRPr sz="2000">
              <a:latin typeface="Arial"/>
              <a:cs typeface="Arial"/>
            </a:endParaRPr>
          </a:p>
          <a:p>
            <a:pPr marL="1155700" marR="5080" lvl="2" indent="-228600">
              <a:lnSpc>
                <a:spcPct val="90000"/>
              </a:lnSpc>
              <a:spcBef>
                <a:spcPts val="475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Wordnets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đang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tiếng: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Bulgary,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mạch, </a:t>
            </a:r>
            <a:r>
              <a:rPr sz="2000" dirty="0">
                <a:latin typeface="Arial"/>
                <a:cs typeface="Arial"/>
              </a:rPr>
              <a:t>Hy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lạp,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Hebrew,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Hindi,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Cannada,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Latvian,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Moldavy,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Romany, </a:t>
            </a:r>
            <a:r>
              <a:rPr sz="2000" dirty="0">
                <a:latin typeface="Arial"/>
                <a:cs typeface="Arial"/>
              </a:rPr>
              <a:t>Nga,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Slovenian,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Tamil,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Thổ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Nhĩ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Kỳ,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Ireland,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Nauy,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Iran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14</a:t>
            </a:fld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938" y="171741"/>
            <a:ext cx="5558790" cy="11830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Tập</a:t>
            </a:r>
            <a:r>
              <a:rPr spc="-60" dirty="0"/>
              <a:t> </a:t>
            </a:r>
            <a:r>
              <a:rPr dirty="0"/>
              <a:t>từ</a:t>
            </a:r>
            <a:r>
              <a:rPr spc="-55" dirty="0"/>
              <a:t> </a:t>
            </a:r>
            <a:r>
              <a:rPr dirty="0"/>
              <a:t>đồng</a:t>
            </a:r>
            <a:r>
              <a:rPr spc="-40" dirty="0"/>
              <a:t> </a:t>
            </a:r>
            <a:r>
              <a:rPr spc="-10" dirty="0"/>
              <a:t>nghĩa </a:t>
            </a:r>
            <a:r>
              <a:rPr dirty="0"/>
              <a:t>Synonym</a:t>
            </a:r>
            <a:r>
              <a:rPr spc="-90" dirty="0"/>
              <a:t> </a:t>
            </a:r>
            <a:r>
              <a:rPr dirty="0"/>
              <a:t>Sets</a:t>
            </a:r>
            <a:r>
              <a:rPr spc="-8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10" dirty="0"/>
              <a:t>Synsets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17" y="1419084"/>
            <a:ext cx="7642859" cy="29406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6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Từ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nhập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nhằng</a:t>
            </a:r>
            <a:endParaRPr sz="2800">
              <a:latin typeface="Arial"/>
              <a:cs typeface="Arial"/>
            </a:endParaRPr>
          </a:p>
          <a:p>
            <a:pPr marL="239395" marR="353060" indent="-227329">
              <a:lnSpc>
                <a:spcPts val="303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Các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trong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Wordnet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biểu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diễn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tập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đồng 	</a:t>
            </a:r>
            <a:r>
              <a:rPr sz="2800" dirty="0">
                <a:latin typeface="Arial"/>
                <a:cs typeface="Arial"/>
              </a:rPr>
              <a:t>nghĩa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“synonym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sets”,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hoặc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synsets.</a:t>
            </a:r>
            <a:r>
              <a:rPr sz="2800" i="1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Ví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dụ:</a:t>
            </a:r>
            <a:endParaRPr sz="28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Fool: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người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dễ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bị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lợi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3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{chump,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fish,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fool,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gull,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patsy,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fall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guy,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sucker, 	</a:t>
            </a:r>
            <a:r>
              <a:rPr sz="2400" dirty="0">
                <a:latin typeface="Arial"/>
                <a:cs typeface="Arial"/>
              </a:rPr>
              <a:t>schlemiel,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shlemiel,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soft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touch,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mug}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Synset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niệm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15</a:t>
            </a:fld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69" y="247764"/>
            <a:ext cx="717423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Các</a:t>
            </a:r>
            <a:r>
              <a:rPr sz="3800" spc="-45" dirty="0"/>
              <a:t> </a:t>
            </a:r>
            <a:r>
              <a:rPr sz="3800" dirty="0"/>
              <a:t>quan</a:t>
            </a:r>
            <a:r>
              <a:rPr sz="3800" spc="-15" dirty="0"/>
              <a:t> </a:t>
            </a:r>
            <a:r>
              <a:rPr sz="3800" dirty="0"/>
              <a:t>hệ</a:t>
            </a:r>
            <a:r>
              <a:rPr sz="3800" spc="-30" dirty="0"/>
              <a:t> </a:t>
            </a:r>
            <a:r>
              <a:rPr sz="3800" dirty="0"/>
              <a:t>khác</a:t>
            </a:r>
            <a:r>
              <a:rPr sz="3800" spc="-20" dirty="0"/>
              <a:t> </a:t>
            </a:r>
            <a:r>
              <a:rPr sz="3800" dirty="0"/>
              <a:t>trong</a:t>
            </a:r>
            <a:r>
              <a:rPr sz="3800" spc="-40" dirty="0"/>
              <a:t> </a:t>
            </a:r>
            <a:r>
              <a:rPr sz="3800" spc="-10" dirty="0"/>
              <a:t>WordNet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880" y="1285620"/>
            <a:ext cx="8013065" cy="13938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9235">
              <a:lnSpc>
                <a:spcPts val="2380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Các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nối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theo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chiều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dọc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biểu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diễn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quan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hệ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rộng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(holonymy)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- </a:t>
            </a:r>
            <a:r>
              <a:rPr sz="2200" dirty="0">
                <a:latin typeface="Arial"/>
                <a:cs typeface="Arial"/>
              </a:rPr>
              <a:t>hẹp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(hypernymy),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theo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chiều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ngang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biểu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diễn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quan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hệ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bộ</a:t>
            </a:r>
            <a:r>
              <a:rPr sz="2200" spc="5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phận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meronymy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(part_of)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và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holonymy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(has_part)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Mỗi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nghĩa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được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biểu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diễn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bằng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số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synset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68" y="3427475"/>
            <a:ext cx="8295132" cy="329641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16</a:t>
            </a:fld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583" rIns="0" bIns="0" rtlCol="0">
            <a:spAutoFit/>
          </a:bodyPr>
          <a:lstStyle/>
          <a:p>
            <a:pPr marL="64135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Phân</a:t>
            </a:r>
            <a:r>
              <a:rPr spc="-100" dirty="0"/>
              <a:t> </a:t>
            </a:r>
            <a:r>
              <a:rPr dirty="0"/>
              <a:t>giải</a:t>
            </a:r>
            <a:r>
              <a:rPr spc="-80" dirty="0"/>
              <a:t> </a:t>
            </a:r>
            <a:r>
              <a:rPr dirty="0"/>
              <a:t>nhập</a:t>
            </a:r>
            <a:r>
              <a:rPr spc="-70" dirty="0"/>
              <a:t> </a:t>
            </a:r>
            <a:r>
              <a:rPr dirty="0"/>
              <a:t>nhằng</a:t>
            </a:r>
            <a:r>
              <a:rPr spc="-80" dirty="0"/>
              <a:t> </a:t>
            </a:r>
            <a:r>
              <a:rPr dirty="0"/>
              <a:t>sử</a:t>
            </a:r>
            <a:r>
              <a:rPr spc="-85" dirty="0"/>
              <a:t> </a:t>
            </a:r>
            <a:r>
              <a:rPr spc="-20" dirty="0"/>
              <a:t>dụng </a:t>
            </a:r>
            <a:r>
              <a:rPr dirty="0"/>
              <a:t>quan</a:t>
            </a:r>
            <a:r>
              <a:rPr spc="-75" dirty="0"/>
              <a:t> </a:t>
            </a:r>
            <a:r>
              <a:rPr dirty="0"/>
              <a:t>hệ</a:t>
            </a:r>
            <a:r>
              <a:rPr spc="-55" dirty="0"/>
              <a:t> </a:t>
            </a:r>
            <a:r>
              <a:rPr dirty="0"/>
              <a:t>từ</a:t>
            </a:r>
            <a:r>
              <a:rPr spc="-70" dirty="0"/>
              <a:t> </a:t>
            </a:r>
            <a:r>
              <a:rPr spc="-20" dirty="0"/>
              <a:t>vựng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6615" y="1674875"/>
            <a:ext cx="8365235" cy="4876800"/>
            <a:chOff x="356615" y="1674875"/>
            <a:chExt cx="8365235" cy="4876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15" y="1674875"/>
              <a:ext cx="8365235" cy="1752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615" y="3427475"/>
              <a:ext cx="8365235" cy="31242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17</a:t>
            </a:fld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" y="533400"/>
            <a:ext cx="9126279" cy="56937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80" y="310667"/>
            <a:ext cx="50342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3960" algn="l"/>
              </a:tabLst>
            </a:pPr>
            <a:r>
              <a:rPr sz="4400" dirty="0"/>
              <a:t>Đo</a:t>
            </a:r>
            <a:r>
              <a:rPr sz="4400" spc="-75" dirty="0"/>
              <a:t> </a:t>
            </a:r>
            <a:r>
              <a:rPr sz="4400" dirty="0"/>
              <a:t>quan</a:t>
            </a:r>
            <a:r>
              <a:rPr sz="4400" spc="-45" dirty="0"/>
              <a:t> </a:t>
            </a:r>
            <a:r>
              <a:rPr sz="4400" dirty="0"/>
              <a:t>hệ</a:t>
            </a:r>
            <a:r>
              <a:rPr sz="4400" spc="-60" dirty="0"/>
              <a:t> </a:t>
            </a:r>
            <a:r>
              <a:rPr sz="4400" spc="-25" dirty="0"/>
              <a:t>từ</a:t>
            </a:r>
            <a:r>
              <a:rPr sz="4400" dirty="0"/>
              <a:t>	</a:t>
            </a:r>
            <a:r>
              <a:rPr sz="4400" spc="-20" dirty="0"/>
              <a:t>vựng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17" y="1470772"/>
            <a:ext cx="7743825" cy="19304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Đếm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số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cạnh/đỉnh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trên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đồ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thị:</a:t>
            </a:r>
            <a:endParaRPr sz="2800">
              <a:latin typeface="Arial"/>
              <a:cs typeface="Arial"/>
            </a:endParaRPr>
          </a:p>
          <a:p>
            <a:pPr marL="697230" marR="122555" lvl="1" indent="-227329">
              <a:lnSpc>
                <a:spcPts val="2590"/>
              </a:lnSpc>
              <a:spcBef>
                <a:spcPts val="54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khoảng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giữa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tỉ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lệ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nghịch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hệ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ngữ 	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giữa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chúng</a:t>
            </a:r>
            <a:endParaRPr sz="2400">
              <a:latin typeface="Arial"/>
              <a:cs typeface="Arial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09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Nếu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giữa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nhiều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đường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chọn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đường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ngắn 	nhất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7735" y="3579875"/>
            <a:ext cx="5846064" cy="24993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ct val="10000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0677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Từ</a:t>
            </a:r>
            <a:r>
              <a:rPr sz="4400" spc="-70" dirty="0"/>
              <a:t> </a:t>
            </a:r>
            <a:r>
              <a:rPr sz="4400" dirty="0"/>
              <a:t>đồng</a:t>
            </a:r>
            <a:r>
              <a:rPr sz="4400" spc="-50" dirty="0"/>
              <a:t> </a:t>
            </a:r>
            <a:r>
              <a:rPr sz="4400" spc="-25" dirty="0"/>
              <a:t>âm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08136" y="1573910"/>
            <a:ext cx="7476490" cy="36791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39395" marR="139700" indent="-227329" algn="just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Từ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đồng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âm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(Homonymy):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những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trùng 	</a:t>
            </a:r>
            <a:r>
              <a:rPr sz="2800" dirty="0">
                <a:latin typeface="Arial"/>
                <a:cs typeface="Arial"/>
              </a:rPr>
              <a:t>nhau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về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hình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thức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ngữ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âm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nhưng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khác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nhau 	</a:t>
            </a:r>
            <a:r>
              <a:rPr sz="2800" dirty="0">
                <a:latin typeface="Arial"/>
                <a:cs typeface="Arial"/>
              </a:rPr>
              <a:t>về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nghĩa</a:t>
            </a:r>
            <a:endParaRPr sz="2800">
              <a:latin typeface="Arial"/>
              <a:cs typeface="Arial"/>
            </a:endParaRPr>
          </a:p>
          <a:p>
            <a:pPr marL="697230" marR="142875" lvl="1" indent="-227329" algn="just">
              <a:lnSpc>
                <a:spcPts val="2590"/>
              </a:lnSpc>
              <a:spcBef>
                <a:spcPts val="55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Từ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đồng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âm,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đồng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tự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(Homograph)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với 	</a:t>
            </a:r>
            <a:r>
              <a:rPr sz="2400" dirty="0">
                <a:latin typeface="Arial"/>
                <a:cs typeface="Arial"/>
              </a:rPr>
              <a:t>cùng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viết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nhưng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nhau.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Ví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1153160" lvl="2" indent="-226695" algn="just">
              <a:lnSpc>
                <a:spcPct val="100000"/>
              </a:lnSpc>
              <a:spcBef>
                <a:spcPts val="229"/>
              </a:spcBef>
              <a:buChar char="•"/>
              <a:tabLst>
                <a:tab pos="1153160" algn="l"/>
              </a:tabLst>
            </a:pPr>
            <a:r>
              <a:rPr sz="2000" dirty="0">
                <a:latin typeface="Arial"/>
                <a:cs typeface="Arial"/>
              </a:rPr>
              <a:t>dove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dive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water,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bird</a:t>
            </a:r>
            <a:endParaRPr sz="2000">
              <a:latin typeface="Arial"/>
              <a:cs typeface="Arial"/>
            </a:endParaRPr>
          </a:p>
          <a:p>
            <a:pPr marL="1153160" lvl="2" indent="-226695" algn="just">
              <a:lnSpc>
                <a:spcPct val="100000"/>
              </a:lnSpc>
              <a:spcBef>
                <a:spcPts val="265"/>
              </a:spcBef>
              <a:buChar char="•"/>
              <a:tabLst>
                <a:tab pos="1153160" algn="l"/>
              </a:tabLst>
            </a:pPr>
            <a:r>
              <a:rPr sz="2000" spc="-25" dirty="0">
                <a:latin typeface="Arial"/>
                <a:cs typeface="Arial"/>
              </a:rPr>
              <a:t>saw</a:t>
            </a:r>
            <a:endParaRPr sz="2000">
              <a:latin typeface="Arial"/>
              <a:cs typeface="Arial"/>
            </a:endParaRPr>
          </a:p>
          <a:p>
            <a:pPr marL="697230" marR="5080" lvl="1" indent="-227329" algn="just">
              <a:lnSpc>
                <a:spcPts val="2590"/>
              </a:lnSpc>
              <a:spcBef>
                <a:spcPts val="52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Từ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đồng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âm,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đồng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tự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(Homophone):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từ 	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viết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nhau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nhưng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cùng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âm.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Ví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1153160" lvl="2" indent="-226695" algn="just">
              <a:lnSpc>
                <a:spcPct val="100000"/>
              </a:lnSpc>
              <a:spcBef>
                <a:spcPts val="234"/>
              </a:spcBef>
              <a:buChar char="•"/>
              <a:tabLst>
                <a:tab pos="1153160" algn="l"/>
              </a:tabLst>
            </a:pPr>
            <a:r>
              <a:rPr sz="2000" dirty="0">
                <a:latin typeface="Arial"/>
                <a:cs typeface="Arial"/>
              </a:rPr>
              <a:t>see,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meat,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meet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2</a:t>
            </a:fld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408" rIns="0" bIns="0" rtlCol="0">
            <a:spAutoFit/>
          </a:bodyPr>
          <a:lstStyle/>
          <a:p>
            <a:pPr marL="641350">
              <a:lnSpc>
                <a:spcPct val="100000"/>
              </a:lnSpc>
              <a:spcBef>
                <a:spcPts val="95"/>
              </a:spcBef>
            </a:pPr>
            <a:r>
              <a:rPr dirty="0"/>
              <a:t>Cặp</a:t>
            </a:r>
            <a:r>
              <a:rPr spc="-75" dirty="0"/>
              <a:t> </a:t>
            </a:r>
            <a:r>
              <a:rPr dirty="0"/>
              <a:t>từ</a:t>
            </a:r>
            <a:r>
              <a:rPr spc="-70" dirty="0"/>
              <a:t> </a:t>
            </a:r>
            <a:r>
              <a:rPr dirty="0"/>
              <a:t>nào</a:t>
            </a:r>
            <a:r>
              <a:rPr spc="-70" dirty="0"/>
              <a:t> </a:t>
            </a:r>
            <a:r>
              <a:rPr dirty="0"/>
              <a:t>gần</a:t>
            </a:r>
            <a:r>
              <a:rPr spc="-65" dirty="0"/>
              <a:t> </a:t>
            </a:r>
            <a:r>
              <a:rPr dirty="0"/>
              <a:t>nhau</a:t>
            </a:r>
            <a:r>
              <a:rPr spc="-50" dirty="0"/>
              <a:t> </a:t>
            </a:r>
            <a:r>
              <a:rPr spc="-20" dirty="0"/>
              <a:t>hơn?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17" y="1571421"/>
            <a:ext cx="2469515" cy="10471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6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cá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cá?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cá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hồi?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604181"/>
            <a:ext cx="7539355" cy="9239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400" dirty="0">
                <a:latin typeface="Arial"/>
                <a:cs typeface="Arial"/>
              </a:rPr>
              <a:t>WordNet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Similarity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Metrics: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740"/>
              </a:spcBef>
            </a:pPr>
            <a:r>
              <a:rPr sz="2200" u="heavy" spc="-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http://marimba.d.umn.edu/cgi-</a:t>
            </a:r>
            <a:r>
              <a:rPr sz="22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bin/similarity/similarity.cgi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ct val="10000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9559"/>
            <a:ext cx="9144000" cy="6563868"/>
            <a:chOff x="0" y="289559"/>
            <a:chExt cx="9144000" cy="656386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" y="289559"/>
              <a:ext cx="9002268" cy="31379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27475"/>
              <a:ext cx="9144000" cy="34259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66" y="3570731"/>
              <a:ext cx="9002268" cy="31394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" y="685800"/>
            <a:ext cx="9089107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34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427475"/>
            <a:ext cx="9144000" cy="342595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4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Phân</a:t>
            </a:r>
            <a:r>
              <a:rPr sz="3600" spc="-35" dirty="0"/>
              <a:t> </a:t>
            </a:r>
            <a:r>
              <a:rPr sz="3600" dirty="0"/>
              <a:t>giải</a:t>
            </a:r>
            <a:r>
              <a:rPr sz="3600" spc="-15" dirty="0"/>
              <a:t> </a:t>
            </a:r>
            <a:r>
              <a:rPr sz="3600" dirty="0"/>
              <a:t>nhập</a:t>
            </a:r>
            <a:r>
              <a:rPr sz="3600" spc="-20" dirty="0"/>
              <a:t> </a:t>
            </a:r>
            <a:r>
              <a:rPr sz="3600" dirty="0"/>
              <a:t>nhằng</a:t>
            </a:r>
            <a:r>
              <a:rPr sz="3600" spc="-25" dirty="0"/>
              <a:t> </a:t>
            </a:r>
            <a:r>
              <a:rPr sz="3600" dirty="0"/>
              <a:t>và</a:t>
            </a:r>
            <a:r>
              <a:rPr sz="3600" spc="-5" dirty="0"/>
              <a:t> </a:t>
            </a:r>
            <a:r>
              <a:rPr sz="3600" dirty="0"/>
              <a:t>đếm</a:t>
            </a:r>
            <a:r>
              <a:rPr sz="3600" spc="-5" dirty="0"/>
              <a:t> </a:t>
            </a:r>
            <a:r>
              <a:rPr sz="3600" spc="-20" dirty="0"/>
              <a:t>cạnh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5" y="1469606"/>
            <a:ext cx="8173720" cy="16744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241300" algn="l"/>
              </a:tabLst>
            </a:pPr>
            <a:r>
              <a:rPr sz="2600" spc="-10" dirty="0">
                <a:latin typeface="Arial"/>
                <a:cs typeface="Arial"/>
              </a:rPr>
              <a:t>whale#n#1</a:t>
            </a:r>
            <a:endParaRPr sz="26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44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"/>
                <a:cs typeface="Arial"/>
              </a:rPr>
              <a:t>1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người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rất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lớn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(về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kích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thước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hoặc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phẩm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chất)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41300" algn="l"/>
              </a:tabLst>
            </a:pPr>
            <a:r>
              <a:rPr sz="2600" spc="-10" dirty="0">
                <a:latin typeface="Arial"/>
                <a:cs typeface="Arial"/>
              </a:rPr>
              <a:t>fish#n#3</a:t>
            </a:r>
            <a:endParaRPr sz="26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44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"/>
                <a:cs typeface="Arial"/>
              </a:rPr>
              <a:t>(thiên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văn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học)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người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được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sinh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khi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mặt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trời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ở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vì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Pisces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6403" y="3351275"/>
            <a:ext cx="7283196" cy="2895600"/>
            <a:chOff x="946403" y="3351275"/>
            <a:chExt cx="7283196" cy="2895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403" y="3351275"/>
              <a:ext cx="7283196" cy="76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403" y="3427475"/>
              <a:ext cx="7283196" cy="28194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24</a:t>
            </a:fld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Phân</a:t>
            </a:r>
            <a:r>
              <a:rPr sz="3600" spc="-35" dirty="0"/>
              <a:t> </a:t>
            </a:r>
            <a:r>
              <a:rPr sz="3600" dirty="0"/>
              <a:t>giải</a:t>
            </a:r>
            <a:r>
              <a:rPr sz="3600" spc="-15" dirty="0"/>
              <a:t> </a:t>
            </a:r>
            <a:r>
              <a:rPr sz="3600" dirty="0"/>
              <a:t>nhập</a:t>
            </a:r>
            <a:r>
              <a:rPr sz="3600" spc="-20" dirty="0"/>
              <a:t> </a:t>
            </a:r>
            <a:r>
              <a:rPr sz="3600" dirty="0"/>
              <a:t>nhằng</a:t>
            </a:r>
            <a:r>
              <a:rPr sz="3600" spc="-25" dirty="0"/>
              <a:t> </a:t>
            </a:r>
            <a:r>
              <a:rPr sz="3600" dirty="0"/>
              <a:t>và</a:t>
            </a:r>
            <a:r>
              <a:rPr sz="3600" spc="-5" dirty="0"/>
              <a:t> </a:t>
            </a:r>
            <a:r>
              <a:rPr sz="3600" dirty="0"/>
              <a:t>đếm</a:t>
            </a:r>
            <a:r>
              <a:rPr sz="3600" spc="-5" dirty="0"/>
              <a:t> </a:t>
            </a:r>
            <a:r>
              <a:rPr sz="3600" spc="-20" dirty="0"/>
              <a:t>cạnh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76883" y="1207007"/>
            <a:ext cx="6947916" cy="5192268"/>
            <a:chOff x="976883" y="1207007"/>
            <a:chExt cx="6947916" cy="519226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6883" y="1207007"/>
              <a:ext cx="6947916" cy="22204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883" y="3427475"/>
              <a:ext cx="6947916" cy="2971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25</a:t>
            </a:fld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583" rIns="0" bIns="0" rtlCol="0">
            <a:spAutoFit/>
          </a:bodyPr>
          <a:lstStyle/>
          <a:p>
            <a:pPr marL="64135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Nhược</a:t>
            </a:r>
            <a:r>
              <a:rPr spc="-135" dirty="0"/>
              <a:t> </a:t>
            </a:r>
            <a:r>
              <a:rPr dirty="0"/>
              <a:t>điểm</a:t>
            </a:r>
            <a:r>
              <a:rPr spc="-125" dirty="0"/>
              <a:t> </a:t>
            </a:r>
            <a:r>
              <a:rPr dirty="0"/>
              <a:t>của</a:t>
            </a:r>
            <a:r>
              <a:rPr spc="-135" dirty="0"/>
              <a:t> </a:t>
            </a:r>
            <a:r>
              <a:rPr dirty="0"/>
              <a:t>WordNet</a:t>
            </a:r>
            <a:r>
              <a:rPr spc="-110" dirty="0"/>
              <a:t> </a:t>
            </a:r>
            <a:r>
              <a:rPr spc="-10" dirty="0"/>
              <a:t>trong </a:t>
            </a:r>
            <a:r>
              <a:rPr dirty="0"/>
              <a:t>tính</a:t>
            </a:r>
            <a:r>
              <a:rPr spc="-90" dirty="0"/>
              <a:t> </a:t>
            </a:r>
            <a:r>
              <a:rPr dirty="0"/>
              <a:t>quan</a:t>
            </a:r>
            <a:r>
              <a:rPr spc="-70" dirty="0"/>
              <a:t> </a:t>
            </a:r>
            <a:r>
              <a:rPr dirty="0"/>
              <a:t>hệ</a:t>
            </a:r>
            <a:r>
              <a:rPr spc="-65" dirty="0"/>
              <a:t> </a:t>
            </a:r>
            <a:r>
              <a:rPr dirty="0"/>
              <a:t>ngữ</a:t>
            </a:r>
            <a:r>
              <a:rPr spc="-80" dirty="0"/>
              <a:t> </a:t>
            </a:r>
            <a:r>
              <a:rPr spc="-10" dirty="0"/>
              <a:t>nghĩa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17" y="2014232"/>
            <a:ext cx="7909559" cy="29178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Độ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hệ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ngữ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nghĩa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WordNet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dựa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trên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các 	</a:t>
            </a:r>
            <a:r>
              <a:rPr sz="2800" dirty="0">
                <a:latin typeface="Arial"/>
                <a:cs typeface="Arial"/>
              </a:rPr>
              <a:t>giả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thiết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sau:</a:t>
            </a:r>
            <a:endParaRPr sz="28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Mọi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cạnh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đồ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thị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dài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bằng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nhau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Các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nhánh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đồ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thị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cùng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đậm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đặc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Tồn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tại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tất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cả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hệ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ngoại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từ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2400">
              <a:latin typeface="Arial"/>
              <a:cs typeface="Arial"/>
            </a:endParaRPr>
          </a:p>
          <a:p>
            <a:pPr marL="294005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294005" algn="l"/>
              </a:tabLst>
            </a:pPr>
            <a:r>
              <a:rPr sz="2800" dirty="0">
                <a:latin typeface="Arial"/>
                <a:cs typeface="Arial"/>
              </a:rPr>
              <a:t>không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đáng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cậy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26</a:t>
            </a:fld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7802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95"/>
              </a:spcBef>
            </a:pPr>
            <a:r>
              <a:rPr dirty="0"/>
              <a:t>Cách</a:t>
            </a:r>
            <a:r>
              <a:rPr spc="-65" dirty="0"/>
              <a:t> </a:t>
            </a:r>
            <a:r>
              <a:rPr dirty="0"/>
              <a:t>tiếp</a:t>
            </a:r>
            <a:r>
              <a:rPr spc="-65" dirty="0"/>
              <a:t> </a:t>
            </a:r>
            <a:r>
              <a:rPr dirty="0"/>
              <a:t>cận</a:t>
            </a:r>
            <a:r>
              <a:rPr spc="-75" dirty="0"/>
              <a:t> </a:t>
            </a:r>
            <a:r>
              <a:rPr dirty="0"/>
              <a:t>dựa</a:t>
            </a:r>
            <a:r>
              <a:rPr spc="-55" dirty="0"/>
              <a:t> </a:t>
            </a:r>
            <a:r>
              <a:rPr dirty="0"/>
              <a:t>trên</a:t>
            </a:r>
            <a:r>
              <a:rPr spc="-70" dirty="0"/>
              <a:t> </a:t>
            </a:r>
            <a:r>
              <a:rPr dirty="0"/>
              <a:t>từ</a:t>
            </a:r>
            <a:r>
              <a:rPr spc="-65" dirty="0"/>
              <a:t> </a:t>
            </a:r>
            <a:r>
              <a:rPr spc="-20" dirty="0"/>
              <a:t>điển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772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5"/>
              </a:spcBef>
              <a:buChar char="•"/>
              <a:tabLst>
                <a:tab pos="240029" algn="l"/>
              </a:tabLst>
            </a:pPr>
            <a:r>
              <a:rPr dirty="0"/>
              <a:t>Các</a:t>
            </a:r>
            <a:r>
              <a:rPr spc="-55" dirty="0"/>
              <a:t> </a:t>
            </a:r>
            <a:r>
              <a:rPr dirty="0"/>
              <a:t>từ</a:t>
            </a:r>
            <a:r>
              <a:rPr spc="-40" dirty="0"/>
              <a:t> </a:t>
            </a:r>
            <a:r>
              <a:rPr dirty="0"/>
              <a:t>điển</a:t>
            </a:r>
            <a:r>
              <a:rPr spc="-40" dirty="0"/>
              <a:t> </a:t>
            </a:r>
            <a:r>
              <a:rPr dirty="0"/>
              <a:t>điện</a:t>
            </a:r>
            <a:r>
              <a:rPr spc="-45" dirty="0"/>
              <a:t> </a:t>
            </a:r>
            <a:r>
              <a:rPr dirty="0"/>
              <a:t>tử</a:t>
            </a:r>
            <a:r>
              <a:rPr spc="-40" dirty="0"/>
              <a:t> </a:t>
            </a:r>
            <a:r>
              <a:rPr dirty="0"/>
              <a:t>(Lesk</a:t>
            </a:r>
            <a:r>
              <a:rPr spc="-50" dirty="0"/>
              <a:t> </a:t>
            </a:r>
            <a:r>
              <a:rPr spc="-20" dirty="0"/>
              <a:t>‘86)</a:t>
            </a:r>
          </a:p>
          <a:p>
            <a:pPr marL="697230" marR="30480" lvl="1" indent="-227329">
              <a:lnSpc>
                <a:spcPts val="2590"/>
              </a:lnSpc>
              <a:spcBef>
                <a:spcPts val="54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Cho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biết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ý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cảnh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cụ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nội 	</a:t>
            </a:r>
            <a:r>
              <a:rPr sz="2400" dirty="0">
                <a:latin typeface="Arial"/>
                <a:cs typeface="Arial"/>
              </a:rPr>
              <a:t>dung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(vd.,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I’ve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often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caught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sea)</a:t>
            </a:r>
            <a:endParaRPr sz="2400">
              <a:latin typeface="Arial"/>
              <a:cs typeface="Arial"/>
            </a:endParaRPr>
          </a:p>
          <a:p>
            <a:pPr marL="697230" marR="200660" lvl="1" indent="-227329">
              <a:lnSpc>
                <a:spcPts val="2590"/>
              </a:lnSpc>
              <a:spcBef>
                <a:spcPts val="509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So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sánh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chồng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chéo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định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 	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(bass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fish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lives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sea)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Chọn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trùng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nhau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nhiều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nhất</a:t>
            </a:r>
            <a:endParaRPr sz="2400">
              <a:latin typeface="Arial"/>
              <a:cs typeface="Arial"/>
            </a:endParaRPr>
          </a:p>
          <a:p>
            <a:pPr marL="239395" marR="584200" indent="-227329">
              <a:lnSpc>
                <a:spcPts val="3020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dirty="0"/>
              <a:t>Hạn</a:t>
            </a:r>
            <a:r>
              <a:rPr spc="-40" dirty="0"/>
              <a:t> </a:t>
            </a:r>
            <a:r>
              <a:rPr dirty="0"/>
              <a:t>chế:</a:t>
            </a:r>
            <a:r>
              <a:rPr spc="-55" dirty="0"/>
              <a:t> </a:t>
            </a:r>
            <a:r>
              <a:rPr dirty="0"/>
              <a:t>đường</a:t>
            </a:r>
            <a:r>
              <a:rPr spc="-30" dirty="0"/>
              <a:t> </a:t>
            </a:r>
            <a:r>
              <a:rPr dirty="0"/>
              <a:t>dẫn</a:t>
            </a:r>
            <a:r>
              <a:rPr spc="-40" dirty="0"/>
              <a:t> </a:t>
            </a:r>
            <a:r>
              <a:rPr dirty="0"/>
              <a:t>đến</a:t>
            </a:r>
            <a:r>
              <a:rPr spc="-40" dirty="0"/>
              <a:t> </a:t>
            </a:r>
            <a:r>
              <a:rPr dirty="0"/>
              <a:t>từ</a:t>
            </a:r>
            <a:r>
              <a:rPr spc="-50" dirty="0"/>
              <a:t> </a:t>
            </a:r>
            <a:r>
              <a:rPr dirty="0"/>
              <a:t>ngắn</a:t>
            </a:r>
            <a:r>
              <a:rPr spc="-25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mở</a:t>
            </a:r>
            <a:r>
              <a:rPr spc="-45" dirty="0"/>
              <a:t> </a:t>
            </a:r>
            <a:r>
              <a:rPr spc="-20" dirty="0"/>
              <a:t>rộng 	</a:t>
            </a:r>
            <a:r>
              <a:rPr dirty="0"/>
              <a:t>cho</a:t>
            </a:r>
            <a:r>
              <a:rPr spc="-45" dirty="0"/>
              <a:t> </a:t>
            </a:r>
            <a:r>
              <a:rPr dirty="0"/>
              <a:t>các</a:t>
            </a:r>
            <a:r>
              <a:rPr spc="-45" dirty="0"/>
              <a:t> </a:t>
            </a:r>
            <a:r>
              <a:rPr dirty="0"/>
              <a:t>từ</a:t>
            </a:r>
            <a:r>
              <a:rPr spc="-45" dirty="0"/>
              <a:t> </a:t>
            </a:r>
            <a:r>
              <a:rPr dirty="0"/>
              <a:t>liên</a:t>
            </a:r>
            <a:r>
              <a:rPr spc="-35" dirty="0"/>
              <a:t> </a:t>
            </a:r>
            <a:r>
              <a:rPr spc="-20" dirty="0"/>
              <a:t>quan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27</a:t>
            </a:fld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64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/>
              <a:t>Cách</a:t>
            </a:r>
            <a:r>
              <a:rPr spc="-75" dirty="0"/>
              <a:t> </a:t>
            </a:r>
            <a:r>
              <a:rPr dirty="0"/>
              <a:t>tiếp</a:t>
            </a:r>
            <a:r>
              <a:rPr spc="-85" dirty="0"/>
              <a:t> </a:t>
            </a:r>
            <a:r>
              <a:rPr dirty="0"/>
              <a:t>cận</a:t>
            </a:r>
            <a:r>
              <a:rPr spc="-80" dirty="0"/>
              <a:t> </a:t>
            </a:r>
            <a:r>
              <a:rPr dirty="0"/>
              <a:t>học</a:t>
            </a:r>
            <a:r>
              <a:rPr spc="-75" dirty="0"/>
              <a:t> </a:t>
            </a:r>
            <a:r>
              <a:rPr spc="-25" dirty="0"/>
              <a:t>máy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17" y="1503603"/>
            <a:ext cx="8000365" cy="44157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39395" marR="372745" indent="-227329">
              <a:lnSpc>
                <a:spcPts val="303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Học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việc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phân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loại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gán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với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một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trong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các 	</a:t>
            </a:r>
            <a:r>
              <a:rPr sz="2800" dirty="0">
                <a:latin typeface="Arial"/>
                <a:cs typeface="Arial"/>
              </a:rPr>
              <a:t>nghĩa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nó</a:t>
            </a:r>
            <a:endParaRPr sz="2800">
              <a:latin typeface="Arial"/>
              <a:cs typeface="Arial"/>
            </a:endParaRPr>
          </a:p>
          <a:p>
            <a:pPr marL="697230" marR="465455" lvl="1" indent="-227329">
              <a:lnSpc>
                <a:spcPts val="2590"/>
              </a:lnSpc>
              <a:spcBef>
                <a:spcPts val="50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Tích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lũy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thức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hoặc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gán 	</a:t>
            </a:r>
            <a:r>
              <a:rPr sz="2400" spc="-20" dirty="0">
                <a:latin typeface="Arial"/>
                <a:cs typeface="Arial"/>
              </a:rPr>
              <a:t>nhãn</a:t>
            </a:r>
            <a:endParaRPr sz="2400">
              <a:latin typeface="Arial"/>
              <a:cs typeface="Arial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0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Con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người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chỉ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thiệp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gán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nhãn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và 	</a:t>
            </a:r>
            <a:r>
              <a:rPr sz="2400" dirty="0">
                <a:latin typeface="Arial"/>
                <a:cs typeface="Arial"/>
              </a:rPr>
              <a:t>lựa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chọn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đặc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trưng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việc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huấn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luyện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Vào: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vectơ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đặc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trưng</a:t>
            </a:r>
            <a:endParaRPr sz="28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đích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(từ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phân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nhập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nhằng)</a:t>
            </a:r>
            <a:endParaRPr sz="2400">
              <a:latin typeface="Arial"/>
              <a:cs typeface="Arial"/>
            </a:endParaRPr>
          </a:p>
          <a:p>
            <a:pPr marL="697230" marR="633730" lvl="1" indent="-227329">
              <a:lnSpc>
                <a:spcPts val="2590"/>
              </a:lnSpc>
              <a:spcBef>
                <a:spcPts val="54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nội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dung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đặc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trưng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dùng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tiên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đoán 	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đúng)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0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Ra: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luật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phân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loại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văn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bản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mới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28</a:t>
            </a:fld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28307"/>
            <a:ext cx="7087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40" dirty="0"/>
              <a:t> </a:t>
            </a:r>
            <a:r>
              <a:rPr sz="3600" dirty="0"/>
              <a:t>đặc</a:t>
            </a:r>
            <a:r>
              <a:rPr sz="3600" spc="-30" dirty="0"/>
              <a:t> </a:t>
            </a:r>
            <a:r>
              <a:rPr sz="3600" dirty="0"/>
              <a:t>trưng</a:t>
            </a:r>
            <a:r>
              <a:rPr sz="3600" spc="-15" dirty="0"/>
              <a:t> </a:t>
            </a:r>
            <a:r>
              <a:rPr sz="3600" dirty="0"/>
              <a:t>sử</a:t>
            </a:r>
            <a:r>
              <a:rPr sz="3600" spc="-10" dirty="0"/>
              <a:t> </a:t>
            </a:r>
            <a:r>
              <a:rPr sz="3600" dirty="0"/>
              <a:t>dụng</a:t>
            </a:r>
            <a:r>
              <a:rPr sz="3600" spc="-30" dirty="0"/>
              <a:t> </a:t>
            </a:r>
            <a:r>
              <a:rPr sz="3600" dirty="0"/>
              <a:t>trong</a:t>
            </a:r>
            <a:r>
              <a:rPr sz="3600" spc="-30" dirty="0"/>
              <a:t> </a:t>
            </a:r>
            <a:r>
              <a:rPr sz="3600" spc="-25" dirty="0"/>
              <a:t>WSD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5940" y="1421447"/>
            <a:ext cx="7792720" cy="376745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0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thẻ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lân</a:t>
            </a:r>
            <a:r>
              <a:rPr sz="2400" spc="-25" dirty="0">
                <a:latin typeface="Arial"/>
                <a:cs typeface="Arial"/>
              </a:rPr>
              <a:t> cận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Các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lân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cận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(có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lấy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gốc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hoặc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không)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Dấu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chấm,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viết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hoa,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định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dạng</a:t>
            </a:r>
            <a:endParaRPr sz="2400">
              <a:latin typeface="Arial"/>
              <a:cs typeface="Arial"/>
            </a:endParaRPr>
          </a:p>
          <a:p>
            <a:pPr marL="240029" marR="5080" indent="-227329">
              <a:lnSpc>
                <a:spcPts val="259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PTCP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bộ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phận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xác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định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trò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pháp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</a:t>
            </a:r>
            <a:r>
              <a:rPr sz="2400" spc="-25" dirty="0">
                <a:latin typeface="Arial"/>
                <a:cs typeface="Arial"/>
              </a:rPr>
              <a:t> hệ 	</a:t>
            </a:r>
            <a:r>
              <a:rPr sz="2400" dirty="0">
                <a:latin typeface="Arial"/>
                <a:cs typeface="Arial"/>
              </a:rPr>
              <a:t>giữa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chúng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Các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đồng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xuất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hiện: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Từ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lân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cận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nó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thường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đồng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xuất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10" dirty="0">
                <a:latin typeface="Arial"/>
                <a:cs typeface="Arial"/>
              </a:rPr>
              <a:t> không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0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Đồng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xuất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hiện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láng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giềng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Ví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sea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thường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xuyên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xuất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bass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không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29</a:t>
            </a:fld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87" y="194474"/>
            <a:ext cx="641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Phân</a:t>
            </a:r>
            <a:r>
              <a:rPr sz="3600" spc="-40" dirty="0"/>
              <a:t> </a:t>
            </a:r>
            <a:r>
              <a:rPr sz="3600" dirty="0"/>
              <a:t>loại</a:t>
            </a:r>
            <a:r>
              <a:rPr sz="3600" spc="-25" dirty="0"/>
              <a:t> </a:t>
            </a:r>
            <a:r>
              <a:rPr sz="3600" dirty="0"/>
              <a:t>từ</a:t>
            </a:r>
            <a:r>
              <a:rPr sz="3600" spc="-15" dirty="0"/>
              <a:t> </a:t>
            </a:r>
            <a:r>
              <a:rPr sz="3600" dirty="0"/>
              <a:t>đồng</a:t>
            </a:r>
            <a:r>
              <a:rPr sz="3600" spc="-25" dirty="0"/>
              <a:t> </a:t>
            </a:r>
            <a:r>
              <a:rPr sz="3600" dirty="0"/>
              <a:t>âm</a:t>
            </a:r>
            <a:r>
              <a:rPr sz="3600" spc="-15" dirty="0"/>
              <a:t> </a:t>
            </a:r>
            <a:r>
              <a:rPr sz="3600" dirty="0"/>
              <a:t>tiếng</a:t>
            </a:r>
            <a:r>
              <a:rPr sz="3600" spc="-25" dirty="0"/>
              <a:t> </a:t>
            </a:r>
            <a:r>
              <a:rPr sz="3600" spc="-20" dirty="0"/>
              <a:t>Việt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23240" y="1013933"/>
            <a:ext cx="8263890" cy="493585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2729" indent="-227329">
              <a:lnSpc>
                <a:spcPct val="100000"/>
              </a:lnSpc>
              <a:spcBef>
                <a:spcPts val="415"/>
              </a:spcBef>
              <a:buChar char="•"/>
              <a:tabLst>
                <a:tab pos="252729" algn="l"/>
              </a:tabLst>
            </a:pPr>
            <a:r>
              <a:rPr sz="2400" dirty="0">
                <a:latin typeface="Arial"/>
                <a:cs typeface="Arial"/>
              </a:rPr>
              <a:t>Đồng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âm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gồm:</a:t>
            </a:r>
            <a:endParaRPr sz="2400">
              <a:latin typeface="Arial"/>
              <a:cs typeface="Arial"/>
            </a:endParaRPr>
          </a:p>
          <a:p>
            <a:pPr marL="710565" lvl="1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710565" algn="l"/>
              </a:tabLst>
            </a:pPr>
            <a:r>
              <a:rPr sz="2000" dirty="0">
                <a:latin typeface="Arial"/>
                <a:cs typeface="Arial"/>
              </a:rPr>
              <a:t>Đồng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âm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vựng: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Tất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cả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đều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thuộc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cùng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loại.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dụ:</a:t>
            </a:r>
            <a:endParaRPr sz="2000">
              <a:latin typeface="Arial"/>
              <a:cs typeface="Arial"/>
            </a:endParaRPr>
          </a:p>
          <a:p>
            <a:pPr marL="1167765" lvl="2" indent="-22796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67765" algn="l"/>
              </a:tabLst>
            </a:pPr>
            <a:r>
              <a:rPr sz="1800" i="1" dirty="0">
                <a:latin typeface="Arial"/>
                <a:cs typeface="Arial"/>
              </a:rPr>
              <a:t>đường</a:t>
            </a:r>
            <a:r>
              <a:rPr sz="1800" baseline="-20833" dirty="0">
                <a:latin typeface="Arial"/>
                <a:cs typeface="Arial"/>
              </a:rPr>
              <a:t>1</a:t>
            </a:r>
            <a:r>
              <a:rPr sz="1800" spc="187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(đắp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đường)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đường</a:t>
            </a:r>
            <a:r>
              <a:rPr sz="1800" baseline="-20833" dirty="0">
                <a:latin typeface="Arial"/>
                <a:cs typeface="Arial"/>
              </a:rPr>
              <a:t>2</a:t>
            </a:r>
            <a:r>
              <a:rPr sz="1800" spc="22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(đường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phèn).</a:t>
            </a:r>
            <a:endParaRPr sz="1800">
              <a:latin typeface="Arial"/>
              <a:cs typeface="Arial"/>
            </a:endParaRPr>
          </a:p>
          <a:p>
            <a:pPr marL="1167765" lvl="2" indent="-22796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67765" algn="l"/>
              </a:tabLst>
            </a:pPr>
            <a:r>
              <a:rPr sz="1800" i="1" dirty="0">
                <a:latin typeface="Arial"/>
                <a:cs typeface="Arial"/>
              </a:rPr>
              <a:t>đường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kính</a:t>
            </a:r>
            <a:r>
              <a:rPr sz="1800" baseline="-20833" dirty="0">
                <a:latin typeface="Arial"/>
                <a:cs typeface="Arial"/>
              </a:rPr>
              <a:t>1</a:t>
            </a:r>
            <a:r>
              <a:rPr sz="1800" spc="209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(đường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để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ăn)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đường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kính</a:t>
            </a:r>
            <a:r>
              <a:rPr sz="1800" baseline="-20833" dirty="0">
                <a:latin typeface="Arial"/>
                <a:cs typeface="Arial"/>
              </a:rPr>
              <a:t>2</a:t>
            </a:r>
            <a:r>
              <a:rPr sz="1800" spc="23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(…của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đường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tròn).</a:t>
            </a:r>
            <a:endParaRPr sz="1800">
              <a:latin typeface="Arial"/>
              <a:cs typeface="Arial"/>
            </a:endParaRPr>
          </a:p>
          <a:p>
            <a:pPr marL="1167765" lvl="2" indent="-22796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67765" algn="l"/>
              </a:tabLst>
            </a:pPr>
            <a:r>
              <a:rPr sz="1800" i="1" dirty="0">
                <a:latin typeface="Arial"/>
                <a:cs typeface="Arial"/>
              </a:rPr>
              <a:t>cất</a:t>
            </a:r>
            <a:r>
              <a:rPr sz="1800" baseline="-20833" dirty="0">
                <a:latin typeface="Arial"/>
                <a:cs typeface="Arial"/>
              </a:rPr>
              <a:t>1</a:t>
            </a:r>
            <a:r>
              <a:rPr sz="1800" spc="209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(cất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vó)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cất</a:t>
            </a:r>
            <a:r>
              <a:rPr sz="1800" baseline="-20833" dirty="0">
                <a:latin typeface="Arial"/>
                <a:cs typeface="Arial"/>
              </a:rPr>
              <a:t>2</a:t>
            </a:r>
            <a:r>
              <a:rPr sz="1800" spc="22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(cất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tiền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tủ)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cất</a:t>
            </a:r>
            <a:r>
              <a:rPr sz="1800" baseline="-20833" dirty="0">
                <a:latin typeface="Arial"/>
                <a:cs typeface="Arial"/>
              </a:rPr>
              <a:t>3</a:t>
            </a:r>
            <a:r>
              <a:rPr sz="1800" spc="23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(cất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hàng)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cất</a:t>
            </a:r>
            <a:r>
              <a:rPr sz="1800" baseline="-20833" dirty="0">
                <a:latin typeface="Arial"/>
                <a:cs typeface="Arial"/>
              </a:rPr>
              <a:t>4</a:t>
            </a:r>
            <a:r>
              <a:rPr sz="1800" spc="23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(cất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rượu)</a:t>
            </a:r>
            <a:endParaRPr sz="1800">
              <a:latin typeface="Arial"/>
              <a:cs typeface="Arial"/>
            </a:endParaRPr>
          </a:p>
          <a:p>
            <a:pPr marL="710565" marR="17780" lvl="1" indent="-228600">
              <a:lnSpc>
                <a:spcPts val="2160"/>
              </a:lnSpc>
              <a:spcBef>
                <a:spcPts val="520"/>
              </a:spcBef>
              <a:buChar char="•"/>
              <a:tabLst>
                <a:tab pos="710565" algn="l"/>
              </a:tabLst>
            </a:pPr>
            <a:r>
              <a:rPr sz="2000" dirty="0">
                <a:latin typeface="Arial"/>
                <a:cs typeface="Arial"/>
              </a:rPr>
              <a:t>Đồng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âm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vựng-</a:t>
            </a:r>
            <a:r>
              <a:rPr sz="2000" dirty="0">
                <a:latin typeface="Arial"/>
                <a:cs typeface="Arial"/>
              </a:rPr>
              <a:t>ngữ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pháp: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nhóm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đồng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âm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20" dirty="0">
                <a:latin typeface="Arial"/>
                <a:cs typeface="Arial"/>
              </a:rPr>
              <a:t> nhau </a:t>
            </a:r>
            <a:r>
              <a:rPr sz="2000" dirty="0">
                <a:latin typeface="Arial"/>
                <a:cs typeface="Arial"/>
              </a:rPr>
              <a:t>chỉ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khác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nhau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loại.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dụ:</a:t>
            </a:r>
            <a:endParaRPr sz="2000">
              <a:latin typeface="Arial"/>
              <a:cs typeface="Arial"/>
            </a:endParaRPr>
          </a:p>
          <a:p>
            <a:pPr marL="1167765" lvl="2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67765" algn="l"/>
              </a:tabLst>
            </a:pPr>
            <a:r>
              <a:rPr sz="1800" i="1" dirty="0">
                <a:latin typeface="Arial"/>
                <a:cs typeface="Arial"/>
              </a:rPr>
              <a:t>chỉ</a:t>
            </a:r>
            <a:r>
              <a:rPr sz="1800" baseline="-20833" dirty="0">
                <a:latin typeface="Arial"/>
                <a:cs typeface="Arial"/>
              </a:rPr>
              <a:t>1</a:t>
            </a:r>
            <a:r>
              <a:rPr sz="1800" spc="209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(cuộn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chỉ)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chỉ</a:t>
            </a:r>
            <a:r>
              <a:rPr sz="1800" baseline="-20833" dirty="0">
                <a:latin typeface="Arial"/>
                <a:cs typeface="Arial"/>
              </a:rPr>
              <a:t>2</a:t>
            </a:r>
            <a:r>
              <a:rPr sz="1800" spc="240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(chỉ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năm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ngón)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chỉ</a:t>
            </a:r>
            <a:r>
              <a:rPr sz="1800" baseline="-20833" dirty="0">
                <a:latin typeface="Arial"/>
                <a:cs typeface="Arial"/>
              </a:rPr>
              <a:t>3</a:t>
            </a:r>
            <a:r>
              <a:rPr sz="1800" spc="209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(chỉ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còn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dăm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đồng).</a:t>
            </a:r>
            <a:endParaRPr sz="1800">
              <a:latin typeface="Arial"/>
              <a:cs typeface="Arial"/>
            </a:endParaRPr>
          </a:p>
          <a:p>
            <a:pPr marL="1167765" lvl="2" indent="-22796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67765" algn="l"/>
              </a:tabLst>
            </a:pPr>
            <a:r>
              <a:rPr sz="1800" i="1" dirty="0">
                <a:latin typeface="Arial"/>
                <a:cs typeface="Arial"/>
              </a:rPr>
              <a:t>câu</a:t>
            </a:r>
            <a:r>
              <a:rPr sz="1800" baseline="-20833" dirty="0">
                <a:latin typeface="Arial"/>
                <a:cs typeface="Arial"/>
              </a:rPr>
              <a:t>1</a:t>
            </a:r>
            <a:r>
              <a:rPr sz="1800" spc="209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(nói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câu)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câu</a:t>
            </a:r>
            <a:r>
              <a:rPr sz="1800" baseline="-20833" dirty="0">
                <a:latin typeface="Arial"/>
                <a:cs typeface="Arial"/>
              </a:rPr>
              <a:t>2</a:t>
            </a:r>
            <a:r>
              <a:rPr sz="1800" spc="209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(rau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câu)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câu</a:t>
            </a:r>
            <a:r>
              <a:rPr sz="1800" baseline="-20833" dirty="0">
                <a:latin typeface="Arial"/>
                <a:cs typeface="Arial"/>
              </a:rPr>
              <a:t>3</a:t>
            </a:r>
            <a:r>
              <a:rPr sz="1800" spc="23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(chim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câu)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câu</a:t>
            </a:r>
            <a:r>
              <a:rPr sz="1800" baseline="-20833" dirty="0">
                <a:latin typeface="Arial"/>
                <a:cs typeface="Arial"/>
              </a:rPr>
              <a:t>4</a:t>
            </a:r>
            <a:r>
              <a:rPr sz="1800" spc="23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(câu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cá)</a:t>
            </a:r>
            <a:endParaRPr sz="1800">
              <a:latin typeface="Arial"/>
              <a:cs typeface="Arial"/>
            </a:endParaRPr>
          </a:p>
          <a:p>
            <a:pPr marL="252729" marR="498475" indent="-227329" algn="just">
              <a:lnSpc>
                <a:spcPts val="2590"/>
              </a:lnSpc>
              <a:spcBef>
                <a:spcPts val="1025"/>
              </a:spcBef>
              <a:buChar char="•"/>
              <a:tabLst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Đồng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âm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tiếng: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đơn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vị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nhau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cấp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độ; 	</a:t>
            </a:r>
            <a:r>
              <a:rPr sz="2400" dirty="0">
                <a:latin typeface="Arial"/>
                <a:cs typeface="Arial"/>
              </a:rPr>
              <a:t>kích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thước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âm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chúng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đều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vượt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quá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một 	</a:t>
            </a:r>
            <a:r>
              <a:rPr sz="2400" dirty="0">
                <a:latin typeface="Arial"/>
                <a:cs typeface="Arial"/>
              </a:rPr>
              <a:t>tiếng.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Ví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710565" marR="236854" lvl="1" indent="-228600">
              <a:lnSpc>
                <a:spcPts val="2160"/>
              </a:lnSpc>
              <a:spcBef>
                <a:spcPts val="505"/>
              </a:spcBef>
              <a:buChar char="•"/>
              <a:tabLst>
                <a:tab pos="710565" algn="l"/>
              </a:tabLst>
            </a:pPr>
            <a:r>
              <a:rPr sz="2000" dirty="0">
                <a:latin typeface="Arial"/>
                <a:cs typeface="Arial"/>
              </a:rPr>
              <a:t>Con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Văn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Cốc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lên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dốc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bắn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cò,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đứng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lăm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le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cười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khanh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khách</a:t>
            </a:r>
            <a:r>
              <a:rPr sz="2000" spc="-10" dirty="0">
                <a:latin typeface="Arial"/>
                <a:cs typeface="Arial"/>
              </a:rPr>
              <a:t>. </a:t>
            </a:r>
            <a:r>
              <a:rPr sz="2000" dirty="0">
                <a:latin typeface="Arial"/>
                <a:cs typeface="Arial"/>
              </a:rPr>
              <a:t>Con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gái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Bát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Tràng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bán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hàng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thịt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ếch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ngồi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châu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chẫu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nói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ương </a:t>
            </a:r>
            <a:r>
              <a:rPr sz="2000" i="1" spc="-10" dirty="0">
                <a:latin typeface="Arial"/>
                <a:cs typeface="Arial"/>
              </a:rPr>
              <a:t>ương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3</a:t>
            </a:fld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80" y="196011"/>
            <a:ext cx="1330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Ví</a:t>
            </a:r>
            <a:r>
              <a:rPr sz="4400" spc="-55" dirty="0"/>
              <a:t> </a:t>
            </a:r>
            <a:r>
              <a:rPr sz="4400" spc="-25" dirty="0"/>
              <a:t>dụ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242594"/>
            <a:ext cx="7896225" cy="47764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1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Tôi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ăn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cơm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cá.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DT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ĐgT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DT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ts val="2280"/>
              </a:lnSpc>
              <a:spcBef>
                <a:spcPts val="25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(C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(ĐaT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Tôi))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(ĐgN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(ĐgN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(ĐgT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ăn)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cơm))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(GN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(GT</a:t>
            </a:r>
            <a:endParaRPr sz="2000">
              <a:latin typeface="Arial"/>
              <a:cs typeface="Arial"/>
            </a:endParaRPr>
          </a:p>
          <a:p>
            <a:pPr marL="697865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với)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cá)))))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0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Em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bé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chỉ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thích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ăn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kẹo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thôi.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DT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ĐgT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PT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ts val="2280"/>
              </a:lnSpc>
              <a:spcBef>
                <a:spcPts val="265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(C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bé))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chỉ)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thích)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(ĐgN</a:t>
            </a:r>
            <a:endParaRPr sz="2000">
              <a:latin typeface="Arial"/>
              <a:cs typeface="Arial"/>
            </a:endParaRPr>
          </a:p>
          <a:p>
            <a:pPr marL="697865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(ĐgT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ăn)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kẹo))))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thôi))))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0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Nó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ăn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nhiều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hồng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quá.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ĐaT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ĐgT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TT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(C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(ĐaT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Nó))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(ĐgN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(ĐgN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(ĐgT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ăn)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nhiều)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hoa</a:t>
            </a:r>
            <a:endParaRPr sz="200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Arial"/>
                <a:cs typeface="Arial"/>
              </a:rPr>
              <a:t>hồng))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quá))))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0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Tôi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tên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Hoa.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30</a:t>
            </a:fld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926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/>
              <a:t>Các</a:t>
            </a:r>
            <a:r>
              <a:rPr spc="-100" dirty="0"/>
              <a:t> </a:t>
            </a:r>
            <a:r>
              <a:rPr dirty="0"/>
              <a:t>kiểu</a:t>
            </a:r>
            <a:r>
              <a:rPr spc="-80" dirty="0"/>
              <a:t> </a:t>
            </a:r>
            <a:r>
              <a:rPr dirty="0"/>
              <a:t>phân</a:t>
            </a:r>
            <a:r>
              <a:rPr spc="-85" dirty="0"/>
              <a:t> </a:t>
            </a:r>
            <a:r>
              <a:rPr spc="-20" dirty="0"/>
              <a:t>loại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363"/>
            <a:ext cx="78949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Naïve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Bayes: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nhất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khả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năng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xảy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ra 	</a:t>
            </a:r>
            <a:r>
              <a:rPr sz="2400" dirty="0">
                <a:latin typeface="Arial"/>
                <a:cs typeface="Arial"/>
              </a:rPr>
              <a:t>nhất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đầu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trước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9239" y="2360675"/>
            <a:ext cx="5372100" cy="838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3115" y="3151085"/>
            <a:ext cx="7471409" cy="28441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273685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trong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đó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nghĩa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25" dirty="0">
                <a:latin typeface="Arial"/>
                <a:cs typeface="Arial"/>
              </a:rPr>
              <a:t> các </a:t>
            </a:r>
            <a:r>
              <a:rPr sz="2000" dirty="0">
                <a:latin typeface="Arial"/>
                <a:cs typeface="Arial"/>
              </a:rPr>
              <a:t>đặc</a:t>
            </a:r>
            <a:r>
              <a:rPr sz="2000" spc="-20" dirty="0">
                <a:latin typeface="Arial"/>
                <a:cs typeface="Arial"/>
              </a:rPr>
              <a:t> trưng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229"/>
              </a:spcBef>
              <a:buChar char="•"/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Chỉ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ít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dữ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liệu có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thông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kết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hợp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nghĩa</a:t>
            </a:r>
            <a:endParaRPr sz="2000">
              <a:latin typeface="Arial"/>
              <a:cs typeface="Arial"/>
            </a:endParaRPr>
          </a:p>
          <a:p>
            <a:pPr marL="240665" marR="163830" indent="-228600">
              <a:lnSpc>
                <a:spcPts val="2160"/>
              </a:lnSpc>
              <a:spcBef>
                <a:spcPts val="540"/>
              </a:spcBef>
              <a:buChar char="•"/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Giả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sử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đặc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trưng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lập,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p(V|s)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xác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suất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các </a:t>
            </a:r>
            <a:r>
              <a:rPr sz="2000" dirty="0">
                <a:latin typeface="Arial"/>
                <a:cs typeface="Arial"/>
              </a:rPr>
              <a:t>đặc</a:t>
            </a:r>
            <a:r>
              <a:rPr sz="2000" spc="-20" dirty="0">
                <a:latin typeface="Arial"/>
                <a:cs typeface="Arial"/>
              </a:rPr>
              <a:t> trưng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2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0665" marR="5080" indent="-228600">
              <a:lnSpc>
                <a:spcPts val="2160"/>
              </a:lnSpc>
              <a:buChar char="•"/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p(V)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giống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nhau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mọi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ŝ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(không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ảnh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hưởng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đến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xếp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hạng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cuối </a:t>
            </a:r>
            <a:r>
              <a:rPr sz="2000" spc="-10" dirty="0">
                <a:latin typeface="Arial"/>
                <a:cs typeface="Arial"/>
              </a:rPr>
              <a:t>cùng)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4722875"/>
            <a:ext cx="2491740" cy="6095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31</a:t>
            </a:fld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64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/>
              <a:t>Các</a:t>
            </a:r>
            <a:r>
              <a:rPr spc="-100" dirty="0"/>
              <a:t> </a:t>
            </a:r>
            <a:r>
              <a:rPr dirty="0"/>
              <a:t>kiểu</a:t>
            </a:r>
            <a:r>
              <a:rPr spc="-80" dirty="0"/>
              <a:t> </a:t>
            </a:r>
            <a:r>
              <a:rPr dirty="0"/>
              <a:t>phân</a:t>
            </a:r>
            <a:r>
              <a:rPr spc="-85" dirty="0"/>
              <a:t> </a:t>
            </a:r>
            <a:r>
              <a:rPr spc="-20" dirty="0"/>
              <a:t>loại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363"/>
            <a:ext cx="7979409" cy="11125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Naïve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Bayes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nhất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khả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năng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xảy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ra 	</a:t>
            </a:r>
            <a:r>
              <a:rPr sz="2400" dirty="0">
                <a:latin typeface="Arial"/>
                <a:cs typeface="Arial"/>
              </a:rPr>
              <a:t>nhất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đầu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trước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Khi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đó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638867"/>
            <a:ext cx="7156450" cy="11137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P(s)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xác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suất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tiền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nghiệm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xác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suất 	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dữ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gán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nhãn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80"/>
              </a:spcBef>
              <a:buChar char="•"/>
              <a:tabLst>
                <a:tab pos="240029" algn="l"/>
              </a:tabLst>
            </a:pPr>
            <a:r>
              <a:rPr sz="2400" spc="-10" dirty="0">
                <a:latin typeface="Arial"/>
                <a:cs typeface="Arial"/>
              </a:rPr>
              <a:t>P(v,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đếm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số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lần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xuất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hiện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32</a:t>
            </a:fld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563" rIns="0" bIns="0" rtlCol="0">
            <a:spAutoFit/>
          </a:bodyPr>
          <a:lstStyle/>
          <a:p>
            <a:pPr marL="469265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Học</a:t>
            </a:r>
            <a:r>
              <a:rPr spc="-80" dirty="0"/>
              <a:t> </a:t>
            </a:r>
            <a:r>
              <a:rPr dirty="0"/>
              <a:t>máy</a:t>
            </a:r>
            <a:r>
              <a:rPr spc="-50" dirty="0"/>
              <a:t> </a:t>
            </a:r>
            <a:r>
              <a:rPr dirty="0"/>
              <a:t>xác</a:t>
            </a:r>
            <a:r>
              <a:rPr spc="-70" dirty="0"/>
              <a:t> </a:t>
            </a:r>
            <a:r>
              <a:rPr dirty="0"/>
              <a:t>định</a:t>
            </a:r>
            <a:r>
              <a:rPr spc="-60" dirty="0"/>
              <a:t> </a:t>
            </a:r>
            <a:r>
              <a:rPr dirty="0"/>
              <a:t>tập</a:t>
            </a:r>
            <a:r>
              <a:rPr spc="-70" dirty="0"/>
              <a:t> </a:t>
            </a:r>
            <a:r>
              <a:rPr dirty="0"/>
              <a:t>từ</a:t>
            </a:r>
            <a:r>
              <a:rPr spc="-75" dirty="0"/>
              <a:t> </a:t>
            </a:r>
            <a:r>
              <a:rPr spc="-20" dirty="0"/>
              <a:t>đồng </a:t>
            </a:r>
            <a:r>
              <a:rPr spc="-10" dirty="0"/>
              <a:t>nghĩa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261" y="1710296"/>
            <a:ext cx="7099934" cy="92201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27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Phương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pháp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phân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tích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ngữ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nghĩa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tiềm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ẩn:</a:t>
            </a:r>
            <a:endParaRPr sz="2800">
              <a:latin typeface="Arial"/>
              <a:cs typeface="Arial"/>
            </a:endParaRPr>
          </a:p>
          <a:p>
            <a:pPr marL="696595" lvl="1" indent="-227329">
              <a:lnSpc>
                <a:spcPct val="100000"/>
              </a:lnSpc>
              <a:spcBef>
                <a:spcPts val="165"/>
              </a:spcBef>
              <a:buChar char="•"/>
              <a:tabLst>
                <a:tab pos="696595" algn="l"/>
              </a:tabLst>
            </a:pPr>
            <a:r>
              <a:rPr sz="2400" dirty="0">
                <a:latin typeface="Arial"/>
                <a:cs typeface="Arial"/>
              </a:rPr>
              <a:t>SVD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Singular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Value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Decomposition)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2970275"/>
            <a:ext cx="7066788" cy="2895600"/>
            <a:chOff x="914400" y="2970275"/>
            <a:chExt cx="7066788" cy="2895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2970275"/>
              <a:ext cx="7066788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3427475"/>
              <a:ext cx="7066788" cy="24384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33</a:t>
            </a:fld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563" rIns="0" bIns="0" rtlCol="0">
            <a:spAutoFit/>
          </a:bodyPr>
          <a:lstStyle/>
          <a:p>
            <a:pPr marL="469265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Học</a:t>
            </a:r>
            <a:r>
              <a:rPr spc="-80" dirty="0"/>
              <a:t> </a:t>
            </a:r>
            <a:r>
              <a:rPr dirty="0"/>
              <a:t>máy</a:t>
            </a:r>
            <a:r>
              <a:rPr spc="-50" dirty="0"/>
              <a:t> </a:t>
            </a:r>
            <a:r>
              <a:rPr dirty="0"/>
              <a:t>xác</a:t>
            </a:r>
            <a:r>
              <a:rPr spc="-70" dirty="0"/>
              <a:t> </a:t>
            </a:r>
            <a:r>
              <a:rPr dirty="0"/>
              <a:t>định</a:t>
            </a:r>
            <a:r>
              <a:rPr spc="-60" dirty="0"/>
              <a:t> </a:t>
            </a:r>
            <a:r>
              <a:rPr dirty="0"/>
              <a:t>tập</a:t>
            </a:r>
            <a:r>
              <a:rPr spc="-70" dirty="0"/>
              <a:t> </a:t>
            </a:r>
            <a:r>
              <a:rPr dirty="0"/>
              <a:t>từ</a:t>
            </a:r>
            <a:r>
              <a:rPr spc="-75" dirty="0"/>
              <a:t> </a:t>
            </a:r>
            <a:r>
              <a:rPr spc="-20" dirty="0"/>
              <a:t>đồng </a:t>
            </a:r>
            <a:r>
              <a:rPr spc="-10" dirty="0"/>
              <a:t>nghĩa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136" y="1541316"/>
            <a:ext cx="7100570" cy="8782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Phương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pháp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phân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tích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ngữ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nghĩa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tiềm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ẩn:</a:t>
            </a:r>
            <a:endParaRPr sz="28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Char char="•"/>
              <a:tabLst>
                <a:tab pos="697230" algn="l"/>
              </a:tabLst>
            </a:pPr>
            <a:r>
              <a:rPr sz="2400" spc="-10" dirty="0">
                <a:latin typeface="Arial"/>
                <a:cs typeface="Arial"/>
              </a:rPr>
              <a:t>LSA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(Latent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Semantic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Analysis)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6475"/>
            <a:ext cx="9066276" cy="2362200"/>
            <a:chOff x="0" y="3046475"/>
            <a:chExt cx="9066276" cy="2362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46475"/>
              <a:ext cx="9066276" cy="381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27475"/>
              <a:ext cx="9066276" cy="19812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34</a:t>
            </a:fld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2436875"/>
            <a:ext cx="8685276" cy="3886200"/>
            <a:chOff x="152400" y="2436875"/>
            <a:chExt cx="8685276" cy="3886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436875"/>
              <a:ext cx="7557516" cy="990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0" y="3351275"/>
              <a:ext cx="3884676" cy="76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3427475"/>
              <a:ext cx="7557516" cy="1143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0" y="3427475"/>
              <a:ext cx="3884676" cy="28956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563" rIns="0" bIns="0" rtlCol="0">
            <a:spAutoFit/>
          </a:bodyPr>
          <a:lstStyle/>
          <a:p>
            <a:pPr marL="469265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Học</a:t>
            </a:r>
            <a:r>
              <a:rPr spc="-80" dirty="0"/>
              <a:t> </a:t>
            </a:r>
            <a:r>
              <a:rPr dirty="0"/>
              <a:t>máy</a:t>
            </a:r>
            <a:r>
              <a:rPr spc="-50" dirty="0"/>
              <a:t> </a:t>
            </a:r>
            <a:r>
              <a:rPr dirty="0"/>
              <a:t>xác</a:t>
            </a:r>
            <a:r>
              <a:rPr spc="-70" dirty="0"/>
              <a:t> </a:t>
            </a:r>
            <a:r>
              <a:rPr dirty="0"/>
              <a:t>định</a:t>
            </a:r>
            <a:r>
              <a:rPr spc="-60" dirty="0"/>
              <a:t> </a:t>
            </a:r>
            <a:r>
              <a:rPr dirty="0"/>
              <a:t>tập</a:t>
            </a:r>
            <a:r>
              <a:rPr spc="-70" dirty="0"/>
              <a:t> </a:t>
            </a:r>
            <a:r>
              <a:rPr dirty="0"/>
              <a:t>từ</a:t>
            </a:r>
            <a:r>
              <a:rPr spc="-75" dirty="0"/>
              <a:t> </a:t>
            </a:r>
            <a:r>
              <a:rPr spc="-20" dirty="0"/>
              <a:t>đồng </a:t>
            </a:r>
            <a:r>
              <a:rPr spc="-10" dirty="0"/>
              <a:t>nghĩa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35</a:t>
            </a:fld>
            <a:endParaRPr sz="1200"/>
          </a:p>
        </p:txBody>
      </p:sp>
      <p:sp>
        <p:nvSpPr>
          <p:cNvPr id="9" name="object 9"/>
          <p:cNvSpPr txBox="1"/>
          <p:nvPr/>
        </p:nvSpPr>
        <p:spPr>
          <a:xfrm>
            <a:off x="307238" y="1470772"/>
            <a:ext cx="7100570" cy="8788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Phương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pháp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phân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tích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ngữ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nghĩa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tiềm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ẩn:</a:t>
            </a:r>
            <a:endParaRPr sz="28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Char char="•"/>
              <a:tabLst>
                <a:tab pos="697230" algn="l"/>
              </a:tabLst>
            </a:pPr>
            <a:r>
              <a:rPr sz="2400" spc="-20" dirty="0">
                <a:latin typeface="Arial"/>
                <a:cs typeface="Arial"/>
              </a:rPr>
              <a:t>LDA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(Latent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Dirichlet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Allocation)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0677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Ví</a:t>
            </a:r>
            <a:r>
              <a:rPr sz="4400" spc="-50" dirty="0"/>
              <a:t> </a:t>
            </a:r>
            <a:r>
              <a:rPr sz="4400" dirty="0"/>
              <a:t>dụ</a:t>
            </a:r>
            <a:r>
              <a:rPr sz="4400" spc="-40" dirty="0"/>
              <a:t> </a:t>
            </a:r>
            <a:r>
              <a:rPr sz="4400" dirty="0"/>
              <a:t>đầu</a:t>
            </a:r>
            <a:r>
              <a:rPr sz="4400" spc="-35" dirty="0"/>
              <a:t> </a:t>
            </a:r>
            <a:r>
              <a:rPr sz="4400" dirty="0"/>
              <a:t>ra</a:t>
            </a:r>
            <a:r>
              <a:rPr sz="4400" spc="-40" dirty="0"/>
              <a:t> </a:t>
            </a:r>
            <a:r>
              <a:rPr sz="4400" dirty="0"/>
              <a:t>của</a:t>
            </a:r>
            <a:r>
              <a:rPr sz="4400" spc="-35" dirty="0"/>
              <a:t> </a:t>
            </a:r>
            <a:r>
              <a:rPr sz="4400" spc="-25" dirty="0"/>
              <a:t>LDA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52400" y="2564891"/>
            <a:ext cx="8991600" cy="2252472"/>
            <a:chOff x="152400" y="2564891"/>
            <a:chExt cx="8991600" cy="225247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564891"/>
              <a:ext cx="8991600" cy="8625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3427475"/>
              <a:ext cx="8991600" cy="138988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36</a:t>
            </a:fld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906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/>
              <a:t>Học</a:t>
            </a:r>
            <a:r>
              <a:rPr spc="-85" dirty="0"/>
              <a:t> </a:t>
            </a:r>
            <a:r>
              <a:rPr dirty="0"/>
              <a:t>máy</a:t>
            </a:r>
            <a:r>
              <a:rPr spc="-60" dirty="0"/>
              <a:t> </a:t>
            </a:r>
            <a:r>
              <a:rPr dirty="0"/>
              <a:t>xác</a:t>
            </a:r>
            <a:r>
              <a:rPr spc="-75" dirty="0"/>
              <a:t> </a:t>
            </a:r>
            <a:r>
              <a:rPr dirty="0"/>
              <a:t>định</a:t>
            </a:r>
            <a:r>
              <a:rPr spc="-65" dirty="0"/>
              <a:t> </a:t>
            </a:r>
            <a:r>
              <a:rPr dirty="0"/>
              <a:t>từ</a:t>
            </a:r>
            <a:r>
              <a:rPr spc="-85" dirty="0"/>
              <a:t> </a:t>
            </a:r>
            <a:r>
              <a:rPr dirty="0"/>
              <a:t>đồng</a:t>
            </a:r>
            <a:r>
              <a:rPr spc="-75" dirty="0"/>
              <a:t> </a:t>
            </a:r>
            <a:r>
              <a:rPr spc="-20" dirty="0"/>
              <a:t>nghĩa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261" y="1732292"/>
            <a:ext cx="7667625" cy="32854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39395" marR="203200" indent="-227329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dirty="0">
                <a:latin typeface="Arial"/>
                <a:cs typeface="Arial"/>
              </a:rPr>
              <a:t>Word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embedding: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kỹ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thuật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học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mô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hình 	</a:t>
            </a:r>
            <a:r>
              <a:rPr sz="2800" dirty="0">
                <a:latin typeface="Arial"/>
                <a:cs typeface="Arial"/>
              </a:rPr>
              <a:t>ngôn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ngữ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học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đặc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trưng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với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mỗi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từ/cụm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từ 	</a:t>
            </a:r>
            <a:r>
              <a:rPr sz="2800" dirty="0">
                <a:latin typeface="Arial"/>
                <a:cs typeface="Arial"/>
              </a:rPr>
              <a:t>được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biểu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diễn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bởi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vector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số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thực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trong 	</a:t>
            </a:r>
            <a:r>
              <a:rPr sz="2800" dirty="0">
                <a:latin typeface="Arial"/>
                <a:cs typeface="Arial"/>
              </a:rPr>
              <a:t>không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gian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vựng</a:t>
            </a:r>
            <a:endParaRPr sz="2800">
              <a:latin typeface="Arial"/>
              <a:cs typeface="Arial"/>
            </a:endParaRPr>
          </a:p>
          <a:p>
            <a:pPr marL="239395" marR="5080" indent="-227329">
              <a:lnSpc>
                <a:spcPts val="3030"/>
              </a:lnSpc>
              <a:spcBef>
                <a:spcPts val="1035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"/>
                <a:cs typeface="Arial"/>
              </a:rPr>
              <a:t>Nhắc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lại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phương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pháp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biểu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diễn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trước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thời 	</a:t>
            </a:r>
            <a:r>
              <a:rPr sz="2800" dirty="0">
                <a:latin typeface="Arial"/>
                <a:cs typeface="Arial"/>
              </a:rPr>
              <a:t>Word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embedding:</a:t>
            </a:r>
            <a:endParaRPr sz="2800">
              <a:latin typeface="Arial"/>
              <a:cs typeface="Arial"/>
            </a:endParaRPr>
          </a:p>
          <a:p>
            <a:pPr marL="696595" lvl="1" indent="-227329">
              <a:lnSpc>
                <a:spcPct val="100000"/>
              </a:lnSpc>
              <a:spcBef>
                <a:spcPts val="180"/>
              </a:spcBef>
              <a:buChar char="•"/>
              <a:tabLst>
                <a:tab pos="696595" algn="l"/>
              </a:tabLst>
            </a:pPr>
            <a:r>
              <a:rPr sz="2400" spc="-25" dirty="0">
                <a:latin typeface="Arial"/>
                <a:cs typeface="Arial"/>
              </a:rPr>
              <a:t>One-</a:t>
            </a:r>
            <a:r>
              <a:rPr sz="2400" dirty="0">
                <a:latin typeface="Arial"/>
                <a:cs typeface="Arial"/>
              </a:rPr>
              <a:t>hot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encoding</a:t>
            </a:r>
            <a:endParaRPr sz="2400">
              <a:latin typeface="Arial"/>
              <a:cs typeface="Arial"/>
            </a:endParaRPr>
          </a:p>
          <a:p>
            <a:pPr marL="696595" lvl="1" indent="-227329">
              <a:lnSpc>
                <a:spcPct val="100000"/>
              </a:lnSpc>
              <a:spcBef>
                <a:spcPts val="204"/>
              </a:spcBef>
              <a:buChar char="•"/>
              <a:tabLst>
                <a:tab pos="696595" algn="l"/>
              </a:tabLst>
            </a:pPr>
            <a:r>
              <a:rPr sz="2400" spc="-25" dirty="0">
                <a:latin typeface="Arial"/>
                <a:cs typeface="Arial"/>
              </a:rPr>
              <a:t>Co-</a:t>
            </a:r>
            <a:r>
              <a:rPr sz="2400" dirty="0">
                <a:latin typeface="Arial"/>
                <a:cs typeface="Arial"/>
              </a:rPr>
              <a:t>occurrence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37</a:t>
            </a:fld>
            <a:endParaRPr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899" y="193052"/>
            <a:ext cx="4062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One-</a:t>
            </a:r>
            <a:r>
              <a:rPr dirty="0"/>
              <a:t>hot</a:t>
            </a:r>
            <a:r>
              <a:rPr spc="-5" dirty="0"/>
              <a:t> </a:t>
            </a:r>
            <a:r>
              <a:rPr spc="-10" dirty="0"/>
              <a:t>encoding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880" y="1178254"/>
            <a:ext cx="8020684" cy="49117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Tập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dữ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liệu:</a:t>
            </a:r>
            <a:endParaRPr sz="22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40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"/>
                <a:cs typeface="Arial"/>
              </a:rPr>
              <a:t>Tôi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đang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đi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tìm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một_nửa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của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mình</a:t>
            </a:r>
            <a:endParaRPr sz="22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40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"/>
                <a:cs typeface="Arial"/>
              </a:rPr>
              <a:t>Tôi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đã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ăn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một_nửa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quả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táo</a:t>
            </a:r>
            <a:endParaRPr sz="22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29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"/>
                <a:cs typeface="Arial"/>
              </a:rPr>
              <a:t>Tôi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đã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đi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tìm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một_nửa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quả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táo</a:t>
            </a:r>
            <a:endParaRPr sz="2200">
              <a:latin typeface="Arial"/>
              <a:cs typeface="Arial"/>
            </a:endParaRPr>
          </a:p>
          <a:p>
            <a:pPr marL="241300" marR="819150" indent="-229235">
              <a:lnSpc>
                <a:spcPts val="3200"/>
              </a:lnSpc>
              <a:spcBef>
                <a:spcPts val="384"/>
              </a:spcBef>
              <a:buChar char="•"/>
              <a:tabLst>
                <a:tab pos="1827530" algn="l"/>
                <a:tab pos="6426835" algn="l"/>
              </a:tabLst>
            </a:pPr>
            <a:r>
              <a:rPr sz="2200" dirty="0">
                <a:latin typeface="Arial"/>
                <a:cs typeface="Arial"/>
              </a:rPr>
              <a:t>Từ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điển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tôi_1,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đang_2,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đi_3,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tìm_4,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một−nửa_5,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của_6, 	</a:t>
            </a:r>
            <a:r>
              <a:rPr sz="2000" dirty="0">
                <a:latin typeface="Arial"/>
                <a:cs typeface="Arial"/>
              </a:rPr>
              <a:t>mình_7,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đã_8,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ăn_9,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quả_10,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táo_11}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Char char="•"/>
              <a:tabLst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Biểu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diễn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từ</a:t>
            </a:r>
            <a:endParaRPr sz="2200">
              <a:latin typeface="Arial"/>
              <a:cs typeface="Arial"/>
            </a:endParaRPr>
          </a:p>
          <a:p>
            <a:pPr marL="657225">
              <a:lnSpc>
                <a:spcPts val="2280"/>
              </a:lnSpc>
              <a:spcBef>
                <a:spcPts val="275"/>
              </a:spcBef>
              <a:tabLst>
                <a:tab pos="1289685" algn="l"/>
              </a:tabLst>
            </a:pPr>
            <a:r>
              <a:rPr sz="2000" spc="-25" dirty="0">
                <a:latin typeface="Arial"/>
                <a:cs typeface="Arial"/>
              </a:rPr>
              <a:t>Tôi</a:t>
            </a:r>
            <a:r>
              <a:rPr sz="2000" dirty="0">
                <a:latin typeface="Arial"/>
                <a:cs typeface="Arial"/>
              </a:rPr>
              <a:t>	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[1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0 0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</a:t>
            </a:r>
            <a:r>
              <a:rPr sz="2000" spc="-25" dirty="0">
                <a:latin typeface="Arial"/>
                <a:cs typeface="Arial"/>
              </a:rPr>
              <a:t>0]</a:t>
            </a:r>
            <a:endParaRPr sz="2000">
              <a:latin typeface="Arial"/>
              <a:cs typeface="Arial"/>
            </a:endParaRPr>
          </a:p>
          <a:p>
            <a:pPr marL="657225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đang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[0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</a:t>
            </a:r>
            <a:r>
              <a:rPr sz="2000" spc="-25" dirty="0">
                <a:latin typeface="Arial"/>
                <a:cs typeface="Arial"/>
              </a:rPr>
              <a:t>0]</a:t>
            </a:r>
            <a:endParaRPr sz="2000">
              <a:latin typeface="Arial"/>
              <a:cs typeface="Arial"/>
            </a:endParaRPr>
          </a:p>
          <a:p>
            <a:pPr marL="657225">
              <a:lnSpc>
                <a:spcPts val="2160"/>
              </a:lnSpc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657225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mình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[0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1 0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</a:t>
            </a:r>
            <a:r>
              <a:rPr sz="2000" spc="-25" dirty="0">
                <a:latin typeface="Arial"/>
                <a:cs typeface="Arial"/>
              </a:rPr>
              <a:t>0]</a:t>
            </a:r>
            <a:endParaRPr sz="2000">
              <a:latin typeface="Arial"/>
              <a:cs typeface="Arial"/>
            </a:endParaRPr>
          </a:p>
          <a:p>
            <a:pPr marL="657225">
              <a:lnSpc>
                <a:spcPts val="2280"/>
              </a:lnSpc>
              <a:tabLst>
                <a:tab pos="1287780" algn="l"/>
              </a:tabLst>
            </a:pPr>
            <a:r>
              <a:rPr sz="2000" spc="-25" dirty="0">
                <a:latin typeface="Arial"/>
                <a:cs typeface="Arial"/>
              </a:rPr>
              <a:t>táo</a:t>
            </a:r>
            <a:r>
              <a:rPr sz="2000" dirty="0">
                <a:latin typeface="Arial"/>
                <a:cs typeface="Arial"/>
              </a:rPr>
              <a:t>	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[0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0 0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1]</a:t>
            </a:r>
            <a:endParaRPr sz="2000">
              <a:latin typeface="Arial"/>
              <a:cs typeface="Arial"/>
            </a:endParaRPr>
          </a:p>
          <a:p>
            <a:pPr marL="241300" marR="5080" indent="-229235">
              <a:lnSpc>
                <a:spcPts val="2380"/>
              </a:lnSpc>
              <a:spcBef>
                <a:spcPts val="1019"/>
              </a:spcBef>
              <a:buChar char="•"/>
              <a:tabLst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Nhược: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tốn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tài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nguyên,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không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thể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hiện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được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liên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hệ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ngữ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nghĩa </a:t>
            </a:r>
            <a:r>
              <a:rPr sz="2200" dirty="0">
                <a:latin typeface="Arial"/>
                <a:cs typeface="Arial"/>
              </a:rPr>
              <a:t>giữa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từ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9759" y="6485699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28" y="6502385"/>
            <a:ext cx="7670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Tham</a:t>
            </a:r>
            <a:r>
              <a:rPr sz="1400" i="1" spc="9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khảo:</a:t>
            </a:r>
            <a:r>
              <a:rPr sz="1400" i="1" spc="11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https://forum.machinelearningcoban.com/t/hoc-bieu-dien-ngon-ngu-cho-may-tinh/299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899" y="-119557"/>
            <a:ext cx="4879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Co-</a:t>
            </a:r>
            <a:r>
              <a:rPr dirty="0"/>
              <a:t>occurrence</a:t>
            </a:r>
            <a:r>
              <a:rPr spc="-17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752" y="676236"/>
            <a:ext cx="6032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</a:tabLst>
            </a:pPr>
            <a:r>
              <a:rPr sz="2200" dirty="0">
                <a:latin typeface="Arial"/>
                <a:cs typeface="Arial"/>
              </a:rPr>
              <a:t>“Bạn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sẽ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hiểu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một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đi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cùng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với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nó”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563" y="1050035"/>
            <a:ext cx="7527035" cy="23774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39759" y="6485699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563" y="3427475"/>
            <a:ext cx="7527035" cy="34259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62" y="6607587"/>
            <a:ext cx="7670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Tham</a:t>
            </a:r>
            <a:r>
              <a:rPr sz="1400" i="1" spc="8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khảo:</a:t>
            </a:r>
            <a:r>
              <a:rPr sz="1400" i="1" spc="114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https://forum.machinelearningcoban.com/t/hoc-bieu-dien-ngon-ngu-cho-may-tinh/299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642" y="226770"/>
            <a:ext cx="6184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Từ</a:t>
            </a:r>
            <a:r>
              <a:rPr sz="4400" spc="-85" dirty="0"/>
              <a:t> </a:t>
            </a:r>
            <a:r>
              <a:rPr sz="4400" dirty="0"/>
              <a:t>đa</a:t>
            </a:r>
            <a:r>
              <a:rPr sz="4400" spc="-75" dirty="0"/>
              <a:t> </a:t>
            </a:r>
            <a:r>
              <a:rPr sz="4400" dirty="0"/>
              <a:t>nghĩa,</a:t>
            </a:r>
            <a:r>
              <a:rPr sz="4400" spc="-70" dirty="0"/>
              <a:t> </a:t>
            </a:r>
            <a:r>
              <a:rPr sz="4400" dirty="0"/>
              <a:t>đồng</a:t>
            </a:r>
            <a:r>
              <a:rPr sz="4400" spc="-60" dirty="0"/>
              <a:t> </a:t>
            </a:r>
            <a:r>
              <a:rPr sz="4400" spc="-10" dirty="0"/>
              <a:t>nghĩa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94725" y="1390979"/>
            <a:ext cx="8376284" cy="42481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53365" marR="173355" indent="-228600">
              <a:lnSpc>
                <a:spcPct val="80000"/>
              </a:lnSpc>
              <a:spcBef>
                <a:spcPts val="725"/>
              </a:spcBef>
              <a:buChar char="•"/>
              <a:tabLst>
                <a:tab pos="253365" algn="l"/>
              </a:tabLst>
            </a:pPr>
            <a:r>
              <a:rPr sz="2600" dirty="0">
                <a:latin typeface="Arial"/>
                <a:cs typeface="Arial"/>
              </a:rPr>
              <a:t>Từ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đa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nghĩa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(Polysemy):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một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từ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có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thể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có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nhiều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nghĩa </a:t>
            </a:r>
            <a:r>
              <a:rPr sz="2600" dirty="0">
                <a:latin typeface="Arial"/>
                <a:cs typeface="Arial"/>
              </a:rPr>
              <a:t>mà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cú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pháp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chỉ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giúp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phân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biệt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nghĩa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đ/v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từ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loại </a:t>
            </a:r>
            <a:r>
              <a:rPr sz="2600" dirty="0">
                <a:latin typeface="Arial"/>
                <a:cs typeface="Arial"/>
              </a:rPr>
              <a:t>khác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nhau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của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từ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nhập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nhằng</a:t>
            </a:r>
            <a:endParaRPr sz="2600">
              <a:latin typeface="Arial"/>
              <a:cs typeface="Arial"/>
            </a:endParaRPr>
          </a:p>
          <a:p>
            <a:pPr marL="709295" marR="17780" lvl="1" indent="-227329">
              <a:lnSpc>
                <a:spcPct val="80000"/>
              </a:lnSpc>
              <a:spcBef>
                <a:spcPts val="500"/>
              </a:spcBef>
              <a:buFont typeface="Arial"/>
              <a:buChar char="•"/>
              <a:tabLst>
                <a:tab pos="710565" algn="l"/>
              </a:tabLst>
            </a:pPr>
            <a:r>
              <a:rPr sz="2400" i="1" dirty="0">
                <a:latin typeface="Arial"/>
                <a:cs typeface="Arial"/>
              </a:rPr>
              <a:t>chỉ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spc="247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(cuộn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chỉ)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chỉ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277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(chỉ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năm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ngón)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chỉ</a:t>
            </a:r>
            <a:r>
              <a:rPr sz="2400" baseline="-20833" dirty="0">
                <a:latin typeface="Arial"/>
                <a:cs typeface="Arial"/>
              </a:rPr>
              <a:t>3</a:t>
            </a:r>
            <a:r>
              <a:rPr sz="2400" spc="292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(chỉ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còn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có 	</a:t>
            </a:r>
            <a:r>
              <a:rPr sz="2400" dirty="0">
                <a:latin typeface="Arial"/>
                <a:cs typeface="Arial"/>
              </a:rPr>
              <a:t>dăm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đồng).</a:t>
            </a:r>
            <a:endParaRPr sz="2400">
              <a:latin typeface="Arial"/>
              <a:cs typeface="Arial"/>
            </a:endParaRPr>
          </a:p>
          <a:p>
            <a:pPr marL="709295" lvl="1" indent="-227329">
              <a:lnSpc>
                <a:spcPts val="2810"/>
              </a:lnSpc>
              <a:buChar char="•"/>
              <a:tabLst>
                <a:tab pos="709295" algn="l"/>
              </a:tabLst>
            </a:pPr>
            <a:r>
              <a:rPr sz="2400" dirty="0">
                <a:latin typeface="Arial"/>
                <a:cs typeface="Arial"/>
              </a:rPr>
              <a:t>“conduct”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(noun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verb)</a:t>
            </a:r>
            <a:endParaRPr sz="2400">
              <a:latin typeface="Arial"/>
              <a:cs typeface="Arial"/>
            </a:endParaRPr>
          </a:p>
          <a:p>
            <a:pPr marL="1167765" lvl="2" indent="-228600">
              <a:lnSpc>
                <a:spcPct val="100000"/>
              </a:lnSpc>
              <a:spcBef>
                <a:spcPts val="30"/>
              </a:spcBef>
              <a:buChar char="•"/>
              <a:tabLst>
                <a:tab pos="1167765" algn="l"/>
              </a:tabLst>
            </a:pPr>
            <a:r>
              <a:rPr sz="2000" dirty="0">
                <a:latin typeface="Arial"/>
                <a:cs typeface="Arial"/>
              </a:rPr>
              <a:t>John’s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conduct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unacceptable.</a:t>
            </a:r>
            <a:endParaRPr sz="2000">
              <a:latin typeface="Arial"/>
              <a:cs typeface="Arial"/>
            </a:endParaRPr>
          </a:p>
          <a:p>
            <a:pPr marL="1167765" lvl="2" indent="-228600">
              <a:lnSpc>
                <a:spcPct val="100000"/>
              </a:lnSpc>
              <a:spcBef>
                <a:spcPts val="25"/>
              </a:spcBef>
              <a:buChar char="•"/>
              <a:tabLst>
                <a:tab pos="1167765" algn="l"/>
              </a:tabLst>
            </a:pPr>
            <a:r>
              <a:rPr sz="2000" dirty="0">
                <a:latin typeface="Arial"/>
                <a:cs typeface="Arial"/>
              </a:rPr>
              <a:t>John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 conduct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orchestra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Thursday.</a:t>
            </a:r>
            <a:endParaRPr sz="2000">
              <a:latin typeface="Arial"/>
              <a:cs typeface="Arial"/>
            </a:endParaRPr>
          </a:p>
          <a:p>
            <a:pPr marL="253365" marR="289560" indent="-228600">
              <a:lnSpc>
                <a:spcPts val="2810"/>
              </a:lnSpc>
              <a:spcBef>
                <a:spcPts val="1019"/>
              </a:spcBef>
              <a:buChar char="•"/>
              <a:tabLst>
                <a:tab pos="253365" algn="l"/>
              </a:tabLst>
            </a:pPr>
            <a:r>
              <a:rPr sz="2600" dirty="0">
                <a:latin typeface="Arial"/>
                <a:cs typeface="Arial"/>
              </a:rPr>
              <a:t>Đồng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nghĩa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(Synonymy):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là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những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từ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tương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đồng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với </a:t>
            </a:r>
            <a:r>
              <a:rPr sz="2600" dirty="0">
                <a:latin typeface="Arial"/>
                <a:cs typeface="Arial"/>
              </a:rPr>
              <a:t>nhau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về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nghĩa,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khác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nhau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về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âm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thanh.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Ví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dụ</a:t>
            </a:r>
            <a:endParaRPr sz="2600">
              <a:latin typeface="Arial"/>
              <a:cs typeface="Arial"/>
            </a:endParaRPr>
          </a:p>
          <a:p>
            <a:pPr marL="710565" lvl="1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710565" algn="l"/>
              </a:tabLst>
            </a:pPr>
            <a:r>
              <a:rPr sz="2200" dirty="0">
                <a:latin typeface="Arial"/>
                <a:cs typeface="Arial"/>
              </a:rPr>
              <a:t>cố,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gắng</a:t>
            </a:r>
            <a:endParaRPr sz="2200">
              <a:latin typeface="Arial"/>
              <a:cs typeface="Arial"/>
            </a:endParaRPr>
          </a:p>
          <a:p>
            <a:pPr marL="710565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710565" algn="l"/>
              </a:tabLst>
            </a:pPr>
            <a:r>
              <a:rPr sz="2200" spc="-10" dirty="0">
                <a:latin typeface="Arial"/>
                <a:cs typeface="Arial"/>
              </a:rPr>
              <a:t>car,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automobile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4</a:t>
            </a:fld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89902"/>
            <a:ext cx="4392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Co-</a:t>
            </a:r>
            <a:r>
              <a:rPr sz="3600" dirty="0"/>
              <a:t>occurrence</a:t>
            </a:r>
            <a:r>
              <a:rPr sz="3600" spc="-35" dirty="0"/>
              <a:t> </a:t>
            </a:r>
            <a:r>
              <a:rPr sz="3600" spc="-10" dirty="0"/>
              <a:t>matrix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018" y="783399"/>
            <a:ext cx="7527290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</a:tabLst>
            </a:pPr>
            <a:r>
              <a:rPr sz="2000" spc="-210" dirty="0">
                <a:solidFill>
                  <a:srgbClr val="222222"/>
                </a:solidFill>
                <a:latin typeface="Times New Roman"/>
                <a:cs typeface="Times New Roman"/>
              </a:rPr>
              <a:t>M</a:t>
            </a:r>
            <a:r>
              <a:rPr sz="2000" spc="-210" dirty="0">
                <a:solidFill>
                  <a:srgbClr val="222222"/>
                </a:solidFill>
                <a:latin typeface="Arial"/>
                <a:cs typeface="Arial"/>
              </a:rPr>
              <a:t>ứ</a:t>
            </a:r>
            <a:r>
              <a:rPr sz="2000" spc="-21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spc="-114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b="1" spc="-170" dirty="0">
                <a:solidFill>
                  <a:srgbClr val="222222"/>
                </a:solidFill>
                <a:latin typeface="Times New Roman"/>
                <a:cs typeface="Times New Roman"/>
              </a:rPr>
              <a:t>v</a:t>
            </a:r>
            <a:r>
              <a:rPr sz="2000" b="1" spc="-170" dirty="0">
                <a:solidFill>
                  <a:srgbClr val="222222"/>
                </a:solidFill>
                <a:latin typeface="Arial"/>
                <a:cs typeface="Arial"/>
              </a:rPr>
              <a:t>ă</a:t>
            </a:r>
            <a:r>
              <a:rPr sz="2000" b="1" spc="-170" dirty="0">
                <a:solidFill>
                  <a:srgbClr val="222222"/>
                </a:solidFill>
                <a:latin typeface="Times New Roman"/>
                <a:cs typeface="Times New Roman"/>
              </a:rPr>
              <a:t>n</a:t>
            </a:r>
            <a:r>
              <a:rPr sz="2000" b="1" spc="-10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b="1" spc="-175" dirty="0">
                <a:solidFill>
                  <a:srgbClr val="222222"/>
                </a:solidFill>
                <a:latin typeface="Times New Roman"/>
                <a:cs typeface="Times New Roman"/>
              </a:rPr>
              <a:t>b</a:t>
            </a:r>
            <a:r>
              <a:rPr sz="2000" b="1" spc="-175" dirty="0">
                <a:solidFill>
                  <a:srgbClr val="222222"/>
                </a:solidFill>
                <a:latin typeface="Arial"/>
                <a:cs typeface="Arial"/>
              </a:rPr>
              <a:t>ả</a:t>
            </a:r>
            <a:r>
              <a:rPr sz="2000" b="1" spc="-175" dirty="0">
                <a:solidFill>
                  <a:srgbClr val="222222"/>
                </a:solidFill>
                <a:latin typeface="Times New Roman"/>
                <a:cs typeface="Times New Roman"/>
              </a:rPr>
              <a:t>n</a:t>
            </a:r>
            <a:r>
              <a:rPr sz="2000" b="1" spc="-9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229" dirty="0">
                <a:solidFill>
                  <a:srgbClr val="222222"/>
                </a:solidFill>
                <a:latin typeface="Times New Roman"/>
                <a:cs typeface="Times New Roman"/>
              </a:rPr>
              <a:t>cho</a:t>
            </a:r>
            <a:r>
              <a:rPr sz="2000" spc="-9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215" dirty="0">
                <a:solidFill>
                  <a:srgbClr val="222222"/>
                </a:solidFill>
                <a:latin typeface="Times New Roman"/>
                <a:cs typeface="Times New Roman"/>
              </a:rPr>
              <a:t>thông</a:t>
            </a:r>
            <a:r>
              <a:rPr sz="2000" spc="-114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222222"/>
                </a:solidFill>
                <a:latin typeface="Times New Roman"/>
                <a:cs typeface="Times New Roman"/>
              </a:rPr>
              <a:t>tin</a:t>
            </a:r>
            <a:r>
              <a:rPr sz="2000" spc="-1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235" dirty="0">
                <a:solidFill>
                  <a:srgbClr val="222222"/>
                </a:solidFill>
                <a:latin typeface="Times New Roman"/>
                <a:cs typeface="Times New Roman"/>
              </a:rPr>
              <a:t>chung</a:t>
            </a:r>
            <a:r>
              <a:rPr sz="2000" spc="-10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222222"/>
                </a:solidFill>
                <a:latin typeface="Times New Roman"/>
                <a:cs typeface="Times New Roman"/>
              </a:rPr>
              <a:t>v</a:t>
            </a:r>
            <a:r>
              <a:rPr sz="2000" spc="-120" dirty="0">
                <a:solidFill>
                  <a:srgbClr val="222222"/>
                </a:solidFill>
                <a:latin typeface="Arial"/>
                <a:cs typeface="Arial"/>
              </a:rPr>
              <a:t>ề</a:t>
            </a:r>
            <a:r>
              <a:rPr sz="2000" spc="-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spc="-145" dirty="0">
                <a:solidFill>
                  <a:srgbClr val="222222"/>
                </a:solidFill>
                <a:latin typeface="Arial"/>
                <a:cs typeface="Arial"/>
              </a:rPr>
              <a:t>á</a:t>
            </a:r>
            <a:r>
              <a:rPr sz="2000" spc="-145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spc="-1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55" dirty="0">
                <a:solidFill>
                  <a:srgbClr val="222222"/>
                </a:solidFill>
                <a:latin typeface="Times New Roman"/>
                <a:cs typeface="Times New Roman"/>
              </a:rPr>
              <a:t>ch</a:t>
            </a:r>
            <a:r>
              <a:rPr sz="2000" spc="-155" dirty="0">
                <a:solidFill>
                  <a:srgbClr val="222222"/>
                </a:solidFill>
                <a:latin typeface="Arial"/>
                <a:cs typeface="Arial"/>
              </a:rPr>
              <a:t>ủ</a:t>
            </a:r>
            <a:r>
              <a:rPr sz="2000" spc="-1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22222"/>
                </a:solidFill>
                <a:latin typeface="Arial"/>
                <a:cs typeface="Arial"/>
              </a:rPr>
              <a:t>đề</a:t>
            </a:r>
            <a:r>
              <a:rPr sz="2000" spc="-15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222222"/>
                </a:solidFill>
                <a:latin typeface="Times New Roman"/>
                <a:cs typeface="Times New Roman"/>
              </a:rPr>
              <a:t>h</a:t>
            </a:r>
            <a:r>
              <a:rPr sz="2000" spc="-145" dirty="0">
                <a:solidFill>
                  <a:srgbClr val="222222"/>
                </a:solidFill>
                <a:latin typeface="Arial"/>
                <a:cs typeface="Arial"/>
              </a:rPr>
              <a:t>ướ</a:t>
            </a:r>
            <a:r>
              <a:rPr sz="2000" spc="-145" dirty="0">
                <a:solidFill>
                  <a:srgbClr val="222222"/>
                </a:solidFill>
                <a:latin typeface="Times New Roman"/>
                <a:cs typeface="Times New Roman"/>
              </a:rPr>
              <a:t>ng</a:t>
            </a:r>
            <a:r>
              <a:rPr sz="2000" spc="-1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000" spc="-90" dirty="0">
                <a:solidFill>
                  <a:srgbClr val="222222"/>
                </a:solidFill>
                <a:latin typeface="Arial"/>
                <a:cs typeface="Arial"/>
              </a:rPr>
              <a:t>ớ</a:t>
            </a:r>
            <a:r>
              <a:rPr sz="2000" spc="-90" dirty="0">
                <a:solidFill>
                  <a:srgbClr val="222222"/>
                </a:solidFill>
                <a:latin typeface="Times New Roman"/>
                <a:cs typeface="Times New Roman"/>
              </a:rPr>
              <a:t>i</a:t>
            </a:r>
            <a:r>
              <a:rPr sz="2000" spc="-12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spc="-140" dirty="0">
                <a:solidFill>
                  <a:srgbClr val="222222"/>
                </a:solidFill>
                <a:latin typeface="Arial"/>
                <a:cs typeface="Arial"/>
              </a:rPr>
              <a:t>á</a:t>
            </a:r>
            <a:r>
              <a:rPr sz="2000" spc="-14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spc="-9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60" dirty="0">
                <a:solidFill>
                  <a:srgbClr val="222222"/>
                </a:solidFill>
                <a:latin typeface="Times New Roman"/>
                <a:cs typeface="Times New Roman"/>
              </a:rPr>
              <a:t>ph</a:t>
            </a:r>
            <a:r>
              <a:rPr sz="2000" spc="-160" dirty="0">
                <a:solidFill>
                  <a:srgbClr val="222222"/>
                </a:solidFill>
                <a:latin typeface="Arial"/>
                <a:cs typeface="Arial"/>
              </a:rPr>
              <a:t>ươ</a:t>
            </a:r>
            <a:r>
              <a:rPr sz="2000" spc="-160" dirty="0">
                <a:solidFill>
                  <a:srgbClr val="222222"/>
                </a:solidFill>
                <a:latin typeface="Times New Roman"/>
                <a:cs typeface="Times New Roman"/>
              </a:rPr>
              <a:t>ng</a:t>
            </a:r>
            <a:r>
              <a:rPr sz="2000" spc="-12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80" dirty="0">
                <a:solidFill>
                  <a:srgbClr val="222222"/>
                </a:solidFill>
                <a:latin typeface="Times New Roman"/>
                <a:cs typeface="Times New Roman"/>
              </a:rPr>
              <a:t>ph</a:t>
            </a:r>
            <a:r>
              <a:rPr sz="2000" spc="-180" dirty="0">
                <a:solidFill>
                  <a:srgbClr val="222222"/>
                </a:solidFill>
                <a:latin typeface="Arial"/>
                <a:cs typeface="Arial"/>
              </a:rPr>
              <a:t>á</a:t>
            </a:r>
            <a:r>
              <a:rPr sz="2000" spc="-180" dirty="0">
                <a:solidFill>
                  <a:srgbClr val="222222"/>
                </a:solidFill>
                <a:latin typeface="Times New Roman"/>
                <a:cs typeface="Times New Roman"/>
              </a:rPr>
              <a:t>p</a:t>
            </a:r>
            <a:r>
              <a:rPr sz="2000" spc="-10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325" dirty="0">
                <a:solidFill>
                  <a:srgbClr val="222222"/>
                </a:solidFill>
                <a:latin typeface="Times New Roman"/>
                <a:cs typeface="Times New Roman"/>
              </a:rPr>
              <a:t>LSA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sz="2000" spc="-210" dirty="0">
                <a:solidFill>
                  <a:srgbClr val="222222"/>
                </a:solidFill>
                <a:latin typeface="Times New Roman"/>
                <a:cs typeface="Times New Roman"/>
              </a:rPr>
              <a:t>M</a:t>
            </a:r>
            <a:r>
              <a:rPr sz="2000" spc="-210" dirty="0">
                <a:solidFill>
                  <a:srgbClr val="222222"/>
                </a:solidFill>
                <a:latin typeface="Arial"/>
                <a:cs typeface="Arial"/>
              </a:rPr>
              <a:t>ứ</a:t>
            </a:r>
            <a:r>
              <a:rPr sz="2000" spc="-21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spc="3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b="1" spc="-150" dirty="0">
                <a:solidFill>
                  <a:srgbClr val="222222"/>
                </a:solidFill>
                <a:latin typeface="Arial"/>
                <a:cs typeface="Arial"/>
              </a:rPr>
              <a:t>ử</a:t>
            </a:r>
            <a:r>
              <a:rPr sz="2000" b="1" spc="-15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000" b="1" spc="-105" dirty="0">
                <a:solidFill>
                  <a:srgbClr val="222222"/>
                </a:solidFill>
                <a:latin typeface="Times New Roman"/>
                <a:cs typeface="Times New Roman"/>
              </a:rPr>
              <a:t> s</a:t>
            </a:r>
            <a:r>
              <a:rPr sz="2000" b="1" spc="-105" dirty="0">
                <a:solidFill>
                  <a:srgbClr val="222222"/>
                </a:solidFill>
                <a:latin typeface="Arial"/>
                <a:cs typeface="Arial"/>
              </a:rPr>
              <a:t>ổ</a:t>
            </a:r>
            <a:r>
              <a:rPr sz="2000" b="1" spc="-1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000" b="1" spc="-30" dirty="0">
                <a:solidFill>
                  <a:srgbClr val="222222"/>
                </a:solidFill>
                <a:latin typeface="Arial"/>
                <a:cs typeface="Arial"/>
              </a:rPr>
              <a:t>ừ</a:t>
            </a:r>
            <a:r>
              <a:rPr sz="2000" b="1" spc="-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spc="-229" dirty="0">
                <a:solidFill>
                  <a:srgbClr val="222222"/>
                </a:solidFill>
                <a:latin typeface="Times New Roman"/>
                <a:cs typeface="Times New Roman"/>
              </a:rPr>
              <a:t>cho</a:t>
            </a:r>
            <a:r>
              <a:rPr sz="2000" spc="-10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215" dirty="0">
                <a:solidFill>
                  <a:srgbClr val="222222"/>
                </a:solidFill>
                <a:latin typeface="Times New Roman"/>
                <a:cs typeface="Times New Roman"/>
              </a:rPr>
              <a:t>thông</a:t>
            </a:r>
            <a:r>
              <a:rPr sz="2000" spc="-13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222222"/>
                </a:solidFill>
                <a:latin typeface="Times New Roman"/>
                <a:cs typeface="Times New Roman"/>
              </a:rPr>
              <a:t>tin</a:t>
            </a:r>
            <a:r>
              <a:rPr sz="2000" spc="-13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222222"/>
                </a:solidFill>
                <a:latin typeface="Times New Roman"/>
                <a:cs typeface="Times New Roman"/>
              </a:rPr>
              <a:t>v</a:t>
            </a:r>
            <a:r>
              <a:rPr sz="2000" spc="-120" dirty="0">
                <a:solidFill>
                  <a:srgbClr val="222222"/>
                </a:solidFill>
                <a:latin typeface="Arial"/>
                <a:cs typeface="Arial"/>
              </a:rPr>
              <a:t>ề</a:t>
            </a:r>
            <a:r>
              <a:rPr sz="2000" spc="-1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spc="-114" dirty="0">
                <a:solidFill>
                  <a:srgbClr val="222222"/>
                </a:solidFill>
                <a:latin typeface="Arial"/>
                <a:cs typeface="Arial"/>
              </a:rPr>
              <a:t>ả</a:t>
            </a:r>
            <a:r>
              <a:rPr sz="2000" spc="-1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222222"/>
                </a:solidFill>
                <a:latin typeface="Times New Roman"/>
                <a:cs typeface="Times New Roman"/>
              </a:rPr>
              <a:t>ch</a:t>
            </a:r>
            <a:r>
              <a:rPr sz="2000" spc="-170" dirty="0">
                <a:solidFill>
                  <a:srgbClr val="222222"/>
                </a:solidFill>
                <a:latin typeface="Arial"/>
                <a:cs typeface="Arial"/>
              </a:rPr>
              <a:t>ứ</a:t>
            </a:r>
            <a:r>
              <a:rPr sz="2000" spc="-17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spc="-114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80" dirty="0">
                <a:solidFill>
                  <a:srgbClr val="222222"/>
                </a:solidFill>
                <a:latin typeface="Times New Roman"/>
                <a:cs typeface="Times New Roman"/>
              </a:rPr>
              <a:t>n</a:t>
            </a:r>
            <a:r>
              <a:rPr sz="2000" spc="-180" dirty="0">
                <a:solidFill>
                  <a:srgbClr val="222222"/>
                </a:solidFill>
                <a:latin typeface="Arial"/>
                <a:cs typeface="Arial"/>
              </a:rPr>
              <a:t>ă</a:t>
            </a:r>
            <a:r>
              <a:rPr sz="2000" spc="-180" dirty="0">
                <a:solidFill>
                  <a:srgbClr val="222222"/>
                </a:solidFill>
                <a:latin typeface="Times New Roman"/>
                <a:cs typeface="Times New Roman"/>
              </a:rPr>
              <a:t>ng</a:t>
            </a:r>
            <a:r>
              <a:rPr sz="2000" spc="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b="1" spc="-12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b="1" spc="-120" dirty="0">
                <a:solidFill>
                  <a:srgbClr val="222222"/>
                </a:solidFill>
                <a:latin typeface="Arial"/>
                <a:cs typeface="Arial"/>
              </a:rPr>
              <a:t>ú</a:t>
            </a:r>
            <a:r>
              <a:rPr sz="2000" b="1" spc="-1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b="1" spc="-195" dirty="0">
                <a:solidFill>
                  <a:srgbClr val="222222"/>
                </a:solidFill>
                <a:latin typeface="Times New Roman"/>
                <a:cs typeface="Times New Roman"/>
              </a:rPr>
              <a:t>ph</a:t>
            </a:r>
            <a:r>
              <a:rPr sz="2000" b="1" spc="-195" dirty="0">
                <a:solidFill>
                  <a:srgbClr val="222222"/>
                </a:solidFill>
                <a:latin typeface="Arial"/>
                <a:cs typeface="Arial"/>
              </a:rPr>
              <a:t>á</a:t>
            </a:r>
            <a:r>
              <a:rPr sz="2000" b="1" spc="-195" dirty="0">
                <a:solidFill>
                  <a:srgbClr val="222222"/>
                </a:solidFill>
                <a:latin typeface="Times New Roman"/>
                <a:cs typeface="Times New Roman"/>
              </a:rPr>
              <a:t>p</a:t>
            </a:r>
            <a:r>
              <a:rPr sz="2000" b="1" spc="5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45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spc="-145" dirty="0">
                <a:solidFill>
                  <a:srgbClr val="222222"/>
                </a:solidFill>
                <a:latin typeface="Arial"/>
                <a:cs typeface="Arial"/>
              </a:rPr>
              <a:t>ủ</a:t>
            </a:r>
            <a:r>
              <a:rPr sz="2000" spc="-145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000" spc="-10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000" spc="-70" dirty="0">
                <a:solidFill>
                  <a:srgbClr val="222222"/>
                </a:solidFill>
                <a:latin typeface="Arial"/>
                <a:cs typeface="Arial"/>
              </a:rPr>
              <a:t>ừ</a:t>
            </a:r>
            <a:r>
              <a:rPr sz="2000" spc="-1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222222"/>
                </a:solidFill>
                <a:latin typeface="Times New Roman"/>
                <a:cs typeface="Times New Roman"/>
              </a:rPr>
              <a:t>v</a:t>
            </a:r>
            <a:r>
              <a:rPr sz="2000" spc="-110" dirty="0">
                <a:solidFill>
                  <a:srgbClr val="222222"/>
                </a:solidFill>
                <a:latin typeface="Arial"/>
                <a:cs typeface="Arial"/>
              </a:rPr>
              <a:t>à</a:t>
            </a:r>
            <a:r>
              <a:rPr sz="20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222222"/>
                </a:solidFill>
                <a:latin typeface="Times New Roman"/>
                <a:cs typeface="Times New Roman"/>
              </a:rPr>
              <a:t>ng</a:t>
            </a:r>
            <a:r>
              <a:rPr sz="2000" b="1" spc="-170" dirty="0">
                <a:solidFill>
                  <a:srgbClr val="222222"/>
                </a:solidFill>
                <a:latin typeface="Arial"/>
                <a:cs typeface="Arial"/>
              </a:rPr>
              <a:t>ữ</a:t>
            </a:r>
            <a:r>
              <a:rPr sz="2000" b="1" spc="-1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22222"/>
                </a:solidFill>
                <a:latin typeface="Times New Roman"/>
                <a:cs typeface="Times New Roman"/>
              </a:rPr>
              <a:t>ngh</a:t>
            </a:r>
            <a:r>
              <a:rPr sz="2000" b="1" spc="-10" dirty="0">
                <a:solidFill>
                  <a:srgbClr val="222222"/>
                </a:solidFill>
                <a:latin typeface="Arial"/>
                <a:cs typeface="Arial"/>
              </a:rPr>
              <a:t>ĩ</a:t>
            </a:r>
            <a:r>
              <a:rPr sz="2000" b="1" spc="-1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0"/>
            <a:ext cx="3733800" cy="913130"/>
          </a:xfrm>
          <a:custGeom>
            <a:avLst/>
            <a:gdLst/>
            <a:ahLst/>
            <a:cxnLst/>
            <a:rect l="l" t="t" r="r" b="b"/>
            <a:pathLst>
              <a:path w="3733800" h="913130">
                <a:moveTo>
                  <a:pt x="3733800" y="0"/>
                </a:moveTo>
                <a:lnTo>
                  <a:pt x="0" y="0"/>
                </a:lnTo>
                <a:lnTo>
                  <a:pt x="0" y="912876"/>
                </a:lnTo>
                <a:lnTo>
                  <a:pt x="3733800" y="912876"/>
                </a:lnTo>
                <a:lnTo>
                  <a:pt x="373380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376172" y="2357627"/>
            <a:ext cx="5707380" cy="3889248"/>
            <a:chOff x="1376172" y="2357627"/>
            <a:chExt cx="5707380" cy="3889248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6172" y="2357627"/>
              <a:ext cx="5707380" cy="1069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6172" y="3427475"/>
              <a:ext cx="5707380" cy="2819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89016" y="10223"/>
            <a:ext cx="34886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</a:t>
            </a:r>
            <a:r>
              <a:rPr sz="1800" dirty="0">
                <a:latin typeface="Arial"/>
                <a:cs typeface="Arial"/>
              </a:rPr>
              <a:t>ôi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đang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tìm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một_nửa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mình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</a:t>
            </a:r>
            <a:r>
              <a:rPr sz="1800" dirty="0">
                <a:latin typeface="Arial"/>
                <a:cs typeface="Arial"/>
              </a:rPr>
              <a:t>ôi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đã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ăn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một_nửa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quả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táo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</a:t>
            </a:r>
            <a:r>
              <a:rPr sz="1800" dirty="0">
                <a:latin typeface="Arial"/>
                <a:cs typeface="Arial"/>
              </a:rPr>
              <a:t>ôi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đã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tìm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một_nửa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quả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táo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40</a:t>
            </a:fld>
            <a:endParaRPr sz="1200"/>
          </a:p>
        </p:txBody>
      </p:sp>
      <p:sp>
        <p:nvSpPr>
          <p:cNvPr id="11" name="object 11"/>
          <p:cNvSpPr txBox="1"/>
          <p:nvPr/>
        </p:nvSpPr>
        <p:spPr>
          <a:xfrm>
            <a:off x="93928" y="6519276"/>
            <a:ext cx="76701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i="1" dirty="0">
                <a:latin typeface="Arial"/>
                <a:cs typeface="Arial"/>
              </a:rPr>
              <a:t>Tham</a:t>
            </a:r>
            <a:r>
              <a:rPr sz="1400" i="1" spc="9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khảo:</a:t>
            </a:r>
            <a:r>
              <a:rPr sz="1400" i="1" spc="11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https://forum.machinelearningcoban.com/t/hoc-bieu-dien-ngon-ngu-cho-may-tinh/299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899" y="231114"/>
            <a:ext cx="4879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Co-</a:t>
            </a:r>
            <a:r>
              <a:rPr dirty="0"/>
              <a:t>occurrence</a:t>
            </a:r>
            <a:r>
              <a:rPr spc="-170" dirty="0"/>
              <a:t> </a:t>
            </a:r>
            <a:r>
              <a:rPr spc="-10" dirty="0"/>
              <a:t>matrix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17" y="1351267"/>
            <a:ext cx="8051800" cy="374840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39395" marR="184785" indent="-227329">
              <a:lnSpc>
                <a:spcPts val="303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Ghi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nhận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được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thông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đồng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xuất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hiện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các 	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trong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dữ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liệu</a:t>
            </a:r>
            <a:r>
              <a:rPr sz="2800" spc="-25" dirty="0">
                <a:latin typeface="Arial"/>
                <a:cs typeface="Arial"/>
              </a:rPr>
              <a:t> học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Vấn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đề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Chiều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tăng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kích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thước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điển.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Cần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gian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nhớ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lớn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lưu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tin.</a:t>
            </a:r>
            <a:endParaRPr sz="2400">
              <a:latin typeface="Arial"/>
              <a:cs typeface="Arial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4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Các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mô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hình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phân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loại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đó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dựa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biểu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diễn 	</a:t>
            </a:r>
            <a:r>
              <a:rPr sz="2400" dirty="0">
                <a:latin typeface="Arial"/>
                <a:cs typeface="Arial"/>
              </a:rPr>
              <a:t>này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sẽ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gặp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phải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vấn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đề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biểu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diễn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thưa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(sparsity 	issues).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Giải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quyết: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Singular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Value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Decomposition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41</a:t>
            </a:fld>
            <a:endParaRPr sz="1200"/>
          </a:p>
        </p:txBody>
      </p:sp>
      <p:sp>
        <p:nvSpPr>
          <p:cNvPr id="6" name="object 6"/>
          <p:cNvSpPr txBox="1"/>
          <p:nvPr/>
        </p:nvSpPr>
        <p:spPr>
          <a:xfrm>
            <a:off x="93928" y="6519276"/>
            <a:ext cx="76701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i="1" dirty="0">
                <a:latin typeface="Arial"/>
                <a:cs typeface="Arial"/>
              </a:rPr>
              <a:t>Tham</a:t>
            </a:r>
            <a:r>
              <a:rPr sz="1400" i="1" spc="9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khảo:</a:t>
            </a:r>
            <a:r>
              <a:rPr sz="1400" i="1" spc="11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https://forum.machinelearningcoban.com/t/hoc-bieu-dien-ngon-ngu-cho-may-tinh/299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408" rIns="0" bIns="0" rtlCol="0">
            <a:spAutoFit/>
          </a:bodyPr>
          <a:lstStyle/>
          <a:p>
            <a:pPr marL="641350">
              <a:lnSpc>
                <a:spcPct val="100000"/>
              </a:lnSpc>
              <a:spcBef>
                <a:spcPts val="95"/>
              </a:spcBef>
            </a:pPr>
            <a:r>
              <a:rPr dirty="0"/>
              <a:t>Word</a:t>
            </a:r>
            <a:r>
              <a:rPr spc="-180" dirty="0"/>
              <a:t> </a:t>
            </a:r>
            <a:r>
              <a:rPr spc="-10" dirty="0"/>
              <a:t>embedding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066" y="1587385"/>
            <a:ext cx="7724775" cy="22320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Thay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vì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lưu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thông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xuất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bằng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đếm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trực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tiếp </a:t>
            </a:r>
            <a:r>
              <a:rPr sz="2000" dirty="0">
                <a:latin typeface="Arial"/>
                <a:cs typeface="Arial"/>
              </a:rPr>
              <a:t>như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trận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đồng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xuất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hiện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word2vec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để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đoán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lân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cận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tất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cả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25" dirty="0">
                <a:latin typeface="Arial"/>
                <a:cs typeface="Arial"/>
              </a:rPr>
              <a:t> từ.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Phương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pháp: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Đoán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lân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cận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cửa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mỗi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từ:</a:t>
            </a:r>
            <a:endParaRPr sz="2000">
              <a:latin typeface="Arial"/>
              <a:cs typeface="Arial"/>
            </a:endParaRPr>
          </a:p>
          <a:p>
            <a:pPr marL="1155065" marR="827405" lvl="2" indent="-228600">
              <a:lnSpc>
                <a:spcPts val="2160"/>
              </a:lnSpc>
              <a:spcBef>
                <a:spcPts val="535"/>
              </a:spcBef>
              <a:buChar char="•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Với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mỗi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đoán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cửa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sổ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bán </a:t>
            </a:r>
            <a:r>
              <a:rPr sz="2000" dirty="0">
                <a:latin typeface="Arial"/>
                <a:cs typeface="Arial"/>
              </a:rPr>
              <a:t>kính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tất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cả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từ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4206239"/>
            <a:ext cx="7162800" cy="21960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236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Hàm</a:t>
            </a:r>
            <a:r>
              <a:rPr sz="4400" spc="-20" dirty="0"/>
              <a:t> </a:t>
            </a:r>
            <a:r>
              <a:rPr sz="4400" dirty="0"/>
              <a:t>mục</a:t>
            </a:r>
            <a:r>
              <a:rPr sz="4400" spc="-5" dirty="0"/>
              <a:t> </a:t>
            </a:r>
            <a:r>
              <a:rPr sz="4400" spc="-20" dirty="0"/>
              <a:t>tiêu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87680" y="1293875"/>
            <a:ext cx="8229600" cy="4495800"/>
            <a:chOff x="487680" y="1293875"/>
            <a:chExt cx="8229600" cy="4495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1293875"/>
              <a:ext cx="8229600" cy="2133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3427475"/>
              <a:ext cx="8229600" cy="2362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66305" y="5873048"/>
            <a:ext cx="3158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Hàm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(loss/cost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0932" y="5332475"/>
            <a:ext cx="169545" cy="460375"/>
          </a:xfrm>
          <a:custGeom>
            <a:avLst/>
            <a:gdLst/>
            <a:ahLst/>
            <a:cxnLst/>
            <a:rect l="l" t="t" r="r" b="b"/>
            <a:pathLst>
              <a:path w="169544" h="460375">
                <a:moveTo>
                  <a:pt x="41946" y="71064"/>
                </a:moveTo>
                <a:lnTo>
                  <a:pt x="30111" y="75093"/>
                </a:lnTo>
                <a:lnTo>
                  <a:pt x="158496" y="460247"/>
                </a:lnTo>
                <a:lnTo>
                  <a:pt x="169164" y="455675"/>
                </a:lnTo>
                <a:lnTo>
                  <a:pt x="41946" y="71064"/>
                </a:lnTo>
                <a:close/>
              </a:path>
              <a:path w="169544" h="460375">
                <a:moveTo>
                  <a:pt x="10668" y="0"/>
                </a:moveTo>
                <a:lnTo>
                  <a:pt x="0" y="85343"/>
                </a:lnTo>
                <a:lnTo>
                  <a:pt x="30111" y="75093"/>
                </a:lnTo>
                <a:lnTo>
                  <a:pt x="25908" y="62483"/>
                </a:lnTo>
                <a:lnTo>
                  <a:pt x="38100" y="59435"/>
                </a:lnTo>
                <a:lnTo>
                  <a:pt x="70104" y="59435"/>
                </a:lnTo>
                <a:lnTo>
                  <a:pt x="10668" y="0"/>
                </a:lnTo>
                <a:close/>
              </a:path>
              <a:path w="169544" h="460375">
                <a:moveTo>
                  <a:pt x="38100" y="59435"/>
                </a:moveTo>
                <a:lnTo>
                  <a:pt x="25908" y="62483"/>
                </a:lnTo>
                <a:lnTo>
                  <a:pt x="30111" y="75093"/>
                </a:lnTo>
                <a:lnTo>
                  <a:pt x="41946" y="71064"/>
                </a:lnTo>
                <a:lnTo>
                  <a:pt x="38100" y="59435"/>
                </a:lnTo>
                <a:close/>
              </a:path>
              <a:path w="169544" h="460375">
                <a:moveTo>
                  <a:pt x="70104" y="59435"/>
                </a:moveTo>
                <a:lnTo>
                  <a:pt x="38100" y="59435"/>
                </a:lnTo>
                <a:lnTo>
                  <a:pt x="41946" y="71064"/>
                </a:lnTo>
                <a:lnTo>
                  <a:pt x="71628" y="60959"/>
                </a:lnTo>
                <a:lnTo>
                  <a:pt x="70104" y="5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Word</a:t>
            </a:r>
            <a:r>
              <a:rPr sz="3600" spc="-125" dirty="0"/>
              <a:t> </a:t>
            </a:r>
            <a:r>
              <a:rPr sz="3600" spc="-10" dirty="0"/>
              <a:t>embedding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800100" y="874775"/>
            <a:ext cx="7543800" cy="3957827"/>
            <a:chOff x="800100" y="874775"/>
            <a:chExt cx="7543800" cy="3957827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874775"/>
              <a:ext cx="7543800" cy="2552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427475"/>
              <a:ext cx="7543800" cy="140512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83569" y="5181558"/>
            <a:ext cx="2788285" cy="9734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b="1" spc="-305" dirty="0">
                <a:solidFill>
                  <a:srgbClr val="222222"/>
                </a:solidFill>
                <a:latin typeface="Times New Roman"/>
                <a:cs typeface="Times New Roman"/>
              </a:rPr>
              <a:t>CBoW</a:t>
            </a:r>
            <a:r>
              <a:rPr sz="2000" spc="-305" dirty="0">
                <a:solidFill>
                  <a:srgbClr val="222222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00330" indent="-97155">
              <a:lnSpc>
                <a:spcPts val="2400"/>
              </a:lnSpc>
              <a:spcBef>
                <a:spcPts val="135"/>
              </a:spcBef>
              <a:buSzPct val="95000"/>
              <a:buFont typeface="Arial"/>
              <a:buChar char="•"/>
              <a:tabLst>
                <a:tab pos="100330" algn="l"/>
              </a:tabLst>
            </a:pPr>
            <a:r>
              <a:rPr sz="2000" spc="-260" dirty="0">
                <a:solidFill>
                  <a:srgbClr val="222222"/>
                </a:solidFill>
                <a:latin typeface="Times New Roman"/>
                <a:cs typeface="Times New Roman"/>
              </a:rPr>
              <a:t>Cho</a:t>
            </a:r>
            <a:r>
              <a:rPr sz="2000" spc="-114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215" dirty="0">
                <a:solidFill>
                  <a:srgbClr val="222222"/>
                </a:solidFill>
                <a:latin typeface="Times New Roman"/>
                <a:cs typeface="Times New Roman"/>
              </a:rPr>
              <a:t>các</a:t>
            </a:r>
            <a:r>
              <a:rPr sz="2000" spc="-1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000" spc="-65" dirty="0">
                <a:solidFill>
                  <a:srgbClr val="222222"/>
                </a:solidFill>
                <a:latin typeface="Arial"/>
                <a:cs typeface="Arial"/>
              </a:rPr>
              <a:t>ừ</a:t>
            </a:r>
            <a:r>
              <a:rPr sz="2000" spc="-1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222222"/>
                </a:solidFill>
                <a:latin typeface="Times New Roman"/>
                <a:cs typeface="Times New Roman"/>
              </a:rPr>
              <a:t>ng</a:t>
            </a:r>
            <a:r>
              <a:rPr sz="2000" spc="-160" dirty="0">
                <a:solidFill>
                  <a:srgbClr val="222222"/>
                </a:solidFill>
                <a:latin typeface="Arial"/>
                <a:cs typeface="Arial"/>
              </a:rPr>
              <a:t>ữ</a:t>
            </a:r>
            <a:r>
              <a:rPr sz="2000" spc="-1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spc="-20" dirty="0">
                <a:solidFill>
                  <a:srgbClr val="222222"/>
                </a:solidFill>
                <a:latin typeface="Arial"/>
                <a:cs typeface="Arial"/>
              </a:rPr>
              <a:t>ả</a:t>
            </a:r>
            <a:r>
              <a:rPr sz="2000" spc="-20" dirty="0">
                <a:solidFill>
                  <a:srgbClr val="222222"/>
                </a:solidFill>
                <a:latin typeface="Times New Roman"/>
                <a:cs typeface="Times New Roman"/>
              </a:rPr>
              <a:t>nh</a:t>
            </a:r>
            <a:endParaRPr sz="2000">
              <a:latin typeface="Times New Roman"/>
              <a:cs typeface="Times New Roman"/>
            </a:endParaRPr>
          </a:p>
          <a:p>
            <a:pPr marL="100330" indent="-97155">
              <a:lnSpc>
                <a:spcPct val="100000"/>
              </a:lnSpc>
              <a:buSzPct val="95000"/>
              <a:buChar char="•"/>
              <a:tabLst>
                <a:tab pos="100330" algn="l"/>
              </a:tabLst>
            </a:pPr>
            <a:r>
              <a:rPr sz="2000" spc="-180" dirty="0">
                <a:solidFill>
                  <a:srgbClr val="222222"/>
                </a:solidFill>
                <a:latin typeface="Arial"/>
                <a:cs typeface="Arial"/>
              </a:rPr>
              <a:t>Đ</a:t>
            </a:r>
            <a:r>
              <a:rPr sz="2000" spc="-180" dirty="0">
                <a:solidFill>
                  <a:srgbClr val="222222"/>
                </a:solidFill>
                <a:latin typeface="Times New Roman"/>
                <a:cs typeface="Times New Roman"/>
              </a:rPr>
              <a:t>oán</a:t>
            </a:r>
            <a:r>
              <a:rPr sz="2000" spc="-10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220" dirty="0">
                <a:solidFill>
                  <a:srgbClr val="222222"/>
                </a:solidFill>
                <a:latin typeface="Times New Roman"/>
                <a:cs typeface="Times New Roman"/>
              </a:rPr>
              <a:t>xác</a:t>
            </a:r>
            <a:r>
              <a:rPr sz="2000" spc="-1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222222"/>
                </a:solidFill>
                <a:latin typeface="Times New Roman"/>
                <a:cs typeface="Times New Roman"/>
              </a:rPr>
              <a:t>su</a:t>
            </a:r>
            <a:r>
              <a:rPr sz="2000" spc="-140" dirty="0">
                <a:solidFill>
                  <a:srgbClr val="222222"/>
                </a:solidFill>
                <a:latin typeface="Arial"/>
                <a:cs typeface="Arial"/>
              </a:rPr>
              <a:t>ấ</a:t>
            </a:r>
            <a:r>
              <a:rPr sz="2000" spc="-1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000" spc="-1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spc="-140" dirty="0">
                <a:solidFill>
                  <a:srgbClr val="222222"/>
                </a:solidFill>
                <a:latin typeface="Arial"/>
                <a:cs typeface="Arial"/>
              </a:rPr>
              <a:t>ủ</a:t>
            </a:r>
            <a:r>
              <a:rPr sz="2000" spc="-14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000" spc="-9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65" dirty="0">
                <a:solidFill>
                  <a:srgbClr val="222222"/>
                </a:solidFill>
                <a:latin typeface="Times New Roman"/>
                <a:cs typeface="Times New Roman"/>
              </a:rPr>
              <a:t>m</a:t>
            </a:r>
            <a:r>
              <a:rPr sz="2000" spc="-165" dirty="0">
                <a:solidFill>
                  <a:srgbClr val="222222"/>
                </a:solidFill>
                <a:latin typeface="Arial"/>
                <a:cs typeface="Arial"/>
              </a:rPr>
              <a:t>ộ</a:t>
            </a:r>
            <a:r>
              <a:rPr sz="2000" spc="-165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000" spc="-12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000" spc="-70" dirty="0">
                <a:solidFill>
                  <a:srgbClr val="222222"/>
                </a:solidFill>
                <a:latin typeface="Arial"/>
                <a:cs typeface="Arial"/>
              </a:rPr>
              <a:t>ừ</a:t>
            </a:r>
            <a:r>
              <a:rPr sz="2000" spc="-1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222222"/>
                </a:solidFill>
                <a:latin typeface="Arial"/>
                <a:cs typeface="Arial"/>
              </a:rPr>
              <a:t>đ</a:t>
            </a:r>
            <a:r>
              <a:rPr sz="2000" spc="-90" dirty="0">
                <a:solidFill>
                  <a:srgbClr val="222222"/>
                </a:solidFill>
                <a:latin typeface="Times New Roman"/>
                <a:cs typeface="Times New Roman"/>
              </a:rPr>
              <a:t>ích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4422101" y="5166273"/>
            <a:ext cx="3162300" cy="9734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b="1" spc="-215" dirty="0">
                <a:solidFill>
                  <a:srgbClr val="222222"/>
                </a:solidFill>
                <a:latin typeface="Times New Roman"/>
                <a:cs typeface="Times New Roman"/>
              </a:rPr>
              <a:t>Skip-</a:t>
            </a:r>
            <a:r>
              <a:rPr sz="2000" b="1" spc="-40" dirty="0">
                <a:solidFill>
                  <a:srgbClr val="222222"/>
                </a:solidFill>
                <a:latin typeface="Times New Roman"/>
                <a:cs typeface="Times New Roman"/>
              </a:rPr>
              <a:t>gram</a:t>
            </a:r>
            <a:r>
              <a:rPr sz="2000" spc="-40" dirty="0">
                <a:solidFill>
                  <a:srgbClr val="222222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00330" indent="-97155">
              <a:lnSpc>
                <a:spcPts val="2400"/>
              </a:lnSpc>
              <a:spcBef>
                <a:spcPts val="135"/>
              </a:spcBef>
              <a:buSzPct val="95000"/>
              <a:buFont typeface="Arial"/>
              <a:buChar char="•"/>
              <a:tabLst>
                <a:tab pos="100330" algn="l"/>
              </a:tabLst>
            </a:pPr>
            <a:r>
              <a:rPr sz="2000" spc="-260" dirty="0">
                <a:solidFill>
                  <a:srgbClr val="222222"/>
                </a:solidFill>
                <a:latin typeface="Times New Roman"/>
                <a:cs typeface="Times New Roman"/>
              </a:rPr>
              <a:t>Cho</a:t>
            </a:r>
            <a:r>
              <a:rPr sz="2000" spc="-114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000" spc="-70" dirty="0">
                <a:solidFill>
                  <a:srgbClr val="222222"/>
                </a:solidFill>
                <a:latin typeface="Arial"/>
                <a:cs typeface="Arial"/>
              </a:rPr>
              <a:t>ừ</a:t>
            </a:r>
            <a:r>
              <a:rPr sz="2000" spc="-17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22222"/>
                </a:solidFill>
                <a:latin typeface="Arial"/>
                <a:cs typeface="Arial"/>
              </a:rPr>
              <a:t>đ</a:t>
            </a:r>
            <a:r>
              <a:rPr sz="2000" spc="-20" dirty="0">
                <a:solidFill>
                  <a:srgbClr val="222222"/>
                </a:solidFill>
                <a:latin typeface="Times New Roman"/>
                <a:cs typeface="Times New Roman"/>
              </a:rPr>
              <a:t>ích</a:t>
            </a:r>
            <a:endParaRPr sz="2000">
              <a:latin typeface="Times New Roman"/>
              <a:cs typeface="Times New Roman"/>
            </a:endParaRPr>
          </a:p>
          <a:p>
            <a:pPr marL="100330" indent="-97155">
              <a:lnSpc>
                <a:spcPct val="100000"/>
              </a:lnSpc>
              <a:buSzPct val="95000"/>
              <a:buChar char="•"/>
              <a:tabLst>
                <a:tab pos="100330" algn="l"/>
              </a:tabLst>
            </a:pPr>
            <a:r>
              <a:rPr sz="2000" spc="-180" dirty="0">
                <a:solidFill>
                  <a:srgbClr val="222222"/>
                </a:solidFill>
                <a:latin typeface="Arial"/>
                <a:cs typeface="Arial"/>
              </a:rPr>
              <a:t>Đ</a:t>
            </a:r>
            <a:r>
              <a:rPr sz="2000" spc="-180" dirty="0">
                <a:solidFill>
                  <a:srgbClr val="222222"/>
                </a:solidFill>
                <a:latin typeface="Times New Roman"/>
                <a:cs typeface="Times New Roman"/>
              </a:rPr>
              <a:t>oán</a:t>
            </a:r>
            <a:r>
              <a:rPr sz="2000" spc="-1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220" dirty="0">
                <a:solidFill>
                  <a:srgbClr val="222222"/>
                </a:solidFill>
                <a:latin typeface="Times New Roman"/>
                <a:cs typeface="Times New Roman"/>
              </a:rPr>
              <a:t>xác</a:t>
            </a:r>
            <a:r>
              <a:rPr sz="2000" spc="-1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222222"/>
                </a:solidFill>
                <a:latin typeface="Times New Roman"/>
                <a:cs typeface="Times New Roman"/>
              </a:rPr>
              <a:t>su</a:t>
            </a:r>
            <a:r>
              <a:rPr sz="2000" spc="-140" dirty="0">
                <a:solidFill>
                  <a:srgbClr val="222222"/>
                </a:solidFill>
                <a:latin typeface="Arial"/>
                <a:cs typeface="Arial"/>
              </a:rPr>
              <a:t>ấ</a:t>
            </a:r>
            <a:r>
              <a:rPr sz="2000" spc="-140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000" spc="-114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spc="-140" dirty="0">
                <a:solidFill>
                  <a:srgbClr val="222222"/>
                </a:solidFill>
                <a:latin typeface="Arial"/>
                <a:cs typeface="Arial"/>
              </a:rPr>
              <a:t>ủ</a:t>
            </a:r>
            <a:r>
              <a:rPr sz="2000" spc="-14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2000" spc="-9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210" dirty="0">
                <a:solidFill>
                  <a:srgbClr val="222222"/>
                </a:solidFill>
                <a:latin typeface="Times New Roman"/>
                <a:cs typeface="Times New Roman"/>
              </a:rPr>
              <a:t>các</a:t>
            </a:r>
            <a:r>
              <a:rPr sz="2000" spc="-9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22222"/>
                </a:solidFill>
                <a:latin typeface="Times New Roman"/>
                <a:cs typeface="Times New Roman"/>
              </a:rPr>
              <a:t>t</a:t>
            </a:r>
            <a:r>
              <a:rPr sz="2000" spc="-65" dirty="0">
                <a:solidFill>
                  <a:srgbClr val="222222"/>
                </a:solidFill>
                <a:latin typeface="Arial"/>
                <a:cs typeface="Arial"/>
              </a:rPr>
              <a:t>ừ</a:t>
            </a:r>
            <a:r>
              <a:rPr sz="2000" spc="-17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222222"/>
                </a:solidFill>
                <a:latin typeface="Times New Roman"/>
                <a:cs typeface="Times New Roman"/>
              </a:rPr>
              <a:t>ng</a:t>
            </a:r>
            <a:r>
              <a:rPr sz="2000" spc="-160" dirty="0">
                <a:solidFill>
                  <a:srgbClr val="222222"/>
                </a:solidFill>
                <a:latin typeface="Arial"/>
                <a:cs typeface="Arial"/>
              </a:rPr>
              <a:t>ữ</a:t>
            </a:r>
            <a:r>
              <a:rPr sz="2000" spc="-1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222222"/>
                </a:solidFill>
                <a:latin typeface="Times New Roman"/>
                <a:cs typeface="Times New Roman"/>
              </a:rPr>
              <a:t>c</a:t>
            </a:r>
            <a:r>
              <a:rPr sz="2000" spc="-110" dirty="0">
                <a:solidFill>
                  <a:srgbClr val="222222"/>
                </a:solidFill>
                <a:latin typeface="Arial"/>
                <a:cs typeface="Arial"/>
              </a:rPr>
              <a:t>ả</a:t>
            </a:r>
            <a:r>
              <a:rPr sz="2000" spc="-110" dirty="0">
                <a:solidFill>
                  <a:srgbClr val="222222"/>
                </a:solidFill>
                <a:latin typeface="Times New Roman"/>
                <a:cs typeface="Times New Roman"/>
              </a:rPr>
              <a:t>nh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408" rIns="0" bIns="0" rtlCol="0">
            <a:spAutoFit/>
          </a:bodyPr>
          <a:lstStyle/>
          <a:p>
            <a:pPr marL="641350">
              <a:lnSpc>
                <a:spcPct val="100000"/>
              </a:lnSpc>
              <a:spcBef>
                <a:spcPts val="95"/>
              </a:spcBef>
            </a:pPr>
            <a:r>
              <a:rPr dirty="0"/>
              <a:t>Word</a:t>
            </a:r>
            <a:r>
              <a:rPr spc="-180" dirty="0"/>
              <a:t> </a:t>
            </a:r>
            <a:r>
              <a:rPr spc="-10" dirty="0"/>
              <a:t>embedding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136" y="1541316"/>
            <a:ext cx="7630795" cy="34918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Các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phiên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bản:</a:t>
            </a:r>
            <a:endParaRPr sz="2800">
              <a:latin typeface="Arial"/>
              <a:cs typeface="Arial"/>
            </a:endParaRPr>
          </a:p>
          <a:p>
            <a:pPr marL="697230" marR="29209" lvl="1" indent="-227329">
              <a:lnSpc>
                <a:spcPts val="2590"/>
              </a:lnSpc>
              <a:spcBef>
                <a:spcPts val="55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Gensim: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đầu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từ.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hơn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Fasttext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ở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khía 	</a:t>
            </a:r>
            <a:r>
              <a:rPr sz="2400" dirty="0">
                <a:latin typeface="Arial"/>
                <a:cs typeface="Arial"/>
              </a:rPr>
              <a:t>cạnh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0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Fasttext: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tâm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đến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cấu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trúc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tách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thành 	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âm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tiết.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hơn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gensim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ở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khía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cạnh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cú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pháp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Nhược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điểm:</a:t>
            </a:r>
            <a:endParaRPr sz="2800">
              <a:latin typeface="Arial"/>
              <a:cs typeface="Arial"/>
            </a:endParaRPr>
          </a:p>
          <a:p>
            <a:pPr marL="697230" marR="8890" lvl="1" indent="-227329">
              <a:lnSpc>
                <a:spcPts val="2590"/>
              </a:lnSpc>
              <a:spcBef>
                <a:spcPts val="55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Không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hiện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đại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diện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cảnh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cụ 	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lĩnh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vực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văn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cảnh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cụ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thể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ts val="2555"/>
              </a:lnSpc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BERT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09800" y="6257205"/>
            <a:ext cx="3840479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https://github.com/sonvx/word2vecVN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46</a:t>
            </a:fld>
            <a:endParaRPr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540110"/>
            <a:ext cx="8410575" cy="56673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7683" rIns="0" bIns="0" rtlCol="0">
            <a:spAutoFit/>
          </a:bodyPr>
          <a:lstStyle/>
          <a:p>
            <a:pPr marL="641985" marR="5080">
              <a:lnSpc>
                <a:spcPts val="3240"/>
              </a:lnSpc>
              <a:spcBef>
                <a:spcPts val="505"/>
              </a:spcBef>
            </a:pPr>
            <a:r>
              <a:rPr sz="3000" dirty="0"/>
              <a:t>Bidirectional</a:t>
            </a:r>
            <a:r>
              <a:rPr sz="3000" spc="-55" dirty="0"/>
              <a:t> </a:t>
            </a:r>
            <a:r>
              <a:rPr sz="3000" dirty="0"/>
              <a:t>Encoder</a:t>
            </a:r>
            <a:r>
              <a:rPr sz="3000" spc="-65" dirty="0"/>
              <a:t> </a:t>
            </a:r>
            <a:r>
              <a:rPr sz="3000" dirty="0"/>
              <a:t>Representations</a:t>
            </a:r>
            <a:r>
              <a:rPr sz="3000" spc="-50" dirty="0"/>
              <a:t> </a:t>
            </a:r>
            <a:r>
              <a:rPr sz="3000" spc="-20" dirty="0"/>
              <a:t>from </a:t>
            </a:r>
            <a:r>
              <a:rPr sz="3000" dirty="0"/>
              <a:t>Transformers</a:t>
            </a:r>
            <a:r>
              <a:rPr sz="3000" spc="-195" dirty="0"/>
              <a:t> </a:t>
            </a:r>
            <a:r>
              <a:rPr sz="3000" spc="-10" dirty="0"/>
              <a:t>(BERT)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708136" y="1573910"/>
            <a:ext cx="7566659" cy="28822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39395" marR="306070" indent="-227329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Bert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mô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hình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biểu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diễn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ngôn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ngữ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của 	</a:t>
            </a:r>
            <a:r>
              <a:rPr sz="2800" dirty="0">
                <a:latin typeface="Arial"/>
                <a:cs typeface="Arial"/>
              </a:rPr>
              <a:t>Google,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sử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pre-</a:t>
            </a:r>
            <a:r>
              <a:rPr sz="2800" dirty="0">
                <a:latin typeface="Arial"/>
                <a:cs typeface="Arial"/>
              </a:rPr>
              <a:t>training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fine-tuning 	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tạo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mô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hình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hiện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đại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nhiều</a:t>
            </a:r>
            <a:r>
              <a:rPr sz="2800" spc="-25" dirty="0">
                <a:latin typeface="Arial"/>
                <a:cs typeface="Arial"/>
              </a:rPr>
              <a:t> tác 	</a:t>
            </a:r>
            <a:r>
              <a:rPr sz="2800" dirty="0">
                <a:latin typeface="Arial"/>
                <a:cs typeface="Arial"/>
              </a:rPr>
              <a:t>vụ: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Question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Answering,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sentiment 	analysis,…..</a:t>
            </a:r>
            <a:endParaRPr sz="2800">
              <a:latin typeface="Arial"/>
              <a:cs typeface="Arial"/>
            </a:endParaRPr>
          </a:p>
          <a:p>
            <a:pPr marL="239395" marR="5080" indent="-227329">
              <a:lnSpc>
                <a:spcPts val="302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BERT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huấn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luyện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thông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ngữ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cảnh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chiều 	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Transformer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47</a:t>
            </a:fld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0677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BERT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8136" y="1573910"/>
            <a:ext cx="7393305" cy="7829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39395" marR="5080" indent="-227329">
              <a:lnSpc>
                <a:spcPct val="90800"/>
              </a:lnSpc>
              <a:spcBef>
                <a:spcPts val="40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Input: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hoặc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cặp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(ví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[Câu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hỏi,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trả 	</a:t>
            </a:r>
            <a:r>
              <a:rPr sz="2400" spc="-20" dirty="0">
                <a:latin typeface="Arial"/>
                <a:cs typeface="Arial"/>
              </a:rPr>
              <a:t>lời])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700" y="3122675"/>
            <a:ext cx="8724900" cy="3006852"/>
            <a:chOff x="266700" y="3122675"/>
            <a:chExt cx="8724900" cy="3006852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" y="3122675"/>
              <a:ext cx="8724900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3427475"/>
              <a:ext cx="8724900" cy="27020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0677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BERT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08151" y="1581467"/>
            <a:ext cx="7585709" cy="3329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62230" indent="-227329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  <a:tab pos="3842385" algn="l"/>
              </a:tabLst>
            </a:pPr>
            <a:r>
              <a:rPr sz="2400" b="1" dirty="0">
                <a:latin typeface="Arial"/>
                <a:cs typeface="Arial"/>
              </a:rPr>
              <a:t>Positional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embeddings: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vị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trí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token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đa 	</a:t>
            </a:r>
            <a:r>
              <a:rPr sz="2400" dirty="0">
                <a:latin typeface="Arial"/>
                <a:cs typeface="Arial"/>
              </a:rPr>
              <a:t>512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tokens.</a:t>
            </a:r>
            <a:endParaRPr sz="2400">
              <a:latin typeface="Arial"/>
              <a:cs typeface="Arial"/>
            </a:endParaRPr>
          </a:p>
          <a:p>
            <a:pPr marL="240029" marR="86995" indent="-227329">
              <a:lnSpc>
                <a:spcPts val="2590"/>
              </a:lnSpc>
              <a:spcBef>
                <a:spcPts val="12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5" dirty="0">
                <a:latin typeface="Arial"/>
                <a:cs typeface="Arial"/>
              </a:rPr>
              <a:t>Token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embeddings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token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xâu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đầu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vào. 	</a:t>
            </a:r>
            <a:r>
              <a:rPr sz="2400" spc="-55" dirty="0">
                <a:latin typeface="Arial"/>
                <a:cs typeface="Arial"/>
              </a:rPr>
              <a:t>Token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đầu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tiên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[CLS].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Token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thúc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[SEP]. 	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phân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loại,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đầu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Transformer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(hidden 	</a:t>
            </a:r>
            <a:r>
              <a:rPr sz="2400" dirty="0">
                <a:latin typeface="Arial"/>
                <a:cs typeface="Arial"/>
              </a:rPr>
              <a:t>state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cuối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cùng)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ứng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token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này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phân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loại.</a:t>
            </a:r>
            <a:endParaRPr sz="2400">
              <a:latin typeface="Arial"/>
              <a:cs typeface="Arial"/>
            </a:endParaRPr>
          </a:p>
          <a:p>
            <a:pPr marL="240029" marR="5080" indent="-227329">
              <a:lnSpc>
                <a:spcPts val="2590"/>
              </a:lnSpc>
              <a:spcBef>
                <a:spcPts val="12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Arial"/>
                <a:cs typeface="Arial"/>
              </a:rPr>
              <a:t>Segment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embeddings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phân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biệt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trường 	</a:t>
            </a:r>
            <a:r>
              <a:rPr sz="2400" dirty="0">
                <a:latin typeface="Arial"/>
                <a:cs typeface="Arial"/>
              </a:rPr>
              <a:t>hợp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đầu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cặp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câu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là 	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48" y="410781"/>
            <a:ext cx="3633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43150" algn="l"/>
              </a:tabLst>
            </a:pPr>
            <a:r>
              <a:rPr sz="4400" dirty="0"/>
              <a:t>Nghĩa</a:t>
            </a:r>
            <a:r>
              <a:rPr sz="4400" spc="-35" dirty="0"/>
              <a:t> </a:t>
            </a:r>
            <a:r>
              <a:rPr sz="4400" spc="-25" dirty="0"/>
              <a:t>từ</a:t>
            </a:r>
            <a:r>
              <a:rPr sz="4400" dirty="0"/>
              <a:t>	</a:t>
            </a:r>
            <a:r>
              <a:rPr sz="4400" spc="-20" dirty="0"/>
              <a:t>vựng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08136" y="1541316"/>
            <a:ext cx="6896734" cy="391858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Nghĩa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gì?</a:t>
            </a:r>
            <a:endParaRPr sz="28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Homonyms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(các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nhau)</a:t>
            </a:r>
            <a:endParaRPr sz="24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bank: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financial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institution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bank: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sloping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next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river</a:t>
            </a:r>
            <a:endParaRPr sz="20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Polysemes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(các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liên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quan/gần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nhau)</a:t>
            </a:r>
            <a:endParaRPr sz="24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bank: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financial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institution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corporation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bank: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building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housing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such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institution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4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Các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nguồn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ngữ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liệu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đ/v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nghĩa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từ:</a:t>
            </a:r>
            <a:endParaRPr sz="28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Dictionaries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(thesaurus)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Lexical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databases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5</a:t>
            </a:fld>
            <a:endParaRPr sz="1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80" y="199364"/>
            <a:ext cx="3867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Kiến</a:t>
            </a:r>
            <a:r>
              <a:rPr sz="4400" spc="-55" dirty="0"/>
              <a:t> </a:t>
            </a:r>
            <a:r>
              <a:rPr sz="4400" dirty="0"/>
              <a:t>trúc</a:t>
            </a:r>
            <a:r>
              <a:rPr sz="4400" spc="-25" dirty="0"/>
              <a:t> </a:t>
            </a:r>
            <a:r>
              <a:rPr sz="4400" spc="-20" dirty="0"/>
              <a:t>BERT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282763"/>
            <a:ext cx="8018780" cy="24022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BERT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bộ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mã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hóa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Transformer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chiều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nhiều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lớp. 	</a:t>
            </a:r>
            <a:r>
              <a:rPr sz="2400" dirty="0">
                <a:latin typeface="Arial"/>
                <a:cs typeface="Arial"/>
              </a:rPr>
              <a:t>Lớp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self-</a:t>
            </a:r>
            <a:r>
              <a:rPr sz="2400" dirty="0">
                <a:latin typeface="Arial"/>
                <a:cs typeface="Arial"/>
              </a:rPr>
              <a:t>attention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self-</a:t>
            </a:r>
            <a:r>
              <a:rPr sz="2400" dirty="0">
                <a:latin typeface="Arial"/>
                <a:cs typeface="Arial"/>
              </a:rPr>
              <a:t>attention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cả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huớng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Google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công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bố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dạng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mô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hình:</a:t>
            </a:r>
            <a:endParaRPr sz="2400">
              <a:latin typeface="Arial"/>
              <a:cs typeface="Arial"/>
            </a:endParaRPr>
          </a:p>
          <a:p>
            <a:pPr marL="697865" marR="1031875" lvl="1" indent="-228600">
              <a:lnSpc>
                <a:spcPts val="2160"/>
              </a:lnSpc>
              <a:spcBef>
                <a:spcPts val="54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BERT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(transformer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blocks),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attention </a:t>
            </a:r>
            <a:r>
              <a:rPr sz="2000" spc="-20" dirty="0">
                <a:latin typeface="Arial"/>
                <a:cs typeface="Arial"/>
              </a:rPr>
              <a:t>heads,110M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parameters</a:t>
            </a:r>
            <a:endParaRPr sz="2000">
              <a:latin typeface="Arial"/>
              <a:cs typeface="Arial"/>
            </a:endParaRPr>
          </a:p>
          <a:p>
            <a:pPr marL="697865" marR="128905" lvl="1" indent="-228600">
              <a:lnSpc>
                <a:spcPts val="2160"/>
              </a:lnSpc>
              <a:spcBef>
                <a:spcPts val="505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BERT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Large: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24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(transformer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blocks),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16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attention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heads, </a:t>
            </a:r>
            <a:r>
              <a:rPr sz="2000" dirty="0">
                <a:latin typeface="Arial"/>
                <a:cs typeface="Arial"/>
              </a:rPr>
              <a:t>340M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parameters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8200" y="4262627"/>
            <a:ext cx="7261859" cy="2289175"/>
            <a:chOff x="838200" y="4262627"/>
            <a:chExt cx="7261859" cy="2289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4265675"/>
              <a:ext cx="4450080" cy="2286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9235" y="4262627"/>
              <a:ext cx="2020823" cy="22860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50</a:t>
            </a:fld>
            <a:endParaRPr sz="1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80" y="121614"/>
            <a:ext cx="44894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Huấn</a:t>
            </a:r>
            <a:r>
              <a:rPr sz="4400" spc="-75" dirty="0"/>
              <a:t> </a:t>
            </a:r>
            <a:r>
              <a:rPr sz="4400" dirty="0"/>
              <a:t>luyện</a:t>
            </a:r>
            <a:r>
              <a:rPr sz="4400" spc="-85" dirty="0"/>
              <a:t> </a:t>
            </a:r>
            <a:r>
              <a:rPr sz="4400" spc="-20" dirty="0"/>
              <a:t>BERT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6684" y="1236929"/>
            <a:ext cx="7321550" cy="12299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BERT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được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pre-</a:t>
            </a:r>
            <a:r>
              <a:rPr sz="2800" dirty="0">
                <a:latin typeface="Arial"/>
                <a:cs typeface="Arial"/>
              </a:rPr>
              <a:t>training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sử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tác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vụ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dự 	</a:t>
            </a:r>
            <a:r>
              <a:rPr sz="2800" dirty="0">
                <a:latin typeface="Arial"/>
                <a:cs typeface="Arial"/>
              </a:rPr>
              <a:t>đoán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không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giám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sát</a:t>
            </a:r>
            <a:endParaRPr sz="28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Masked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Language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Modeling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(MLM)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400" y="2709671"/>
            <a:ext cx="7645908" cy="3672840"/>
            <a:chOff x="533400" y="2709671"/>
            <a:chExt cx="7645908" cy="36728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2709671"/>
              <a:ext cx="7645908" cy="7178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3427475"/>
              <a:ext cx="7645908" cy="295503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/>
              <a:t>51</a:t>
            </a:fld>
            <a:endParaRPr sz="1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80" y="234035"/>
            <a:ext cx="44894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Huấn</a:t>
            </a:r>
            <a:r>
              <a:rPr sz="4400" spc="-75" dirty="0"/>
              <a:t> </a:t>
            </a:r>
            <a:r>
              <a:rPr sz="4400" dirty="0"/>
              <a:t>luyện</a:t>
            </a:r>
            <a:r>
              <a:rPr sz="4400" spc="-85" dirty="0"/>
              <a:t> </a:t>
            </a:r>
            <a:r>
              <a:rPr sz="4400" spc="-20" dirty="0"/>
              <a:t>BERT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17" y="1089744"/>
            <a:ext cx="7851140" cy="42030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latin typeface="Arial"/>
                <a:cs typeface="Arial"/>
              </a:rPr>
              <a:t>Next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Sentence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Prediction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(NSP)</a:t>
            </a:r>
            <a:endParaRPr sz="2800">
              <a:latin typeface="Arial"/>
              <a:cs typeface="Arial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4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BERT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cặp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dữ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train.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dụ: 	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bộ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dữ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100.000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pre-</a:t>
            </a:r>
            <a:r>
              <a:rPr sz="2400" dirty="0">
                <a:latin typeface="Arial"/>
                <a:cs typeface="Arial"/>
              </a:rPr>
              <a:t>training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mô 	</a:t>
            </a:r>
            <a:r>
              <a:rPr sz="2400" dirty="0">
                <a:latin typeface="Arial"/>
                <a:cs typeface="Arial"/>
              </a:rPr>
              <a:t>hình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ngôn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=&gt;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50.000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mẫu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(cặp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làm 	</a:t>
            </a:r>
            <a:r>
              <a:rPr sz="2400" dirty="0">
                <a:latin typeface="Arial"/>
                <a:cs typeface="Arial"/>
              </a:rPr>
              <a:t>dữ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train</a:t>
            </a:r>
            <a:endParaRPr sz="2400">
              <a:latin typeface="Arial"/>
              <a:cs typeface="Arial"/>
            </a:endParaRPr>
          </a:p>
          <a:p>
            <a:pPr marL="697230" marR="252729" lvl="1" indent="-227329">
              <a:lnSpc>
                <a:spcPts val="2590"/>
              </a:lnSpc>
              <a:spcBef>
                <a:spcPts val="51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Với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50%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cặp,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thứ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sẽ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tiếp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cho 	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thứ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nhất.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nhãn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này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ký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hiệu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“IsNext”</a:t>
            </a:r>
            <a:endParaRPr sz="2400">
              <a:latin typeface="Arial"/>
              <a:cs typeface="Arial"/>
            </a:endParaRPr>
          </a:p>
          <a:p>
            <a:pPr marL="697230" marR="66675" lvl="1" indent="-227329">
              <a:lnSpc>
                <a:spcPts val="2590"/>
              </a:lnSpc>
              <a:spcBef>
                <a:spcPts val="50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Với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50%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còn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lại,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thứ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sẽ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ngẫu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nhiên 	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bộ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dữ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liệu.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nhãn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này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ký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hiệu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“notNext”</a:t>
            </a:r>
            <a:endParaRPr sz="2400">
              <a:latin typeface="Arial"/>
              <a:cs typeface="Arial"/>
            </a:endParaRPr>
          </a:p>
          <a:p>
            <a:pPr marL="239395" marR="180340" indent="-227329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i="1" dirty="0">
                <a:latin typeface="Arial"/>
                <a:cs typeface="Arial"/>
              </a:rPr>
              <a:t>Note:</a:t>
            </a:r>
            <a:r>
              <a:rPr sz="2800" b="1" i="1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Khi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train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mô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hình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BERT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thì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MLM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NSP 	</a:t>
            </a:r>
            <a:r>
              <a:rPr sz="2800" dirty="0">
                <a:latin typeface="Arial"/>
                <a:cs typeface="Arial"/>
              </a:rPr>
              <a:t>được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train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cùng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nhau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giảm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thiểu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lỗi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0677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BERT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81000" y="2132075"/>
            <a:ext cx="8659368" cy="3352800"/>
            <a:chOff x="381000" y="2132075"/>
            <a:chExt cx="8659368" cy="3352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132075"/>
              <a:ext cx="8659368" cy="129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3427475"/>
              <a:ext cx="8659368" cy="2057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674" y="-49022"/>
            <a:ext cx="7018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Một</a:t>
            </a:r>
            <a:r>
              <a:rPr spc="-60" dirty="0"/>
              <a:t> </a:t>
            </a:r>
            <a:r>
              <a:rPr dirty="0"/>
              <a:t>số</a:t>
            </a:r>
            <a:r>
              <a:rPr spc="-65" dirty="0"/>
              <a:t> </a:t>
            </a:r>
            <a:r>
              <a:rPr dirty="0"/>
              <a:t>mô</a:t>
            </a:r>
            <a:r>
              <a:rPr spc="-60" dirty="0"/>
              <a:t> </a:t>
            </a:r>
            <a:r>
              <a:rPr dirty="0"/>
              <a:t>hình</a:t>
            </a:r>
            <a:r>
              <a:rPr spc="-55" dirty="0"/>
              <a:t> </a:t>
            </a:r>
            <a:r>
              <a:rPr dirty="0"/>
              <a:t>sử</a:t>
            </a:r>
            <a:r>
              <a:rPr spc="-70" dirty="0"/>
              <a:t> </a:t>
            </a:r>
            <a:r>
              <a:rPr dirty="0"/>
              <a:t>dụng</a:t>
            </a:r>
            <a:r>
              <a:rPr spc="-60" dirty="0"/>
              <a:t> </a:t>
            </a:r>
            <a:r>
              <a:rPr spc="-20" dirty="0"/>
              <a:t>BERT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400" y="760475"/>
            <a:ext cx="7071358" cy="6092952"/>
            <a:chOff x="914400" y="760475"/>
            <a:chExt cx="7071358" cy="609295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760475"/>
              <a:ext cx="3022092" cy="2667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6903" y="760475"/>
              <a:ext cx="3038855" cy="2667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3427475"/>
              <a:ext cx="3022092" cy="533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6903" y="3427475"/>
              <a:ext cx="3038855" cy="3703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088" y="3942587"/>
              <a:ext cx="2877312" cy="29108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5400" y="3749039"/>
              <a:ext cx="2776728" cy="291693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80" y="310667"/>
            <a:ext cx="2787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WSD</a:t>
            </a:r>
            <a:r>
              <a:rPr sz="4400" spc="-40" dirty="0"/>
              <a:t> </a:t>
            </a:r>
            <a:r>
              <a:rPr sz="4400" dirty="0"/>
              <a:t>và</a:t>
            </a:r>
            <a:r>
              <a:rPr sz="4400" spc="-5" dirty="0"/>
              <a:t> </a:t>
            </a:r>
            <a:r>
              <a:rPr sz="4400" spc="-25" dirty="0"/>
              <a:t>IR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60"/>
              </a:spcBef>
              <a:buChar char="•"/>
              <a:tabLst>
                <a:tab pos="240029" algn="l"/>
              </a:tabLst>
            </a:pPr>
            <a:r>
              <a:rPr dirty="0"/>
              <a:t>IR</a:t>
            </a:r>
            <a:r>
              <a:rPr spc="-75" dirty="0"/>
              <a:t> </a:t>
            </a:r>
            <a:r>
              <a:rPr dirty="0"/>
              <a:t>(Information</a:t>
            </a:r>
            <a:r>
              <a:rPr spc="-60" dirty="0"/>
              <a:t> </a:t>
            </a:r>
            <a:r>
              <a:rPr dirty="0"/>
              <a:t>Retrieval)</a:t>
            </a:r>
            <a:r>
              <a:rPr spc="-40" dirty="0"/>
              <a:t> </a:t>
            </a:r>
            <a:r>
              <a:rPr dirty="0"/>
              <a:t>:</a:t>
            </a:r>
            <a:r>
              <a:rPr spc="-70" dirty="0"/>
              <a:t> </a:t>
            </a:r>
            <a:r>
              <a:rPr dirty="0"/>
              <a:t>tìm</a:t>
            </a:r>
            <a:r>
              <a:rPr spc="-55" dirty="0"/>
              <a:t> </a:t>
            </a:r>
            <a:r>
              <a:rPr dirty="0"/>
              <a:t>kiếm</a:t>
            </a:r>
            <a:r>
              <a:rPr spc="-60" dirty="0"/>
              <a:t> </a:t>
            </a:r>
            <a:r>
              <a:rPr dirty="0"/>
              <a:t>thông</a:t>
            </a:r>
            <a:r>
              <a:rPr spc="-55" dirty="0"/>
              <a:t> </a:t>
            </a:r>
            <a:r>
              <a:rPr spc="-25" dirty="0"/>
              <a:t>tin</a:t>
            </a: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Char char="•"/>
              <a:tabLst>
                <a:tab pos="240029" algn="l"/>
              </a:tabLst>
            </a:pPr>
            <a:r>
              <a:rPr spc="-10" dirty="0"/>
              <a:t>Motivation</a:t>
            </a:r>
          </a:p>
          <a:p>
            <a:pPr marL="697230" lvl="1" indent="-227329">
              <a:lnSpc>
                <a:spcPct val="100000"/>
              </a:lnSpc>
              <a:spcBef>
                <a:spcPts val="234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Đồng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âm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Bank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(ngân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hàng,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sông)</a:t>
            </a:r>
            <a:endParaRPr sz="2400">
              <a:latin typeface="Arial"/>
              <a:cs typeface="Arial"/>
            </a:endParaRPr>
          </a:p>
          <a:p>
            <a:pPr marL="697230" marR="563245" lvl="1" indent="-227329">
              <a:lnSpc>
                <a:spcPts val="2590"/>
              </a:lnSpc>
              <a:spcBef>
                <a:spcPts val="53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Đa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((câu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lạc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bộ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chơi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cricket),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(cây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vợt 	</a:t>
            </a:r>
            <a:r>
              <a:rPr sz="2400" dirty="0">
                <a:latin typeface="Arial"/>
                <a:cs typeface="Arial"/>
              </a:rPr>
              <a:t>nhỏ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dài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chơi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bóng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))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Đồng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doctor,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doc,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physician,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MD,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medico</a:t>
            </a:r>
            <a:endParaRPr sz="2400">
              <a:latin typeface="Arial"/>
              <a:cs typeface="Arial"/>
            </a:endParaRPr>
          </a:p>
          <a:p>
            <a:pPr marL="239395" marR="441959" indent="-227329">
              <a:lnSpc>
                <a:spcPts val="302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dirty="0"/>
              <a:t>Những</a:t>
            </a:r>
            <a:r>
              <a:rPr spc="-50" dirty="0"/>
              <a:t> </a:t>
            </a:r>
            <a:r>
              <a:rPr dirty="0"/>
              <a:t>vấn</a:t>
            </a:r>
            <a:r>
              <a:rPr spc="-45" dirty="0"/>
              <a:t> </a:t>
            </a:r>
            <a:r>
              <a:rPr dirty="0"/>
              <a:t>đề</a:t>
            </a:r>
            <a:r>
              <a:rPr spc="-50" dirty="0"/>
              <a:t> </a:t>
            </a:r>
            <a:r>
              <a:rPr dirty="0"/>
              <a:t>trên</a:t>
            </a:r>
            <a:r>
              <a:rPr spc="-45" dirty="0"/>
              <a:t> </a:t>
            </a:r>
            <a:r>
              <a:rPr dirty="0"/>
              <a:t>ảnh</a:t>
            </a:r>
            <a:r>
              <a:rPr spc="-50" dirty="0"/>
              <a:t> </a:t>
            </a:r>
            <a:r>
              <a:rPr dirty="0"/>
              <a:t>hưởng</a:t>
            </a:r>
            <a:r>
              <a:rPr spc="-45" dirty="0"/>
              <a:t> </a:t>
            </a:r>
            <a:r>
              <a:rPr dirty="0"/>
              <a:t>đến</a:t>
            </a:r>
            <a:r>
              <a:rPr spc="-40" dirty="0"/>
              <a:t> </a:t>
            </a:r>
            <a:r>
              <a:rPr dirty="0"/>
              <a:t>IR</a:t>
            </a:r>
            <a:r>
              <a:rPr spc="-55" dirty="0"/>
              <a:t> </a:t>
            </a:r>
            <a:r>
              <a:rPr dirty="0"/>
              <a:t>như</a:t>
            </a:r>
            <a:r>
              <a:rPr spc="-50" dirty="0"/>
              <a:t> </a:t>
            </a:r>
            <a:r>
              <a:rPr spc="-25" dirty="0"/>
              <a:t>thế 	</a:t>
            </a:r>
            <a:r>
              <a:rPr spc="-20" dirty="0"/>
              <a:t>nào?</a:t>
            </a: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Đồng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âm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hướng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chính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xác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Đồng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phủ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64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/>
              <a:t>2</a:t>
            </a:r>
            <a:r>
              <a:rPr spc="-90" dirty="0"/>
              <a:t> </a:t>
            </a:r>
            <a:r>
              <a:rPr dirty="0"/>
              <a:t>ứng</a:t>
            </a:r>
            <a:r>
              <a:rPr spc="-65" dirty="0"/>
              <a:t> </a:t>
            </a:r>
            <a:r>
              <a:rPr dirty="0"/>
              <a:t>dụng</a:t>
            </a:r>
            <a:r>
              <a:rPr spc="-75" dirty="0"/>
              <a:t> </a:t>
            </a:r>
            <a:r>
              <a:rPr dirty="0"/>
              <a:t>của</a:t>
            </a:r>
            <a:r>
              <a:rPr spc="-80" dirty="0"/>
              <a:t> </a:t>
            </a:r>
            <a:r>
              <a:rPr dirty="0"/>
              <a:t>WSD</a:t>
            </a:r>
            <a:r>
              <a:rPr spc="-75" dirty="0"/>
              <a:t> </a:t>
            </a:r>
            <a:r>
              <a:rPr dirty="0"/>
              <a:t>trong</a:t>
            </a:r>
            <a:r>
              <a:rPr spc="-70" dirty="0"/>
              <a:t> </a:t>
            </a:r>
            <a:r>
              <a:rPr spc="-35" dirty="0"/>
              <a:t>IR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71255"/>
            <a:ext cx="7847330" cy="45440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0029" indent="-227329" algn="just">
              <a:lnSpc>
                <a:spcPct val="100000"/>
              </a:lnSpc>
              <a:spcBef>
                <a:spcPts val="41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Tìm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dựa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vấn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(Voorhees,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1998):</a:t>
            </a:r>
            <a:endParaRPr sz="2400">
              <a:latin typeface="Arial"/>
              <a:cs typeface="Arial"/>
            </a:endParaRPr>
          </a:p>
          <a:p>
            <a:pPr marL="695960" marR="88900" lvl="1" indent="-226695" algn="just">
              <a:lnSpc>
                <a:spcPts val="2160"/>
              </a:lnSpc>
              <a:spcBef>
                <a:spcPts val="54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Sử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WSD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để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mở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rộng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câu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vấn: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phân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giải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nhằng 	</a:t>
            </a:r>
            <a:r>
              <a:rPr sz="2000" dirty="0">
                <a:latin typeface="Arial"/>
                <a:cs typeface="Arial"/>
              </a:rPr>
              <a:t>câu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query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bổ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nghĩa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rộng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hơn.</a:t>
            </a:r>
            <a:endParaRPr sz="2000">
              <a:latin typeface="Arial"/>
              <a:cs typeface="Arial"/>
            </a:endParaRPr>
          </a:p>
          <a:p>
            <a:pPr marL="695960" marR="40640" lvl="1" indent="-226695" algn="just">
              <a:lnSpc>
                <a:spcPts val="2160"/>
              </a:lnSpc>
              <a:spcBef>
                <a:spcPts val="49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Sử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WSD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để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đánh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chỉ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khái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niệm: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phân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giải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nhằng 	</a:t>
            </a:r>
            <a:r>
              <a:rPr sz="2000" dirty="0">
                <a:latin typeface="Arial"/>
                <a:cs typeface="Arial"/>
              </a:rPr>
              <a:t>tập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tài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liệu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xây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dựng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chỉ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tập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synset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vì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tập</a:t>
            </a:r>
            <a:r>
              <a:rPr sz="2000" spc="-25" dirty="0">
                <a:latin typeface="Arial"/>
                <a:cs typeface="Arial"/>
              </a:rPr>
              <a:t> từ 	gốc</a:t>
            </a:r>
            <a:endParaRPr sz="2000">
              <a:latin typeface="Arial"/>
              <a:cs typeface="Arial"/>
            </a:endParaRPr>
          </a:p>
          <a:p>
            <a:pPr marL="695960" marR="191770" lvl="1" indent="-226695" algn="just">
              <a:lnSpc>
                <a:spcPts val="2160"/>
              </a:lnSpc>
              <a:spcBef>
                <a:spcPts val="505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Mô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hình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tìm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tương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đồng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cosin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giữa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câu 	</a:t>
            </a:r>
            <a:r>
              <a:rPr sz="2000" dirty="0">
                <a:latin typeface="Arial"/>
                <a:cs typeface="Arial"/>
              </a:rPr>
              <a:t>truy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vấn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mỗi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tài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240029" indent="-227329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Đánh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chỉ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số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niệm</a:t>
            </a:r>
            <a:endParaRPr sz="2400">
              <a:latin typeface="Arial"/>
              <a:cs typeface="Arial"/>
            </a:endParaRPr>
          </a:p>
          <a:p>
            <a:pPr marL="695960" marR="5080" lvl="1" indent="-226695" algn="just">
              <a:lnSpc>
                <a:spcPts val="2160"/>
              </a:lnSpc>
              <a:spcBef>
                <a:spcPts val="54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Trong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nghiệm,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dựa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nghĩa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thực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kém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hơn 	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dựa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25" dirty="0">
                <a:latin typeface="Arial"/>
                <a:cs typeface="Arial"/>
              </a:rPr>
              <a:t> gốc</a:t>
            </a:r>
            <a:endParaRPr sz="2000">
              <a:latin typeface="Arial"/>
              <a:cs typeface="Arial"/>
            </a:endParaRPr>
          </a:p>
          <a:p>
            <a:pPr marL="695960" lvl="1" indent="-226695" algn="just">
              <a:lnSpc>
                <a:spcPct val="100000"/>
              </a:lnSpc>
              <a:spcBef>
                <a:spcPts val="235"/>
              </a:spcBef>
              <a:buChar char="•"/>
              <a:tabLst>
                <a:tab pos="695960" algn="l"/>
              </a:tabLst>
            </a:pPr>
            <a:r>
              <a:rPr sz="2000" dirty="0">
                <a:latin typeface="Arial"/>
                <a:cs typeface="Arial"/>
              </a:rPr>
              <a:t>Lý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lỗi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phân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giải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nhằng</a:t>
            </a:r>
            <a:endParaRPr sz="2000">
              <a:latin typeface="Arial"/>
              <a:cs typeface="Arial"/>
            </a:endParaRPr>
          </a:p>
          <a:p>
            <a:pPr marL="1156335" lvl="2" indent="-229235" algn="just">
              <a:lnSpc>
                <a:spcPct val="100000"/>
              </a:lnSpc>
              <a:spcBef>
                <a:spcPts val="300"/>
              </a:spcBef>
              <a:buChar char="•"/>
              <a:tabLst>
                <a:tab pos="1156335" algn="l"/>
              </a:tabLst>
            </a:pPr>
            <a:r>
              <a:rPr sz="1700" dirty="0">
                <a:latin typeface="Arial"/>
                <a:cs typeface="Arial"/>
              </a:rPr>
              <a:t>trong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thu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thập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văn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bản,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và</a:t>
            </a:r>
            <a:endParaRPr sz="1700">
              <a:latin typeface="Arial"/>
              <a:cs typeface="Arial"/>
            </a:endParaRPr>
          </a:p>
          <a:p>
            <a:pPr marL="1156335" lvl="2" indent="-229235" algn="just">
              <a:lnSpc>
                <a:spcPct val="100000"/>
              </a:lnSpc>
              <a:spcBef>
                <a:spcPts val="300"/>
              </a:spcBef>
              <a:buChar char="•"/>
              <a:tabLst>
                <a:tab pos="1156335" algn="l"/>
              </a:tabLst>
            </a:pPr>
            <a:r>
              <a:rPr sz="1700" dirty="0">
                <a:latin typeface="Arial"/>
                <a:cs typeface="Arial"/>
              </a:rPr>
              <a:t>các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câu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query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ngắn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do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thiếu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nội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dung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64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/>
              <a:t>2</a:t>
            </a:r>
            <a:r>
              <a:rPr spc="-90" dirty="0"/>
              <a:t> </a:t>
            </a:r>
            <a:r>
              <a:rPr dirty="0"/>
              <a:t>ứng</a:t>
            </a:r>
            <a:r>
              <a:rPr spc="-65" dirty="0"/>
              <a:t> </a:t>
            </a:r>
            <a:r>
              <a:rPr dirty="0"/>
              <a:t>dụng</a:t>
            </a:r>
            <a:r>
              <a:rPr spc="-75" dirty="0"/>
              <a:t> </a:t>
            </a:r>
            <a:r>
              <a:rPr dirty="0"/>
              <a:t>của</a:t>
            </a:r>
            <a:r>
              <a:rPr spc="-80" dirty="0"/>
              <a:t> </a:t>
            </a:r>
            <a:r>
              <a:rPr dirty="0"/>
              <a:t>WSD</a:t>
            </a:r>
            <a:r>
              <a:rPr spc="-75" dirty="0"/>
              <a:t> </a:t>
            </a:r>
            <a:r>
              <a:rPr dirty="0"/>
              <a:t>trong</a:t>
            </a:r>
            <a:r>
              <a:rPr spc="-70" dirty="0"/>
              <a:t> </a:t>
            </a:r>
            <a:r>
              <a:rPr spc="-35" dirty="0"/>
              <a:t>IR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17" y="1470772"/>
            <a:ext cx="7959725" cy="38855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Mở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rộng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query</a:t>
            </a:r>
            <a:endParaRPr sz="28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Không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khả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quan</a:t>
            </a:r>
            <a:endParaRPr sz="2400">
              <a:latin typeface="Arial"/>
              <a:cs typeface="Arial"/>
            </a:endParaRPr>
          </a:p>
          <a:p>
            <a:pPr marL="697230" marR="406400" lvl="1" indent="-227329">
              <a:lnSpc>
                <a:spcPts val="2590"/>
              </a:lnSpc>
              <a:spcBef>
                <a:spcPts val="54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Nhưng,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phân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nhập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nhằng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mở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rộng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vấn 	</a:t>
            </a:r>
            <a:r>
              <a:rPr sz="2400" dirty="0">
                <a:latin typeface="Arial"/>
                <a:cs typeface="Arial"/>
              </a:rPr>
              <a:t>thủ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công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đem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lại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quả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tốt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Ví</a:t>
            </a:r>
            <a:r>
              <a:rPr sz="2800" spc="-25" dirty="0">
                <a:latin typeface="Arial"/>
                <a:cs typeface="Arial"/>
              </a:rPr>
              <a:t> dụ:</a:t>
            </a:r>
            <a:endParaRPr sz="28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i="1" dirty="0">
                <a:latin typeface="Arial"/>
                <a:cs typeface="Arial"/>
              </a:rPr>
              <a:t>furniture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table,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chair,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board,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refectory(specialisations)</a:t>
            </a:r>
            <a:endParaRPr sz="2400">
              <a:latin typeface="Arial"/>
              <a:cs typeface="Arial"/>
            </a:endParaRPr>
          </a:p>
          <a:p>
            <a:pPr marL="697230" marR="8890" lvl="1" indent="-227329">
              <a:lnSpc>
                <a:spcPts val="2590"/>
              </a:lnSpc>
              <a:spcBef>
                <a:spcPts val="54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“Chỉ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vựng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liên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ích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việc 	</a:t>
            </a:r>
            <a:r>
              <a:rPr sz="2400" dirty="0">
                <a:latin typeface="Arial"/>
                <a:cs typeface="Arial"/>
              </a:rPr>
              <a:t>mở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rộng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vấn,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vì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đường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dẫn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lớp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giữa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các 	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WordNet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phải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lúc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nào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cũng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đem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lại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1 	</a:t>
            </a:r>
            <a:r>
              <a:rPr sz="2400" dirty="0">
                <a:latin typeface="Arial"/>
                <a:cs typeface="Arial"/>
              </a:rPr>
              <a:t>mở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rộng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vấn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hữu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ích”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27" y="307238"/>
            <a:ext cx="66014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Độ</a:t>
            </a:r>
            <a:r>
              <a:rPr spc="-80" dirty="0"/>
              <a:t> </a:t>
            </a:r>
            <a:r>
              <a:rPr dirty="0"/>
              <a:t>chính</a:t>
            </a:r>
            <a:r>
              <a:rPr spc="-75" dirty="0"/>
              <a:t> </a:t>
            </a:r>
            <a:r>
              <a:rPr dirty="0"/>
              <a:t>xác</a:t>
            </a:r>
            <a:r>
              <a:rPr spc="-65" dirty="0"/>
              <a:t> </a:t>
            </a:r>
            <a:r>
              <a:rPr dirty="0"/>
              <a:t>của</a:t>
            </a:r>
            <a:r>
              <a:rPr spc="-75" dirty="0"/>
              <a:t> </a:t>
            </a:r>
            <a:r>
              <a:rPr dirty="0"/>
              <a:t>WSD</a:t>
            </a:r>
            <a:r>
              <a:rPr spc="-65" dirty="0"/>
              <a:t> </a:t>
            </a:r>
            <a:r>
              <a:rPr dirty="0"/>
              <a:t>và</a:t>
            </a:r>
            <a:r>
              <a:rPr spc="-80" dirty="0"/>
              <a:t> </a:t>
            </a:r>
            <a:r>
              <a:rPr spc="-25" dirty="0"/>
              <a:t>IR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21447"/>
            <a:ext cx="7955915" cy="4493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0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Tập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dữ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đánh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WSD: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SensEval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SemCor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Cách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tạo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dữ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gán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nhãn: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Pseudowords</a:t>
            </a:r>
            <a:endParaRPr sz="2400">
              <a:latin typeface="Arial"/>
              <a:cs typeface="Arial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4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Lấy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(ngẫu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nhiên)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cùng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loại,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thế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cả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bằng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 </a:t>
            </a:r>
            <a:r>
              <a:rPr sz="2000" spc="-25" dirty="0">
                <a:latin typeface="Arial"/>
                <a:cs typeface="Arial"/>
              </a:rPr>
              <a:t>từ </a:t>
            </a:r>
            <a:r>
              <a:rPr sz="2000" dirty="0">
                <a:latin typeface="Arial"/>
                <a:cs typeface="Arial"/>
              </a:rPr>
              <a:t>nhân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tạo.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'door'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'banana'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thế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tập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ngữ </a:t>
            </a:r>
            <a:r>
              <a:rPr sz="2000" dirty="0">
                <a:latin typeface="Arial"/>
                <a:cs typeface="Arial"/>
              </a:rPr>
              <a:t>liệu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bằng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'donana'.</a:t>
            </a:r>
            <a:endParaRPr sz="2000">
              <a:latin typeface="Arial"/>
              <a:cs typeface="Arial"/>
            </a:endParaRPr>
          </a:p>
          <a:p>
            <a:pPr marL="697865" marR="544195" lvl="1" indent="-228600">
              <a:lnSpc>
                <a:spcPts val="2160"/>
              </a:lnSpc>
              <a:spcBef>
                <a:spcPts val="50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Độ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chính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xác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WSD: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xác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định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mỗi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trường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hợp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của </a:t>
            </a:r>
            <a:r>
              <a:rPr sz="2000" dirty="0">
                <a:latin typeface="Arial"/>
                <a:cs typeface="Arial"/>
              </a:rPr>
              <a:t>donana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cụ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'door‘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'banana'.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(Yarowsky,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1993)</a:t>
            </a:r>
            <a:endParaRPr sz="2000">
              <a:latin typeface="Arial"/>
              <a:cs typeface="Arial"/>
            </a:endParaRPr>
          </a:p>
          <a:p>
            <a:pPr marL="240029" marR="220345" indent="-227329">
              <a:lnSpc>
                <a:spcPts val="259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(Sanderson,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1997)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công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bố: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thêm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nhập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nhằng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các 	</a:t>
            </a:r>
            <a:r>
              <a:rPr sz="2400" dirty="0">
                <a:latin typeface="Arial"/>
                <a:cs typeface="Arial"/>
              </a:rPr>
              <a:t>query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quả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ít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ảnh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hưởng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đến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chính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xác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của 	</a:t>
            </a:r>
            <a:r>
              <a:rPr sz="2400" dirty="0">
                <a:latin typeface="Arial"/>
                <a:cs typeface="Arial"/>
              </a:rPr>
              <a:t>việc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kiếm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ảnh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hưởng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lỗi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phân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nhập 	</a:t>
            </a:r>
            <a:r>
              <a:rPr sz="2400" dirty="0">
                <a:latin typeface="Arial"/>
                <a:cs typeface="Arial"/>
              </a:rPr>
              <a:t>nhằng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  <a:p>
            <a:pPr marL="697865" marR="198120" lvl="1" indent="-228600">
              <a:lnSpc>
                <a:spcPts val="2160"/>
              </a:lnSpc>
              <a:spcBef>
                <a:spcPts val="505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chỉ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lỗi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phân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giải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nhằng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mức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thấp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10%)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mới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tốt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hơn </a:t>
            </a:r>
            <a:r>
              <a:rPr sz="2000" dirty="0">
                <a:latin typeface="Arial"/>
                <a:cs typeface="Arial"/>
              </a:rPr>
              <a:t>phiên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bản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đơn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giản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dựa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gốc.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64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/>
              <a:t>Độ</a:t>
            </a:r>
            <a:r>
              <a:rPr spc="-80" dirty="0"/>
              <a:t> </a:t>
            </a:r>
            <a:r>
              <a:rPr dirty="0"/>
              <a:t>chính</a:t>
            </a:r>
            <a:r>
              <a:rPr spc="-75" dirty="0"/>
              <a:t> </a:t>
            </a:r>
            <a:r>
              <a:rPr dirty="0"/>
              <a:t>xác</a:t>
            </a:r>
            <a:r>
              <a:rPr spc="-65" dirty="0"/>
              <a:t> </a:t>
            </a:r>
            <a:r>
              <a:rPr dirty="0"/>
              <a:t>của</a:t>
            </a:r>
            <a:r>
              <a:rPr spc="-75" dirty="0"/>
              <a:t> </a:t>
            </a:r>
            <a:r>
              <a:rPr dirty="0"/>
              <a:t>WSD</a:t>
            </a:r>
            <a:r>
              <a:rPr spc="-65" dirty="0"/>
              <a:t> </a:t>
            </a:r>
            <a:r>
              <a:rPr dirty="0"/>
              <a:t>và</a:t>
            </a:r>
            <a:r>
              <a:rPr spc="-80" dirty="0"/>
              <a:t> </a:t>
            </a:r>
            <a:r>
              <a:rPr spc="-25" dirty="0"/>
              <a:t>IR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5221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dirty="0"/>
              <a:t>Tại</a:t>
            </a:r>
            <a:r>
              <a:rPr spc="-50" dirty="0"/>
              <a:t> </a:t>
            </a:r>
            <a:r>
              <a:rPr dirty="0"/>
              <a:t>sao</a:t>
            </a:r>
            <a:r>
              <a:rPr spc="-55" dirty="0"/>
              <a:t> </a:t>
            </a:r>
            <a:r>
              <a:rPr dirty="0"/>
              <a:t>đa</a:t>
            </a:r>
            <a:r>
              <a:rPr spc="-50" dirty="0"/>
              <a:t> </a:t>
            </a:r>
            <a:r>
              <a:rPr dirty="0"/>
              <a:t>nghĩa/đồng</a:t>
            </a:r>
            <a:r>
              <a:rPr spc="-45" dirty="0"/>
              <a:t> </a:t>
            </a:r>
            <a:r>
              <a:rPr dirty="0"/>
              <a:t>âm</a:t>
            </a:r>
            <a:r>
              <a:rPr spc="-50" dirty="0"/>
              <a:t> </a:t>
            </a:r>
            <a:r>
              <a:rPr dirty="0"/>
              <a:t>không</a:t>
            </a:r>
            <a:r>
              <a:rPr spc="-50" dirty="0"/>
              <a:t> </a:t>
            </a:r>
            <a:r>
              <a:rPr dirty="0"/>
              <a:t>phải</a:t>
            </a:r>
            <a:r>
              <a:rPr spc="-35" dirty="0"/>
              <a:t> </a:t>
            </a:r>
            <a:r>
              <a:rPr dirty="0"/>
              <a:t>vấn</a:t>
            </a:r>
            <a:r>
              <a:rPr spc="-55" dirty="0"/>
              <a:t> </a:t>
            </a:r>
            <a:r>
              <a:rPr dirty="0"/>
              <a:t>đề</a:t>
            </a:r>
            <a:r>
              <a:rPr spc="-50" dirty="0"/>
              <a:t> </a:t>
            </a:r>
            <a:r>
              <a:rPr spc="-25" dirty="0"/>
              <a:t>lớn 	</a:t>
            </a:r>
            <a:r>
              <a:rPr dirty="0"/>
              <a:t>như</a:t>
            </a:r>
            <a:r>
              <a:rPr spc="-50" dirty="0"/>
              <a:t> </a:t>
            </a:r>
            <a:r>
              <a:rPr dirty="0"/>
              <a:t>ta</a:t>
            </a:r>
            <a:r>
              <a:rPr spc="-25" dirty="0"/>
              <a:t> </a:t>
            </a:r>
            <a:r>
              <a:rPr spc="-10" dirty="0"/>
              <a:t>nghĩ:</a:t>
            </a:r>
          </a:p>
          <a:p>
            <a:pPr marL="697230" marR="374650" lvl="1" indent="-227329">
              <a:lnSpc>
                <a:spcPts val="2590"/>
              </a:lnSpc>
              <a:spcBef>
                <a:spcPts val="49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Tác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đồng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xuất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hiện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vấn: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từ 	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vấn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tự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nó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đã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phân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nhập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nhằng</a:t>
            </a:r>
            <a:endParaRPr sz="2400">
              <a:latin typeface="Arial"/>
              <a:cs typeface="Arial"/>
            </a:endParaRPr>
          </a:p>
          <a:p>
            <a:pPr marL="697230" marR="454659" lvl="1" indent="-227329">
              <a:lnSpc>
                <a:spcPts val="2590"/>
              </a:lnSpc>
              <a:spcBef>
                <a:spcPts val="509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Sự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phân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bố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nghĩa: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áp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miền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ứng 	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cụ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thể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642" y="226770"/>
            <a:ext cx="3633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3150" algn="l"/>
              </a:tabLst>
            </a:pPr>
            <a:r>
              <a:rPr sz="4400" dirty="0"/>
              <a:t>Nghĩa</a:t>
            </a:r>
            <a:r>
              <a:rPr sz="4400" spc="-35" dirty="0"/>
              <a:t> </a:t>
            </a:r>
            <a:r>
              <a:rPr sz="4400" spc="-25" dirty="0"/>
              <a:t>từ</a:t>
            </a:r>
            <a:r>
              <a:rPr sz="4400" dirty="0"/>
              <a:t>	</a:t>
            </a:r>
            <a:r>
              <a:rPr sz="4400" spc="-20" dirty="0"/>
              <a:t>vựng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07424" y="1430667"/>
            <a:ext cx="8836575" cy="4154342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marR="259715" indent="-228600">
              <a:lnSpc>
                <a:spcPts val="2810"/>
              </a:lnSpc>
              <a:spcBef>
                <a:spcPts val="455"/>
              </a:spcBef>
              <a:buChar char="•"/>
              <a:tabLst>
                <a:tab pos="240665" algn="l"/>
              </a:tabLst>
            </a:pPr>
            <a:r>
              <a:rPr sz="2600" dirty="0">
                <a:latin typeface="Arial"/>
                <a:cs typeface="Arial"/>
              </a:rPr>
              <a:t>Ngữ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nghĩa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nghiên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cứu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ý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nghĩa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của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phát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biểu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dạng </a:t>
            </a:r>
            <a:r>
              <a:rPr sz="2600" dirty="0">
                <a:latin typeface="Arial"/>
                <a:cs typeface="Arial"/>
              </a:rPr>
              <a:t>ngôn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ngữ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Nghĩa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từ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vựng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(Lexical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semantics)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nghiên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cứu:</a:t>
            </a:r>
            <a:endParaRPr sz="2600">
              <a:latin typeface="Arial"/>
              <a:cs typeface="Arial"/>
            </a:endParaRPr>
          </a:p>
          <a:p>
            <a:pPr marL="696595" marR="309880" lvl="1" indent="-227329">
              <a:lnSpc>
                <a:spcPts val="2590"/>
              </a:lnSpc>
              <a:spcBef>
                <a:spcPts val="550"/>
              </a:spcBef>
              <a:buChar char="•"/>
              <a:tabLst>
                <a:tab pos="697865" algn="l"/>
              </a:tabLst>
            </a:pPr>
            <a:r>
              <a:rPr sz="2400" dirty="0">
                <a:latin typeface="Arial"/>
                <a:cs typeface="Arial"/>
              </a:rPr>
              <a:t>quan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hệ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vựng: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liên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hệ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mặt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giữa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các 	từ</a:t>
            </a:r>
            <a:endParaRPr sz="2400">
              <a:latin typeface="Arial"/>
              <a:cs typeface="Arial"/>
            </a:endParaRPr>
          </a:p>
          <a:p>
            <a:pPr marL="696595" marR="464820" lvl="1" indent="-227329">
              <a:lnSpc>
                <a:spcPts val="2590"/>
              </a:lnSpc>
              <a:spcBef>
                <a:spcPts val="495"/>
              </a:spcBef>
              <a:buChar char="•"/>
              <a:tabLst>
                <a:tab pos="697865" algn="l"/>
              </a:tabLst>
            </a:pPr>
            <a:r>
              <a:rPr sz="2400" dirty="0">
                <a:latin typeface="Arial"/>
                <a:cs typeface="Arial"/>
              </a:rPr>
              <a:t>ràng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buộc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lựa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chọn: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cấu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trúc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liên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hệ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bên 	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từ</a:t>
            </a:r>
            <a:endParaRPr sz="2400">
              <a:latin typeface="Arial"/>
              <a:cs typeface="Arial"/>
            </a:endParaRPr>
          </a:p>
          <a:p>
            <a:pPr marL="696595" lvl="1" indent="-227329">
              <a:lnSpc>
                <a:spcPct val="100000"/>
              </a:lnSpc>
              <a:spcBef>
                <a:spcPts val="180"/>
              </a:spcBef>
              <a:buChar char="•"/>
              <a:tabLst>
                <a:tab pos="696595" algn="l"/>
              </a:tabLst>
            </a:pPr>
            <a:r>
              <a:rPr sz="2400" dirty="0">
                <a:latin typeface="Arial"/>
                <a:cs typeface="Arial"/>
              </a:rPr>
              <a:t>bao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gồm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lý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thuyết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về:</a:t>
            </a:r>
            <a:endParaRPr sz="240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254"/>
              </a:spcBef>
              <a:buChar char="•"/>
              <a:tabLst>
                <a:tab pos="1155065" algn="l"/>
              </a:tabLst>
            </a:pPr>
            <a:r>
              <a:rPr sz="2100" dirty="0">
                <a:latin typeface="Arial"/>
                <a:cs typeface="Arial"/>
              </a:rPr>
              <a:t>phân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loại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và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phân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rã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nghĩa của</a:t>
            </a:r>
            <a:r>
              <a:rPr sz="2100" spc="-25" dirty="0">
                <a:latin typeface="Arial"/>
                <a:cs typeface="Arial"/>
              </a:rPr>
              <a:t> từ</a:t>
            </a:r>
            <a:endParaRPr sz="2100">
              <a:latin typeface="Arial"/>
              <a:cs typeface="Arial"/>
            </a:endParaRPr>
          </a:p>
          <a:p>
            <a:pPr marL="1155065" marR="5080" lvl="2" indent="-228600">
              <a:lnSpc>
                <a:spcPts val="2270"/>
              </a:lnSpc>
              <a:spcBef>
                <a:spcPts val="535"/>
              </a:spcBef>
              <a:buChar char="•"/>
              <a:tabLst>
                <a:tab pos="1155065" algn="l"/>
              </a:tabLst>
            </a:pPr>
            <a:r>
              <a:rPr sz="2100" dirty="0">
                <a:latin typeface="Arial"/>
                <a:cs typeface="Arial"/>
              </a:rPr>
              <a:t>sự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giống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và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khác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trong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cấu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trúc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từ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vựng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–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ngữ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nghĩa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giữa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ngôn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ngữ</a:t>
            </a:r>
            <a:endParaRPr sz="210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215"/>
              </a:spcBef>
              <a:buChar char="•"/>
              <a:tabLst>
                <a:tab pos="1155065" algn="l"/>
              </a:tabLst>
            </a:pPr>
            <a:r>
              <a:rPr sz="2100" dirty="0">
                <a:latin typeface="Arial"/>
                <a:cs typeface="Arial"/>
              </a:rPr>
              <a:t>quan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hệ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nghĩa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của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từ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với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cú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pháp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và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ngữ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nghĩa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của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câu.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6</a:t>
            </a:fld>
            <a:endParaRPr sz="1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51" y="307238"/>
            <a:ext cx="66014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Độ</a:t>
            </a:r>
            <a:r>
              <a:rPr spc="-80" dirty="0"/>
              <a:t> </a:t>
            </a:r>
            <a:r>
              <a:rPr dirty="0"/>
              <a:t>chính</a:t>
            </a:r>
            <a:r>
              <a:rPr spc="-75" dirty="0"/>
              <a:t> </a:t>
            </a:r>
            <a:r>
              <a:rPr dirty="0"/>
              <a:t>xác</a:t>
            </a:r>
            <a:r>
              <a:rPr spc="-65" dirty="0"/>
              <a:t> </a:t>
            </a:r>
            <a:r>
              <a:rPr dirty="0"/>
              <a:t>của</a:t>
            </a:r>
            <a:r>
              <a:rPr spc="-75" dirty="0"/>
              <a:t> </a:t>
            </a:r>
            <a:r>
              <a:rPr dirty="0"/>
              <a:t>WSD</a:t>
            </a:r>
            <a:r>
              <a:rPr spc="-65" dirty="0"/>
              <a:t> </a:t>
            </a:r>
            <a:r>
              <a:rPr dirty="0"/>
              <a:t>và</a:t>
            </a:r>
            <a:r>
              <a:rPr spc="-80" dirty="0"/>
              <a:t> </a:t>
            </a:r>
            <a:r>
              <a:rPr spc="-25" dirty="0"/>
              <a:t>IR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17" y="1277246"/>
            <a:ext cx="7816850" cy="4214495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87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Từ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đồng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nghĩa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ảnh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hưởng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lớn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hơn:</a:t>
            </a:r>
            <a:endParaRPr sz="2800">
              <a:latin typeface="Arial"/>
              <a:cs typeface="Arial"/>
            </a:endParaRPr>
          </a:p>
          <a:p>
            <a:pPr marL="697230" marR="102235" lvl="1" indent="-227329">
              <a:lnSpc>
                <a:spcPts val="2590"/>
              </a:lnSpc>
              <a:spcBef>
                <a:spcPts val="186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Gonzalo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al.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(1998;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1999):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SemCor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(tập 	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Brown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thẻ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WordNet)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cho 	</a:t>
            </a:r>
            <a:r>
              <a:rPr sz="2400" dirty="0">
                <a:latin typeface="Arial"/>
                <a:cs typeface="Arial"/>
              </a:rPr>
              <a:t>thấy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nếu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phân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nhập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nhằng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cx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100%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93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Đánh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chỉ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nghĩa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synset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62%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Đánh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chỉ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nghĩa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canine1)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cx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53.2%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Đánh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chỉ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gốc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cx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48%</a:t>
            </a:r>
            <a:endParaRPr sz="2000">
              <a:latin typeface="Arial"/>
              <a:cs typeface="Arial"/>
            </a:endParaRPr>
          </a:p>
          <a:p>
            <a:pPr marL="697230" marR="33655" lvl="1" indent="-227329" algn="just">
              <a:lnSpc>
                <a:spcPts val="2590"/>
              </a:lnSpc>
              <a:spcBef>
                <a:spcPts val="183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Gonzalo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al.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thấy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cx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thiểu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90%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WSD 	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quá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cao.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Gần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60%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giả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hoạt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động 	</a:t>
            </a:r>
            <a:r>
              <a:rPr sz="2400" dirty="0">
                <a:latin typeface="Arial"/>
                <a:cs typeface="Arial"/>
              </a:rPr>
              <a:t>giông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như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nhập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nhằng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thật.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80" y="196011"/>
            <a:ext cx="17646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Bài</a:t>
            </a:r>
            <a:r>
              <a:rPr sz="4400" spc="-25" dirty="0"/>
              <a:t> tập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27685" marR="5080" indent="-515620">
              <a:lnSpc>
                <a:spcPct val="90000"/>
              </a:lnSpc>
              <a:spcBef>
                <a:spcPts val="430"/>
              </a:spcBef>
              <a:buAutoNum type="arabicPeriod"/>
              <a:tabLst>
                <a:tab pos="527685" algn="l"/>
              </a:tabLst>
            </a:pPr>
            <a:r>
              <a:rPr dirty="0"/>
              <a:t>Tìm</a:t>
            </a:r>
            <a:r>
              <a:rPr spc="-65" dirty="0"/>
              <a:t> </a:t>
            </a:r>
            <a:r>
              <a:rPr dirty="0"/>
              <a:t>kiếm</a:t>
            </a:r>
            <a:r>
              <a:rPr spc="-45" dirty="0"/>
              <a:t> </a:t>
            </a:r>
            <a:r>
              <a:rPr dirty="0"/>
              <a:t>1</a:t>
            </a:r>
            <a:r>
              <a:rPr spc="-50" dirty="0"/>
              <a:t> </a:t>
            </a:r>
            <a:r>
              <a:rPr dirty="0"/>
              <a:t>mã</a:t>
            </a:r>
            <a:r>
              <a:rPr spc="-45" dirty="0"/>
              <a:t> </a:t>
            </a:r>
            <a:r>
              <a:rPr dirty="0"/>
              <a:t>nguồn/thư</a:t>
            </a:r>
            <a:r>
              <a:rPr spc="-45" dirty="0"/>
              <a:t> </a:t>
            </a:r>
            <a:r>
              <a:rPr dirty="0"/>
              <a:t>viện</a:t>
            </a:r>
            <a:r>
              <a:rPr spc="-50" dirty="0"/>
              <a:t> </a:t>
            </a:r>
            <a:r>
              <a:rPr spc="-10" dirty="0"/>
              <a:t>LDA</a:t>
            </a:r>
            <a:r>
              <a:rPr spc="-185" dirty="0"/>
              <a:t> </a:t>
            </a:r>
            <a:r>
              <a:rPr dirty="0"/>
              <a:t>trên</a:t>
            </a:r>
            <a:r>
              <a:rPr spc="-45" dirty="0"/>
              <a:t> </a:t>
            </a:r>
            <a:r>
              <a:rPr spc="-10" dirty="0"/>
              <a:t>github, </a:t>
            </a:r>
            <a:r>
              <a:rPr dirty="0"/>
              <a:t>cài</a:t>
            </a:r>
            <a:r>
              <a:rPr spc="-45" dirty="0"/>
              <a:t> </a:t>
            </a:r>
            <a:r>
              <a:rPr dirty="0"/>
              <a:t>đặt</a:t>
            </a:r>
            <a:r>
              <a:rPr spc="-45" dirty="0"/>
              <a:t> </a:t>
            </a:r>
            <a:r>
              <a:rPr dirty="0"/>
              <a:t>và</a:t>
            </a:r>
            <a:r>
              <a:rPr spc="-30" dirty="0"/>
              <a:t> </a:t>
            </a:r>
            <a:r>
              <a:rPr dirty="0"/>
              <a:t>chạy</a:t>
            </a:r>
            <a:r>
              <a:rPr spc="-40" dirty="0"/>
              <a:t> </a:t>
            </a:r>
            <a:r>
              <a:rPr dirty="0"/>
              <a:t>thử</a:t>
            </a:r>
            <a:r>
              <a:rPr spc="-40" dirty="0"/>
              <a:t> </a:t>
            </a:r>
            <a:r>
              <a:rPr dirty="0"/>
              <a:t>với</a:t>
            </a:r>
            <a:r>
              <a:rPr spc="-40" dirty="0"/>
              <a:t> </a:t>
            </a:r>
            <a:r>
              <a:rPr dirty="0"/>
              <a:t>1</a:t>
            </a:r>
            <a:r>
              <a:rPr spc="-40" dirty="0"/>
              <a:t> </a:t>
            </a:r>
            <a:r>
              <a:rPr dirty="0"/>
              <a:t>tập</a:t>
            </a:r>
            <a:r>
              <a:rPr spc="-35" dirty="0"/>
              <a:t> </a:t>
            </a:r>
            <a:r>
              <a:rPr dirty="0"/>
              <a:t>ngữ</a:t>
            </a:r>
            <a:r>
              <a:rPr spc="-25" dirty="0"/>
              <a:t> </a:t>
            </a:r>
            <a:r>
              <a:rPr dirty="0"/>
              <a:t>liệu</a:t>
            </a:r>
            <a:r>
              <a:rPr spc="-30" dirty="0"/>
              <a:t> </a:t>
            </a:r>
            <a:r>
              <a:rPr spc="-10" dirty="0"/>
              <a:t>tiếng </a:t>
            </a:r>
            <a:r>
              <a:rPr spc="-20" dirty="0"/>
              <a:t>Anh:</a:t>
            </a:r>
          </a:p>
          <a:p>
            <a:pPr marL="876300" marR="479425" lvl="1" indent="-515620">
              <a:lnSpc>
                <a:spcPts val="2590"/>
              </a:lnSpc>
              <a:spcBef>
                <a:spcPts val="550"/>
              </a:spcBef>
              <a:buChar char="•"/>
              <a:tabLst>
                <a:tab pos="876300" algn="l"/>
              </a:tabLst>
            </a:pPr>
            <a:r>
              <a:rPr sz="2400" dirty="0">
                <a:latin typeface="Arial"/>
                <a:cs typeface="Arial"/>
              </a:rPr>
              <a:t>Đặt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số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topic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10.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màn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hình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khóa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đại </a:t>
            </a:r>
            <a:r>
              <a:rPr sz="2400" dirty="0">
                <a:latin typeface="Arial"/>
                <a:cs typeface="Arial"/>
              </a:rPr>
              <a:t>diện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topic.</a:t>
            </a:r>
            <a:endParaRPr sz="2400">
              <a:latin typeface="Arial"/>
              <a:cs typeface="Arial"/>
            </a:endParaRPr>
          </a:p>
          <a:p>
            <a:pPr marL="527685" marR="359410" indent="-51562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527685" algn="l"/>
              </a:tabLst>
            </a:pPr>
            <a:r>
              <a:rPr dirty="0"/>
              <a:t>Tìm</a:t>
            </a:r>
            <a:r>
              <a:rPr spc="-70" dirty="0"/>
              <a:t> </a:t>
            </a:r>
            <a:r>
              <a:rPr dirty="0"/>
              <a:t>kiếm</a:t>
            </a:r>
            <a:r>
              <a:rPr spc="-60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dirty="0"/>
              <a:t>mã</a:t>
            </a:r>
            <a:r>
              <a:rPr spc="-60" dirty="0"/>
              <a:t> </a:t>
            </a:r>
            <a:r>
              <a:rPr dirty="0"/>
              <a:t>nguồn/thư</a:t>
            </a:r>
            <a:r>
              <a:rPr spc="-50" dirty="0"/>
              <a:t> </a:t>
            </a:r>
            <a:r>
              <a:rPr dirty="0"/>
              <a:t>viện</a:t>
            </a:r>
            <a:r>
              <a:rPr spc="-65" dirty="0"/>
              <a:t> </a:t>
            </a:r>
            <a:r>
              <a:rPr dirty="0"/>
              <a:t>word2vec</a:t>
            </a:r>
            <a:r>
              <a:rPr spc="-40" dirty="0"/>
              <a:t> </a:t>
            </a:r>
            <a:r>
              <a:rPr spc="-25" dirty="0"/>
              <a:t>cho </a:t>
            </a:r>
            <a:r>
              <a:rPr dirty="0"/>
              <a:t>tiếng</a:t>
            </a:r>
            <a:r>
              <a:rPr spc="-50" dirty="0"/>
              <a:t> </a:t>
            </a:r>
            <a:r>
              <a:rPr dirty="0"/>
              <a:t>Việt</a:t>
            </a:r>
            <a:r>
              <a:rPr spc="-60" dirty="0"/>
              <a:t> </a:t>
            </a:r>
            <a:r>
              <a:rPr dirty="0"/>
              <a:t>trên</a:t>
            </a:r>
            <a:r>
              <a:rPr spc="-45" dirty="0"/>
              <a:t> </a:t>
            </a:r>
            <a:r>
              <a:rPr dirty="0"/>
              <a:t>github,</a:t>
            </a:r>
            <a:r>
              <a:rPr spc="-55" dirty="0"/>
              <a:t> </a:t>
            </a:r>
            <a:r>
              <a:rPr dirty="0"/>
              <a:t>cài</a:t>
            </a:r>
            <a:r>
              <a:rPr spc="-55" dirty="0"/>
              <a:t> </a:t>
            </a:r>
            <a:r>
              <a:rPr dirty="0"/>
              <a:t>đặt</a:t>
            </a:r>
            <a:r>
              <a:rPr spc="-50" dirty="0"/>
              <a:t> </a:t>
            </a:r>
            <a:r>
              <a:rPr dirty="0"/>
              <a:t>và</a:t>
            </a:r>
            <a:r>
              <a:rPr spc="-55" dirty="0"/>
              <a:t> </a:t>
            </a:r>
            <a:r>
              <a:rPr dirty="0"/>
              <a:t>chạy</a:t>
            </a:r>
            <a:r>
              <a:rPr spc="-40" dirty="0"/>
              <a:t> </a:t>
            </a:r>
            <a:r>
              <a:rPr spc="-20" dirty="0"/>
              <a:t>thử:</a:t>
            </a:r>
          </a:p>
          <a:p>
            <a:pPr marL="876300" lvl="1" indent="-514984">
              <a:lnSpc>
                <a:spcPct val="100000"/>
              </a:lnSpc>
              <a:spcBef>
                <a:spcPts val="170"/>
              </a:spcBef>
              <a:buChar char="•"/>
              <a:tabLst>
                <a:tab pos="876300" algn="l"/>
              </a:tabLst>
            </a:pPr>
            <a:r>
              <a:rPr sz="2400" dirty="0">
                <a:latin typeface="Arial"/>
                <a:cs typeface="Arial"/>
              </a:rPr>
              <a:t>Tìm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đồng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số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trước</a:t>
            </a:r>
            <a:endParaRPr sz="2400">
              <a:latin typeface="Arial"/>
              <a:cs typeface="Arial"/>
            </a:endParaRPr>
          </a:p>
          <a:p>
            <a:pPr marL="876300" lvl="1" indent="-514984">
              <a:lnSpc>
                <a:spcPct val="100000"/>
              </a:lnSpc>
              <a:spcBef>
                <a:spcPts val="215"/>
              </a:spcBef>
              <a:buChar char="•"/>
              <a:tabLst>
                <a:tab pos="876300" algn="l"/>
              </a:tabLst>
            </a:pPr>
            <a:r>
              <a:rPr sz="2400" dirty="0">
                <a:latin typeface="Arial"/>
                <a:cs typeface="Arial"/>
              </a:rPr>
              <a:t>Đo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đồng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giữa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tiếng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Việt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48" y="410781"/>
            <a:ext cx="3569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Các</a:t>
            </a:r>
            <a:r>
              <a:rPr sz="4400" spc="-65" dirty="0"/>
              <a:t> </a:t>
            </a:r>
            <a:r>
              <a:rPr sz="4400" dirty="0"/>
              <a:t>ứng</a:t>
            </a:r>
            <a:r>
              <a:rPr sz="4400" spc="-45" dirty="0"/>
              <a:t> </a:t>
            </a:r>
            <a:r>
              <a:rPr sz="4400" spc="-20" dirty="0"/>
              <a:t>dụng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17" y="1419084"/>
            <a:ext cx="6372225" cy="51358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6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Dịch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máy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Tóm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tắt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văn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bản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Phân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loại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văn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bản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Phân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tích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điểm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Quảng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cáo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hướng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ngữ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cảnh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Đối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sánh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văn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bản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Máy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tìm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kiếm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Hệ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thống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hội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thoại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(dialogue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system)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Hệ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thống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hỏi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đáp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(question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answering)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Char char="•"/>
              <a:tabLst>
                <a:tab pos="240029" algn="l"/>
              </a:tabLst>
            </a:pPr>
            <a:r>
              <a:rPr sz="2800" spc="-5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7</a:t>
            </a:fld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0677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Ràng</a:t>
            </a:r>
            <a:r>
              <a:rPr sz="4400" spc="-30" dirty="0"/>
              <a:t> </a:t>
            </a:r>
            <a:r>
              <a:rPr sz="4400" dirty="0"/>
              <a:t>buộc</a:t>
            </a:r>
            <a:r>
              <a:rPr sz="4400" spc="-15" dirty="0"/>
              <a:t> </a:t>
            </a:r>
            <a:r>
              <a:rPr sz="4400" dirty="0"/>
              <a:t>về</a:t>
            </a:r>
            <a:r>
              <a:rPr sz="4400" spc="-15" dirty="0"/>
              <a:t> </a:t>
            </a:r>
            <a:r>
              <a:rPr sz="4400" dirty="0"/>
              <a:t>lựa</a:t>
            </a:r>
            <a:r>
              <a:rPr sz="4400" spc="-30" dirty="0"/>
              <a:t> </a:t>
            </a:r>
            <a:r>
              <a:rPr sz="4400" spc="-20" dirty="0"/>
              <a:t>chọn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6018" y="1617928"/>
            <a:ext cx="7078345" cy="43580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40665" marR="5080" indent="-228600">
              <a:lnSpc>
                <a:spcPts val="2350"/>
              </a:lnSpc>
              <a:spcBef>
                <a:spcPts val="225"/>
              </a:spcBef>
              <a:buChar char="•"/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Có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rất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nhiều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đòi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hỏi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bổ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nghĩa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(thường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từ-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vị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từ).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bổ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nghĩa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này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thường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là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Danh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</a:t>
            </a:r>
            <a:r>
              <a:rPr sz="2000" spc="-20" dirty="0">
                <a:latin typeface="Arial"/>
                <a:cs typeface="Arial"/>
              </a:rPr>
              <a:t> phải </a:t>
            </a:r>
            <a:r>
              <a:rPr sz="2000" dirty="0">
                <a:latin typeface="Arial"/>
                <a:cs typeface="Arial"/>
              </a:rPr>
              <a:t>thỏa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mãn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ràng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buộc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lựa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chọn.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80"/>
              </a:spcBef>
              <a:buChar char="•"/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Ví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dụ: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697865" algn="l"/>
              </a:tabLst>
            </a:pPr>
            <a:r>
              <a:rPr sz="1600" dirty="0">
                <a:latin typeface="Arial"/>
                <a:cs typeface="Arial"/>
              </a:rPr>
              <a:t>read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(human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subject,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textual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object)</a:t>
            </a:r>
            <a:endParaRPr sz="16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</a:tabLst>
            </a:pPr>
            <a:r>
              <a:rPr sz="1600" dirty="0">
                <a:latin typeface="Arial"/>
                <a:cs typeface="Arial"/>
              </a:rPr>
              <a:t>eat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(animate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subject)</a:t>
            </a:r>
            <a:endParaRPr sz="16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697865" algn="l"/>
              </a:tabLst>
            </a:pPr>
            <a:r>
              <a:rPr sz="1600" dirty="0">
                <a:latin typeface="Arial"/>
                <a:cs typeface="Arial"/>
              </a:rPr>
              <a:t>kill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(animate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object)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944"/>
              </a:spcBef>
              <a:buChar char="•"/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Sử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vị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để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phân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giải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nhằng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755650" marR="145415" lvl="1" indent="-287020">
              <a:lnSpc>
                <a:spcPts val="2090"/>
              </a:lnSpc>
              <a:spcBef>
                <a:spcPts val="565"/>
              </a:spcBef>
              <a:buChar char="•"/>
              <a:tabLst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Một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kiểu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thông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ngữ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cảnh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là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thông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về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kiểu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bổ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nghĩa </a:t>
            </a:r>
            <a:r>
              <a:rPr sz="1800" dirty="0">
                <a:latin typeface="Arial"/>
                <a:cs typeface="Arial"/>
              </a:rPr>
              <a:t>mà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từ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nhập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nhằng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yêu </a:t>
            </a:r>
            <a:r>
              <a:rPr sz="1800" spc="-20" dirty="0">
                <a:latin typeface="Arial"/>
                <a:cs typeface="Arial"/>
              </a:rPr>
              <a:t>cầu.</a:t>
            </a:r>
            <a:endParaRPr sz="1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697865" algn="l"/>
              </a:tabLst>
            </a:pPr>
            <a:r>
              <a:rPr sz="1600" dirty="0">
                <a:latin typeface="Arial"/>
                <a:cs typeface="Arial"/>
              </a:rPr>
              <a:t>Các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vị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 khác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nhau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ứng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với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nghĩa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khác</a:t>
            </a:r>
            <a:r>
              <a:rPr sz="1600" spc="-20" dirty="0">
                <a:latin typeface="Arial"/>
                <a:cs typeface="Arial"/>
              </a:rPr>
              <a:t> nhau</a:t>
            </a:r>
            <a:endParaRPr sz="16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wash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dishes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(theme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washable-thing)</a:t>
            </a:r>
            <a:endParaRPr sz="16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serve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vegetarian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dishe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(theme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food-</a:t>
            </a:r>
            <a:r>
              <a:rPr sz="1600" spc="-10" dirty="0">
                <a:latin typeface="Arial"/>
                <a:cs typeface="Arial"/>
              </a:rPr>
              <a:t>type)</a:t>
            </a:r>
            <a:endParaRPr sz="16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697865" algn="l"/>
              </a:tabLst>
            </a:pPr>
            <a:r>
              <a:rPr sz="1600" dirty="0">
                <a:latin typeface="Arial"/>
                <a:cs typeface="Arial"/>
              </a:rPr>
              <a:t>Kiểu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bổ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nghĩa cũng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thể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giải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quyết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nhập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nhằng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vị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từ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8</a:t>
            </a:fld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5556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Đánh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giá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về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các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ràng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buộc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18" y="1455187"/>
            <a:ext cx="6980555" cy="38862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Yêu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liệt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kê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đầy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đủ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dạng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máy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đọc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được: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560"/>
              </a:spcBef>
              <a:buChar char="•"/>
              <a:tabLst>
                <a:tab pos="697865" algn="l"/>
              </a:tabLst>
            </a:pPr>
            <a:r>
              <a:rPr sz="1800" dirty="0">
                <a:latin typeface="Arial"/>
                <a:cs typeface="Arial"/>
              </a:rPr>
              <a:t>Cấu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trúc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bổ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nghĩa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Động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từ.</a:t>
            </a:r>
            <a:endParaRPr sz="1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550"/>
              </a:spcBef>
              <a:buChar char="•"/>
              <a:tabLst>
                <a:tab pos="697865" algn="l"/>
              </a:tabLst>
            </a:pPr>
            <a:r>
              <a:rPr sz="1800" dirty="0">
                <a:latin typeface="Arial"/>
                <a:cs typeface="Arial"/>
              </a:rPr>
              <a:t>Các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ràng buộc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về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lựa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chọn của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bổ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nghĩa.</a:t>
            </a:r>
            <a:endParaRPr sz="1800">
              <a:latin typeface="Arial"/>
              <a:cs typeface="Arial"/>
            </a:endParaRPr>
          </a:p>
          <a:p>
            <a:pPr marL="697865" marR="5080" lvl="1" indent="-228600">
              <a:lnSpc>
                <a:spcPct val="101699"/>
              </a:lnSpc>
              <a:spcBef>
                <a:spcPts val="505"/>
              </a:spcBef>
              <a:buChar char="•"/>
              <a:tabLst>
                <a:tab pos="697865" algn="l"/>
              </a:tabLst>
            </a:pPr>
            <a:r>
              <a:rPr sz="1800" dirty="0">
                <a:latin typeface="Arial"/>
                <a:cs typeface="Arial"/>
              </a:rPr>
              <a:t>Mô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tả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đặc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tính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từ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đáp ứng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tiêu chí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20" dirty="0">
                <a:latin typeface="Arial"/>
                <a:cs typeface="Arial"/>
              </a:rPr>
              <a:t>ràng </a:t>
            </a:r>
            <a:r>
              <a:rPr sz="1800" dirty="0">
                <a:latin typeface="Arial"/>
                <a:cs typeface="Arial"/>
              </a:rPr>
              <a:t>buộc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về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lựa</a:t>
            </a:r>
            <a:r>
              <a:rPr sz="1800" spc="-10" dirty="0">
                <a:latin typeface="Arial"/>
                <a:cs typeface="Arial"/>
              </a:rPr>
              <a:t> chọn.</a:t>
            </a:r>
            <a:endParaRPr sz="18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1155065" algn="l"/>
              </a:tabLst>
            </a:pPr>
            <a:r>
              <a:rPr sz="1400" dirty="0">
                <a:latin typeface="Arial"/>
                <a:cs typeface="Arial"/>
              </a:rPr>
              <a:t>E.g.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flight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</a:t>
            </a:r>
            <a:r>
              <a:rPr sz="1400" b="1" dirty="0">
                <a:latin typeface="Arial"/>
                <a:cs typeface="Arial"/>
              </a:rPr>
              <a:t>region”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between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Mumbai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Delhi</a:t>
            </a:r>
            <a:endParaRPr sz="14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540"/>
              </a:spcBef>
              <a:buChar char="•"/>
              <a:tabLst>
                <a:tab pos="1155065" algn="l"/>
              </a:tabLst>
            </a:pPr>
            <a:r>
              <a:rPr sz="1400" dirty="0">
                <a:latin typeface="Arial"/>
                <a:cs typeface="Arial"/>
              </a:rPr>
              <a:t>How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decide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“region”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compatible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 </a:t>
            </a:r>
            <a:r>
              <a:rPr sz="1400" spc="-10" dirty="0">
                <a:latin typeface="Arial"/>
                <a:cs typeface="Arial"/>
              </a:rPr>
              <a:t>“sector”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409"/>
              </a:spcBef>
              <a:buChar char="•"/>
              <a:tabLst>
                <a:tab pos="697865" algn="l"/>
              </a:tabLst>
            </a:pPr>
            <a:r>
              <a:rPr sz="1600" dirty="0">
                <a:latin typeface="Arial"/>
                <a:cs typeface="Arial"/>
              </a:rPr>
              <a:t>Sử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dụng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điển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đồng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nghĩa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Wordnet:</a:t>
            </a:r>
            <a:endParaRPr sz="16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gồm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đồng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nghĩa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(Synonyms)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trái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nghĩa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(Antonyms)</a:t>
            </a:r>
            <a:endParaRPr sz="16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Từ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lớp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 và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 lớp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con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85"/>
              </a:spcBef>
              <a:buChar char="•"/>
              <a:tabLst>
                <a:tab pos="240665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Độ</a:t>
            </a:r>
            <a:r>
              <a:rPr sz="20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chính</a:t>
            </a:r>
            <a:r>
              <a:rPr sz="20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xác: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455"/>
              </a:spcBef>
              <a:buChar char="•"/>
              <a:tabLst>
                <a:tab pos="697865" algn="l"/>
              </a:tabLst>
            </a:pPr>
            <a:r>
              <a:rPr sz="1700" dirty="0">
                <a:latin typeface="Arial"/>
                <a:cs typeface="Arial"/>
              </a:rPr>
              <a:t>44%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Brown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corpus.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595959"/>
                </a:solidFill>
              </a:rPr>
              <a:t>9</a:t>
            </a:fld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2364</Words>
  <Application>Microsoft Office PowerPoint</Application>
  <PresentationFormat>On-screen Show (4:3)</PresentationFormat>
  <Paragraphs>394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Carlito</vt:lpstr>
      <vt:lpstr>Times New Roman</vt:lpstr>
      <vt:lpstr>Wingdings</vt:lpstr>
      <vt:lpstr>Office Theme</vt:lpstr>
      <vt:lpstr>Nghĩa từ vựng và phân giải nhập nhằng từ</vt:lpstr>
      <vt:lpstr>Từ đồng âm</vt:lpstr>
      <vt:lpstr>Phân loại từ đồng âm tiếng Việt</vt:lpstr>
      <vt:lpstr>Từ đa nghĩa, đồng nghĩa</vt:lpstr>
      <vt:lpstr>Nghĩa từ vựng</vt:lpstr>
      <vt:lpstr>Nghĩa từ vựng</vt:lpstr>
      <vt:lpstr>Các ứng dụng</vt:lpstr>
      <vt:lpstr>Ràng buộc về lựa chọn</vt:lpstr>
      <vt:lpstr>Đánh giá về các ràng buộc</vt:lpstr>
      <vt:lpstr>Đánh giá về các ràng buộc</vt:lpstr>
      <vt:lpstr>Đánh giá về các ràng buộc</vt:lpstr>
      <vt:lpstr>Đánh giá về các ràng buộc</vt:lpstr>
      <vt:lpstr>WordNet: Giới thiệu</vt:lpstr>
      <vt:lpstr>WordNet: Giới thiệu</vt:lpstr>
      <vt:lpstr>Tập từ đồng nghĩa Synonym Sets - Synsets</vt:lpstr>
      <vt:lpstr>Các quan hệ khác trong WordNet</vt:lpstr>
      <vt:lpstr>Phân giải nhập nhằng sử dụng quan hệ từ vựng</vt:lpstr>
      <vt:lpstr>PowerPoint Presentation</vt:lpstr>
      <vt:lpstr>Đo quan hệ từ vựng</vt:lpstr>
      <vt:lpstr>Cặp từ nào gần nhau hơn?</vt:lpstr>
      <vt:lpstr>PowerPoint Presentation</vt:lpstr>
      <vt:lpstr>PowerPoint Presentation</vt:lpstr>
      <vt:lpstr>PowerPoint Presentation</vt:lpstr>
      <vt:lpstr>Phân giải nhập nhằng và đếm cạnh</vt:lpstr>
      <vt:lpstr>Phân giải nhập nhằng và đếm cạnh</vt:lpstr>
      <vt:lpstr>Nhược điểm của WordNet trong tính quan hệ ngữ nghĩa</vt:lpstr>
      <vt:lpstr>Cách tiếp cận dựa trên từ điển</vt:lpstr>
      <vt:lpstr>Cách tiếp cận học máy</vt:lpstr>
      <vt:lpstr>Các đặc trưng sử dụng trong WSD</vt:lpstr>
      <vt:lpstr>Ví dụ</vt:lpstr>
      <vt:lpstr>Các kiểu phân loại</vt:lpstr>
      <vt:lpstr>Các kiểu phân loại</vt:lpstr>
      <vt:lpstr>Học máy xác định tập từ đồng nghĩa</vt:lpstr>
      <vt:lpstr>Học máy xác định tập từ đồng nghĩa</vt:lpstr>
      <vt:lpstr>Học máy xác định tập từ đồng nghĩa</vt:lpstr>
      <vt:lpstr>Ví dụ đầu ra của LDA</vt:lpstr>
      <vt:lpstr>Học máy xác định từ đồng nghĩa</vt:lpstr>
      <vt:lpstr>One-hot encoding</vt:lpstr>
      <vt:lpstr>Co-occurrence matrix</vt:lpstr>
      <vt:lpstr>Co-occurrence matrix</vt:lpstr>
      <vt:lpstr>Co-occurrence matrix</vt:lpstr>
      <vt:lpstr>Word embedding</vt:lpstr>
      <vt:lpstr>Hàm mục tiêu</vt:lpstr>
      <vt:lpstr>Word embedding</vt:lpstr>
      <vt:lpstr>Word embedding</vt:lpstr>
      <vt:lpstr>PowerPoint Presentation</vt:lpstr>
      <vt:lpstr>Bidirectional Encoder Representations from Transformers (BERT)</vt:lpstr>
      <vt:lpstr>BERT</vt:lpstr>
      <vt:lpstr>BERT</vt:lpstr>
      <vt:lpstr>Kiến trúc BERT</vt:lpstr>
      <vt:lpstr>Huấn luyện BERT</vt:lpstr>
      <vt:lpstr>Huấn luyện BERT</vt:lpstr>
      <vt:lpstr>BERT</vt:lpstr>
      <vt:lpstr>Một số mô hình sử dụng BERT</vt:lpstr>
      <vt:lpstr>WSD và IR</vt:lpstr>
      <vt:lpstr>2 ứng dụng của WSD trong IR</vt:lpstr>
      <vt:lpstr>2 ứng dụng của WSD trong IR</vt:lpstr>
      <vt:lpstr>Độ chính xác của WSD và IR</vt:lpstr>
      <vt:lpstr>Độ chính xác của WSD và IR</vt:lpstr>
      <vt:lpstr>Độ chính xác của WSD và IR</vt:lpstr>
      <vt:lpstr>Bài tập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Nghĩa từ vựng và phân giải nhập nhằng từ</dc:title>
  <cp:lastModifiedBy>Admin</cp:lastModifiedBy>
  <cp:revision>2</cp:revision>
  <dcterms:created xsi:type="dcterms:W3CDTF">2024-07-16T14:24:35Z</dcterms:created>
  <dcterms:modified xsi:type="dcterms:W3CDTF">2024-07-16T14:39:41Z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2022-05-18T00:00:00Z</vt:filetime>
  </property>
  <property fmtid="{D5CDD505-2E9C-101B-9397-08002B2CF9AE}" pid="3" name="LastSaved">
    <vt:filetime>2024-07-16T00:00:00Z</vt:filetime>
  </property>
  <property fmtid="{D5CDD505-2E9C-101B-9397-08002B2CF9AE}" pid="4" name="Producer">
    <vt:lpwstr>3-Heights(TM) PDF Security Shell 4.8.25.2 (http://www.pdf-tools.com)</vt:lpwstr>
  </property>
</Properties>
</file>