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8"/>
  </p:notesMasterIdLst>
  <p:sldIdLst>
    <p:sldId id="269" r:id="rId3"/>
    <p:sldId id="300" r:id="rId4"/>
    <p:sldId id="301" r:id="rId5"/>
    <p:sldId id="302" r:id="rId6"/>
    <p:sldId id="318" r:id="rId7"/>
    <p:sldId id="282" r:id="rId8"/>
    <p:sldId id="298" r:id="rId9"/>
    <p:sldId id="313" r:id="rId10"/>
    <p:sldId id="314" r:id="rId11"/>
    <p:sldId id="315" r:id="rId12"/>
    <p:sldId id="316" r:id="rId13"/>
    <p:sldId id="312" r:id="rId14"/>
    <p:sldId id="296" r:id="rId15"/>
    <p:sldId id="307" r:id="rId16"/>
    <p:sldId id="305" r:id="rId17"/>
    <p:sldId id="320" r:id="rId18"/>
    <p:sldId id="304" r:id="rId19"/>
    <p:sldId id="308" r:id="rId20"/>
    <p:sldId id="311" r:id="rId21"/>
    <p:sldId id="310" r:id="rId22"/>
    <p:sldId id="322" r:id="rId23"/>
    <p:sldId id="317" r:id="rId24"/>
    <p:sldId id="306" r:id="rId25"/>
    <p:sldId id="303" r:id="rId26"/>
    <p:sldId id="31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01" autoAdjust="0"/>
    <p:restoredTop sz="94660"/>
  </p:normalViewPr>
  <p:slideViewPr>
    <p:cSldViewPr snapToGrid="0">
      <p:cViewPr>
        <p:scale>
          <a:sx n="66" d="100"/>
          <a:sy n="66" d="100"/>
        </p:scale>
        <p:origin x="1195" y="2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DC9114-F01A-45F6-A4AC-F13517A6A059}" type="datetimeFigureOut">
              <a:rPr lang="vi-VN" smtClean="0"/>
              <a:t>18/05/2021</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08C010-F6EA-44AF-A163-87D9C72985C1}" type="slidenum">
              <a:rPr lang="vi-VN" smtClean="0"/>
              <a:t>‹#›</a:t>
            </a:fld>
            <a:endParaRPr lang="vi-VN"/>
          </a:p>
        </p:txBody>
      </p:sp>
    </p:spTree>
    <p:extLst>
      <p:ext uri="{BB962C8B-B14F-4D97-AF65-F5344CB8AC3E}">
        <p14:creationId xmlns:p14="http://schemas.microsoft.com/office/powerpoint/2010/main" val="4196679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66F8561-7E43-4798-BE8B-E7DF7593C5B0}" type="datetimeFigureOut">
              <a:rPr lang="en-US" smtClean="0"/>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E0D51A-920C-4ABD-986D-4582627C6FD8}" type="slidenum">
              <a:rPr lang="en-US" smtClean="0"/>
              <a:t>‹#›</a:t>
            </a:fld>
            <a:endParaRPr lang="en-US"/>
          </a:p>
        </p:txBody>
      </p:sp>
    </p:spTree>
    <p:extLst>
      <p:ext uri="{BB962C8B-B14F-4D97-AF65-F5344CB8AC3E}">
        <p14:creationId xmlns:p14="http://schemas.microsoft.com/office/powerpoint/2010/main" val="3936760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6F8561-7E43-4798-BE8B-E7DF7593C5B0}" type="datetimeFigureOut">
              <a:rPr lang="en-US" smtClean="0"/>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E0D51A-920C-4ABD-986D-4582627C6FD8}" type="slidenum">
              <a:rPr lang="en-US" smtClean="0"/>
              <a:t>‹#›</a:t>
            </a:fld>
            <a:endParaRPr lang="en-US"/>
          </a:p>
        </p:txBody>
      </p:sp>
    </p:spTree>
    <p:extLst>
      <p:ext uri="{BB962C8B-B14F-4D97-AF65-F5344CB8AC3E}">
        <p14:creationId xmlns:p14="http://schemas.microsoft.com/office/powerpoint/2010/main" val="2361388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6F8561-7E43-4798-BE8B-E7DF7593C5B0}" type="datetimeFigureOut">
              <a:rPr lang="en-US" smtClean="0"/>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E0D51A-920C-4ABD-986D-4582627C6FD8}" type="slidenum">
              <a:rPr lang="en-US" smtClean="0"/>
              <a:t>‹#›</a:t>
            </a:fld>
            <a:endParaRPr lang="en-US"/>
          </a:p>
        </p:txBody>
      </p:sp>
    </p:spTree>
    <p:extLst>
      <p:ext uri="{BB962C8B-B14F-4D97-AF65-F5344CB8AC3E}">
        <p14:creationId xmlns:p14="http://schemas.microsoft.com/office/powerpoint/2010/main" val="22414813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264800" y="264800"/>
            <a:ext cx="11662400" cy="6347600"/>
          </a:xfrm>
          <a:prstGeom prst="frame">
            <a:avLst>
              <a:gd name="adj1" fmla="val 4126"/>
            </a:avLst>
          </a:pr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 name="Google Shape;11;p2"/>
          <p:cNvSpPr txBox="1">
            <a:spLocks noGrp="1"/>
          </p:cNvSpPr>
          <p:nvPr>
            <p:ph type="ctrTitle"/>
          </p:nvPr>
        </p:nvSpPr>
        <p:spPr>
          <a:xfrm>
            <a:off x="1398300" y="4078167"/>
            <a:ext cx="6552000" cy="15464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Tree>
    <p:extLst>
      <p:ext uri="{BB962C8B-B14F-4D97-AF65-F5344CB8AC3E}">
        <p14:creationId xmlns:p14="http://schemas.microsoft.com/office/powerpoint/2010/main" val="38663368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7"/>
        <p:cNvGrpSpPr/>
        <p:nvPr/>
      </p:nvGrpSpPr>
      <p:grpSpPr>
        <a:xfrm>
          <a:off x="0" y="0"/>
          <a:ext cx="0" cy="0"/>
          <a:chOff x="0" y="0"/>
          <a:chExt cx="0" cy="0"/>
        </a:xfrm>
      </p:grpSpPr>
      <p:sp>
        <p:nvSpPr>
          <p:cNvPr id="28" name="Google Shape;28;p6"/>
          <p:cNvSpPr/>
          <p:nvPr/>
        </p:nvSpPr>
        <p:spPr>
          <a:xfrm>
            <a:off x="264800" y="264800"/>
            <a:ext cx="11662400" cy="6347600"/>
          </a:xfrm>
          <a:prstGeom prst="frame">
            <a:avLst>
              <a:gd name="adj1" fmla="val 4126"/>
            </a:avLst>
          </a:pr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 name="Google Shape;29;p6"/>
          <p:cNvSpPr txBox="1">
            <a:spLocks noGrp="1"/>
          </p:cNvSpPr>
          <p:nvPr>
            <p:ph type="title"/>
          </p:nvPr>
        </p:nvSpPr>
        <p:spPr>
          <a:xfrm>
            <a:off x="1158867" y="1130133"/>
            <a:ext cx="6789600" cy="18136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30" name="Google Shape;30;p6"/>
          <p:cNvSpPr txBox="1">
            <a:spLocks noGrp="1"/>
          </p:cNvSpPr>
          <p:nvPr>
            <p:ph type="body" idx="1"/>
          </p:nvPr>
        </p:nvSpPr>
        <p:spPr>
          <a:xfrm>
            <a:off x="1158867" y="3083900"/>
            <a:ext cx="4792800" cy="2844400"/>
          </a:xfrm>
          <a:prstGeom prst="rect">
            <a:avLst/>
          </a:prstGeom>
        </p:spPr>
        <p:txBody>
          <a:bodyPr spcFirstLastPara="1" wrap="square" lIns="91425" tIns="91425" rIns="91425" bIns="91425" anchor="t" anchorCtr="0">
            <a:noAutofit/>
          </a:bodyPr>
          <a:lstStyle>
            <a:lvl1pPr marL="609585" lvl="0" indent="-440256">
              <a:spcBef>
                <a:spcPts val="800"/>
              </a:spcBef>
              <a:spcAft>
                <a:spcPts val="0"/>
              </a:spcAft>
              <a:buSzPts val="1600"/>
              <a:buChar char="▪"/>
              <a:defRPr sz="2133"/>
            </a:lvl1pPr>
            <a:lvl2pPr marL="1219170" lvl="1" indent="-440256">
              <a:spcBef>
                <a:spcPts val="0"/>
              </a:spcBef>
              <a:spcAft>
                <a:spcPts val="0"/>
              </a:spcAft>
              <a:buSzPts val="1600"/>
              <a:buChar char="□"/>
              <a:defRPr sz="2133"/>
            </a:lvl2pPr>
            <a:lvl3pPr marL="1828754" lvl="2" indent="-440256">
              <a:spcBef>
                <a:spcPts val="0"/>
              </a:spcBef>
              <a:spcAft>
                <a:spcPts val="0"/>
              </a:spcAft>
              <a:buSzPts val="1600"/>
              <a:buChar char="□"/>
              <a:defRPr sz="2133"/>
            </a:lvl3pPr>
            <a:lvl4pPr marL="2438339" lvl="3" indent="-440256">
              <a:spcBef>
                <a:spcPts val="0"/>
              </a:spcBef>
              <a:spcAft>
                <a:spcPts val="0"/>
              </a:spcAft>
              <a:buSzPts val="1600"/>
              <a:buChar char="□"/>
              <a:defRPr sz="2133"/>
            </a:lvl4pPr>
            <a:lvl5pPr marL="3047924" lvl="4" indent="-440256">
              <a:spcBef>
                <a:spcPts val="0"/>
              </a:spcBef>
              <a:spcAft>
                <a:spcPts val="0"/>
              </a:spcAft>
              <a:buSzPts val="1600"/>
              <a:buChar char="○"/>
              <a:defRPr sz="2133"/>
            </a:lvl5pPr>
            <a:lvl6pPr marL="3657509" lvl="5" indent="-440256">
              <a:spcBef>
                <a:spcPts val="0"/>
              </a:spcBef>
              <a:spcAft>
                <a:spcPts val="0"/>
              </a:spcAft>
              <a:buSzPts val="1600"/>
              <a:buChar char="■"/>
              <a:defRPr sz="2133"/>
            </a:lvl6pPr>
            <a:lvl7pPr marL="4267093" lvl="6" indent="-440256">
              <a:spcBef>
                <a:spcPts val="0"/>
              </a:spcBef>
              <a:spcAft>
                <a:spcPts val="0"/>
              </a:spcAft>
              <a:buSzPts val="1600"/>
              <a:buChar char="●"/>
              <a:defRPr sz="2133"/>
            </a:lvl7pPr>
            <a:lvl8pPr marL="4876678" lvl="7" indent="-440256">
              <a:spcBef>
                <a:spcPts val="0"/>
              </a:spcBef>
              <a:spcAft>
                <a:spcPts val="0"/>
              </a:spcAft>
              <a:buSzPts val="1600"/>
              <a:buChar char="○"/>
              <a:defRPr sz="2133"/>
            </a:lvl8pPr>
            <a:lvl9pPr marL="5486263" lvl="8" indent="-440256">
              <a:spcBef>
                <a:spcPts val="0"/>
              </a:spcBef>
              <a:spcAft>
                <a:spcPts val="0"/>
              </a:spcAft>
              <a:buSzPts val="1600"/>
              <a:buChar char="■"/>
              <a:defRPr sz="2133"/>
            </a:lvl9pPr>
          </a:lstStyle>
          <a:p>
            <a:endParaRPr/>
          </a:p>
        </p:txBody>
      </p:sp>
      <p:sp>
        <p:nvSpPr>
          <p:cNvPr id="31" name="Google Shape;31;p6"/>
          <p:cNvSpPr txBox="1">
            <a:spLocks noGrp="1"/>
          </p:cNvSpPr>
          <p:nvPr>
            <p:ph type="body" idx="2"/>
          </p:nvPr>
        </p:nvSpPr>
        <p:spPr>
          <a:xfrm>
            <a:off x="6240304" y="3083900"/>
            <a:ext cx="4792800" cy="2844400"/>
          </a:xfrm>
          <a:prstGeom prst="rect">
            <a:avLst/>
          </a:prstGeom>
        </p:spPr>
        <p:txBody>
          <a:bodyPr spcFirstLastPara="1" wrap="square" lIns="91425" tIns="91425" rIns="91425" bIns="91425" anchor="t" anchorCtr="0">
            <a:noAutofit/>
          </a:bodyPr>
          <a:lstStyle>
            <a:lvl1pPr marL="609585" lvl="0" indent="-440256">
              <a:spcBef>
                <a:spcPts val="800"/>
              </a:spcBef>
              <a:spcAft>
                <a:spcPts val="0"/>
              </a:spcAft>
              <a:buSzPts val="1600"/>
              <a:buChar char="▪"/>
              <a:defRPr sz="2133"/>
            </a:lvl1pPr>
            <a:lvl2pPr marL="1219170" lvl="1" indent="-440256">
              <a:spcBef>
                <a:spcPts val="0"/>
              </a:spcBef>
              <a:spcAft>
                <a:spcPts val="0"/>
              </a:spcAft>
              <a:buSzPts val="1600"/>
              <a:buChar char="□"/>
              <a:defRPr sz="2133"/>
            </a:lvl2pPr>
            <a:lvl3pPr marL="1828754" lvl="2" indent="-440256">
              <a:spcBef>
                <a:spcPts val="0"/>
              </a:spcBef>
              <a:spcAft>
                <a:spcPts val="0"/>
              </a:spcAft>
              <a:buSzPts val="1600"/>
              <a:buChar char="□"/>
              <a:defRPr sz="2133"/>
            </a:lvl3pPr>
            <a:lvl4pPr marL="2438339" lvl="3" indent="-440256">
              <a:spcBef>
                <a:spcPts val="0"/>
              </a:spcBef>
              <a:spcAft>
                <a:spcPts val="0"/>
              </a:spcAft>
              <a:buSzPts val="1600"/>
              <a:buChar char="□"/>
              <a:defRPr sz="2133"/>
            </a:lvl4pPr>
            <a:lvl5pPr marL="3047924" lvl="4" indent="-440256">
              <a:spcBef>
                <a:spcPts val="0"/>
              </a:spcBef>
              <a:spcAft>
                <a:spcPts val="0"/>
              </a:spcAft>
              <a:buSzPts val="1600"/>
              <a:buChar char="○"/>
              <a:defRPr sz="2133"/>
            </a:lvl5pPr>
            <a:lvl6pPr marL="3657509" lvl="5" indent="-440256">
              <a:spcBef>
                <a:spcPts val="0"/>
              </a:spcBef>
              <a:spcAft>
                <a:spcPts val="0"/>
              </a:spcAft>
              <a:buSzPts val="1600"/>
              <a:buChar char="■"/>
              <a:defRPr sz="2133"/>
            </a:lvl6pPr>
            <a:lvl7pPr marL="4267093" lvl="6" indent="-440256">
              <a:spcBef>
                <a:spcPts val="0"/>
              </a:spcBef>
              <a:spcAft>
                <a:spcPts val="0"/>
              </a:spcAft>
              <a:buSzPts val="1600"/>
              <a:buChar char="●"/>
              <a:defRPr sz="2133"/>
            </a:lvl7pPr>
            <a:lvl8pPr marL="4876678" lvl="7" indent="-440256">
              <a:spcBef>
                <a:spcPts val="0"/>
              </a:spcBef>
              <a:spcAft>
                <a:spcPts val="0"/>
              </a:spcAft>
              <a:buSzPts val="1600"/>
              <a:buChar char="○"/>
              <a:defRPr sz="2133"/>
            </a:lvl8pPr>
            <a:lvl9pPr marL="5486263" lvl="8" indent="-440256">
              <a:spcBef>
                <a:spcPts val="0"/>
              </a:spcBef>
              <a:spcAft>
                <a:spcPts val="0"/>
              </a:spcAft>
              <a:buSzPts val="1600"/>
              <a:buChar char="■"/>
              <a:defRPr sz="2133"/>
            </a:lvl9pPr>
          </a:lstStyle>
          <a:p>
            <a:endParaRPr/>
          </a:p>
        </p:txBody>
      </p:sp>
      <p:sp>
        <p:nvSpPr>
          <p:cNvPr id="32" name="Google Shape;32;p6"/>
          <p:cNvSpPr txBox="1">
            <a:spLocks noGrp="1"/>
          </p:cNvSpPr>
          <p:nvPr>
            <p:ph type="sldNum" idx="12"/>
          </p:nvPr>
        </p:nvSpPr>
        <p:spPr>
          <a:xfrm>
            <a:off x="10879332" y="5857704"/>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79549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0"/>
        <p:cNvGrpSpPr/>
        <p:nvPr/>
      </p:nvGrpSpPr>
      <p:grpSpPr>
        <a:xfrm>
          <a:off x="0" y="0"/>
          <a:ext cx="0" cy="0"/>
          <a:chOff x="0" y="0"/>
          <a:chExt cx="0" cy="0"/>
        </a:xfrm>
      </p:grpSpPr>
      <p:sp>
        <p:nvSpPr>
          <p:cNvPr id="41" name="Google Shape;41;p8"/>
          <p:cNvSpPr/>
          <p:nvPr/>
        </p:nvSpPr>
        <p:spPr>
          <a:xfrm>
            <a:off x="264800" y="264800"/>
            <a:ext cx="11662400" cy="6347600"/>
          </a:xfrm>
          <a:prstGeom prst="frame">
            <a:avLst>
              <a:gd name="adj1" fmla="val 4126"/>
            </a:avLst>
          </a:pr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 name="Google Shape;42;p8"/>
          <p:cNvSpPr txBox="1">
            <a:spLocks noGrp="1"/>
          </p:cNvSpPr>
          <p:nvPr>
            <p:ph type="title"/>
          </p:nvPr>
        </p:nvSpPr>
        <p:spPr>
          <a:xfrm>
            <a:off x="1158867" y="1130133"/>
            <a:ext cx="6789600" cy="18136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43" name="Google Shape;43;p8"/>
          <p:cNvSpPr txBox="1">
            <a:spLocks noGrp="1"/>
          </p:cNvSpPr>
          <p:nvPr>
            <p:ph type="sldNum" idx="12"/>
          </p:nvPr>
        </p:nvSpPr>
        <p:spPr>
          <a:xfrm>
            <a:off x="10879332" y="5857704"/>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565044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reverse">
  <p:cSld name="Blank reverse">
    <p:bg>
      <p:bgPr>
        <a:solidFill>
          <a:srgbClr val="000000"/>
        </a:solidFill>
        <a:effectLst/>
      </p:bgPr>
    </p:bg>
    <p:spTree>
      <p:nvGrpSpPr>
        <p:cNvPr id="1" name="Shape 51"/>
        <p:cNvGrpSpPr/>
        <p:nvPr/>
      </p:nvGrpSpPr>
      <p:grpSpPr>
        <a:xfrm>
          <a:off x="0" y="0"/>
          <a:ext cx="0" cy="0"/>
          <a:chOff x="0" y="0"/>
          <a:chExt cx="0" cy="0"/>
        </a:xfrm>
      </p:grpSpPr>
      <p:sp>
        <p:nvSpPr>
          <p:cNvPr id="52" name="Google Shape;52;p11"/>
          <p:cNvSpPr/>
          <p:nvPr/>
        </p:nvSpPr>
        <p:spPr>
          <a:xfrm>
            <a:off x="264800" y="264800"/>
            <a:ext cx="11662400" cy="6347600"/>
          </a:xfrm>
          <a:prstGeom prst="frame">
            <a:avLst>
              <a:gd name="adj1" fmla="val 4126"/>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3" name="Google Shape;53;p11"/>
          <p:cNvSpPr txBox="1">
            <a:spLocks noGrp="1"/>
          </p:cNvSpPr>
          <p:nvPr>
            <p:ph type="sldNum" idx="12"/>
          </p:nvPr>
        </p:nvSpPr>
        <p:spPr>
          <a:xfrm>
            <a:off x="10879332" y="5857704"/>
            <a:ext cx="731600" cy="5248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82966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6F8561-7E43-4798-BE8B-E7DF7593C5B0}" type="datetimeFigureOut">
              <a:rPr lang="en-US" smtClean="0"/>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E0D51A-920C-4ABD-986D-4582627C6FD8}" type="slidenum">
              <a:rPr lang="en-US" smtClean="0"/>
              <a:t>‹#›</a:t>
            </a:fld>
            <a:endParaRPr lang="en-US"/>
          </a:p>
        </p:txBody>
      </p:sp>
    </p:spTree>
    <p:extLst>
      <p:ext uri="{BB962C8B-B14F-4D97-AF65-F5344CB8AC3E}">
        <p14:creationId xmlns:p14="http://schemas.microsoft.com/office/powerpoint/2010/main" val="1010234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66F8561-7E43-4798-BE8B-E7DF7593C5B0}" type="datetimeFigureOut">
              <a:rPr lang="en-US" smtClean="0"/>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E0D51A-920C-4ABD-986D-4582627C6FD8}" type="slidenum">
              <a:rPr lang="en-US" smtClean="0"/>
              <a:t>‹#›</a:t>
            </a:fld>
            <a:endParaRPr lang="en-US"/>
          </a:p>
        </p:txBody>
      </p:sp>
    </p:spTree>
    <p:extLst>
      <p:ext uri="{BB962C8B-B14F-4D97-AF65-F5344CB8AC3E}">
        <p14:creationId xmlns:p14="http://schemas.microsoft.com/office/powerpoint/2010/main" val="2468226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66F8561-7E43-4798-BE8B-E7DF7593C5B0}" type="datetimeFigureOut">
              <a:rPr lang="en-US" smtClean="0"/>
              <a:t>5/18/2021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E0D51A-920C-4ABD-986D-4582627C6FD8}" type="slidenum">
              <a:rPr lang="en-US" smtClean="0"/>
              <a:t>‹#›</a:t>
            </a:fld>
            <a:endParaRPr lang="en-US"/>
          </a:p>
        </p:txBody>
      </p:sp>
    </p:spTree>
    <p:extLst>
      <p:ext uri="{BB962C8B-B14F-4D97-AF65-F5344CB8AC3E}">
        <p14:creationId xmlns:p14="http://schemas.microsoft.com/office/powerpoint/2010/main" val="3555472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66F8561-7E43-4798-BE8B-E7DF7593C5B0}" type="datetimeFigureOut">
              <a:rPr lang="en-US" smtClean="0"/>
              <a:t>5/18/2021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E0D51A-920C-4ABD-986D-4582627C6FD8}" type="slidenum">
              <a:rPr lang="en-US" smtClean="0"/>
              <a:t>‹#›</a:t>
            </a:fld>
            <a:endParaRPr lang="en-US"/>
          </a:p>
        </p:txBody>
      </p:sp>
    </p:spTree>
    <p:extLst>
      <p:ext uri="{BB962C8B-B14F-4D97-AF65-F5344CB8AC3E}">
        <p14:creationId xmlns:p14="http://schemas.microsoft.com/office/powerpoint/2010/main" val="576358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66F8561-7E43-4798-BE8B-E7DF7593C5B0}" type="datetimeFigureOut">
              <a:rPr lang="en-US" smtClean="0"/>
              <a:t>5/18/2021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E0D51A-920C-4ABD-986D-4582627C6FD8}" type="slidenum">
              <a:rPr lang="en-US" smtClean="0"/>
              <a:t>‹#›</a:t>
            </a:fld>
            <a:endParaRPr lang="en-US"/>
          </a:p>
        </p:txBody>
      </p:sp>
    </p:spTree>
    <p:extLst>
      <p:ext uri="{BB962C8B-B14F-4D97-AF65-F5344CB8AC3E}">
        <p14:creationId xmlns:p14="http://schemas.microsoft.com/office/powerpoint/2010/main" val="4083597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6F8561-7E43-4798-BE8B-E7DF7593C5B0}" type="datetimeFigureOut">
              <a:rPr lang="en-US" smtClean="0"/>
              <a:t>5/18/2021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E0D51A-920C-4ABD-986D-4582627C6FD8}" type="slidenum">
              <a:rPr lang="en-US" smtClean="0"/>
              <a:t>‹#›</a:t>
            </a:fld>
            <a:endParaRPr lang="en-US"/>
          </a:p>
        </p:txBody>
      </p:sp>
    </p:spTree>
    <p:extLst>
      <p:ext uri="{BB962C8B-B14F-4D97-AF65-F5344CB8AC3E}">
        <p14:creationId xmlns:p14="http://schemas.microsoft.com/office/powerpoint/2010/main" val="3277183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66F8561-7E43-4798-BE8B-E7DF7593C5B0}" type="datetimeFigureOut">
              <a:rPr lang="en-US" smtClean="0"/>
              <a:t>5/18/2021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E0D51A-920C-4ABD-986D-4582627C6FD8}" type="slidenum">
              <a:rPr lang="en-US" smtClean="0"/>
              <a:t>‹#›</a:t>
            </a:fld>
            <a:endParaRPr lang="en-US"/>
          </a:p>
        </p:txBody>
      </p:sp>
    </p:spTree>
    <p:extLst>
      <p:ext uri="{BB962C8B-B14F-4D97-AF65-F5344CB8AC3E}">
        <p14:creationId xmlns:p14="http://schemas.microsoft.com/office/powerpoint/2010/main" val="1597119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66F8561-7E43-4798-BE8B-E7DF7593C5B0}" type="datetimeFigureOut">
              <a:rPr lang="en-US" smtClean="0"/>
              <a:t>5/18/2021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E0D51A-920C-4ABD-986D-4582627C6FD8}" type="slidenum">
              <a:rPr lang="en-US" smtClean="0"/>
              <a:t>‹#›</a:t>
            </a:fld>
            <a:endParaRPr lang="en-US"/>
          </a:p>
        </p:txBody>
      </p:sp>
    </p:spTree>
    <p:extLst>
      <p:ext uri="{BB962C8B-B14F-4D97-AF65-F5344CB8AC3E}">
        <p14:creationId xmlns:p14="http://schemas.microsoft.com/office/powerpoint/2010/main" val="3244980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6F8561-7E43-4798-BE8B-E7DF7593C5B0}" type="datetimeFigureOut">
              <a:rPr lang="en-US" smtClean="0"/>
              <a:t>5/18/2021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E0D51A-920C-4ABD-986D-4582627C6FD8}" type="slidenum">
              <a:rPr lang="en-US" smtClean="0"/>
              <a:t>‹#›</a:t>
            </a:fld>
            <a:endParaRPr lang="en-US"/>
          </a:p>
        </p:txBody>
      </p:sp>
    </p:spTree>
    <p:extLst>
      <p:ext uri="{BB962C8B-B14F-4D97-AF65-F5344CB8AC3E}">
        <p14:creationId xmlns:p14="http://schemas.microsoft.com/office/powerpoint/2010/main" val="5065595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58867" y="1130133"/>
            <a:ext cx="6789600" cy="1813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1pPr>
            <a:lvl2pPr lvl="1">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2pPr>
            <a:lvl3pPr lvl="2">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3pPr>
            <a:lvl4pPr lvl="3">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4pPr>
            <a:lvl5pPr lvl="4">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5pPr>
            <a:lvl6pPr lvl="5">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6pPr>
            <a:lvl7pPr lvl="6">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7pPr>
            <a:lvl8pPr lvl="7">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8pPr>
            <a:lvl9pPr lvl="8">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9pPr>
          </a:lstStyle>
          <a:p>
            <a:endParaRPr/>
          </a:p>
        </p:txBody>
      </p:sp>
      <p:sp>
        <p:nvSpPr>
          <p:cNvPr id="7" name="Google Shape;7;p1"/>
          <p:cNvSpPr txBox="1">
            <a:spLocks noGrp="1"/>
          </p:cNvSpPr>
          <p:nvPr>
            <p:ph type="body" idx="1"/>
          </p:nvPr>
        </p:nvSpPr>
        <p:spPr>
          <a:xfrm>
            <a:off x="1158867" y="3083900"/>
            <a:ext cx="9874400" cy="26720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Work Sans Regular"/>
              <a:buChar char="▪"/>
              <a:defRPr sz="2000">
                <a:solidFill>
                  <a:schemeClr val="dk1"/>
                </a:solidFill>
                <a:latin typeface="Work Sans Regular"/>
                <a:ea typeface="Work Sans Regular"/>
                <a:cs typeface="Work Sans Regular"/>
                <a:sym typeface="Work Sans Regular"/>
              </a:defRPr>
            </a:lvl1pPr>
            <a:lvl2pPr marL="914400" lvl="1" indent="-355600">
              <a:spcBef>
                <a:spcPts val="0"/>
              </a:spcBef>
              <a:spcAft>
                <a:spcPts val="0"/>
              </a:spcAft>
              <a:buClr>
                <a:schemeClr val="dk1"/>
              </a:buClr>
              <a:buSzPts val="2000"/>
              <a:buFont typeface="Work Sans Regular"/>
              <a:buChar char="□"/>
              <a:defRPr sz="2000">
                <a:solidFill>
                  <a:schemeClr val="dk1"/>
                </a:solidFill>
                <a:latin typeface="Work Sans Regular"/>
                <a:ea typeface="Work Sans Regular"/>
                <a:cs typeface="Work Sans Regular"/>
                <a:sym typeface="Work Sans Regular"/>
              </a:defRPr>
            </a:lvl2pPr>
            <a:lvl3pPr marL="1371600" lvl="2" indent="-355600">
              <a:spcBef>
                <a:spcPts val="0"/>
              </a:spcBef>
              <a:spcAft>
                <a:spcPts val="0"/>
              </a:spcAft>
              <a:buClr>
                <a:schemeClr val="dk1"/>
              </a:buClr>
              <a:buSzPts val="2000"/>
              <a:buFont typeface="Work Sans Regular"/>
              <a:buChar char="□"/>
              <a:defRPr sz="2000">
                <a:solidFill>
                  <a:schemeClr val="dk1"/>
                </a:solidFill>
                <a:latin typeface="Work Sans Regular"/>
                <a:ea typeface="Work Sans Regular"/>
                <a:cs typeface="Work Sans Regular"/>
                <a:sym typeface="Work Sans Regular"/>
              </a:defRPr>
            </a:lvl3pPr>
            <a:lvl4pPr marL="1828800" lvl="3" indent="-355600">
              <a:spcBef>
                <a:spcPts val="0"/>
              </a:spcBef>
              <a:spcAft>
                <a:spcPts val="0"/>
              </a:spcAft>
              <a:buClr>
                <a:schemeClr val="dk1"/>
              </a:buClr>
              <a:buSzPts val="2000"/>
              <a:buFont typeface="Work Sans Regular"/>
              <a:buChar char="□"/>
              <a:defRPr sz="2000">
                <a:solidFill>
                  <a:schemeClr val="dk1"/>
                </a:solidFill>
                <a:latin typeface="Work Sans Regular"/>
                <a:ea typeface="Work Sans Regular"/>
                <a:cs typeface="Work Sans Regular"/>
                <a:sym typeface="Work Sans Regular"/>
              </a:defRPr>
            </a:lvl4pPr>
            <a:lvl5pPr marL="2286000" lvl="4" indent="-355600">
              <a:spcBef>
                <a:spcPts val="0"/>
              </a:spcBef>
              <a:spcAft>
                <a:spcPts val="0"/>
              </a:spcAft>
              <a:buClr>
                <a:schemeClr val="dk1"/>
              </a:buClr>
              <a:buSzPts val="2000"/>
              <a:buFont typeface="Work Sans Regular"/>
              <a:buChar char="○"/>
              <a:defRPr sz="2000">
                <a:solidFill>
                  <a:schemeClr val="dk1"/>
                </a:solidFill>
                <a:latin typeface="Work Sans Regular"/>
                <a:ea typeface="Work Sans Regular"/>
                <a:cs typeface="Work Sans Regular"/>
                <a:sym typeface="Work Sans Regular"/>
              </a:defRPr>
            </a:lvl5pPr>
            <a:lvl6pPr marL="2743200" lvl="5" indent="-355600">
              <a:spcBef>
                <a:spcPts val="0"/>
              </a:spcBef>
              <a:spcAft>
                <a:spcPts val="0"/>
              </a:spcAft>
              <a:buClr>
                <a:schemeClr val="dk1"/>
              </a:buClr>
              <a:buSzPts val="2000"/>
              <a:buFont typeface="Work Sans Regular"/>
              <a:buChar char="■"/>
              <a:defRPr sz="2000">
                <a:solidFill>
                  <a:schemeClr val="dk1"/>
                </a:solidFill>
                <a:latin typeface="Work Sans Regular"/>
                <a:ea typeface="Work Sans Regular"/>
                <a:cs typeface="Work Sans Regular"/>
                <a:sym typeface="Work Sans Regular"/>
              </a:defRPr>
            </a:lvl6pPr>
            <a:lvl7pPr marL="3200400" lvl="6" indent="-355600">
              <a:spcBef>
                <a:spcPts val="0"/>
              </a:spcBef>
              <a:spcAft>
                <a:spcPts val="0"/>
              </a:spcAft>
              <a:buClr>
                <a:schemeClr val="dk1"/>
              </a:buClr>
              <a:buSzPts val="2000"/>
              <a:buFont typeface="Work Sans Regular"/>
              <a:buChar char="●"/>
              <a:defRPr sz="2000">
                <a:solidFill>
                  <a:schemeClr val="dk1"/>
                </a:solidFill>
                <a:latin typeface="Work Sans Regular"/>
                <a:ea typeface="Work Sans Regular"/>
                <a:cs typeface="Work Sans Regular"/>
                <a:sym typeface="Work Sans Regular"/>
              </a:defRPr>
            </a:lvl7pPr>
            <a:lvl8pPr marL="3657600" lvl="7" indent="-355600">
              <a:spcBef>
                <a:spcPts val="0"/>
              </a:spcBef>
              <a:spcAft>
                <a:spcPts val="0"/>
              </a:spcAft>
              <a:buClr>
                <a:schemeClr val="dk1"/>
              </a:buClr>
              <a:buSzPts val="2000"/>
              <a:buFont typeface="Work Sans Regular"/>
              <a:buChar char="○"/>
              <a:defRPr sz="2000">
                <a:solidFill>
                  <a:schemeClr val="dk1"/>
                </a:solidFill>
                <a:latin typeface="Work Sans Regular"/>
                <a:ea typeface="Work Sans Regular"/>
                <a:cs typeface="Work Sans Regular"/>
                <a:sym typeface="Work Sans Regular"/>
              </a:defRPr>
            </a:lvl8pPr>
            <a:lvl9pPr marL="4114800" lvl="8" indent="-355600">
              <a:spcBef>
                <a:spcPts val="0"/>
              </a:spcBef>
              <a:spcAft>
                <a:spcPts val="0"/>
              </a:spcAft>
              <a:buClr>
                <a:schemeClr val="dk1"/>
              </a:buClr>
              <a:buSzPts val="2000"/>
              <a:buFont typeface="Work Sans Regular"/>
              <a:buChar char="■"/>
              <a:defRPr sz="2000">
                <a:solidFill>
                  <a:schemeClr val="dk1"/>
                </a:solidFill>
                <a:latin typeface="Work Sans Regular"/>
                <a:ea typeface="Work Sans Regular"/>
                <a:cs typeface="Work Sans Regular"/>
                <a:sym typeface="Work Sans Regular"/>
              </a:defRPr>
            </a:lvl9pPr>
          </a:lstStyle>
          <a:p>
            <a:endParaRPr/>
          </a:p>
        </p:txBody>
      </p:sp>
      <p:sp>
        <p:nvSpPr>
          <p:cNvPr id="8" name="Google Shape;8;p1"/>
          <p:cNvSpPr txBox="1">
            <a:spLocks noGrp="1"/>
          </p:cNvSpPr>
          <p:nvPr>
            <p:ph type="sldNum" idx="12"/>
          </p:nvPr>
        </p:nvSpPr>
        <p:spPr>
          <a:xfrm>
            <a:off x="10879332" y="5857704"/>
            <a:ext cx="731600" cy="524800"/>
          </a:xfrm>
          <a:prstGeom prst="rect">
            <a:avLst/>
          </a:prstGeom>
          <a:noFill/>
          <a:ln>
            <a:noFill/>
          </a:ln>
        </p:spPr>
        <p:txBody>
          <a:bodyPr spcFirstLastPara="1" wrap="square" lIns="91425" tIns="91425" rIns="91425" bIns="91425" anchor="ctr" anchorCtr="0">
            <a:noAutofit/>
          </a:bodyPr>
          <a:lstStyle>
            <a:lvl1pPr lvl="0" algn="r">
              <a:buNone/>
              <a:defRPr sz="1733" b="1">
                <a:solidFill>
                  <a:schemeClr val="dk1"/>
                </a:solidFill>
                <a:latin typeface="Work Sans"/>
                <a:ea typeface="Work Sans"/>
                <a:cs typeface="Work Sans"/>
                <a:sym typeface="Work Sans"/>
              </a:defRPr>
            </a:lvl1pPr>
            <a:lvl2pPr lvl="1" algn="r">
              <a:buNone/>
              <a:defRPr sz="1733" b="1">
                <a:solidFill>
                  <a:schemeClr val="dk1"/>
                </a:solidFill>
                <a:latin typeface="Work Sans"/>
                <a:ea typeface="Work Sans"/>
                <a:cs typeface="Work Sans"/>
                <a:sym typeface="Work Sans"/>
              </a:defRPr>
            </a:lvl2pPr>
            <a:lvl3pPr lvl="2" algn="r">
              <a:buNone/>
              <a:defRPr sz="1733" b="1">
                <a:solidFill>
                  <a:schemeClr val="dk1"/>
                </a:solidFill>
                <a:latin typeface="Work Sans"/>
                <a:ea typeface="Work Sans"/>
                <a:cs typeface="Work Sans"/>
                <a:sym typeface="Work Sans"/>
              </a:defRPr>
            </a:lvl3pPr>
            <a:lvl4pPr lvl="3" algn="r">
              <a:buNone/>
              <a:defRPr sz="1733" b="1">
                <a:solidFill>
                  <a:schemeClr val="dk1"/>
                </a:solidFill>
                <a:latin typeface="Work Sans"/>
                <a:ea typeface="Work Sans"/>
                <a:cs typeface="Work Sans"/>
                <a:sym typeface="Work Sans"/>
              </a:defRPr>
            </a:lvl4pPr>
            <a:lvl5pPr lvl="4" algn="r">
              <a:buNone/>
              <a:defRPr sz="1733" b="1">
                <a:solidFill>
                  <a:schemeClr val="dk1"/>
                </a:solidFill>
                <a:latin typeface="Work Sans"/>
                <a:ea typeface="Work Sans"/>
                <a:cs typeface="Work Sans"/>
                <a:sym typeface="Work Sans"/>
              </a:defRPr>
            </a:lvl5pPr>
            <a:lvl6pPr lvl="5" algn="r">
              <a:buNone/>
              <a:defRPr sz="1733" b="1">
                <a:solidFill>
                  <a:schemeClr val="dk1"/>
                </a:solidFill>
                <a:latin typeface="Work Sans"/>
                <a:ea typeface="Work Sans"/>
                <a:cs typeface="Work Sans"/>
                <a:sym typeface="Work Sans"/>
              </a:defRPr>
            </a:lvl6pPr>
            <a:lvl7pPr lvl="6" algn="r">
              <a:buNone/>
              <a:defRPr sz="1733" b="1">
                <a:solidFill>
                  <a:schemeClr val="dk1"/>
                </a:solidFill>
                <a:latin typeface="Work Sans"/>
                <a:ea typeface="Work Sans"/>
                <a:cs typeface="Work Sans"/>
                <a:sym typeface="Work Sans"/>
              </a:defRPr>
            </a:lvl7pPr>
            <a:lvl8pPr lvl="7" algn="r">
              <a:buNone/>
              <a:defRPr sz="1733" b="1">
                <a:solidFill>
                  <a:schemeClr val="dk1"/>
                </a:solidFill>
                <a:latin typeface="Work Sans"/>
                <a:ea typeface="Work Sans"/>
                <a:cs typeface="Work Sans"/>
                <a:sym typeface="Work Sans"/>
              </a:defRPr>
            </a:lvl8pPr>
            <a:lvl9pPr lvl="8" algn="r">
              <a:buNone/>
              <a:defRPr sz="1733" b="1">
                <a:solidFill>
                  <a:schemeClr val="dk1"/>
                </a:solidFill>
                <a:latin typeface="Work Sans"/>
                <a:ea typeface="Work Sans"/>
                <a:cs typeface="Work Sans"/>
                <a:sym typeface="Work Sans"/>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218810655"/>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pccc.hochiminhcity.gov.vn/"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2"/>
          <p:cNvSpPr txBox="1">
            <a:spLocks noGrp="1"/>
          </p:cNvSpPr>
          <p:nvPr>
            <p:ph type="ctrTitle"/>
          </p:nvPr>
        </p:nvSpPr>
        <p:spPr>
          <a:xfrm>
            <a:off x="1378836" y="2128831"/>
            <a:ext cx="6552000" cy="1221900"/>
          </a:xfrm>
          <a:prstGeom prst="rect">
            <a:avLst/>
          </a:prstGeom>
        </p:spPr>
        <p:txBody>
          <a:bodyPr spcFirstLastPara="1" wrap="square" lIns="121900" tIns="121900" rIns="121900" bIns="121900" anchor="b" anchorCtr="0">
            <a:noAutofit/>
          </a:bodyPr>
          <a:lstStyle/>
          <a:p>
            <a:r>
              <a:rPr lang="en" sz="2400">
                <a:latin typeface="Times New Roman" panose="02020603050405020304" pitchFamily="18" charset="0"/>
                <a:cs typeface="Times New Roman" panose="02020603050405020304" pitchFamily="18" charset="0"/>
              </a:rPr>
              <a:t>Thiết kế hệ thống báo cháy kết hợp hướng dẫn chỉ lối thoát hiểm trong chung cư mini</a:t>
            </a:r>
            <a:endParaRPr sz="2400">
              <a:latin typeface="Times New Roman" panose="02020603050405020304" pitchFamily="18" charset="0"/>
              <a:cs typeface="Times New Roman" panose="02020603050405020304" pitchFamily="18" charset="0"/>
            </a:endParaRPr>
          </a:p>
        </p:txBody>
      </p:sp>
      <p:grpSp>
        <p:nvGrpSpPr>
          <p:cNvPr id="59" name="Google Shape;59;p12"/>
          <p:cNvGrpSpPr/>
          <p:nvPr/>
        </p:nvGrpSpPr>
        <p:grpSpPr>
          <a:xfrm>
            <a:off x="9156331" y="870663"/>
            <a:ext cx="2107872" cy="2245991"/>
            <a:chOff x="5970800" y="1619250"/>
            <a:chExt cx="428650" cy="456725"/>
          </a:xfrm>
        </p:grpSpPr>
        <p:sp>
          <p:nvSpPr>
            <p:cNvPr id="60" name="Google Shape;60;p12"/>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00000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1" name="Google Shape;61;p12"/>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00000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2" name="Google Shape;62;p12"/>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00000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3" name="Google Shape;63;p12"/>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00000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4" name="Google Shape;64;p12"/>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00000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9" name="TextBox 1"/>
          <p:cNvSpPr txBox="1">
            <a:spLocks noChangeArrowheads="1"/>
          </p:cNvSpPr>
          <p:nvPr/>
        </p:nvSpPr>
        <p:spPr bwMode="auto">
          <a:xfrm>
            <a:off x="1378836" y="645867"/>
            <a:ext cx="4572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219170" eaLnBrk="0" fontAlgn="base" hangingPunct="0">
              <a:spcBef>
                <a:spcPct val="0"/>
              </a:spcBef>
              <a:spcAft>
                <a:spcPct val="0"/>
              </a:spcAft>
              <a:buClr>
                <a:srgbClr val="000000"/>
              </a:buClr>
            </a:pPr>
            <a:r>
              <a:rPr lang="vi-VN" altLang="en-US" sz="3200" u="sng" kern="0" dirty="0">
                <a:solidFill>
                  <a:srgbClr val="00849B"/>
                </a:solidFill>
                <a:cs typeface="Arial"/>
                <a:sym typeface="Arial"/>
              </a:rPr>
              <a:t>BÀI THUYẾT TRÌNH MÔN</a:t>
            </a:r>
            <a:endParaRPr lang="en-US" altLang="en-US" sz="3200" u="sng" kern="0" dirty="0">
              <a:solidFill>
                <a:srgbClr val="00849B"/>
              </a:solidFill>
              <a:cs typeface="Arial"/>
              <a:sym typeface="Arial"/>
            </a:endParaRPr>
          </a:p>
        </p:txBody>
      </p:sp>
      <p:sp>
        <p:nvSpPr>
          <p:cNvPr id="10" name="TextBox 2"/>
          <p:cNvSpPr txBox="1">
            <a:spLocks noChangeArrowheads="1"/>
          </p:cNvSpPr>
          <p:nvPr/>
        </p:nvSpPr>
        <p:spPr bwMode="auto">
          <a:xfrm>
            <a:off x="1378836" y="1419967"/>
            <a:ext cx="554574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219170" eaLnBrk="0" fontAlgn="base" hangingPunct="0">
              <a:spcBef>
                <a:spcPct val="0"/>
              </a:spcBef>
              <a:spcAft>
                <a:spcPct val="0"/>
              </a:spcAft>
              <a:buClr>
                <a:srgbClr val="000000"/>
              </a:buClr>
            </a:pPr>
            <a:r>
              <a:rPr lang="en-US" altLang="en-US" sz="2800" b="1" kern="0">
                <a:solidFill>
                  <a:srgbClr val="00849B"/>
                </a:solidFill>
                <a:latin typeface="Segoe UI Black" panose="020B0A02040204020203" pitchFamily="34" charset="0"/>
                <a:ea typeface="Segoe UI Black" panose="020B0A02040204020203" pitchFamily="34" charset="0"/>
                <a:cs typeface="Segoe UI Black" panose="020B0A02040204020203" pitchFamily="34" charset="0"/>
                <a:sym typeface="Arial"/>
              </a:rPr>
              <a:t>Kỹ thuật điều khiển vô tuyến hữu tuyến</a:t>
            </a:r>
            <a:endParaRPr lang="en-US" altLang="en-US" sz="2800" b="1" kern="0" dirty="0">
              <a:solidFill>
                <a:srgbClr val="00849B"/>
              </a:solidFill>
              <a:latin typeface="Segoe UI Black" panose="020B0A02040204020203" pitchFamily="34" charset="0"/>
              <a:ea typeface="Segoe UI Black" panose="020B0A02040204020203" pitchFamily="34" charset="0"/>
              <a:cs typeface="Segoe UI Black" panose="020B0A02040204020203" pitchFamily="34" charset="0"/>
              <a:sym typeface="Arial"/>
            </a:endParaRPr>
          </a:p>
        </p:txBody>
      </p:sp>
      <p:sp>
        <p:nvSpPr>
          <p:cNvPr id="18" name="TextBox 17"/>
          <p:cNvSpPr txBox="1">
            <a:spLocks noChangeArrowheads="1"/>
          </p:cNvSpPr>
          <p:nvPr/>
        </p:nvSpPr>
        <p:spPr bwMode="auto">
          <a:xfrm>
            <a:off x="5083003" y="4091746"/>
            <a:ext cx="2269067" cy="502766"/>
          </a:xfrm>
          <a:prstGeom prst="rect">
            <a:avLst/>
          </a:prstGeom>
          <a:ln/>
        </p:spPr>
        <p:style>
          <a:lnRef idx="1">
            <a:schemeClr val="accent4"/>
          </a:lnRef>
          <a:fillRef idx="2">
            <a:schemeClr val="accent4"/>
          </a:fillRef>
          <a:effectRef idx="1">
            <a:schemeClr val="accent4"/>
          </a:effectRef>
          <a:fontRef idx="minor">
            <a:schemeClr val="dk1"/>
          </a:fontRef>
        </p:style>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219170" eaLnBrk="0" fontAlgn="base" hangingPunct="0">
              <a:spcBef>
                <a:spcPct val="0"/>
              </a:spcBef>
              <a:spcAft>
                <a:spcPct val="0"/>
              </a:spcAft>
              <a:buClr>
                <a:srgbClr val="000000"/>
              </a:buClr>
            </a:pPr>
            <a:r>
              <a:rPr lang="en-US" altLang="en-US" sz="2667" b="1" i="1" kern="0">
                <a:solidFill>
                  <a:srgbClr val="666666"/>
                </a:solidFill>
                <a:effectLst>
                  <a:outerShdw blurRad="38100" dist="38100" dir="2700000" algn="tl">
                    <a:srgbClr val="000000">
                      <a:alpha val="43137"/>
                    </a:srgbClr>
                  </a:outerShdw>
                </a:effectLst>
                <a:cs typeface="Arial"/>
                <a:sym typeface="Arial"/>
              </a:rPr>
              <a:t>SV thực hiện: </a:t>
            </a:r>
          </a:p>
        </p:txBody>
      </p:sp>
      <p:sp>
        <p:nvSpPr>
          <p:cNvPr id="19" name="TextBox 18"/>
          <p:cNvSpPr txBox="1">
            <a:spLocks noChangeArrowheads="1"/>
          </p:cNvSpPr>
          <p:nvPr/>
        </p:nvSpPr>
        <p:spPr bwMode="auto">
          <a:xfrm>
            <a:off x="5083003" y="4682213"/>
            <a:ext cx="4419535" cy="502766"/>
          </a:xfrm>
          <a:prstGeom prst="rect">
            <a:avLst/>
          </a:prstGeom>
          <a:ln/>
        </p:spPr>
        <p:style>
          <a:lnRef idx="1">
            <a:schemeClr val="accent4"/>
          </a:lnRef>
          <a:fillRef idx="2">
            <a:schemeClr val="accent4"/>
          </a:fillRef>
          <a:effectRef idx="1">
            <a:schemeClr val="accent4"/>
          </a:effectRef>
          <a:fontRef idx="minor">
            <a:schemeClr val="dk1"/>
          </a:fontRef>
        </p:style>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219170" eaLnBrk="0" fontAlgn="base" hangingPunct="0">
              <a:spcBef>
                <a:spcPct val="0"/>
              </a:spcBef>
              <a:spcAft>
                <a:spcPct val="0"/>
              </a:spcAft>
              <a:buClr>
                <a:srgbClr val="000000"/>
              </a:buClr>
            </a:pPr>
            <a:r>
              <a:rPr lang="en-US" altLang="en-US" sz="2667" b="1" kern="0">
                <a:solidFill>
                  <a:srgbClr val="666666"/>
                </a:solidFill>
                <a:effectLst>
                  <a:outerShdw blurRad="38100" dist="38100" dir="2700000" algn="tl">
                    <a:srgbClr val="000000">
                      <a:alpha val="43137"/>
                    </a:srgbClr>
                  </a:outerShdw>
                </a:effectLst>
                <a:cs typeface="Arial"/>
                <a:sym typeface="Arial"/>
              </a:rPr>
              <a:t>              Lý Tuấn Dũng</a:t>
            </a:r>
            <a:endParaRPr lang="en-US" altLang="en-US" sz="2667" b="1" kern="0" dirty="0">
              <a:solidFill>
                <a:srgbClr val="666666"/>
              </a:solidFill>
              <a:effectLst>
                <a:outerShdw blurRad="38100" dist="38100" dir="2700000" algn="tl">
                  <a:srgbClr val="000000">
                    <a:alpha val="43137"/>
                  </a:srgbClr>
                </a:outerShdw>
              </a:effectLst>
              <a:cs typeface="Arial"/>
              <a:sym typeface="Arial"/>
            </a:endParaRPr>
          </a:p>
        </p:txBody>
      </p:sp>
      <p:sp>
        <p:nvSpPr>
          <p:cNvPr id="20" name="TextBox 19"/>
          <p:cNvSpPr txBox="1">
            <a:spLocks noChangeArrowheads="1"/>
          </p:cNvSpPr>
          <p:nvPr/>
        </p:nvSpPr>
        <p:spPr bwMode="auto">
          <a:xfrm>
            <a:off x="5083003" y="5272680"/>
            <a:ext cx="4419535" cy="502766"/>
          </a:xfrm>
          <a:prstGeom prst="rect">
            <a:avLst/>
          </a:prstGeom>
          <a:ln/>
        </p:spPr>
        <p:style>
          <a:lnRef idx="1">
            <a:schemeClr val="accent4"/>
          </a:lnRef>
          <a:fillRef idx="2">
            <a:schemeClr val="accent4"/>
          </a:fillRef>
          <a:effectRef idx="1">
            <a:schemeClr val="accent4"/>
          </a:effectRef>
          <a:fontRef idx="minor">
            <a:schemeClr val="dk1"/>
          </a:fontRef>
        </p:style>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defTabSz="1219170" eaLnBrk="0" fontAlgn="base" hangingPunct="0">
              <a:spcBef>
                <a:spcPct val="0"/>
              </a:spcBef>
              <a:spcAft>
                <a:spcPct val="0"/>
              </a:spcAft>
              <a:buClr>
                <a:srgbClr val="000000"/>
              </a:buClr>
            </a:pPr>
            <a:r>
              <a:rPr lang="en-US" altLang="en-US" sz="2667" b="1" kern="0">
                <a:solidFill>
                  <a:srgbClr val="666666"/>
                </a:solidFill>
                <a:effectLst>
                  <a:outerShdw blurRad="38100" dist="38100" dir="2700000" algn="tl">
                    <a:srgbClr val="000000">
                      <a:alpha val="43137"/>
                    </a:srgbClr>
                  </a:outerShdw>
                </a:effectLst>
                <a:cs typeface="Arial"/>
                <a:sym typeface="Arial"/>
              </a:rPr>
              <a:t>Văng Phú Vinh</a:t>
            </a:r>
            <a:endParaRPr lang="en-US" altLang="en-US" sz="2667" b="1" kern="0" dirty="0">
              <a:solidFill>
                <a:srgbClr val="666666"/>
              </a:solidFill>
              <a:effectLst>
                <a:outerShdw blurRad="38100" dist="38100" dir="2700000" algn="tl">
                  <a:srgbClr val="000000">
                    <a:alpha val="43137"/>
                  </a:srgbClr>
                </a:outerShdw>
              </a:effectLst>
              <a:cs typeface="Arial"/>
              <a:sym typeface="Arial"/>
            </a:endParaRPr>
          </a:p>
        </p:txBody>
      </p:sp>
      <p:sp>
        <p:nvSpPr>
          <p:cNvPr id="15" name="TextBox 14">
            <a:extLst>
              <a:ext uri="{FF2B5EF4-FFF2-40B4-BE49-F238E27FC236}">
                <a16:creationId xmlns:a16="http://schemas.microsoft.com/office/drawing/2014/main" id="{C1C8E138-7716-4FA6-9ECE-1635149A4560}"/>
              </a:ext>
            </a:extLst>
          </p:cNvPr>
          <p:cNvSpPr txBox="1">
            <a:spLocks noChangeArrowheads="1"/>
          </p:cNvSpPr>
          <p:nvPr/>
        </p:nvSpPr>
        <p:spPr bwMode="auto">
          <a:xfrm>
            <a:off x="10223174" y="5735954"/>
            <a:ext cx="1317798" cy="502766"/>
          </a:xfrm>
          <a:prstGeom prst="rect">
            <a:avLst/>
          </a:prstGeom>
          <a:ln/>
        </p:spPr>
        <p:style>
          <a:lnRef idx="2">
            <a:schemeClr val="accent6"/>
          </a:lnRef>
          <a:fillRef idx="1">
            <a:schemeClr val="lt1"/>
          </a:fillRef>
          <a:effectRef idx="0">
            <a:schemeClr val="accent6"/>
          </a:effectRef>
          <a:fontRef idx="minor">
            <a:schemeClr val="dk1"/>
          </a:fontRef>
        </p:style>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1219170" eaLnBrk="0" fontAlgn="base" hangingPunct="0">
              <a:spcBef>
                <a:spcPct val="0"/>
              </a:spcBef>
              <a:spcAft>
                <a:spcPct val="0"/>
              </a:spcAft>
              <a:buClr>
                <a:srgbClr val="000000"/>
              </a:buClr>
            </a:pPr>
            <a:r>
              <a:rPr lang="en-US" altLang="en-US" sz="2667" b="1" kern="0">
                <a:solidFill>
                  <a:srgbClr val="666666"/>
                </a:solidFill>
                <a:effectLst>
                  <a:outerShdw blurRad="38100" dist="38100" dir="2700000" algn="tl">
                    <a:srgbClr val="000000">
                      <a:alpha val="43137"/>
                    </a:srgbClr>
                  </a:outerShdw>
                </a:effectLst>
                <a:cs typeface="Arial"/>
                <a:sym typeface="Arial"/>
              </a:rPr>
              <a:t>Nhóm 2</a:t>
            </a:r>
          </a:p>
        </p:txBody>
      </p:sp>
      <p:pic>
        <p:nvPicPr>
          <p:cNvPr id="1028" name="Picture 4" descr="Fourth Industrial Revolution Digital Revolution Industry 4.0, industry,  text, people, logo png | PNGWing">
            <a:extLst>
              <a:ext uri="{FF2B5EF4-FFF2-40B4-BE49-F238E27FC236}">
                <a16:creationId xmlns:a16="http://schemas.microsoft.com/office/drawing/2014/main" id="{307E2DF2-6B12-4DE5-8A6E-9D917B620C9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8861" y="3627300"/>
            <a:ext cx="3190240" cy="23788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500"/>
                                        <p:tgtEl>
                                          <p:spTgt spid="10"/>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barn(inVertical)">
                                      <p:cBhvr>
                                        <p:cTn id="13" dur="500"/>
                                        <p:tgtEl>
                                          <p:spTgt spid="18"/>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arn(inVertical)">
                                      <p:cBhvr>
                                        <p:cTn id="16" dur="500"/>
                                        <p:tgtEl>
                                          <p:spTgt spid="19"/>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barn(inVertical)">
                                      <p:cBhvr>
                                        <p:cTn id="19" dur="500"/>
                                        <p:tgtEl>
                                          <p:spTgt spid="20"/>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arn(inVertical)">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8" grpId="0" animBg="1"/>
      <p:bldP spid="19" grpId="0" animBg="1"/>
      <p:bldP spid="20" grpId="0" animBg="1"/>
      <p:bldP spid="1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a:extLst>
              <a:ext uri="{FF2B5EF4-FFF2-40B4-BE49-F238E27FC236}">
                <a16:creationId xmlns:a16="http://schemas.microsoft.com/office/drawing/2014/main" id="{12F36876-69CA-4B94-8494-73BB8E7A46D0}"/>
              </a:ext>
            </a:extLst>
          </p:cNvPr>
          <p:cNvSpPr/>
          <p:nvPr/>
        </p:nvSpPr>
        <p:spPr>
          <a:xfrm>
            <a:off x="208229" y="1586810"/>
            <a:ext cx="4315353" cy="4758103"/>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vi-VN"/>
          </a:p>
        </p:txBody>
      </p:sp>
      <p:sp>
        <p:nvSpPr>
          <p:cNvPr id="55" name="Rectangle 54">
            <a:extLst>
              <a:ext uri="{FF2B5EF4-FFF2-40B4-BE49-F238E27FC236}">
                <a16:creationId xmlns:a16="http://schemas.microsoft.com/office/drawing/2014/main" id="{9313D44E-888A-4B8B-AD46-973CEF3F9D17}"/>
              </a:ext>
            </a:extLst>
          </p:cNvPr>
          <p:cNvSpPr/>
          <p:nvPr/>
        </p:nvSpPr>
        <p:spPr>
          <a:xfrm>
            <a:off x="4549033" y="919486"/>
            <a:ext cx="7426960" cy="5425428"/>
          </a:xfrm>
          <a:prstGeom prst="rect">
            <a:avLst/>
          </a:prstGeom>
          <a:solidFill>
            <a:schemeClr val="accent4">
              <a:alpha val="50000"/>
            </a:schemeClr>
          </a:solidFill>
          <a:ln>
            <a:noFill/>
          </a:ln>
          <a:scene3d>
            <a:camera prst="orthographicFront"/>
            <a:lightRig rig="threePt" dir="t"/>
          </a:scene3d>
          <a:sp3d>
            <a:bevelT w="165100" prst="coolSlant"/>
          </a:sp3d>
        </p:spPr>
        <p:style>
          <a:lnRef idx="0">
            <a:scrgbClr r="0" g="0" b="0"/>
          </a:lnRef>
          <a:fillRef idx="0">
            <a:scrgbClr r="0" g="0" b="0"/>
          </a:fillRef>
          <a:effectRef idx="0">
            <a:scrgbClr r="0" g="0" b="0"/>
          </a:effectRef>
          <a:fontRef idx="minor">
            <a:schemeClr val="lt1"/>
          </a:fontRef>
        </p:style>
        <p:txBody>
          <a:bodyPr rtlCol="0" anchor="ctr"/>
          <a:lstStyle/>
          <a:p>
            <a:pPr algn="ctr"/>
            <a:endParaRPr lang="vi-VN"/>
          </a:p>
        </p:txBody>
      </p:sp>
      <p:sp>
        <p:nvSpPr>
          <p:cNvPr id="17" name="Rectangle 16">
            <a:extLst>
              <a:ext uri="{FF2B5EF4-FFF2-40B4-BE49-F238E27FC236}">
                <a16:creationId xmlns:a16="http://schemas.microsoft.com/office/drawing/2014/main" id="{9C698C94-FDBA-46E2-AC44-0A6CB4074030}"/>
              </a:ext>
            </a:extLst>
          </p:cNvPr>
          <p:cNvSpPr/>
          <p:nvPr/>
        </p:nvSpPr>
        <p:spPr>
          <a:xfrm>
            <a:off x="845054" y="3262521"/>
            <a:ext cx="2920775" cy="21767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4" name="TextBox 3">
            <a:extLst>
              <a:ext uri="{FF2B5EF4-FFF2-40B4-BE49-F238E27FC236}">
                <a16:creationId xmlns:a16="http://schemas.microsoft.com/office/drawing/2014/main" id="{59CA0633-EE49-4194-82C4-8E0FECBCAE40}"/>
              </a:ext>
            </a:extLst>
          </p:cNvPr>
          <p:cNvSpPr txBox="1"/>
          <p:nvPr/>
        </p:nvSpPr>
        <p:spPr>
          <a:xfrm>
            <a:off x="160646" y="1929505"/>
            <a:ext cx="1280160" cy="338554"/>
          </a:xfrm>
          <a:prstGeom prst="rect">
            <a:avLst/>
          </a:prstGeom>
          <a:noFill/>
        </p:spPr>
        <p:txBody>
          <a:bodyPr wrap="square" rtlCol="0">
            <a:spAutoFit/>
          </a:bodyPr>
          <a:lstStyle/>
          <a:p>
            <a:pPr algn="ctr"/>
            <a:r>
              <a:rPr lang="en-US" sz="1600"/>
              <a:t>CỔNG COM</a:t>
            </a:r>
            <a:endParaRPr lang="vi-VN" sz="1600"/>
          </a:p>
        </p:txBody>
      </p:sp>
      <p:sp>
        <p:nvSpPr>
          <p:cNvPr id="5" name="Rectangle 4">
            <a:extLst>
              <a:ext uri="{FF2B5EF4-FFF2-40B4-BE49-F238E27FC236}">
                <a16:creationId xmlns:a16="http://schemas.microsoft.com/office/drawing/2014/main" id="{55EA444A-6A11-4015-854C-DC4E541246FF}"/>
              </a:ext>
            </a:extLst>
          </p:cNvPr>
          <p:cNvSpPr/>
          <p:nvPr/>
        </p:nvSpPr>
        <p:spPr>
          <a:xfrm>
            <a:off x="1453824" y="1929505"/>
            <a:ext cx="1574800" cy="3693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6" name="Isosceles Triangle 5">
            <a:extLst>
              <a:ext uri="{FF2B5EF4-FFF2-40B4-BE49-F238E27FC236}">
                <a16:creationId xmlns:a16="http://schemas.microsoft.com/office/drawing/2014/main" id="{0BC32801-DE15-4860-89DF-D4D42CD88F5A}"/>
              </a:ext>
            </a:extLst>
          </p:cNvPr>
          <p:cNvSpPr/>
          <p:nvPr/>
        </p:nvSpPr>
        <p:spPr>
          <a:xfrm rot="3436794">
            <a:off x="2763053" y="2045068"/>
            <a:ext cx="153161" cy="120045"/>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7" name="TextBox 6">
            <a:extLst>
              <a:ext uri="{FF2B5EF4-FFF2-40B4-BE49-F238E27FC236}">
                <a16:creationId xmlns:a16="http://schemas.microsoft.com/office/drawing/2014/main" id="{43EF3332-81D2-4F7F-999F-6E6084D2889F}"/>
              </a:ext>
            </a:extLst>
          </p:cNvPr>
          <p:cNvSpPr txBox="1"/>
          <p:nvPr/>
        </p:nvSpPr>
        <p:spPr>
          <a:xfrm>
            <a:off x="125085" y="2550494"/>
            <a:ext cx="1501140" cy="338554"/>
          </a:xfrm>
          <a:prstGeom prst="rect">
            <a:avLst/>
          </a:prstGeom>
          <a:noFill/>
        </p:spPr>
        <p:txBody>
          <a:bodyPr wrap="square" rtlCol="0">
            <a:spAutoFit/>
          </a:bodyPr>
          <a:lstStyle/>
          <a:p>
            <a:pPr algn="ctr"/>
            <a:r>
              <a:rPr lang="en-US" sz="1600"/>
              <a:t>NHẬP SĐT</a:t>
            </a:r>
            <a:endParaRPr lang="vi-VN" sz="1600"/>
          </a:p>
        </p:txBody>
      </p:sp>
      <p:sp>
        <p:nvSpPr>
          <p:cNvPr id="8" name="TextBox 7">
            <a:extLst>
              <a:ext uri="{FF2B5EF4-FFF2-40B4-BE49-F238E27FC236}">
                <a16:creationId xmlns:a16="http://schemas.microsoft.com/office/drawing/2014/main" id="{647FA86F-43B2-48FE-BADD-783DF17B8B7D}"/>
              </a:ext>
            </a:extLst>
          </p:cNvPr>
          <p:cNvSpPr txBox="1"/>
          <p:nvPr/>
        </p:nvSpPr>
        <p:spPr>
          <a:xfrm>
            <a:off x="864105" y="3262521"/>
            <a:ext cx="2802450" cy="369332"/>
          </a:xfrm>
          <a:prstGeom prst="rect">
            <a:avLst/>
          </a:prstGeom>
          <a:noFill/>
        </p:spPr>
        <p:txBody>
          <a:bodyPr wrap="square" rtlCol="0">
            <a:spAutoFit/>
          </a:bodyPr>
          <a:lstStyle/>
          <a:p>
            <a:pPr algn="ctr"/>
            <a:r>
              <a:rPr lang="en-US"/>
              <a:t>DANH SÁCH SĐT</a:t>
            </a:r>
            <a:endParaRPr lang="vi-VN"/>
          </a:p>
        </p:txBody>
      </p:sp>
      <p:sp>
        <p:nvSpPr>
          <p:cNvPr id="9" name="Rectangle 8">
            <a:extLst>
              <a:ext uri="{FF2B5EF4-FFF2-40B4-BE49-F238E27FC236}">
                <a16:creationId xmlns:a16="http://schemas.microsoft.com/office/drawing/2014/main" id="{019FC669-D7EE-42A4-A418-9C1AA3D38D89}"/>
              </a:ext>
            </a:extLst>
          </p:cNvPr>
          <p:cNvSpPr/>
          <p:nvPr/>
        </p:nvSpPr>
        <p:spPr>
          <a:xfrm>
            <a:off x="1453824" y="2527399"/>
            <a:ext cx="1574800" cy="3693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11" name="TextBox 10">
            <a:extLst>
              <a:ext uri="{FF2B5EF4-FFF2-40B4-BE49-F238E27FC236}">
                <a16:creationId xmlns:a16="http://schemas.microsoft.com/office/drawing/2014/main" id="{8D229B72-70A9-4AF2-B447-B50DEC074EB7}"/>
              </a:ext>
            </a:extLst>
          </p:cNvPr>
          <p:cNvSpPr txBox="1"/>
          <p:nvPr/>
        </p:nvSpPr>
        <p:spPr>
          <a:xfrm>
            <a:off x="208229" y="919486"/>
            <a:ext cx="4315353" cy="646331"/>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b="1">
                <a:effectLst>
                  <a:outerShdw blurRad="38100" dist="38100" dir="2700000" algn="tl">
                    <a:srgbClr val="000000">
                      <a:alpha val="43137"/>
                    </a:srgbClr>
                  </a:outerShdw>
                </a:effectLst>
              </a:rPr>
              <a:t>BẢNG GIÁM SÁT</a:t>
            </a:r>
          </a:p>
          <a:p>
            <a:pPr algn="ctr"/>
            <a:r>
              <a:rPr lang="en-US" b="1">
                <a:effectLst>
                  <a:outerShdw blurRad="38100" dist="38100" dir="2700000" algn="tl">
                    <a:srgbClr val="000000">
                      <a:alpha val="43137"/>
                    </a:srgbClr>
                  </a:outerShdw>
                </a:effectLst>
              </a:rPr>
              <a:t>THÔNG TIN TRẠNG THÁI</a:t>
            </a:r>
            <a:endParaRPr lang="vi-VN" b="1">
              <a:effectLst>
                <a:outerShdw blurRad="38100" dist="38100" dir="2700000" algn="tl">
                  <a:srgbClr val="000000">
                    <a:alpha val="43137"/>
                  </a:srgbClr>
                </a:outerShdw>
              </a:effectLst>
            </a:endParaRPr>
          </a:p>
        </p:txBody>
      </p:sp>
      <p:sp>
        <p:nvSpPr>
          <p:cNvPr id="12" name="TextBox 11">
            <a:extLst>
              <a:ext uri="{FF2B5EF4-FFF2-40B4-BE49-F238E27FC236}">
                <a16:creationId xmlns:a16="http://schemas.microsoft.com/office/drawing/2014/main" id="{FB2354EF-AB82-4F90-BD10-0630E0D27A37}"/>
              </a:ext>
            </a:extLst>
          </p:cNvPr>
          <p:cNvSpPr txBox="1"/>
          <p:nvPr/>
        </p:nvSpPr>
        <p:spPr>
          <a:xfrm>
            <a:off x="6363313" y="1379523"/>
            <a:ext cx="1285779" cy="369332"/>
          </a:xfrm>
          <a:prstGeom prst="rect">
            <a:avLst/>
          </a:prstGeom>
          <a:noFill/>
        </p:spPr>
        <p:txBody>
          <a:bodyPr wrap="square" rtlCol="0">
            <a:spAutoFit/>
          </a:bodyPr>
          <a:lstStyle/>
          <a:p>
            <a:pPr algn="ctr"/>
            <a:r>
              <a:rPr lang="en-US" b="1"/>
              <a:t>KHU VỰC 1</a:t>
            </a:r>
            <a:endParaRPr lang="vi-VN" b="1"/>
          </a:p>
        </p:txBody>
      </p:sp>
      <p:sp>
        <p:nvSpPr>
          <p:cNvPr id="13" name="TextBox 12">
            <a:extLst>
              <a:ext uri="{FF2B5EF4-FFF2-40B4-BE49-F238E27FC236}">
                <a16:creationId xmlns:a16="http://schemas.microsoft.com/office/drawing/2014/main" id="{655675E2-A065-4C10-A2B5-19F864A15671}"/>
              </a:ext>
            </a:extLst>
          </p:cNvPr>
          <p:cNvSpPr txBox="1"/>
          <p:nvPr/>
        </p:nvSpPr>
        <p:spPr>
          <a:xfrm>
            <a:off x="5286252" y="1803937"/>
            <a:ext cx="1011459" cy="369332"/>
          </a:xfrm>
          <a:prstGeom prst="rect">
            <a:avLst/>
          </a:prstGeom>
          <a:noFill/>
        </p:spPr>
        <p:txBody>
          <a:bodyPr wrap="square" rtlCol="0">
            <a:spAutoFit/>
          </a:bodyPr>
          <a:lstStyle/>
          <a:p>
            <a:pPr algn="ctr"/>
            <a:r>
              <a:rPr lang="en-US"/>
              <a:t>Nhiệt độ</a:t>
            </a:r>
            <a:endParaRPr lang="vi-VN"/>
          </a:p>
        </p:txBody>
      </p:sp>
      <p:sp>
        <p:nvSpPr>
          <p:cNvPr id="14" name="TextBox 13">
            <a:extLst>
              <a:ext uri="{FF2B5EF4-FFF2-40B4-BE49-F238E27FC236}">
                <a16:creationId xmlns:a16="http://schemas.microsoft.com/office/drawing/2014/main" id="{6CAC56B3-769B-426A-ACFB-3ED302632CBA}"/>
              </a:ext>
            </a:extLst>
          </p:cNvPr>
          <p:cNvSpPr txBox="1"/>
          <p:nvPr/>
        </p:nvSpPr>
        <p:spPr>
          <a:xfrm>
            <a:off x="4763653" y="2199497"/>
            <a:ext cx="1530526" cy="369332"/>
          </a:xfrm>
          <a:prstGeom prst="rect">
            <a:avLst/>
          </a:prstGeom>
          <a:noFill/>
        </p:spPr>
        <p:txBody>
          <a:bodyPr wrap="square" rtlCol="0">
            <a:spAutoFit/>
          </a:bodyPr>
          <a:lstStyle/>
          <a:p>
            <a:pPr algn="ctr"/>
            <a:r>
              <a:rPr lang="en-US"/>
              <a:t>Cảm biến khói</a:t>
            </a:r>
            <a:endParaRPr lang="vi-VN"/>
          </a:p>
        </p:txBody>
      </p:sp>
      <p:sp>
        <p:nvSpPr>
          <p:cNvPr id="15" name="TextBox 14">
            <a:extLst>
              <a:ext uri="{FF2B5EF4-FFF2-40B4-BE49-F238E27FC236}">
                <a16:creationId xmlns:a16="http://schemas.microsoft.com/office/drawing/2014/main" id="{12C65B73-AF55-43C3-87DD-6BEA1A531936}"/>
              </a:ext>
            </a:extLst>
          </p:cNvPr>
          <p:cNvSpPr txBox="1"/>
          <p:nvPr/>
        </p:nvSpPr>
        <p:spPr>
          <a:xfrm>
            <a:off x="4857633" y="2588534"/>
            <a:ext cx="1418766" cy="369332"/>
          </a:xfrm>
          <a:prstGeom prst="rect">
            <a:avLst/>
          </a:prstGeom>
          <a:noFill/>
        </p:spPr>
        <p:txBody>
          <a:bodyPr wrap="square" rtlCol="0">
            <a:spAutoFit/>
          </a:bodyPr>
          <a:lstStyle/>
          <a:p>
            <a:pPr algn="ctr"/>
            <a:r>
              <a:rPr lang="en-US"/>
              <a:t>Cảm biến lửa</a:t>
            </a:r>
            <a:endParaRPr lang="vi-VN"/>
          </a:p>
        </p:txBody>
      </p:sp>
      <p:sp>
        <p:nvSpPr>
          <p:cNvPr id="16" name="TextBox 15">
            <a:extLst>
              <a:ext uri="{FF2B5EF4-FFF2-40B4-BE49-F238E27FC236}">
                <a16:creationId xmlns:a16="http://schemas.microsoft.com/office/drawing/2014/main" id="{0952B31E-F180-4EEE-8A0D-AE6ABDE07E04}"/>
              </a:ext>
            </a:extLst>
          </p:cNvPr>
          <p:cNvSpPr txBox="1"/>
          <p:nvPr/>
        </p:nvSpPr>
        <p:spPr>
          <a:xfrm>
            <a:off x="4857633" y="2977571"/>
            <a:ext cx="1530526" cy="369332"/>
          </a:xfrm>
          <a:prstGeom prst="rect">
            <a:avLst/>
          </a:prstGeom>
          <a:noFill/>
        </p:spPr>
        <p:txBody>
          <a:bodyPr wrap="square" rtlCol="0">
            <a:spAutoFit/>
          </a:bodyPr>
          <a:lstStyle/>
          <a:p>
            <a:pPr algn="ctr"/>
            <a:r>
              <a:rPr lang="en-US"/>
              <a:t>TRẠNG THÁI</a:t>
            </a:r>
            <a:endParaRPr lang="vi-VN"/>
          </a:p>
        </p:txBody>
      </p:sp>
      <p:cxnSp>
        <p:nvCxnSpPr>
          <p:cNvPr id="19" name="Straight Connector 18">
            <a:extLst>
              <a:ext uri="{FF2B5EF4-FFF2-40B4-BE49-F238E27FC236}">
                <a16:creationId xmlns:a16="http://schemas.microsoft.com/office/drawing/2014/main" id="{4FBA7074-43A2-4B5B-AC3A-2AF60F8C3CD1}"/>
              </a:ext>
            </a:extLst>
          </p:cNvPr>
          <p:cNvCxnSpPr>
            <a:cxnSpLocks/>
          </p:cNvCxnSpPr>
          <p:nvPr/>
        </p:nvCxnSpPr>
        <p:spPr>
          <a:xfrm>
            <a:off x="864105" y="3631853"/>
            <a:ext cx="2889637"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BF343EEE-9364-4F6C-A7DF-0D21B54F70BB}"/>
              </a:ext>
            </a:extLst>
          </p:cNvPr>
          <p:cNvSpPr/>
          <p:nvPr/>
        </p:nvSpPr>
        <p:spPr>
          <a:xfrm>
            <a:off x="6464915" y="1839080"/>
            <a:ext cx="1082579" cy="2990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21" name="Rectangle 20">
            <a:extLst>
              <a:ext uri="{FF2B5EF4-FFF2-40B4-BE49-F238E27FC236}">
                <a16:creationId xmlns:a16="http://schemas.microsoft.com/office/drawing/2014/main" id="{44E5A2C5-C57D-4208-8AC0-4F49D6470C00}"/>
              </a:ext>
            </a:extLst>
          </p:cNvPr>
          <p:cNvSpPr/>
          <p:nvPr/>
        </p:nvSpPr>
        <p:spPr>
          <a:xfrm>
            <a:off x="6464914" y="3006896"/>
            <a:ext cx="1082579" cy="2990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22" name="Rectangle 21">
            <a:extLst>
              <a:ext uri="{FF2B5EF4-FFF2-40B4-BE49-F238E27FC236}">
                <a16:creationId xmlns:a16="http://schemas.microsoft.com/office/drawing/2014/main" id="{A343719E-F8AE-463C-807C-02D0AF8EC7CB}"/>
              </a:ext>
            </a:extLst>
          </p:cNvPr>
          <p:cNvSpPr/>
          <p:nvPr/>
        </p:nvSpPr>
        <p:spPr>
          <a:xfrm>
            <a:off x="6464915" y="2228352"/>
            <a:ext cx="1082579" cy="2990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23" name="Rectangle 22">
            <a:extLst>
              <a:ext uri="{FF2B5EF4-FFF2-40B4-BE49-F238E27FC236}">
                <a16:creationId xmlns:a16="http://schemas.microsoft.com/office/drawing/2014/main" id="{EF9F626A-A545-4553-B35B-9C921E96C0B9}"/>
              </a:ext>
            </a:extLst>
          </p:cNvPr>
          <p:cNvSpPr/>
          <p:nvPr/>
        </p:nvSpPr>
        <p:spPr>
          <a:xfrm>
            <a:off x="6464914" y="2617624"/>
            <a:ext cx="1082579" cy="2990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24" name="TextBox 23">
            <a:extLst>
              <a:ext uri="{FF2B5EF4-FFF2-40B4-BE49-F238E27FC236}">
                <a16:creationId xmlns:a16="http://schemas.microsoft.com/office/drawing/2014/main" id="{35B8AEFF-D35C-4368-8EFB-2B2DAA9B13C0}"/>
              </a:ext>
            </a:extLst>
          </p:cNvPr>
          <p:cNvSpPr txBox="1"/>
          <p:nvPr/>
        </p:nvSpPr>
        <p:spPr>
          <a:xfrm>
            <a:off x="7551590" y="1803937"/>
            <a:ext cx="412463" cy="369332"/>
          </a:xfrm>
          <a:prstGeom prst="rect">
            <a:avLst/>
          </a:prstGeom>
          <a:noFill/>
        </p:spPr>
        <p:txBody>
          <a:bodyPr wrap="square" rtlCol="0">
            <a:spAutoFit/>
          </a:bodyPr>
          <a:lstStyle/>
          <a:p>
            <a:pPr algn="ctr"/>
            <a:r>
              <a:rPr lang="en-US"/>
              <a:t>°C</a:t>
            </a:r>
            <a:endParaRPr lang="vi-VN"/>
          </a:p>
        </p:txBody>
      </p:sp>
      <p:sp>
        <p:nvSpPr>
          <p:cNvPr id="25" name="TextBox 24">
            <a:extLst>
              <a:ext uri="{FF2B5EF4-FFF2-40B4-BE49-F238E27FC236}">
                <a16:creationId xmlns:a16="http://schemas.microsoft.com/office/drawing/2014/main" id="{8F16AA9C-E215-46A4-BFEC-DF29A4E2DE92}"/>
              </a:ext>
            </a:extLst>
          </p:cNvPr>
          <p:cNvSpPr txBox="1"/>
          <p:nvPr/>
        </p:nvSpPr>
        <p:spPr>
          <a:xfrm>
            <a:off x="10197452" y="1379523"/>
            <a:ext cx="1285779" cy="369332"/>
          </a:xfrm>
          <a:prstGeom prst="rect">
            <a:avLst/>
          </a:prstGeom>
          <a:noFill/>
        </p:spPr>
        <p:txBody>
          <a:bodyPr wrap="square" rtlCol="0">
            <a:spAutoFit/>
          </a:bodyPr>
          <a:lstStyle/>
          <a:p>
            <a:pPr algn="ctr"/>
            <a:r>
              <a:rPr lang="en-US" b="1"/>
              <a:t>KHU VỰC 2</a:t>
            </a:r>
            <a:endParaRPr lang="vi-VN" b="1"/>
          </a:p>
        </p:txBody>
      </p:sp>
      <p:sp>
        <p:nvSpPr>
          <p:cNvPr id="26" name="TextBox 25">
            <a:extLst>
              <a:ext uri="{FF2B5EF4-FFF2-40B4-BE49-F238E27FC236}">
                <a16:creationId xmlns:a16="http://schemas.microsoft.com/office/drawing/2014/main" id="{2331999D-D664-420D-9FA6-7D4666E271BA}"/>
              </a:ext>
            </a:extLst>
          </p:cNvPr>
          <p:cNvSpPr txBox="1"/>
          <p:nvPr/>
        </p:nvSpPr>
        <p:spPr>
          <a:xfrm>
            <a:off x="9120391" y="1803937"/>
            <a:ext cx="1011459" cy="369332"/>
          </a:xfrm>
          <a:prstGeom prst="rect">
            <a:avLst/>
          </a:prstGeom>
          <a:noFill/>
        </p:spPr>
        <p:txBody>
          <a:bodyPr wrap="square" rtlCol="0">
            <a:spAutoFit/>
          </a:bodyPr>
          <a:lstStyle/>
          <a:p>
            <a:pPr algn="ctr"/>
            <a:r>
              <a:rPr lang="en-US"/>
              <a:t>Nhiệt độ</a:t>
            </a:r>
            <a:endParaRPr lang="vi-VN"/>
          </a:p>
        </p:txBody>
      </p:sp>
      <p:sp>
        <p:nvSpPr>
          <p:cNvPr id="27" name="TextBox 26">
            <a:extLst>
              <a:ext uri="{FF2B5EF4-FFF2-40B4-BE49-F238E27FC236}">
                <a16:creationId xmlns:a16="http://schemas.microsoft.com/office/drawing/2014/main" id="{652B3C11-1AE2-4427-A160-F40FBB7F9891}"/>
              </a:ext>
            </a:extLst>
          </p:cNvPr>
          <p:cNvSpPr txBox="1"/>
          <p:nvPr/>
        </p:nvSpPr>
        <p:spPr>
          <a:xfrm>
            <a:off x="8597792" y="2199497"/>
            <a:ext cx="1530526" cy="369332"/>
          </a:xfrm>
          <a:prstGeom prst="rect">
            <a:avLst/>
          </a:prstGeom>
          <a:noFill/>
        </p:spPr>
        <p:txBody>
          <a:bodyPr wrap="square" rtlCol="0">
            <a:spAutoFit/>
          </a:bodyPr>
          <a:lstStyle/>
          <a:p>
            <a:pPr algn="ctr"/>
            <a:r>
              <a:rPr lang="en-US"/>
              <a:t>Cảm biến khói</a:t>
            </a:r>
            <a:endParaRPr lang="vi-VN"/>
          </a:p>
        </p:txBody>
      </p:sp>
      <p:sp>
        <p:nvSpPr>
          <p:cNvPr id="28" name="TextBox 27">
            <a:extLst>
              <a:ext uri="{FF2B5EF4-FFF2-40B4-BE49-F238E27FC236}">
                <a16:creationId xmlns:a16="http://schemas.microsoft.com/office/drawing/2014/main" id="{C83CF7A8-49A7-4737-8D92-D63BC941DB31}"/>
              </a:ext>
            </a:extLst>
          </p:cNvPr>
          <p:cNvSpPr txBox="1"/>
          <p:nvPr/>
        </p:nvSpPr>
        <p:spPr>
          <a:xfrm>
            <a:off x="8691772" y="2588534"/>
            <a:ext cx="1418766" cy="369332"/>
          </a:xfrm>
          <a:prstGeom prst="rect">
            <a:avLst/>
          </a:prstGeom>
          <a:noFill/>
        </p:spPr>
        <p:txBody>
          <a:bodyPr wrap="square" rtlCol="0">
            <a:spAutoFit/>
          </a:bodyPr>
          <a:lstStyle/>
          <a:p>
            <a:pPr algn="ctr"/>
            <a:r>
              <a:rPr lang="en-US"/>
              <a:t>Cảm biến lửa</a:t>
            </a:r>
            <a:endParaRPr lang="vi-VN"/>
          </a:p>
        </p:txBody>
      </p:sp>
      <p:sp>
        <p:nvSpPr>
          <p:cNvPr id="29" name="TextBox 28">
            <a:extLst>
              <a:ext uri="{FF2B5EF4-FFF2-40B4-BE49-F238E27FC236}">
                <a16:creationId xmlns:a16="http://schemas.microsoft.com/office/drawing/2014/main" id="{AEB4FC4A-F456-415F-AA7C-D442A073990A}"/>
              </a:ext>
            </a:extLst>
          </p:cNvPr>
          <p:cNvSpPr txBox="1"/>
          <p:nvPr/>
        </p:nvSpPr>
        <p:spPr>
          <a:xfrm>
            <a:off x="8691772" y="2977571"/>
            <a:ext cx="1530526" cy="369332"/>
          </a:xfrm>
          <a:prstGeom prst="rect">
            <a:avLst/>
          </a:prstGeom>
          <a:noFill/>
        </p:spPr>
        <p:txBody>
          <a:bodyPr wrap="square" rtlCol="0">
            <a:spAutoFit/>
          </a:bodyPr>
          <a:lstStyle/>
          <a:p>
            <a:pPr algn="ctr"/>
            <a:r>
              <a:rPr lang="en-US"/>
              <a:t>TRẠNG THÁI</a:t>
            </a:r>
            <a:endParaRPr lang="vi-VN"/>
          </a:p>
        </p:txBody>
      </p:sp>
      <p:sp>
        <p:nvSpPr>
          <p:cNvPr id="30" name="Rectangle 29">
            <a:extLst>
              <a:ext uri="{FF2B5EF4-FFF2-40B4-BE49-F238E27FC236}">
                <a16:creationId xmlns:a16="http://schemas.microsoft.com/office/drawing/2014/main" id="{E9AEC5F3-F18C-454F-968C-5B3085098208}"/>
              </a:ext>
            </a:extLst>
          </p:cNvPr>
          <p:cNvSpPr/>
          <p:nvPr/>
        </p:nvSpPr>
        <p:spPr>
          <a:xfrm>
            <a:off x="10299054" y="1839080"/>
            <a:ext cx="1082579" cy="2990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31" name="Rectangle 30">
            <a:extLst>
              <a:ext uri="{FF2B5EF4-FFF2-40B4-BE49-F238E27FC236}">
                <a16:creationId xmlns:a16="http://schemas.microsoft.com/office/drawing/2014/main" id="{168C3135-63AA-4167-A454-2FF434C820E4}"/>
              </a:ext>
            </a:extLst>
          </p:cNvPr>
          <p:cNvSpPr/>
          <p:nvPr/>
        </p:nvSpPr>
        <p:spPr>
          <a:xfrm>
            <a:off x="10299053" y="3006896"/>
            <a:ext cx="1082579" cy="2990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32" name="Rectangle 31">
            <a:extLst>
              <a:ext uri="{FF2B5EF4-FFF2-40B4-BE49-F238E27FC236}">
                <a16:creationId xmlns:a16="http://schemas.microsoft.com/office/drawing/2014/main" id="{EEC46AC0-8A4B-4C81-B7BE-3561CC58C96B}"/>
              </a:ext>
            </a:extLst>
          </p:cNvPr>
          <p:cNvSpPr/>
          <p:nvPr/>
        </p:nvSpPr>
        <p:spPr>
          <a:xfrm>
            <a:off x="10299054" y="2228352"/>
            <a:ext cx="1082579" cy="2990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33" name="Rectangle 32">
            <a:extLst>
              <a:ext uri="{FF2B5EF4-FFF2-40B4-BE49-F238E27FC236}">
                <a16:creationId xmlns:a16="http://schemas.microsoft.com/office/drawing/2014/main" id="{0EEDE17A-FD24-40CE-8C1E-CB011F2EF251}"/>
              </a:ext>
            </a:extLst>
          </p:cNvPr>
          <p:cNvSpPr/>
          <p:nvPr/>
        </p:nvSpPr>
        <p:spPr>
          <a:xfrm>
            <a:off x="10299053" y="2617624"/>
            <a:ext cx="1082579" cy="2990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34" name="TextBox 33">
            <a:extLst>
              <a:ext uri="{FF2B5EF4-FFF2-40B4-BE49-F238E27FC236}">
                <a16:creationId xmlns:a16="http://schemas.microsoft.com/office/drawing/2014/main" id="{A019A8DA-BDF0-4B88-AE1B-FD5F17AE7B21}"/>
              </a:ext>
            </a:extLst>
          </p:cNvPr>
          <p:cNvSpPr txBox="1"/>
          <p:nvPr/>
        </p:nvSpPr>
        <p:spPr>
          <a:xfrm>
            <a:off x="11385729" y="1803937"/>
            <a:ext cx="412463" cy="369332"/>
          </a:xfrm>
          <a:prstGeom prst="rect">
            <a:avLst/>
          </a:prstGeom>
          <a:noFill/>
        </p:spPr>
        <p:txBody>
          <a:bodyPr wrap="square" rtlCol="0">
            <a:spAutoFit/>
          </a:bodyPr>
          <a:lstStyle/>
          <a:p>
            <a:pPr algn="ctr"/>
            <a:r>
              <a:rPr lang="en-US"/>
              <a:t>°C</a:t>
            </a:r>
            <a:endParaRPr lang="vi-VN"/>
          </a:p>
        </p:txBody>
      </p:sp>
      <p:sp>
        <p:nvSpPr>
          <p:cNvPr id="35" name="TextBox 34">
            <a:extLst>
              <a:ext uri="{FF2B5EF4-FFF2-40B4-BE49-F238E27FC236}">
                <a16:creationId xmlns:a16="http://schemas.microsoft.com/office/drawing/2014/main" id="{DF1D1301-EC63-470A-AA7A-85AB8A9F571F}"/>
              </a:ext>
            </a:extLst>
          </p:cNvPr>
          <p:cNvSpPr txBox="1"/>
          <p:nvPr/>
        </p:nvSpPr>
        <p:spPr>
          <a:xfrm>
            <a:off x="6363313" y="3951386"/>
            <a:ext cx="1285779" cy="369332"/>
          </a:xfrm>
          <a:prstGeom prst="rect">
            <a:avLst/>
          </a:prstGeom>
          <a:noFill/>
        </p:spPr>
        <p:txBody>
          <a:bodyPr wrap="square" rtlCol="0">
            <a:spAutoFit/>
          </a:bodyPr>
          <a:lstStyle/>
          <a:p>
            <a:pPr algn="ctr"/>
            <a:r>
              <a:rPr lang="en-US" b="1"/>
              <a:t>KHU VỰC 4</a:t>
            </a:r>
            <a:endParaRPr lang="vi-VN" b="1"/>
          </a:p>
        </p:txBody>
      </p:sp>
      <p:sp>
        <p:nvSpPr>
          <p:cNvPr id="36" name="TextBox 35">
            <a:extLst>
              <a:ext uri="{FF2B5EF4-FFF2-40B4-BE49-F238E27FC236}">
                <a16:creationId xmlns:a16="http://schemas.microsoft.com/office/drawing/2014/main" id="{4B892E90-B82B-40F6-93B7-B12DC6FB4ABA}"/>
              </a:ext>
            </a:extLst>
          </p:cNvPr>
          <p:cNvSpPr txBox="1"/>
          <p:nvPr/>
        </p:nvSpPr>
        <p:spPr>
          <a:xfrm>
            <a:off x="5286252" y="4375800"/>
            <a:ext cx="1011459" cy="369332"/>
          </a:xfrm>
          <a:prstGeom prst="rect">
            <a:avLst/>
          </a:prstGeom>
          <a:noFill/>
        </p:spPr>
        <p:txBody>
          <a:bodyPr wrap="square" rtlCol="0">
            <a:spAutoFit/>
          </a:bodyPr>
          <a:lstStyle/>
          <a:p>
            <a:pPr algn="ctr"/>
            <a:r>
              <a:rPr lang="en-US"/>
              <a:t>Nhiệt độ</a:t>
            </a:r>
            <a:endParaRPr lang="vi-VN"/>
          </a:p>
        </p:txBody>
      </p:sp>
      <p:sp>
        <p:nvSpPr>
          <p:cNvPr id="37" name="TextBox 36">
            <a:extLst>
              <a:ext uri="{FF2B5EF4-FFF2-40B4-BE49-F238E27FC236}">
                <a16:creationId xmlns:a16="http://schemas.microsoft.com/office/drawing/2014/main" id="{AC37F6C3-A1AA-46B5-BDB8-E8C3D6252DD7}"/>
              </a:ext>
            </a:extLst>
          </p:cNvPr>
          <p:cNvSpPr txBox="1"/>
          <p:nvPr/>
        </p:nvSpPr>
        <p:spPr>
          <a:xfrm>
            <a:off x="4763653" y="4771360"/>
            <a:ext cx="1530526" cy="369332"/>
          </a:xfrm>
          <a:prstGeom prst="rect">
            <a:avLst/>
          </a:prstGeom>
          <a:noFill/>
        </p:spPr>
        <p:txBody>
          <a:bodyPr wrap="square" rtlCol="0">
            <a:spAutoFit/>
          </a:bodyPr>
          <a:lstStyle/>
          <a:p>
            <a:pPr algn="ctr"/>
            <a:r>
              <a:rPr lang="en-US"/>
              <a:t>Cảm biến khói</a:t>
            </a:r>
            <a:endParaRPr lang="vi-VN"/>
          </a:p>
        </p:txBody>
      </p:sp>
      <p:sp>
        <p:nvSpPr>
          <p:cNvPr id="38" name="TextBox 37">
            <a:extLst>
              <a:ext uri="{FF2B5EF4-FFF2-40B4-BE49-F238E27FC236}">
                <a16:creationId xmlns:a16="http://schemas.microsoft.com/office/drawing/2014/main" id="{D0AE4915-2D25-4D62-B4E4-FE4BDBA2D0E9}"/>
              </a:ext>
            </a:extLst>
          </p:cNvPr>
          <p:cNvSpPr txBox="1"/>
          <p:nvPr/>
        </p:nvSpPr>
        <p:spPr>
          <a:xfrm>
            <a:off x="4857633" y="5160397"/>
            <a:ext cx="1418766" cy="369332"/>
          </a:xfrm>
          <a:prstGeom prst="rect">
            <a:avLst/>
          </a:prstGeom>
          <a:noFill/>
        </p:spPr>
        <p:txBody>
          <a:bodyPr wrap="square" rtlCol="0">
            <a:spAutoFit/>
          </a:bodyPr>
          <a:lstStyle/>
          <a:p>
            <a:pPr algn="ctr"/>
            <a:r>
              <a:rPr lang="en-US"/>
              <a:t>Cảm biến lửa</a:t>
            </a:r>
            <a:endParaRPr lang="vi-VN"/>
          </a:p>
        </p:txBody>
      </p:sp>
      <p:sp>
        <p:nvSpPr>
          <p:cNvPr id="39" name="TextBox 38">
            <a:extLst>
              <a:ext uri="{FF2B5EF4-FFF2-40B4-BE49-F238E27FC236}">
                <a16:creationId xmlns:a16="http://schemas.microsoft.com/office/drawing/2014/main" id="{DC6A4D5F-B65F-4DBB-8535-DD85A3846A9D}"/>
              </a:ext>
            </a:extLst>
          </p:cNvPr>
          <p:cNvSpPr txBox="1"/>
          <p:nvPr/>
        </p:nvSpPr>
        <p:spPr>
          <a:xfrm>
            <a:off x="4857633" y="5549434"/>
            <a:ext cx="1530526" cy="369332"/>
          </a:xfrm>
          <a:prstGeom prst="rect">
            <a:avLst/>
          </a:prstGeom>
          <a:noFill/>
        </p:spPr>
        <p:txBody>
          <a:bodyPr wrap="square" rtlCol="0">
            <a:spAutoFit/>
          </a:bodyPr>
          <a:lstStyle/>
          <a:p>
            <a:pPr algn="ctr"/>
            <a:r>
              <a:rPr lang="en-US"/>
              <a:t>TRẠNG THÁI</a:t>
            </a:r>
            <a:endParaRPr lang="vi-VN"/>
          </a:p>
        </p:txBody>
      </p:sp>
      <p:sp>
        <p:nvSpPr>
          <p:cNvPr id="40" name="Rectangle 39">
            <a:extLst>
              <a:ext uri="{FF2B5EF4-FFF2-40B4-BE49-F238E27FC236}">
                <a16:creationId xmlns:a16="http://schemas.microsoft.com/office/drawing/2014/main" id="{08835512-68BA-486F-B10B-2F9313F0B6CC}"/>
              </a:ext>
            </a:extLst>
          </p:cNvPr>
          <p:cNvSpPr/>
          <p:nvPr/>
        </p:nvSpPr>
        <p:spPr>
          <a:xfrm>
            <a:off x="6464915" y="4410943"/>
            <a:ext cx="1082579" cy="2990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41" name="Rectangle 40">
            <a:extLst>
              <a:ext uri="{FF2B5EF4-FFF2-40B4-BE49-F238E27FC236}">
                <a16:creationId xmlns:a16="http://schemas.microsoft.com/office/drawing/2014/main" id="{0E9D62C6-66B7-4D37-BD0E-2DA3C6685A4B}"/>
              </a:ext>
            </a:extLst>
          </p:cNvPr>
          <p:cNvSpPr/>
          <p:nvPr/>
        </p:nvSpPr>
        <p:spPr>
          <a:xfrm>
            <a:off x="6464914" y="5578759"/>
            <a:ext cx="1082579" cy="2990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42" name="Rectangle 41">
            <a:extLst>
              <a:ext uri="{FF2B5EF4-FFF2-40B4-BE49-F238E27FC236}">
                <a16:creationId xmlns:a16="http://schemas.microsoft.com/office/drawing/2014/main" id="{E6E29648-129A-4DA8-A226-2243E830057A}"/>
              </a:ext>
            </a:extLst>
          </p:cNvPr>
          <p:cNvSpPr/>
          <p:nvPr/>
        </p:nvSpPr>
        <p:spPr>
          <a:xfrm>
            <a:off x="6464915" y="4800215"/>
            <a:ext cx="1082579" cy="2990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43" name="Rectangle 42">
            <a:extLst>
              <a:ext uri="{FF2B5EF4-FFF2-40B4-BE49-F238E27FC236}">
                <a16:creationId xmlns:a16="http://schemas.microsoft.com/office/drawing/2014/main" id="{ED20CAA7-A95D-42C9-B8EA-55C7BCDC70AC}"/>
              </a:ext>
            </a:extLst>
          </p:cNvPr>
          <p:cNvSpPr/>
          <p:nvPr/>
        </p:nvSpPr>
        <p:spPr>
          <a:xfrm>
            <a:off x="6464914" y="5189487"/>
            <a:ext cx="1082579" cy="2990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44" name="TextBox 43">
            <a:extLst>
              <a:ext uri="{FF2B5EF4-FFF2-40B4-BE49-F238E27FC236}">
                <a16:creationId xmlns:a16="http://schemas.microsoft.com/office/drawing/2014/main" id="{84D287EA-C657-4F28-BA72-221F23A8E865}"/>
              </a:ext>
            </a:extLst>
          </p:cNvPr>
          <p:cNvSpPr txBox="1"/>
          <p:nvPr/>
        </p:nvSpPr>
        <p:spPr>
          <a:xfrm>
            <a:off x="7551590" y="4375800"/>
            <a:ext cx="412463" cy="369332"/>
          </a:xfrm>
          <a:prstGeom prst="rect">
            <a:avLst/>
          </a:prstGeom>
          <a:noFill/>
        </p:spPr>
        <p:txBody>
          <a:bodyPr wrap="square" rtlCol="0">
            <a:spAutoFit/>
          </a:bodyPr>
          <a:lstStyle/>
          <a:p>
            <a:pPr algn="ctr"/>
            <a:r>
              <a:rPr lang="en-US"/>
              <a:t>°C</a:t>
            </a:r>
            <a:endParaRPr lang="vi-VN"/>
          </a:p>
        </p:txBody>
      </p:sp>
      <p:sp>
        <p:nvSpPr>
          <p:cNvPr id="45" name="TextBox 44">
            <a:extLst>
              <a:ext uri="{FF2B5EF4-FFF2-40B4-BE49-F238E27FC236}">
                <a16:creationId xmlns:a16="http://schemas.microsoft.com/office/drawing/2014/main" id="{E02181F8-5347-4BBE-A470-099C5D516787}"/>
              </a:ext>
            </a:extLst>
          </p:cNvPr>
          <p:cNvSpPr txBox="1"/>
          <p:nvPr/>
        </p:nvSpPr>
        <p:spPr>
          <a:xfrm>
            <a:off x="10197452" y="3951386"/>
            <a:ext cx="1285779" cy="369332"/>
          </a:xfrm>
          <a:prstGeom prst="rect">
            <a:avLst/>
          </a:prstGeom>
          <a:noFill/>
        </p:spPr>
        <p:txBody>
          <a:bodyPr wrap="square" rtlCol="0">
            <a:spAutoFit/>
          </a:bodyPr>
          <a:lstStyle/>
          <a:p>
            <a:pPr algn="ctr"/>
            <a:r>
              <a:rPr lang="en-US" b="1"/>
              <a:t>KHU VỰC 3</a:t>
            </a:r>
            <a:endParaRPr lang="vi-VN" b="1"/>
          </a:p>
        </p:txBody>
      </p:sp>
      <p:sp>
        <p:nvSpPr>
          <p:cNvPr id="46" name="TextBox 45">
            <a:extLst>
              <a:ext uri="{FF2B5EF4-FFF2-40B4-BE49-F238E27FC236}">
                <a16:creationId xmlns:a16="http://schemas.microsoft.com/office/drawing/2014/main" id="{39D8A71B-3045-4B5C-956B-559A843E7FA2}"/>
              </a:ext>
            </a:extLst>
          </p:cNvPr>
          <p:cNvSpPr txBox="1"/>
          <p:nvPr/>
        </p:nvSpPr>
        <p:spPr>
          <a:xfrm>
            <a:off x="9120391" y="4375800"/>
            <a:ext cx="1011459" cy="369332"/>
          </a:xfrm>
          <a:prstGeom prst="rect">
            <a:avLst/>
          </a:prstGeom>
          <a:noFill/>
        </p:spPr>
        <p:txBody>
          <a:bodyPr wrap="square" rtlCol="0">
            <a:spAutoFit/>
          </a:bodyPr>
          <a:lstStyle/>
          <a:p>
            <a:pPr algn="ctr"/>
            <a:r>
              <a:rPr lang="en-US"/>
              <a:t>Nhiệt độ</a:t>
            </a:r>
            <a:endParaRPr lang="vi-VN"/>
          </a:p>
        </p:txBody>
      </p:sp>
      <p:sp>
        <p:nvSpPr>
          <p:cNvPr id="47" name="TextBox 46">
            <a:extLst>
              <a:ext uri="{FF2B5EF4-FFF2-40B4-BE49-F238E27FC236}">
                <a16:creationId xmlns:a16="http://schemas.microsoft.com/office/drawing/2014/main" id="{A6E0D5E2-D51C-429A-8A15-30B7AB8D9588}"/>
              </a:ext>
            </a:extLst>
          </p:cNvPr>
          <p:cNvSpPr txBox="1"/>
          <p:nvPr/>
        </p:nvSpPr>
        <p:spPr>
          <a:xfrm>
            <a:off x="8597792" y="4771360"/>
            <a:ext cx="1530526" cy="369332"/>
          </a:xfrm>
          <a:prstGeom prst="rect">
            <a:avLst/>
          </a:prstGeom>
          <a:noFill/>
        </p:spPr>
        <p:txBody>
          <a:bodyPr wrap="square" rtlCol="0">
            <a:spAutoFit/>
          </a:bodyPr>
          <a:lstStyle/>
          <a:p>
            <a:pPr algn="ctr"/>
            <a:r>
              <a:rPr lang="en-US"/>
              <a:t>Cảm biến khói</a:t>
            </a:r>
            <a:endParaRPr lang="vi-VN"/>
          </a:p>
        </p:txBody>
      </p:sp>
      <p:sp>
        <p:nvSpPr>
          <p:cNvPr id="48" name="TextBox 47">
            <a:extLst>
              <a:ext uri="{FF2B5EF4-FFF2-40B4-BE49-F238E27FC236}">
                <a16:creationId xmlns:a16="http://schemas.microsoft.com/office/drawing/2014/main" id="{140967EF-D0D6-4620-A67A-11AB1C7AFE2F}"/>
              </a:ext>
            </a:extLst>
          </p:cNvPr>
          <p:cNvSpPr txBox="1"/>
          <p:nvPr/>
        </p:nvSpPr>
        <p:spPr>
          <a:xfrm>
            <a:off x="8691772" y="5160397"/>
            <a:ext cx="1418766" cy="369332"/>
          </a:xfrm>
          <a:prstGeom prst="rect">
            <a:avLst/>
          </a:prstGeom>
          <a:noFill/>
        </p:spPr>
        <p:txBody>
          <a:bodyPr wrap="square" rtlCol="0">
            <a:spAutoFit/>
          </a:bodyPr>
          <a:lstStyle/>
          <a:p>
            <a:pPr algn="ctr"/>
            <a:r>
              <a:rPr lang="en-US"/>
              <a:t>Cảm biến lửa</a:t>
            </a:r>
            <a:endParaRPr lang="vi-VN"/>
          </a:p>
        </p:txBody>
      </p:sp>
      <p:sp>
        <p:nvSpPr>
          <p:cNvPr id="49" name="TextBox 48">
            <a:extLst>
              <a:ext uri="{FF2B5EF4-FFF2-40B4-BE49-F238E27FC236}">
                <a16:creationId xmlns:a16="http://schemas.microsoft.com/office/drawing/2014/main" id="{5BE6E7EF-37EB-481B-873C-4EE6ADFF983B}"/>
              </a:ext>
            </a:extLst>
          </p:cNvPr>
          <p:cNvSpPr txBox="1"/>
          <p:nvPr/>
        </p:nvSpPr>
        <p:spPr>
          <a:xfrm>
            <a:off x="8691772" y="5549434"/>
            <a:ext cx="1530526" cy="369332"/>
          </a:xfrm>
          <a:prstGeom prst="rect">
            <a:avLst/>
          </a:prstGeom>
          <a:noFill/>
        </p:spPr>
        <p:txBody>
          <a:bodyPr wrap="square" rtlCol="0">
            <a:spAutoFit/>
          </a:bodyPr>
          <a:lstStyle/>
          <a:p>
            <a:pPr algn="ctr"/>
            <a:r>
              <a:rPr lang="en-US"/>
              <a:t>TRẠNG THÁI</a:t>
            </a:r>
            <a:endParaRPr lang="vi-VN"/>
          </a:p>
        </p:txBody>
      </p:sp>
      <p:sp>
        <p:nvSpPr>
          <p:cNvPr id="50" name="Rectangle 49">
            <a:extLst>
              <a:ext uri="{FF2B5EF4-FFF2-40B4-BE49-F238E27FC236}">
                <a16:creationId xmlns:a16="http://schemas.microsoft.com/office/drawing/2014/main" id="{4E62AD9B-B86E-4EF1-9FBD-24D31B834E7F}"/>
              </a:ext>
            </a:extLst>
          </p:cNvPr>
          <p:cNvSpPr/>
          <p:nvPr/>
        </p:nvSpPr>
        <p:spPr>
          <a:xfrm>
            <a:off x="10299054" y="4410943"/>
            <a:ext cx="1082579" cy="2990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51" name="Rectangle 50">
            <a:extLst>
              <a:ext uri="{FF2B5EF4-FFF2-40B4-BE49-F238E27FC236}">
                <a16:creationId xmlns:a16="http://schemas.microsoft.com/office/drawing/2014/main" id="{07FC921F-5BC6-4452-BE2F-88504B7C598E}"/>
              </a:ext>
            </a:extLst>
          </p:cNvPr>
          <p:cNvSpPr/>
          <p:nvPr/>
        </p:nvSpPr>
        <p:spPr>
          <a:xfrm>
            <a:off x="10299053" y="5578759"/>
            <a:ext cx="1082579" cy="2990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52" name="Rectangle 51">
            <a:extLst>
              <a:ext uri="{FF2B5EF4-FFF2-40B4-BE49-F238E27FC236}">
                <a16:creationId xmlns:a16="http://schemas.microsoft.com/office/drawing/2014/main" id="{843EA91A-FFCB-4D20-B803-231EFE2916C4}"/>
              </a:ext>
            </a:extLst>
          </p:cNvPr>
          <p:cNvSpPr/>
          <p:nvPr/>
        </p:nvSpPr>
        <p:spPr>
          <a:xfrm>
            <a:off x="10299054" y="4800215"/>
            <a:ext cx="1082579" cy="2990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53" name="Rectangle 52">
            <a:extLst>
              <a:ext uri="{FF2B5EF4-FFF2-40B4-BE49-F238E27FC236}">
                <a16:creationId xmlns:a16="http://schemas.microsoft.com/office/drawing/2014/main" id="{E238F77E-2DA0-4BE3-A13E-80B261D1B603}"/>
              </a:ext>
            </a:extLst>
          </p:cNvPr>
          <p:cNvSpPr/>
          <p:nvPr/>
        </p:nvSpPr>
        <p:spPr>
          <a:xfrm>
            <a:off x="10299053" y="5189487"/>
            <a:ext cx="1082579" cy="2990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54" name="TextBox 53">
            <a:extLst>
              <a:ext uri="{FF2B5EF4-FFF2-40B4-BE49-F238E27FC236}">
                <a16:creationId xmlns:a16="http://schemas.microsoft.com/office/drawing/2014/main" id="{1CBB8795-4AA5-4F7F-A988-6C1BA6D4635E}"/>
              </a:ext>
            </a:extLst>
          </p:cNvPr>
          <p:cNvSpPr txBox="1"/>
          <p:nvPr/>
        </p:nvSpPr>
        <p:spPr>
          <a:xfrm>
            <a:off x="11385729" y="4375800"/>
            <a:ext cx="412463" cy="369332"/>
          </a:xfrm>
          <a:prstGeom prst="rect">
            <a:avLst/>
          </a:prstGeom>
          <a:noFill/>
        </p:spPr>
        <p:txBody>
          <a:bodyPr wrap="square" rtlCol="0">
            <a:spAutoFit/>
          </a:bodyPr>
          <a:lstStyle/>
          <a:p>
            <a:pPr algn="ctr"/>
            <a:r>
              <a:rPr lang="en-US"/>
              <a:t>°C</a:t>
            </a:r>
            <a:endParaRPr lang="vi-VN"/>
          </a:p>
        </p:txBody>
      </p:sp>
      <p:sp>
        <p:nvSpPr>
          <p:cNvPr id="56" name="Rectangle 55">
            <a:extLst>
              <a:ext uri="{FF2B5EF4-FFF2-40B4-BE49-F238E27FC236}">
                <a16:creationId xmlns:a16="http://schemas.microsoft.com/office/drawing/2014/main" id="{2C6221DD-3F61-470A-9B0D-300004267A16}"/>
              </a:ext>
            </a:extLst>
          </p:cNvPr>
          <p:cNvSpPr/>
          <p:nvPr/>
        </p:nvSpPr>
        <p:spPr>
          <a:xfrm>
            <a:off x="3350646" y="1929505"/>
            <a:ext cx="1020542" cy="36933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t>Connect</a:t>
            </a:r>
            <a:endParaRPr lang="vi-VN"/>
          </a:p>
        </p:txBody>
      </p:sp>
      <p:sp>
        <p:nvSpPr>
          <p:cNvPr id="57" name="Rectangle 56">
            <a:extLst>
              <a:ext uri="{FF2B5EF4-FFF2-40B4-BE49-F238E27FC236}">
                <a16:creationId xmlns:a16="http://schemas.microsoft.com/office/drawing/2014/main" id="{8E0F2320-85B3-4A82-8168-4EA88E633B01}"/>
              </a:ext>
            </a:extLst>
          </p:cNvPr>
          <p:cNvSpPr/>
          <p:nvPr/>
        </p:nvSpPr>
        <p:spPr>
          <a:xfrm>
            <a:off x="3350646" y="2527399"/>
            <a:ext cx="1020542" cy="36933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t>Save</a:t>
            </a:r>
            <a:endParaRPr lang="vi-VN"/>
          </a:p>
        </p:txBody>
      </p:sp>
      <p:sp>
        <p:nvSpPr>
          <p:cNvPr id="61" name="Rectangle: Diagonal Corners Snipped 60">
            <a:extLst>
              <a:ext uri="{FF2B5EF4-FFF2-40B4-BE49-F238E27FC236}">
                <a16:creationId xmlns:a16="http://schemas.microsoft.com/office/drawing/2014/main" id="{8474EB31-F8C8-4C79-8A51-EDE11C40991D}"/>
              </a:ext>
            </a:extLst>
          </p:cNvPr>
          <p:cNvSpPr/>
          <p:nvPr/>
        </p:nvSpPr>
        <p:spPr>
          <a:xfrm>
            <a:off x="235508" y="143691"/>
            <a:ext cx="1257193" cy="604447"/>
          </a:xfrm>
          <a:prstGeom prst="snip2Diag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t>Giao diện </a:t>
            </a:r>
          </a:p>
          <a:p>
            <a:pPr algn="ctr"/>
            <a:r>
              <a:rPr lang="en-US"/>
              <a:t>giám sát</a:t>
            </a:r>
            <a:endParaRPr lang="vi-VN"/>
          </a:p>
        </p:txBody>
      </p:sp>
    </p:spTree>
    <p:extLst>
      <p:ext uri="{BB962C8B-B14F-4D97-AF65-F5344CB8AC3E}">
        <p14:creationId xmlns:p14="http://schemas.microsoft.com/office/powerpoint/2010/main" val="2262288702"/>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a:extLst>
              <a:ext uri="{FF2B5EF4-FFF2-40B4-BE49-F238E27FC236}">
                <a16:creationId xmlns:a16="http://schemas.microsoft.com/office/drawing/2014/main" id="{12F36876-69CA-4B94-8494-73BB8E7A46D0}"/>
              </a:ext>
            </a:extLst>
          </p:cNvPr>
          <p:cNvSpPr/>
          <p:nvPr/>
        </p:nvSpPr>
        <p:spPr>
          <a:xfrm>
            <a:off x="208229" y="1586810"/>
            <a:ext cx="4315353" cy="4758103"/>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vi-VN"/>
          </a:p>
        </p:txBody>
      </p:sp>
      <p:sp>
        <p:nvSpPr>
          <p:cNvPr id="55" name="Rectangle 54">
            <a:extLst>
              <a:ext uri="{FF2B5EF4-FFF2-40B4-BE49-F238E27FC236}">
                <a16:creationId xmlns:a16="http://schemas.microsoft.com/office/drawing/2014/main" id="{9313D44E-888A-4B8B-AD46-973CEF3F9D17}"/>
              </a:ext>
            </a:extLst>
          </p:cNvPr>
          <p:cNvSpPr/>
          <p:nvPr/>
        </p:nvSpPr>
        <p:spPr>
          <a:xfrm>
            <a:off x="4549033" y="919486"/>
            <a:ext cx="7426960" cy="5425428"/>
          </a:xfrm>
          <a:prstGeom prst="rect">
            <a:avLst/>
          </a:prstGeom>
          <a:solidFill>
            <a:schemeClr val="accent4">
              <a:alpha val="50000"/>
            </a:schemeClr>
          </a:solidFill>
          <a:ln>
            <a:noFill/>
          </a:ln>
          <a:scene3d>
            <a:camera prst="orthographicFront"/>
            <a:lightRig rig="threePt" dir="t"/>
          </a:scene3d>
          <a:sp3d>
            <a:bevelT w="165100" prst="coolSlant"/>
          </a:sp3d>
        </p:spPr>
        <p:style>
          <a:lnRef idx="0">
            <a:scrgbClr r="0" g="0" b="0"/>
          </a:lnRef>
          <a:fillRef idx="0">
            <a:scrgbClr r="0" g="0" b="0"/>
          </a:fillRef>
          <a:effectRef idx="0">
            <a:scrgbClr r="0" g="0" b="0"/>
          </a:effectRef>
          <a:fontRef idx="minor">
            <a:schemeClr val="lt1"/>
          </a:fontRef>
        </p:style>
        <p:txBody>
          <a:bodyPr rtlCol="0" anchor="ctr"/>
          <a:lstStyle/>
          <a:p>
            <a:pPr algn="ctr"/>
            <a:endParaRPr lang="vi-VN"/>
          </a:p>
        </p:txBody>
      </p:sp>
      <p:sp>
        <p:nvSpPr>
          <p:cNvPr id="17" name="Rectangle 16">
            <a:extLst>
              <a:ext uri="{FF2B5EF4-FFF2-40B4-BE49-F238E27FC236}">
                <a16:creationId xmlns:a16="http://schemas.microsoft.com/office/drawing/2014/main" id="{9C698C94-FDBA-46E2-AC44-0A6CB4074030}"/>
              </a:ext>
            </a:extLst>
          </p:cNvPr>
          <p:cNvSpPr/>
          <p:nvPr/>
        </p:nvSpPr>
        <p:spPr>
          <a:xfrm>
            <a:off x="845054" y="3262521"/>
            <a:ext cx="2920775" cy="21767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4" name="TextBox 3">
            <a:extLst>
              <a:ext uri="{FF2B5EF4-FFF2-40B4-BE49-F238E27FC236}">
                <a16:creationId xmlns:a16="http://schemas.microsoft.com/office/drawing/2014/main" id="{59CA0633-EE49-4194-82C4-8E0FECBCAE40}"/>
              </a:ext>
            </a:extLst>
          </p:cNvPr>
          <p:cNvSpPr txBox="1"/>
          <p:nvPr/>
        </p:nvSpPr>
        <p:spPr>
          <a:xfrm>
            <a:off x="160646" y="1929505"/>
            <a:ext cx="1280160" cy="338554"/>
          </a:xfrm>
          <a:prstGeom prst="rect">
            <a:avLst/>
          </a:prstGeom>
          <a:noFill/>
        </p:spPr>
        <p:txBody>
          <a:bodyPr wrap="square" rtlCol="0">
            <a:spAutoFit/>
          </a:bodyPr>
          <a:lstStyle/>
          <a:p>
            <a:pPr algn="ctr"/>
            <a:r>
              <a:rPr lang="en-US" sz="1600"/>
              <a:t>CỔNG COM</a:t>
            </a:r>
            <a:endParaRPr lang="vi-VN" sz="1600"/>
          </a:p>
        </p:txBody>
      </p:sp>
      <p:sp>
        <p:nvSpPr>
          <p:cNvPr id="5" name="Rectangle 4">
            <a:extLst>
              <a:ext uri="{FF2B5EF4-FFF2-40B4-BE49-F238E27FC236}">
                <a16:creationId xmlns:a16="http://schemas.microsoft.com/office/drawing/2014/main" id="{55EA444A-6A11-4015-854C-DC4E541246FF}"/>
              </a:ext>
            </a:extLst>
          </p:cNvPr>
          <p:cNvSpPr/>
          <p:nvPr/>
        </p:nvSpPr>
        <p:spPr>
          <a:xfrm>
            <a:off x="1453824" y="1929505"/>
            <a:ext cx="1574800" cy="3693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COM1</a:t>
            </a:r>
            <a:endParaRPr lang="vi-VN"/>
          </a:p>
        </p:txBody>
      </p:sp>
      <p:sp>
        <p:nvSpPr>
          <p:cNvPr id="6" name="Isosceles Triangle 5">
            <a:extLst>
              <a:ext uri="{FF2B5EF4-FFF2-40B4-BE49-F238E27FC236}">
                <a16:creationId xmlns:a16="http://schemas.microsoft.com/office/drawing/2014/main" id="{0BC32801-DE15-4860-89DF-D4D42CD88F5A}"/>
              </a:ext>
            </a:extLst>
          </p:cNvPr>
          <p:cNvSpPr/>
          <p:nvPr/>
        </p:nvSpPr>
        <p:spPr>
          <a:xfrm rot="3436794">
            <a:off x="2763053" y="2045068"/>
            <a:ext cx="153161" cy="120045"/>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7" name="TextBox 6">
            <a:extLst>
              <a:ext uri="{FF2B5EF4-FFF2-40B4-BE49-F238E27FC236}">
                <a16:creationId xmlns:a16="http://schemas.microsoft.com/office/drawing/2014/main" id="{43EF3332-81D2-4F7F-999F-6E6084D2889F}"/>
              </a:ext>
            </a:extLst>
          </p:cNvPr>
          <p:cNvSpPr txBox="1"/>
          <p:nvPr/>
        </p:nvSpPr>
        <p:spPr>
          <a:xfrm>
            <a:off x="125085" y="2550494"/>
            <a:ext cx="1501140" cy="338554"/>
          </a:xfrm>
          <a:prstGeom prst="rect">
            <a:avLst/>
          </a:prstGeom>
          <a:noFill/>
        </p:spPr>
        <p:txBody>
          <a:bodyPr wrap="square" rtlCol="0">
            <a:spAutoFit/>
          </a:bodyPr>
          <a:lstStyle/>
          <a:p>
            <a:pPr algn="ctr"/>
            <a:r>
              <a:rPr lang="en-US" sz="1600"/>
              <a:t>NHẬP SĐT</a:t>
            </a:r>
            <a:endParaRPr lang="vi-VN" sz="1600"/>
          </a:p>
        </p:txBody>
      </p:sp>
      <p:sp>
        <p:nvSpPr>
          <p:cNvPr id="8" name="TextBox 7">
            <a:extLst>
              <a:ext uri="{FF2B5EF4-FFF2-40B4-BE49-F238E27FC236}">
                <a16:creationId xmlns:a16="http://schemas.microsoft.com/office/drawing/2014/main" id="{647FA86F-43B2-48FE-BADD-783DF17B8B7D}"/>
              </a:ext>
            </a:extLst>
          </p:cNvPr>
          <p:cNvSpPr txBox="1"/>
          <p:nvPr/>
        </p:nvSpPr>
        <p:spPr>
          <a:xfrm>
            <a:off x="864105" y="3262521"/>
            <a:ext cx="2802450" cy="369332"/>
          </a:xfrm>
          <a:prstGeom prst="rect">
            <a:avLst/>
          </a:prstGeom>
          <a:noFill/>
        </p:spPr>
        <p:txBody>
          <a:bodyPr wrap="square" rtlCol="0">
            <a:spAutoFit/>
          </a:bodyPr>
          <a:lstStyle/>
          <a:p>
            <a:pPr algn="ctr"/>
            <a:r>
              <a:rPr lang="en-US"/>
              <a:t>DANH SÁCH SĐT</a:t>
            </a:r>
            <a:endParaRPr lang="vi-VN"/>
          </a:p>
        </p:txBody>
      </p:sp>
      <p:sp>
        <p:nvSpPr>
          <p:cNvPr id="9" name="Rectangle 8">
            <a:extLst>
              <a:ext uri="{FF2B5EF4-FFF2-40B4-BE49-F238E27FC236}">
                <a16:creationId xmlns:a16="http://schemas.microsoft.com/office/drawing/2014/main" id="{019FC669-D7EE-42A4-A418-9C1AA3D38D89}"/>
              </a:ext>
            </a:extLst>
          </p:cNvPr>
          <p:cNvSpPr/>
          <p:nvPr/>
        </p:nvSpPr>
        <p:spPr>
          <a:xfrm>
            <a:off x="1453824" y="2527399"/>
            <a:ext cx="1574800" cy="3693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077566033x</a:t>
            </a:r>
            <a:endParaRPr lang="vi-VN"/>
          </a:p>
        </p:txBody>
      </p:sp>
      <p:sp>
        <p:nvSpPr>
          <p:cNvPr id="11" name="TextBox 10">
            <a:extLst>
              <a:ext uri="{FF2B5EF4-FFF2-40B4-BE49-F238E27FC236}">
                <a16:creationId xmlns:a16="http://schemas.microsoft.com/office/drawing/2014/main" id="{8D229B72-70A9-4AF2-B447-B50DEC074EB7}"/>
              </a:ext>
            </a:extLst>
          </p:cNvPr>
          <p:cNvSpPr txBox="1"/>
          <p:nvPr/>
        </p:nvSpPr>
        <p:spPr>
          <a:xfrm>
            <a:off x="208229" y="919486"/>
            <a:ext cx="4315353" cy="646331"/>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b="1">
                <a:effectLst>
                  <a:outerShdw blurRad="38100" dist="38100" dir="2700000" algn="tl">
                    <a:srgbClr val="000000">
                      <a:alpha val="43137"/>
                    </a:srgbClr>
                  </a:outerShdw>
                </a:effectLst>
              </a:rPr>
              <a:t>BẢNG GIÁM SÁT</a:t>
            </a:r>
          </a:p>
          <a:p>
            <a:pPr algn="ctr"/>
            <a:r>
              <a:rPr lang="en-US" b="1">
                <a:effectLst>
                  <a:outerShdw blurRad="38100" dist="38100" dir="2700000" algn="tl">
                    <a:srgbClr val="000000">
                      <a:alpha val="43137"/>
                    </a:srgbClr>
                  </a:outerShdw>
                </a:effectLst>
              </a:rPr>
              <a:t>THÔNG TIN TRẠNG THÁI</a:t>
            </a:r>
            <a:endParaRPr lang="vi-VN" b="1">
              <a:effectLst>
                <a:outerShdw blurRad="38100" dist="38100" dir="2700000" algn="tl">
                  <a:srgbClr val="000000">
                    <a:alpha val="43137"/>
                  </a:srgbClr>
                </a:outerShdw>
              </a:effectLst>
            </a:endParaRPr>
          </a:p>
        </p:txBody>
      </p:sp>
      <p:sp>
        <p:nvSpPr>
          <p:cNvPr id="12" name="TextBox 11">
            <a:extLst>
              <a:ext uri="{FF2B5EF4-FFF2-40B4-BE49-F238E27FC236}">
                <a16:creationId xmlns:a16="http://schemas.microsoft.com/office/drawing/2014/main" id="{FB2354EF-AB82-4F90-BD10-0630E0D27A37}"/>
              </a:ext>
            </a:extLst>
          </p:cNvPr>
          <p:cNvSpPr txBox="1"/>
          <p:nvPr/>
        </p:nvSpPr>
        <p:spPr>
          <a:xfrm>
            <a:off x="6363313" y="1379523"/>
            <a:ext cx="1285779" cy="369332"/>
          </a:xfrm>
          <a:prstGeom prst="rect">
            <a:avLst/>
          </a:prstGeom>
          <a:noFill/>
        </p:spPr>
        <p:txBody>
          <a:bodyPr wrap="square" rtlCol="0">
            <a:spAutoFit/>
          </a:bodyPr>
          <a:lstStyle/>
          <a:p>
            <a:pPr algn="ctr"/>
            <a:r>
              <a:rPr lang="en-US" b="1"/>
              <a:t>KHU VỰC 1</a:t>
            </a:r>
            <a:endParaRPr lang="vi-VN" b="1"/>
          </a:p>
        </p:txBody>
      </p:sp>
      <p:sp>
        <p:nvSpPr>
          <p:cNvPr id="13" name="TextBox 12">
            <a:extLst>
              <a:ext uri="{FF2B5EF4-FFF2-40B4-BE49-F238E27FC236}">
                <a16:creationId xmlns:a16="http://schemas.microsoft.com/office/drawing/2014/main" id="{655675E2-A065-4C10-A2B5-19F864A15671}"/>
              </a:ext>
            </a:extLst>
          </p:cNvPr>
          <p:cNvSpPr txBox="1"/>
          <p:nvPr/>
        </p:nvSpPr>
        <p:spPr>
          <a:xfrm>
            <a:off x="5286252" y="1803937"/>
            <a:ext cx="1011459" cy="369332"/>
          </a:xfrm>
          <a:prstGeom prst="rect">
            <a:avLst/>
          </a:prstGeom>
          <a:noFill/>
        </p:spPr>
        <p:txBody>
          <a:bodyPr wrap="square" rtlCol="0">
            <a:spAutoFit/>
          </a:bodyPr>
          <a:lstStyle/>
          <a:p>
            <a:pPr algn="ctr"/>
            <a:r>
              <a:rPr lang="en-US"/>
              <a:t>Nhiệt độ</a:t>
            </a:r>
            <a:endParaRPr lang="vi-VN"/>
          </a:p>
        </p:txBody>
      </p:sp>
      <p:sp>
        <p:nvSpPr>
          <p:cNvPr id="14" name="TextBox 13">
            <a:extLst>
              <a:ext uri="{FF2B5EF4-FFF2-40B4-BE49-F238E27FC236}">
                <a16:creationId xmlns:a16="http://schemas.microsoft.com/office/drawing/2014/main" id="{6CAC56B3-769B-426A-ACFB-3ED302632CBA}"/>
              </a:ext>
            </a:extLst>
          </p:cNvPr>
          <p:cNvSpPr txBox="1"/>
          <p:nvPr/>
        </p:nvSpPr>
        <p:spPr>
          <a:xfrm>
            <a:off x="4763653" y="2199497"/>
            <a:ext cx="1530526" cy="369332"/>
          </a:xfrm>
          <a:prstGeom prst="rect">
            <a:avLst/>
          </a:prstGeom>
          <a:noFill/>
        </p:spPr>
        <p:txBody>
          <a:bodyPr wrap="square" rtlCol="0">
            <a:spAutoFit/>
          </a:bodyPr>
          <a:lstStyle/>
          <a:p>
            <a:pPr algn="ctr"/>
            <a:r>
              <a:rPr lang="en-US"/>
              <a:t>Cảm biến khói</a:t>
            </a:r>
            <a:endParaRPr lang="vi-VN"/>
          </a:p>
        </p:txBody>
      </p:sp>
      <p:sp>
        <p:nvSpPr>
          <p:cNvPr id="15" name="TextBox 14">
            <a:extLst>
              <a:ext uri="{FF2B5EF4-FFF2-40B4-BE49-F238E27FC236}">
                <a16:creationId xmlns:a16="http://schemas.microsoft.com/office/drawing/2014/main" id="{12C65B73-AF55-43C3-87DD-6BEA1A531936}"/>
              </a:ext>
            </a:extLst>
          </p:cNvPr>
          <p:cNvSpPr txBox="1"/>
          <p:nvPr/>
        </p:nvSpPr>
        <p:spPr>
          <a:xfrm>
            <a:off x="4857633" y="2588534"/>
            <a:ext cx="1418766" cy="369332"/>
          </a:xfrm>
          <a:prstGeom prst="rect">
            <a:avLst/>
          </a:prstGeom>
          <a:noFill/>
        </p:spPr>
        <p:txBody>
          <a:bodyPr wrap="square" rtlCol="0">
            <a:spAutoFit/>
          </a:bodyPr>
          <a:lstStyle/>
          <a:p>
            <a:pPr algn="ctr"/>
            <a:r>
              <a:rPr lang="en-US"/>
              <a:t>Cảm biến lửa</a:t>
            </a:r>
            <a:endParaRPr lang="vi-VN"/>
          </a:p>
        </p:txBody>
      </p:sp>
      <p:sp>
        <p:nvSpPr>
          <p:cNvPr id="16" name="TextBox 15">
            <a:extLst>
              <a:ext uri="{FF2B5EF4-FFF2-40B4-BE49-F238E27FC236}">
                <a16:creationId xmlns:a16="http://schemas.microsoft.com/office/drawing/2014/main" id="{0952B31E-F180-4EEE-8A0D-AE6ABDE07E04}"/>
              </a:ext>
            </a:extLst>
          </p:cNvPr>
          <p:cNvSpPr txBox="1"/>
          <p:nvPr/>
        </p:nvSpPr>
        <p:spPr>
          <a:xfrm>
            <a:off x="4857633" y="2977571"/>
            <a:ext cx="1530526" cy="369332"/>
          </a:xfrm>
          <a:prstGeom prst="rect">
            <a:avLst/>
          </a:prstGeom>
          <a:noFill/>
        </p:spPr>
        <p:txBody>
          <a:bodyPr wrap="square" rtlCol="0">
            <a:spAutoFit/>
          </a:bodyPr>
          <a:lstStyle/>
          <a:p>
            <a:pPr algn="ctr"/>
            <a:r>
              <a:rPr lang="en-US"/>
              <a:t>TRẠNG THÁI</a:t>
            </a:r>
            <a:endParaRPr lang="vi-VN"/>
          </a:p>
        </p:txBody>
      </p:sp>
      <p:cxnSp>
        <p:nvCxnSpPr>
          <p:cNvPr id="19" name="Straight Connector 18">
            <a:extLst>
              <a:ext uri="{FF2B5EF4-FFF2-40B4-BE49-F238E27FC236}">
                <a16:creationId xmlns:a16="http://schemas.microsoft.com/office/drawing/2014/main" id="{4FBA7074-43A2-4B5B-AC3A-2AF60F8C3CD1}"/>
              </a:ext>
            </a:extLst>
          </p:cNvPr>
          <p:cNvCxnSpPr>
            <a:cxnSpLocks/>
          </p:cNvCxnSpPr>
          <p:nvPr/>
        </p:nvCxnSpPr>
        <p:spPr>
          <a:xfrm>
            <a:off x="864105" y="3631853"/>
            <a:ext cx="2889637"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BF343EEE-9364-4F6C-A7DF-0D21B54F70BB}"/>
              </a:ext>
            </a:extLst>
          </p:cNvPr>
          <p:cNvSpPr/>
          <p:nvPr/>
        </p:nvSpPr>
        <p:spPr>
          <a:xfrm>
            <a:off x="6464915" y="1839080"/>
            <a:ext cx="1082579" cy="2990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76</a:t>
            </a:r>
            <a:endParaRPr lang="vi-VN"/>
          </a:p>
        </p:txBody>
      </p:sp>
      <p:sp>
        <p:nvSpPr>
          <p:cNvPr id="21" name="Rectangle 20">
            <a:extLst>
              <a:ext uri="{FF2B5EF4-FFF2-40B4-BE49-F238E27FC236}">
                <a16:creationId xmlns:a16="http://schemas.microsoft.com/office/drawing/2014/main" id="{44E5A2C5-C57D-4208-8AC0-4F49D6470C00}"/>
              </a:ext>
            </a:extLst>
          </p:cNvPr>
          <p:cNvSpPr/>
          <p:nvPr/>
        </p:nvSpPr>
        <p:spPr>
          <a:xfrm>
            <a:off x="6464914" y="3006896"/>
            <a:ext cx="1082579" cy="299047"/>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vi-VN"/>
          </a:p>
        </p:txBody>
      </p:sp>
      <p:sp>
        <p:nvSpPr>
          <p:cNvPr id="22" name="Rectangle 21">
            <a:extLst>
              <a:ext uri="{FF2B5EF4-FFF2-40B4-BE49-F238E27FC236}">
                <a16:creationId xmlns:a16="http://schemas.microsoft.com/office/drawing/2014/main" id="{A343719E-F8AE-463C-807C-02D0AF8EC7CB}"/>
              </a:ext>
            </a:extLst>
          </p:cNvPr>
          <p:cNvSpPr/>
          <p:nvPr/>
        </p:nvSpPr>
        <p:spPr>
          <a:xfrm>
            <a:off x="6464915" y="2228352"/>
            <a:ext cx="1082579" cy="2990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1</a:t>
            </a:r>
            <a:endParaRPr lang="vi-VN"/>
          </a:p>
        </p:txBody>
      </p:sp>
      <p:sp>
        <p:nvSpPr>
          <p:cNvPr id="23" name="Rectangle 22">
            <a:extLst>
              <a:ext uri="{FF2B5EF4-FFF2-40B4-BE49-F238E27FC236}">
                <a16:creationId xmlns:a16="http://schemas.microsoft.com/office/drawing/2014/main" id="{EF9F626A-A545-4553-B35B-9C921E96C0B9}"/>
              </a:ext>
            </a:extLst>
          </p:cNvPr>
          <p:cNvSpPr/>
          <p:nvPr/>
        </p:nvSpPr>
        <p:spPr>
          <a:xfrm>
            <a:off x="6464914" y="2617624"/>
            <a:ext cx="1082579" cy="2990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1</a:t>
            </a:r>
            <a:endParaRPr lang="vi-VN"/>
          </a:p>
        </p:txBody>
      </p:sp>
      <p:sp>
        <p:nvSpPr>
          <p:cNvPr id="24" name="TextBox 23">
            <a:extLst>
              <a:ext uri="{FF2B5EF4-FFF2-40B4-BE49-F238E27FC236}">
                <a16:creationId xmlns:a16="http://schemas.microsoft.com/office/drawing/2014/main" id="{35B8AEFF-D35C-4368-8EFB-2B2DAA9B13C0}"/>
              </a:ext>
            </a:extLst>
          </p:cNvPr>
          <p:cNvSpPr txBox="1"/>
          <p:nvPr/>
        </p:nvSpPr>
        <p:spPr>
          <a:xfrm>
            <a:off x="7551590" y="1803937"/>
            <a:ext cx="412463" cy="369332"/>
          </a:xfrm>
          <a:prstGeom prst="rect">
            <a:avLst/>
          </a:prstGeom>
          <a:noFill/>
        </p:spPr>
        <p:txBody>
          <a:bodyPr wrap="square" rtlCol="0">
            <a:spAutoFit/>
          </a:bodyPr>
          <a:lstStyle/>
          <a:p>
            <a:pPr algn="ctr"/>
            <a:r>
              <a:rPr lang="en-US"/>
              <a:t>°C</a:t>
            </a:r>
            <a:endParaRPr lang="vi-VN"/>
          </a:p>
        </p:txBody>
      </p:sp>
      <p:sp>
        <p:nvSpPr>
          <p:cNvPr id="25" name="TextBox 24">
            <a:extLst>
              <a:ext uri="{FF2B5EF4-FFF2-40B4-BE49-F238E27FC236}">
                <a16:creationId xmlns:a16="http://schemas.microsoft.com/office/drawing/2014/main" id="{8F16AA9C-E215-46A4-BFEC-DF29A4E2DE92}"/>
              </a:ext>
            </a:extLst>
          </p:cNvPr>
          <p:cNvSpPr txBox="1"/>
          <p:nvPr/>
        </p:nvSpPr>
        <p:spPr>
          <a:xfrm>
            <a:off x="10197452" y="1379523"/>
            <a:ext cx="1285779" cy="369332"/>
          </a:xfrm>
          <a:prstGeom prst="rect">
            <a:avLst/>
          </a:prstGeom>
          <a:noFill/>
        </p:spPr>
        <p:txBody>
          <a:bodyPr wrap="square" rtlCol="0">
            <a:spAutoFit/>
          </a:bodyPr>
          <a:lstStyle/>
          <a:p>
            <a:pPr algn="ctr"/>
            <a:r>
              <a:rPr lang="en-US" b="1"/>
              <a:t>KHU VỰC 2</a:t>
            </a:r>
            <a:endParaRPr lang="vi-VN" b="1"/>
          </a:p>
        </p:txBody>
      </p:sp>
      <p:sp>
        <p:nvSpPr>
          <p:cNvPr id="26" name="TextBox 25">
            <a:extLst>
              <a:ext uri="{FF2B5EF4-FFF2-40B4-BE49-F238E27FC236}">
                <a16:creationId xmlns:a16="http://schemas.microsoft.com/office/drawing/2014/main" id="{2331999D-D664-420D-9FA6-7D4666E271BA}"/>
              </a:ext>
            </a:extLst>
          </p:cNvPr>
          <p:cNvSpPr txBox="1"/>
          <p:nvPr/>
        </p:nvSpPr>
        <p:spPr>
          <a:xfrm>
            <a:off x="9120391" y="1803937"/>
            <a:ext cx="1011459" cy="369332"/>
          </a:xfrm>
          <a:prstGeom prst="rect">
            <a:avLst/>
          </a:prstGeom>
          <a:noFill/>
        </p:spPr>
        <p:txBody>
          <a:bodyPr wrap="square" rtlCol="0">
            <a:spAutoFit/>
          </a:bodyPr>
          <a:lstStyle/>
          <a:p>
            <a:pPr algn="ctr"/>
            <a:r>
              <a:rPr lang="en-US"/>
              <a:t>Nhiệt độ</a:t>
            </a:r>
            <a:endParaRPr lang="vi-VN"/>
          </a:p>
        </p:txBody>
      </p:sp>
      <p:sp>
        <p:nvSpPr>
          <p:cNvPr id="27" name="TextBox 26">
            <a:extLst>
              <a:ext uri="{FF2B5EF4-FFF2-40B4-BE49-F238E27FC236}">
                <a16:creationId xmlns:a16="http://schemas.microsoft.com/office/drawing/2014/main" id="{652B3C11-1AE2-4427-A160-F40FBB7F9891}"/>
              </a:ext>
            </a:extLst>
          </p:cNvPr>
          <p:cNvSpPr txBox="1"/>
          <p:nvPr/>
        </p:nvSpPr>
        <p:spPr>
          <a:xfrm>
            <a:off x="8597792" y="2199497"/>
            <a:ext cx="1530526" cy="369332"/>
          </a:xfrm>
          <a:prstGeom prst="rect">
            <a:avLst/>
          </a:prstGeom>
          <a:noFill/>
        </p:spPr>
        <p:txBody>
          <a:bodyPr wrap="square" rtlCol="0">
            <a:spAutoFit/>
          </a:bodyPr>
          <a:lstStyle/>
          <a:p>
            <a:pPr algn="ctr"/>
            <a:r>
              <a:rPr lang="en-US"/>
              <a:t>Cảm biến khói</a:t>
            </a:r>
            <a:endParaRPr lang="vi-VN"/>
          </a:p>
        </p:txBody>
      </p:sp>
      <p:sp>
        <p:nvSpPr>
          <p:cNvPr id="28" name="TextBox 27">
            <a:extLst>
              <a:ext uri="{FF2B5EF4-FFF2-40B4-BE49-F238E27FC236}">
                <a16:creationId xmlns:a16="http://schemas.microsoft.com/office/drawing/2014/main" id="{C83CF7A8-49A7-4737-8D92-D63BC941DB31}"/>
              </a:ext>
            </a:extLst>
          </p:cNvPr>
          <p:cNvSpPr txBox="1"/>
          <p:nvPr/>
        </p:nvSpPr>
        <p:spPr>
          <a:xfrm>
            <a:off x="8691772" y="2588534"/>
            <a:ext cx="1418766" cy="369332"/>
          </a:xfrm>
          <a:prstGeom prst="rect">
            <a:avLst/>
          </a:prstGeom>
          <a:noFill/>
        </p:spPr>
        <p:txBody>
          <a:bodyPr wrap="square" rtlCol="0">
            <a:spAutoFit/>
          </a:bodyPr>
          <a:lstStyle/>
          <a:p>
            <a:pPr algn="ctr"/>
            <a:r>
              <a:rPr lang="en-US"/>
              <a:t>Cảm biến lửa</a:t>
            </a:r>
            <a:endParaRPr lang="vi-VN"/>
          </a:p>
        </p:txBody>
      </p:sp>
      <p:sp>
        <p:nvSpPr>
          <p:cNvPr id="29" name="TextBox 28">
            <a:extLst>
              <a:ext uri="{FF2B5EF4-FFF2-40B4-BE49-F238E27FC236}">
                <a16:creationId xmlns:a16="http://schemas.microsoft.com/office/drawing/2014/main" id="{AEB4FC4A-F456-415F-AA7C-D442A073990A}"/>
              </a:ext>
            </a:extLst>
          </p:cNvPr>
          <p:cNvSpPr txBox="1"/>
          <p:nvPr/>
        </p:nvSpPr>
        <p:spPr>
          <a:xfrm>
            <a:off x="8691772" y="2977571"/>
            <a:ext cx="1530526" cy="369332"/>
          </a:xfrm>
          <a:prstGeom prst="rect">
            <a:avLst/>
          </a:prstGeom>
          <a:noFill/>
        </p:spPr>
        <p:txBody>
          <a:bodyPr wrap="square" rtlCol="0">
            <a:spAutoFit/>
          </a:bodyPr>
          <a:lstStyle/>
          <a:p>
            <a:pPr algn="ctr"/>
            <a:r>
              <a:rPr lang="en-US"/>
              <a:t>TRẠNG THÁI</a:t>
            </a:r>
            <a:endParaRPr lang="vi-VN"/>
          </a:p>
        </p:txBody>
      </p:sp>
      <p:sp>
        <p:nvSpPr>
          <p:cNvPr id="30" name="Rectangle 29">
            <a:extLst>
              <a:ext uri="{FF2B5EF4-FFF2-40B4-BE49-F238E27FC236}">
                <a16:creationId xmlns:a16="http://schemas.microsoft.com/office/drawing/2014/main" id="{E9AEC5F3-F18C-454F-968C-5B3085098208}"/>
              </a:ext>
            </a:extLst>
          </p:cNvPr>
          <p:cNvSpPr/>
          <p:nvPr/>
        </p:nvSpPr>
        <p:spPr>
          <a:xfrm>
            <a:off x="10299054" y="1839080"/>
            <a:ext cx="1082579" cy="2990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31.5</a:t>
            </a:r>
            <a:endParaRPr lang="vi-VN"/>
          </a:p>
        </p:txBody>
      </p:sp>
      <p:sp>
        <p:nvSpPr>
          <p:cNvPr id="31" name="Rectangle 30">
            <a:extLst>
              <a:ext uri="{FF2B5EF4-FFF2-40B4-BE49-F238E27FC236}">
                <a16:creationId xmlns:a16="http://schemas.microsoft.com/office/drawing/2014/main" id="{168C3135-63AA-4167-A454-2FF434C820E4}"/>
              </a:ext>
            </a:extLst>
          </p:cNvPr>
          <p:cNvSpPr/>
          <p:nvPr/>
        </p:nvSpPr>
        <p:spPr>
          <a:xfrm>
            <a:off x="10299053" y="3006896"/>
            <a:ext cx="1082579" cy="299047"/>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vi-VN"/>
          </a:p>
        </p:txBody>
      </p:sp>
      <p:sp>
        <p:nvSpPr>
          <p:cNvPr id="32" name="Rectangle 31">
            <a:extLst>
              <a:ext uri="{FF2B5EF4-FFF2-40B4-BE49-F238E27FC236}">
                <a16:creationId xmlns:a16="http://schemas.microsoft.com/office/drawing/2014/main" id="{EEC46AC0-8A4B-4C81-B7BE-3561CC58C96B}"/>
              </a:ext>
            </a:extLst>
          </p:cNvPr>
          <p:cNvSpPr/>
          <p:nvPr/>
        </p:nvSpPr>
        <p:spPr>
          <a:xfrm>
            <a:off x="10299054" y="2228352"/>
            <a:ext cx="1082579" cy="2990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1</a:t>
            </a:r>
            <a:endParaRPr lang="vi-VN"/>
          </a:p>
        </p:txBody>
      </p:sp>
      <p:sp>
        <p:nvSpPr>
          <p:cNvPr id="33" name="Rectangle 32">
            <a:extLst>
              <a:ext uri="{FF2B5EF4-FFF2-40B4-BE49-F238E27FC236}">
                <a16:creationId xmlns:a16="http://schemas.microsoft.com/office/drawing/2014/main" id="{0EEDE17A-FD24-40CE-8C1E-CB011F2EF251}"/>
              </a:ext>
            </a:extLst>
          </p:cNvPr>
          <p:cNvSpPr/>
          <p:nvPr/>
        </p:nvSpPr>
        <p:spPr>
          <a:xfrm>
            <a:off x="10299053" y="2617624"/>
            <a:ext cx="1082579" cy="2990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0</a:t>
            </a:r>
            <a:endParaRPr lang="vi-VN"/>
          </a:p>
        </p:txBody>
      </p:sp>
      <p:sp>
        <p:nvSpPr>
          <p:cNvPr id="34" name="TextBox 33">
            <a:extLst>
              <a:ext uri="{FF2B5EF4-FFF2-40B4-BE49-F238E27FC236}">
                <a16:creationId xmlns:a16="http://schemas.microsoft.com/office/drawing/2014/main" id="{A019A8DA-BDF0-4B88-AE1B-FD5F17AE7B21}"/>
              </a:ext>
            </a:extLst>
          </p:cNvPr>
          <p:cNvSpPr txBox="1"/>
          <p:nvPr/>
        </p:nvSpPr>
        <p:spPr>
          <a:xfrm>
            <a:off x="11385729" y="1803937"/>
            <a:ext cx="412463" cy="369332"/>
          </a:xfrm>
          <a:prstGeom prst="rect">
            <a:avLst/>
          </a:prstGeom>
          <a:noFill/>
        </p:spPr>
        <p:txBody>
          <a:bodyPr wrap="square" rtlCol="0">
            <a:spAutoFit/>
          </a:bodyPr>
          <a:lstStyle/>
          <a:p>
            <a:pPr algn="ctr"/>
            <a:r>
              <a:rPr lang="en-US"/>
              <a:t>°C</a:t>
            </a:r>
            <a:endParaRPr lang="vi-VN"/>
          </a:p>
        </p:txBody>
      </p:sp>
      <p:sp>
        <p:nvSpPr>
          <p:cNvPr id="35" name="TextBox 34">
            <a:extLst>
              <a:ext uri="{FF2B5EF4-FFF2-40B4-BE49-F238E27FC236}">
                <a16:creationId xmlns:a16="http://schemas.microsoft.com/office/drawing/2014/main" id="{DF1D1301-EC63-470A-AA7A-85AB8A9F571F}"/>
              </a:ext>
            </a:extLst>
          </p:cNvPr>
          <p:cNvSpPr txBox="1"/>
          <p:nvPr/>
        </p:nvSpPr>
        <p:spPr>
          <a:xfrm>
            <a:off x="6363313" y="3951386"/>
            <a:ext cx="1285779" cy="369332"/>
          </a:xfrm>
          <a:prstGeom prst="rect">
            <a:avLst/>
          </a:prstGeom>
          <a:noFill/>
        </p:spPr>
        <p:txBody>
          <a:bodyPr wrap="square" rtlCol="0">
            <a:spAutoFit/>
          </a:bodyPr>
          <a:lstStyle/>
          <a:p>
            <a:pPr algn="ctr"/>
            <a:r>
              <a:rPr lang="en-US" b="1"/>
              <a:t>KHU VỰC 4</a:t>
            </a:r>
            <a:endParaRPr lang="vi-VN" b="1"/>
          </a:p>
        </p:txBody>
      </p:sp>
      <p:sp>
        <p:nvSpPr>
          <p:cNvPr id="36" name="TextBox 35">
            <a:extLst>
              <a:ext uri="{FF2B5EF4-FFF2-40B4-BE49-F238E27FC236}">
                <a16:creationId xmlns:a16="http://schemas.microsoft.com/office/drawing/2014/main" id="{4B892E90-B82B-40F6-93B7-B12DC6FB4ABA}"/>
              </a:ext>
            </a:extLst>
          </p:cNvPr>
          <p:cNvSpPr txBox="1"/>
          <p:nvPr/>
        </p:nvSpPr>
        <p:spPr>
          <a:xfrm>
            <a:off x="5286252" y="4375800"/>
            <a:ext cx="1011459" cy="369332"/>
          </a:xfrm>
          <a:prstGeom prst="rect">
            <a:avLst/>
          </a:prstGeom>
          <a:noFill/>
        </p:spPr>
        <p:txBody>
          <a:bodyPr wrap="square" rtlCol="0">
            <a:spAutoFit/>
          </a:bodyPr>
          <a:lstStyle/>
          <a:p>
            <a:pPr algn="ctr"/>
            <a:r>
              <a:rPr lang="en-US"/>
              <a:t>Nhiệt độ</a:t>
            </a:r>
            <a:endParaRPr lang="vi-VN"/>
          </a:p>
        </p:txBody>
      </p:sp>
      <p:sp>
        <p:nvSpPr>
          <p:cNvPr id="37" name="TextBox 36">
            <a:extLst>
              <a:ext uri="{FF2B5EF4-FFF2-40B4-BE49-F238E27FC236}">
                <a16:creationId xmlns:a16="http://schemas.microsoft.com/office/drawing/2014/main" id="{AC37F6C3-A1AA-46B5-BDB8-E8C3D6252DD7}"/>
              </a:ext>
            </a:extLst>
          </p:cNvPr>
          <p:cNvSpPr txBox="1"/>
          <p:nvPr/>
        </p:nvSpPr>
        <p:spPr>
          <a:xfrm>
            <a:off x="4763653" y="4771360"/>
            <a:ext cx="1530526" cy="369332"/>
          </a:xfrm>
          <a:prstGeom prst="rect">
            <a:avLst/>
          </a:prstGeom>
          <a:noFill/>
        </p:spPr>
        <p:txBody>
          <a:bodyPr wrap="square" rtlCol="0">
            <a:spAutoFit/>
          </a:bodyPr>
          <a:lstStyle/>
          <a:p>
            <a:pPr algn="ctr"/>
            <a:r>
              <a:rPr lang="en-US"/>
              <a:t>Cảm biến khói</a:t>
            </a:r>
            <a:endParaRPr lang="vi-VN"/>
          </a:p>
        </p:txBody>
      </p:sp>
      <p:sp>
        <p:nvSpPr>
          <p:cNvPr id="38" name="TextBox 37">
            <a:extLst>
              <a:ext uri="{FF2B5EF4-FFF2-40B4-BE49-F238E27FC236}">
                <a16:creationId xmlns:a16="http://schemas.microsoft.com/office/drawing/2014/main" id="{D0AE4915-2D25-4D62-B4E4-FE4BDBA2D0E9}"/>
              </a:ext>
            </a:extLst>
          </p:cNvPr>
          <p:cNvSpPr txBox="1"/>
          <p:nvPr/>
        </p:nvSpPr>
        <p:spPr>
          <a:xfrm>
            <a:off x="4857633" y="5160397"/>
            <a:ext cx="1418766" cy="369332"/>
          </a:xfrm>
          <a:prstGeom prst="rect">
            <a:avLst/>
          </a:prstGeom>
          <a:noFill/>
        </p:spPr>
        <p:txBody>
          <a:bodyPr wrap="square" rtlCol="0">
            <a:spAutoFit/>
          </a:bodyPr>
          <a:lstStyle/>
          <a:p>
            <a:pPr algn="ctr"/>
            <a:r>
              <a:rPr lang="en-US"/>
              <a:t>Cảm biến lửa</a:t>
            </a:r>
            <a:endParaRPr lang="vi-VN"/>
          </a:p>
        </p:txBody>
      </p:sp>
      <p:sp>
        <p:nvSpPr>
          <p:cNvPr id="39" name="TextBox 38">
            <a:extLst>
              <a:ext uri="{FF2B5EF4-FFF2-40B4-BE49-F238E27FC236}">
                <a16:creationId xmlns:a16="http://schemas.microsoft.com/office/drawing/2014/main" id="{DC6A4D5F-B65F-4DBB-8535-DD85A3846A9D}"/>
              </a:ext>
            </a:extLst>
          </p:cNvPr>
          <p:cNvSpPr txBox="1"/>
          <p:nvPr/>
        </p:nvSpPr>
        <p:spPr>
          <a:xfrm>
            <a:off x="4857633" y="5549434"/>
            <a:ext cx="1530526" cy="369332"/>
          </a:xfrm>
          <a:prstGeom prst="rect">
            <a:avLst/>
          </a:prstGeom>
          <a:noFill/>
        </p:spPr>
        <p:txBody>
          <a:bodyPr wrap="square" rtlCol="0">
            <a:spAutoFit/>
          </a:bodyPr>
          <a:lstStyle/>
          <a:p>
            <a:pPr algn="ctr"/>
            <a:r>
              <a:rPr lang="en-US"/>
              <a:t>TRẠNG THÁI</a:t>
            </a:r>
            <a:endParaRPr lang="vi-VN"/>
          </a:p>
        </p:txBody>
      </p:sp>
      <p:sp>
        <p:nvSpPr>
          <p:cNvPr id="40" name="Rectangle 39">
            <a:extLst>
              <a:ext uri="{FF2B5EF4-FFF2-40B4-BE49-F238E27FC236}">
                <a16:creationId xmlns:a16="http://schemas.microsoft.com/office/drawing/2014/main" id="{08835512-68BA-486F-B10B-2F9313F0B6CC}"/>
              </a:ext>
            </a:extLst>
          </p:cNvPr>
          <p:cNvSpPr/>
          <p:nvPr/>
        </p:nvSpPr>
        <p:spPr>
          <a:xfrm>
            <a:off x="6464915" y="4410943"/>
            <a:ext cx="1082579" cy="2990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32</a:t>
            </a:r>
            <a:endParaRPr lang="vi-VN"/>
          </a:p>
        </p:txBody>
      </p:sp>
      <p:sp>
        <p:nvSpPr>
          <p:cNvPr id="41" name="Rectangle 40">
            <a:extLst>
              <a:ext uri="{FF2B5EF4-FFF2-40B4-BE49-F238E27FC236}">
                <a16:creationId xmlns:a16="http://schemas.microsoft.com/office/drawing/2014/main" id="{0E9D62C6-66B7-4D37-BD0E-2DA3C6685A4B}"/>
              </a:ext>
            </a:extLst>
          </p:cNvPr>
          <p:cNvSpPr/>
          <p:nvPr/>
        </p:nvSpPr>
        <p:spPr>
          <a:xfrm>
            <a:off x="6464914" y="5578759"/>
            <a:ext cx="1082579" cy="299047"/>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vi-VN"/>
          </a:p>
        </p:txBody>
      </p:sp>
      <p:sp>
        <p:nvSpPr>
          <p:cNvPr id="42" name="Rectangle 41">
            <a:extLst>
              <a:ext uri="{FF2B5EF4-FFF2-40B4-BE49-F238E27FC236}">
                <a16:creationId xmlns:a16="http://schemas.microsoft.com/office/drawing/2014/main" id="{E6E29648-129A-4DA8-A226-2243E830057A}"/>
              </a:ext>
            </a:extLst>
          </p:cNvPr>
          <p:cNvSpPr/>
          <p:nvPr/>
        </p:nvSpPr>
        <p:spPr>
          <a:xfrm>
            <a:off x="6464915" y="4800215"/>
            <a:ext cx="1082579" cy="2990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0</a:t>
            </a:r>
            <a:endParaRPr lang="vi-VN"/>
          </a:p>
        </p:txBody>
      </p:sp>
      <p:sp>
        <p:nvSpPr>
          <p:cNvPr id="43" name="Rectangle 42">
            <a:extLst>
              <a:ext uri="{FF2B5EF4-FFF2-40B4-BE49-F238E27FC236}">
                <a16:creationId xmlns:a16="http://schemas.microsoft.com/office/drawing/2014/main" id="{ED20CAA7-A95D-42C9-B8EA-55C7BCDC70AC}"/>
              </a:ext>
            </a:extLst>
          </p:cNvPr>
          <p:cNvSpPr/>
          <p:nvPr/>
        </p:nvSpPr>
        <p:spPr>
          <a:xfrm>
            <a:off x="6464914" y="5189487"/>
            <a:ext cx="1082579" cy="2990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0</a:t>
            </a:r>
            <a:endParaRPr lang="vi-VN"/>
          </a:p>
        </p:txBody>
      </p:sp>
      <p:sp>
        <p:nvSpPr>
          <p:cNvPr id="44" name="TextBox 43">
            <a:extLst>
              <a:ext uri="{FF2B5EF4-FFF2-40B4-BE49-F238E27FC236}">
                <a16:creationId xmlns:a16="http://schemas.microsoft.com/office/drawing/2014/main" id="{84D287EA-C657-4F28-BA72-221F23A8E865}"/>
              </a:ext>
            </a:extLst>
          </p:cNvPr>
          <p:cNvSpPr txBox="1"/>
          <p:nvPr/>
        </p:nvSpPr>
        <p:spPr>
          <a:xfrm>
            <a:off x="7551590" y="4375800"/>
            <a:ext cx="412463" cy="369332"/>
          </a:xfrm>
          <a:prstGeom prst="rect">
            <a:avLst/>
          </a:prstGeom>
          <a:noFill/>
        </p:spPr>
        <p:txBody>
          <a:bodyPr wrap="square" rtlCol="0">
            <a:spAutoFit/>
          </a:bodyPr>
          <a:lstStyle/>
          <a:p>
            <a:pPr algn="ctr"/>
            <a:r>
              <a:rPr lang="en-US"/>
              <a:t>°C</a:t>
            </a:r>
            <a:endParaRPr lang="vi-VN"/>
          </a:p>
        </p:txBody>
      </p:sp>
      <p:sp>
        <p:nvSpPr>
          <p:cNvPr id="45" name="TextBox 44">
            <a:extLst>
              <a:ext uri="{FF2B5EF4-FFF2-40B4-BE49-F238E27FC236}">
                <a16:creationId xmlns:a16="http://schemas.microsoft.com/office/drawing/2014/main" id="{E02181F8-5347-4BBE-A470-099C5D516787}"/>
              </a:ext>
            </a:extLst>
          </p:cNvPr>
          <p:cNvSpPr txBox="1"/>
          <p:nvPr/>
        </p:nvSpPr>
        <p:spPr>
          <a:xfrm>
            <a:off x="10197452" y="3951386"/>
            <a:ext cx="1285779" cy="369332"/>
          </a:xfrm>
          <a:prstGeom prst="rect">
            <a:avLst/>
          </a:prstGeom>
          <a:noFill/>
        </p:spPr>
        <p:txBody>
          <a:bodyPr wrap="square" rtlCol="0">
            <a:spAutoFit/>
          </a:bodyPr>
          <a:lstStyle/>
          <a:p>
            <a:pPr algn="ctr"/>
            <a:r>
              <a:rPr lang="en-US" b="1"/>
              <a:t>KHU VỰC 3</a:t>
            </a:r>
            <a:endParaRPr lang="vi-VN" b="1"/>
          </a:p>
        </p:txBody>
      </p:sp>
      <p:sp>
        <p:nvSpPr>
          <p:cNvPr id="46" name="TextBox 45">
            <a:extLst>
              <a:ext uri="{FF2B5EF4-FFF2-40B4-BE49-F238E27FC236}">
                <a16:creationId xmlns:a16="http://schemas.microsoft.com/office/drawing/2014/main" id="{39D8A71B-3045-4B5C-956B-559A843E7FA2}"/>
              </a:ext>
            </a:extLst>
          </p:cNvPr>
          <p:cNvSpPr txBox="1"/>
          <p:nvPr/>
        </p:nvSpPr>
        <p:spPr>
          <a:xfrm>
            <a:off x="9120391" y="4375800"/>
            <a:ext cx="1011459" cy="369332"/>
          </a:xfrm>
          <a:prstGeom prst="rect">
            <a:avLst/>
          </a:prstGeom>
          <a:noFill/>
        </p:spPr>
        <p:txBody>
          <a:bodyPr wrap="square" rtlCol="0">
            <a:spAutoFit/>
          </a:bodyPr>
          <a:lstStyle/>
          <a:p>
            <a:pPr algn="ctr"/>
            <a:r>
              <a:rPr lang="en-US"/>
              <a:t>Nhiệt độ</a:t>
            </a:r>
            <a:endParaRPr lang="vi-VN"/>
          </a:p>
        </p:txBody>
      </p:sp>
      <p:sp>
        <p:nvSpPr>
          <p:cNvPr id="47" name="TextBox 46">
            <a:extLst>
              <a:ext uri="{FF2B5EF4-FFF2-40B4-BE49-F238E27FC236}">
                <a16:creationId xmlns:a16="http://schemas.microsoft.com/office/drawing/2014/main" id="{A6E0D5E2-D51C-429A-8A15-30B7AB8D9588}"/>
              </a:ext>
            </a:extLst>
          </p:cNvPr>
          <p:cNvSpPr txBox="1"/>
          <p:nvPr/>
        </p:nvSpPr>
        <p:spPr>
          <a:xfrm>
            <a:off x="8597792" y="4771360"/>
            <a:ext cx="1530526" cy="369332"/>
          </a:xfrm>
          <a:prstGeom prst="rect">
            <a:avLst/>
          </a:prstGeom>
          <a:noFill/>
        </p:spPr>
        <p:txBody>
          <a:bodyPr wrap="square" rtlCol="0">
            <a:spAutoFit/>
          </a:bodyPr>
          <a:lstStyle/>
          <a:p>
            <a:pPr algn="ctr"/>
            <a:r>
              <a:rPr lang="en-US"/>
              <a:t>Cảm biến khói</a:t>
            </a:r>
            <a:endParaRPr lang="vi-VN"/>
          </a:p>
        </p:txBody>
      </p:sp>
      <p:sp>
        <p:nvSpPr>
          <p:cNvPr id="48" name="TextBox 47">
            <a:extLst>
              <a:ext uri="{FF2B5EF4-FFF2-40B4-BE49-F238E27FC236}">
                <a16:creationId xmlns:a16="http://schemas.microsoft.com/office/drawing/2014/main" id="{140967EF-D0D6-4620-A67A-11AB1C7AFE2F}"/>
              </a:ext>
            </a:extLst>
          </p:cNvPr>
          <p:cNvSpPr txBox="1"/>
          <p:nvPr/>
        </p:nvSpPr>
        <p:spPr>
          <a:xfrm>
            <a:off x="8691772" y="5160397"/>
            <a:ext cx="1418766" cy="369332"/>
          </a:xfrm>
          <a:prstGeom prst="rect">
            <a:avLst/>
          </a:prstGeom>
          <a:noFill/>
        </p:spPr>
        <p:txBody>
          <a:bodyPr wrap="square" rtlCol="0">
            <a:spAutoFit/>
          </a:bodyPr>
          <a:lstStyle/>
          <a:p>
            <a:pPr algn="ctr"/>
            <a:r>
              <a:rPr lang="en-US"/>
              <a:t>Cảm biến lửa</a:t>
            </a:r>
            <a:endParaRPr lang="vi-VN"/>
          </a:p>
        </p:txBody>
      </p:sp>
      <p:sp>
        <p:nvSpPr>
          <p:cNvPr id="49" name="TextBox 48">
            <a:extLst>
              <a:ext uri="{FF2B5EF4-FFF2-40B4-BE49-F238E27FC236}">
                <a16:creationId xmlns:a16="http://schemas.microsoft.com/office/drawing/2014/main" id="{5BE6E7EF-37EB-481B-873C-4EE6ADFF983B}"/>
              </a:ext>
            </a:extLst>
          </p:cNvPr>
          <p:cNvSpPr txBox="1"/>
          <p:nvPr/>
        </p:nvSpPr>
        <p:spPr>
          <a:xfrm>
            <a:off x="8691772" y="5549434"/>
            <a:ext cx="1530526" cy="369332"/>
          </a:xfrm>
          <a:prstGeom prst="rect">
            <a:avLst/>
          </a:prstGeom>
          <a:noFill/>
        </p:spPr>
        <p:txBody>
          <a:bodyPr wrap="square" rtlCol="0">
            <a:spAutoFit/>
          </a:bodyPr>
          <a:lstStyle/>
          <a:p>
            <a:pPr algn="ctr"/>
            <a:r>
              <a:rPr lang="en-US"/>
              <a:t>TRẠNG THÁI</a:t>
            </a:r>
            <a:endParaRPr lang="vi-VN"/>
          </a:p>
        </p:txBody>
      </p:sp>
      <p:sp>
        <p:nvSpPr>
          <p:cNvPr id="50" name="Rectangle 49">
            <a:extLst>
              <a:ext uri="{FF2B5EF4-FFF2-40B4-BE49-F238E27FC236}">
                <a16:creationId xmlns:a16="http://schemas.microsoft.com/office/drawing/2014/main" id="{4E62AD9B-B86E-4EF1-9FBD-24D31B834E7F}"/>
              </a:ext>
            </a:extLst>
          </p:cNvPr>
          <p:cNvSpPr/>
          <p:nvPr/>
        </p:nvSpPr>
        <p:spPr>
          <a:xfrm>
            <a:off x="10299054" y="4410943"/>
            <a:ext cx="1082579" cy="2990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31.5</a:t>
            </a:r>
            <a:endParaRPr lang="vi-VN"/>
          </a:p>
        </p:txBody>
      </p:sp>
      <p:sp>
        <p:nvSpPr>
          <p:cNvPr id="51" name="Rectangle 50">
            <a:extLst>
              <a:ext uri="{FF2B5EF4-FFF2-40B4-BE49-F238E27FC236}">
                <a16:creationId xmlns:a16="http://schemas.microsoft.com/office/drawing/2014/main" id="{07FC921F-5BC6-4452-BE2F-88504B7C598E}"/>
              </a:ext>
            </a:extLst>
          </p:cNvPr>
          <p:cNvSpPr/>
          <p:nvPr/>
        </p:nvSpPr>
        <p:spPr>
          <a:xfrm>
            <a:off x="10299053" y="5578759"/>
            <a:ext cx="1082579" cy="299047"/>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vi-VN"/>
          </a:p>
        </p:txBody>
      </p:sp>
      <p:sp>
        <p:nvSpPr>
          <p:cNvPr id="52" name="Rectangle 51">
            <a:extLst>
              <a:ext uri="{FF2B5EF4-FFF2-40B4-BE49-F238E27FC236}">
                <a16:creationId xmlns:a16="http://schemas.microsoft.com/office/drawing/2014/main" id="{843EA91A-FFCB-4D20-B803-231EFE2916C4}"/>
              </a:ext>
            </a:extLst>
          </p:cNvPr>
          <p:cNvSpPr/>
          <p:nvPr/>
        </p:nvSpPr>
        <p:spPr>
          <a:xfrm>
            <a:off x="10299054" y="4800215"/>
            <a:ext cx="1082579" cy="2990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0</a:t>
            </a:r>
            <a:endParaRPr lang="vi-VN"/>
          </a:p>
        </p:txBody>
      </p:sp>
      <p:sp>
        <p:nvSpPr>
          <p:cNvPr id="53" name="Rectangle 52">
            <a:extLst>
              <a:ext uri="{FF2B5EF4-FFF2-40B4-BE49-F238E27FC236}">
                <a16:creationId xmlns:a16="http://schemas.microsoft.com/office/drawing/2014/main" id="{E238F77E-2DA0-4BE3-A13E-80B261D1B603}"/>
              </a:ext>
            </a:extLst>
          </p:cNvPr>
          <p:cNvSpPr/>
          <p:nvPr/>
        </p:nvSpPr>
        <p:spPr>
          <a:xfrm>
            <a:off x="10299053" y="5189487"/>
            <a:ext cx="1082579" cy="2990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1</a:t>
            </a:r>
            <a:endParaRPr lang="vi-VN"/>
          </a:p>
        </p:txBody>
      </p:sp>
      <p:sp>
        <p:nvSpPr>
          <p:cNvPr id="54" name="TextBox 53">
            <a:extLst>
              <a:ext uri="{FF2B5EF4-FFF2-40B4-BE49-F238E27FC236}">
                <a16:creationId xmlns:a16="http://schemas.microsoft.com/office/drawing/2014/main" id="{1CBB8795-4AA5-4F7F-A988-6C1BA6D4635E}"/>
              </a:ext>
            </a:extLst>
          </p:cNvPr>
          <p:cNvSpPr txBox="1"/>
          <p:nvPr/>
        </p:nvSpPr>
        <p:spPr>
          <a:xfrm>
            <a:off x="11385729" y="4375800"/>
            <a:ext cx="412463" cy="369332"/>
          </a:xfrm>
          <a:prstGeom prst="rect">
            <a:avLst/>
          </a:prstGeom>
          <a:noFill/>
        </p:spPr>
        <p:txBody>
          <a:bodyPr wrap="square" rtlCol="0">
            <a:spAutoFit/>
          </a:bodyPr>
          <a:lstStyle/>
          <a:p>
            <a:pPr algn="ctr"/>
            <a:r>
              <a:rPr lang="en-US"/>
              <a:t>°C</a:t>
            </a:r>
            <a:endParaRPr lang="vi-VN"/>
          </a:p>
        </p:txBody>
      </p:sp>
      <p:sp>
        <p:nvSpPr>
          <p:cNvPr id="56" name="Rectangle 55">
            <a:extLst>
              <a:ext uri="{FF2B5EF4-FFF2-40B4-BE49-F238E27FC236}">
                <a16:creationId xmlns:a16="http://schemas.microsoft.com/office/drawing/2014/main" id="{2C6221DD-3F61-470A-9B0D-300004267A16}"/>
              </a:ext>
            </a:extLst>
          </p:cNvPr>
          <p:cNvSpPr/>
          <p:nvPr/>
        </p:nvSpPr>
        <p:spPr>
          <a:xfrm>
            <a:off x="3350646" y="1929505"/>
            <a:ext cx="1020542" cy="36933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t>Connect</a:t>
            </a:r>
            <a:endParaRPr lang="vi-VN"/>
          </a:p>
        </p:txBody>
      </p:sp>
      <p:sp>
        <p:nvSpPr>
          <p:cNvPr id="57" name="Rectangle 56">
            <a:extLst>
              <a:ext uri="{FF2B5EF4-FFF2-40B4-BE49-F238E27FC236}">
                <a16:creationId xmlns:a16="http://schemas.microsoft.com/office/drawing/2014/main" id="{8E0F2320-85B3-4A82-8168-4EA88E633B01}"/>
              </a:ext>
            </a:extLst>
          </p:cNvPr>
          <p:cNvSpPr/>
          <p:nvPr/>
        </p:nvSpPr>
        <p:spPr>
          <a:xfrm>
            <a:off x="3350646" y="2527399"/>
            <a:ext cx="1020542" cy="36933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t>Save</a:t>
            </a:r>
            <a:endParaRPr lang="vi-VN"/>
          </a:p>
        </p:txBody>
      </p:sp>
      <p:sp>
        <p:nvSpPr>
          <p:cNvPr id="2" name="TextBox 1">
            <a:extLst>
              <a:ext uri="{FF2B5EF4-FFF2-40B4-BE49-F238E27FC236}">
                <a16:creationId xmlns:a16="http://schemas.microsoft.com/office/drawing/2014/main" id="{E0B44E84-81F1-4ADC-9071-426D74C3B23B}"/>
              </a:ext>
            </a:extLst>
          </p:cNvPr>
          <p:cNvSpPr txBox="1"/>
          <p:nvPr/>
        </p:nvSpPr>
        <p:spPr>
          <a:xfrm>
            <a:off x="1593193" y="3693009"/>
            <a:ext cx="1344274" cy="369332"/>
          </a:xfrm>
          <a:prstGeom prst="rect">
            <a:avLst/>
          </a:prstGeom>
          <a:noFill/>
        </p:spPr>
        <p:txBody>
          <a:bodyPr wrap="square" rtlCol="0">
            <a:spAutoFit/>
          </a:bodyPr>
          <a:lstStyle/>
          <a:p>
            <a:r>
              <a:rPr lang="en-US"/>
              <a:t>077566033x</a:t>
            </a:r>
            <a:endParaRPr lang="vi-VN"/>
          </a:p>
        </p:txBody>
      </p:sp>
      <p:sp>
        <p:nvSpPr>
          <p:cNvPr id="59" name="Rectangle: Diagonal Corners Snipped 58">
            <a:extLst>
              <a:ext uri="{FF2B5EF4-FFF2-40B4-BE49-F238E27FC236}">
                <a16:creationId xmlns:a16="http://schemas.microsoft.com/office/drawing/2014/main" id="{F00302EA-C593-4361-87CE-86D6F7875978}"/>
              </a:ext>
            </a:extLst>
          </p:cNvPr>
          <p:cNvSpPr/>
          <p:nvPr/>
        </p:nvSpPr>
        <p:spPr>
          <a:xfrm>
            <a:off x="235508" y="143691"/>
            <a:ext cx="1257193" cy="604447"/>
          </a:xfrm>
          <a:prstGeom prst="snip2Diag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t>Giao diện </a:t>
            </a:r>
          </a:p>
          <a:p>
            <a:pPr algn="ctr"/>
            <a:r>
              <a:rPr lang="en-US"/>
              <a:t>giám sát</a:t>
            </a:r>
            <a:endParaRPr lang="vi-VN"/>
          </a:p>
        </p:txBody>
      </p:sp>
    </p:spTree>
    <p:extLst>
      <p:ext uri="{BB962C8B-B14F-4D97-AF65-F5344CB8AC3E}">
        <p14:creationId xmlns:p14="http://schemas.microsoft.com/office/powerpoint/2010/main" val="2540970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554480" y="1715822"/>
            <a:ext cx="9083040" cy="2195778"/>
          </a:xfrm>
          <a:prstGeom prst="ellipse">
            <a:avLst/>
          </a:prstGeom>
          <a:ln>
            <a:solidFill>
              <a:srgbClr val="FF0000"/>
            </a:solidFill>
          </a:ln>
          <a:effectLst>
            <a:glow rad="228600">
              <a:schemeClr val="accent1">
                <a:satMod val="175000"/>
                <a:alpha val="40000"/>
              </a:schemeClr>
            </a:glow>
            <a:outerShdw blurRad="152400" dist="317500" dir="5400000" sx="90000" sy="-19000" rotWithShape="0">
              <a:prstClr val="black">
                <a:alpha val="15000"/>
              </a:prstClr>
            </a:outerShdw>
          </a:effectLst>
          <a:scene3d>
            <a:camera prst="orthographicFront"/>
            <a:lightRig rig="threePt" dir="t"/>
          </a:scene3d>
          <a:sp3d>
            <a:bevelT/>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b="1">
                <a:solidFill>
                  <a:srgbClr val="FF0000"/>
                </a:solidFill>
                <a:latin typeface="Times New Roman" panose="02020603050405020304" pitchFamily="18" charset="0"/>
                <a:cs typeface="Times New Roman" panose="02020603050405020304" pitchFamily="18" charset="0"/>
              </a:rPr>
              <a:t>THIẾT KẾ SƠ ĐỒ KHỐI</a:t>
            </a:r>
            <a:endParaRPr lang="en-US" sz="32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160938"/>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BB2B191-E55B-4B74-896C-FA2B5F910CB3}"/>
              </a:ext>
            </a:extLst>
          </p:cNvPr>
          <p:cNvSpPr/>
          <p:nvPr/>
        </p:nvSpPr>
        <p:spPr>
          <a:xfrm>
            <a:off x="6667244" y="2735428"/>
            <a:ext cx="1659465" cy="216277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rtlCol="0" anchor="ctr"/>
          <a:lstStyle/>
          <a:p>
            <a:pPr algn="ctr"/>
            <a:endParaRPr lang="vi-VN"/>
          </a:p>
        </p:txBody>
      </p:sp>
      <p:sp>
        <p:nvSpPr>
          <p:cNvPr id="7" name="Rectangle 6">
            <a:extLst>
              <a:ext uri="{FF2B5EF4-FFF2-40B4-BE49-F238E27FC236}">
                <a16:creationId xmlns:a16="http://schemas.microsoft.com/office/drawing/2014/main" id="{D5C7C055-8D48-4DB5-80F4-AF74F0BB6EE7}"/>
              </a:ext>
            </a:extLst>
          </p:cNvPr>
          <p:cNvSpPr/>
          <p:nvPr/>
        </p:nvSpPr>
        <p:spPr>
          <a:xfrm>
            <a:off x="6794975" y="1685462"/>
            <a:ext cx="1327972" cy="567679"/>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2"/>
          </a:lnRef>
          <a:fillRef idx="2">
            <a:schemeClr val="accent2"/>
          </a:fillRef>
          <a:effectRef idx="1">
            <a:schemeClr val="accent2"/>
          </a:effectRef>
          <a:fontRef idx="minor">
            <a:schemeClr val="dk1"/>
          </a:fontRef>
        </p:style>
        <p:txBody>
          <a:bodyPr rtlCol="0" anchor="ctr"/>
          <a:lstStyle/>
          <a:p>
            <a:pPr algn="ctr"/>
            <a:r>
              <a:rPr lang="vi-VN" sz="1600" b="1"/>
              <a:t>DC 5V-3A</a:t>
            </a:r>
          </a:p>
        </p:txBody>
      </p:sp>
      <p:sp>
        <p:nvSpPr>
          <p:cNvPr id="8" name="Rectangle 7">
            <a:extLst>
              <a:ext uri="{FF2B5EF4-FFF2-40B4-BE49-F238E27FC236}">
                <a16:creationId xmlns:a16="http://schemas.microsoft.com/office/drawing/2014/main" id="{F7EED61B-5E9B-4657-AE37-6AAD11BBEF38}"/>
              </a:ext>
            </a:extLst>
          </p:cNvPr>
          <p:cNvSpPr/>
          <p:nvPr/>
        </p:nvSpPr>
        <p:spPr>
          <a:xfrm>
            <a:off x="2888039" y="5003150"/>
            <a:ext cx="970086" cy="83923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vi-VN"/>
          </a:p>
        </p:txBody>
      </p:sp>
      <p:sp>
        <p:nvSpPr>
          <p:cNvPr id="54" name="TextBox 53">
            <a:extLst>
              <a:ext uri="{FF2B5EF4-FFF2-40B4-BE49-F238E27FC236}">
                <a16:creationId xmlns:a16="http://schemas.microsoft.com/office/drawing/2014/main" id="{ADC71A32-1B02-411E-8065-7CAE0F2527C7}"/>
              </a:ext>
            </a:extLst>
          </p:cNvPr>
          <p:cNvSpPr txBox="1"/>
          <p:nvPr/>
        </p:nvSpPr>
        <p:spPr>
          <a:xfrm>
            <a:off x="3396733" y="5268876"/>
            <a:ext cx="427543" cy="307777"/>
          </a:xfrm>
          <a:prstGeom prst="rect">
            <a:avLst/>
          </a:prstGeom>
          <a:noFill/>
        </p:spPr>
        <p:txBody>
          <a:bodyPr wrap="square" rtlCol="0">
            <a:spAutoFit/>
          </a:bodyPr>
          <a:lstStyle/>
          <a:p>
            <a:pPr algn="r"/>
            <a:r>
              <a:rPr lang="en-US" sz="1400"/>
              <a:t>DO</a:t>
            </a:r>
          </a:p>
        </p:txBody>
      </p:sp>
      <p:sp>
        <p:nvSpPr>
          <p:cNvPr id="56" name="TextBox 55">
            <a:extLst>
              <a:ext uri="{FF2B5EF4-FFF2-40B4-BE49-F238E27FC236}">
                <a16:creationId xmlns:a16="http://schemas.microsoft.com/office/drawing/2014/main" id="{10D34871-98F1-4174-BCA0-3E36C5EEA596}"/>
              </a:ext>
            </a:extLst>
          </p:cNvPr>
          <p:cNvSpPr txBox="1"/>
          <p:nvPr/>
        </p:nvSpPr>
        <p:spPr>
          <a:xfrm rot="16200000">
            <a:off x="2846256" y="5245598"/>
            <a:ext cx="746073" cy="338554"/>
          </a:xfrm>
          <a:prstGeom prst="rect">
            <a:avLst/>
          </a:prstGeom>
          <a:noFill/>
        </p:spPr>
        <p:txBody>
          <a:bodyPr wrap="square" rtlCol="0">
            <a:spAutoFit/>
          </a:bodyPr>
          <a:lstStyle/>
          <a:p>
            <a:pPr algn="ctr"/>
            <a:r>
              <a:rPr lang="en-US" sz="1600" b="1"/>
              <a:t>MQ-2</a:t>
            </a:r>
          </a:p>
        </p:txBody>
      </p:sp>
      <p:sp>
        <p:nvSpPr>
          <p:cNvPr id="57" name="Rectangle 56">
            <a:extLst>
              <a:ext uri="{FF2B5EF4-FFF2-40B4-BE49-F238E27FC236}">
                <a16:creationId xmlns:a16="http://schemas.microsoft.com/office/drawing/2014/main" id="{86DB0F47-5B61-4F47-B740-DC037927DE17}"/>
              </a:ext>
            </a:extLst>
          </p:cNvPr>
          <p:cNvSpPr/>
          <p:nvPr/>
        </p:nvSpPr>
        <p:spPr>
          <a:xfrm>
            <a:off x="2894982" y="2316558"/>
            <a:ext cx="965060" cy="855214"/>
          </a:xfrm>
          <a:prstGeom prst="rect">
            <a:avLst/>
          </a:prstGeom>
          <a:scene3d>
            <a:camera prst="orthographicFront"/>
            <a:lightRig rig="threePt" dir="t"/>
          </a:scene3d>
          <a:sp3d>
            <a:bevelT w="114300" prst="artDeco"/>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vi-VN"/>
          </a:p>
        </p:txBody>
      </p:sp>
      <p:sp>
        <p:nvSpPr>
          <p:cNvPr id="59" name="TextBox 58">
            <a:extLst>
              <a:ext uri="{FF2B5EF4-FFF2-40B4-BE49-F238E27FC236}">
                <a16:creationId xmlns:a16="http://schemas.microsoft.com/office/drawing/2014/main" id="{8685186D-7D94-4A26-ADEF-38E8D49D72A8}"/>
              </a:ext>
            </a:extLst>
          </p:cNvPr>
          <p:cNvSpPr txBox="1"/>
          <p:nvPr/>
        </p:nvSpPr>
        <p:spPr>
          <a:xfrm>
            <a:off x="3373082" y="2598478"/>
            <a:ext cx="474849" cy="307777"/>
          </a:xfrm>
          <a:prstGeom prst="rect">
            <a:avLst/>
          </a:prstGeom>
          <a:noFill/>
        </p:spPr>
        <p:txBody>
          <a:bodyPr wrap="square" rtlCol="0">
            <a:spAutoFit/>
          </a:bodyPr>
          <a:lstStyle/>
          <a:p>
            <a:r>
              <a:rPr lang="en-US" sz="1400"/>
              <a:t>DO</a:t>
            </a:r>
          </a:p>
        </p:txBody>
      </p:sp>
      <p:sp>
        <p:nvSpPr>
          <p:cNvPr id="62" name="TextBox 61">
            <a:extLst>
              <a:ext uri="{FF2B5EF4-FFF2-40B4-BE49-F238E27FC236}">
                <a16:creationId xmlns:a16="http://schemas.microsoft.com/office/drawing/2014/main" id="{09C9424D-3376-45B9-BF9C-56380271686C}"/>
              </a:ext>
            </a:extLst>
          </p:cNvPr>
          <p:cNvSpPr txBox="1"/>
          <p:nvPr/>
        </p:nvSpPr>
        <p:spPr>
          <a:xfrm rot="16200000">
            <a:off x="2743193" y="2590276"/>
            <a:ext cx="905593" cy="307777"/>
          </a:xfrm>
          <a:prstGeom prst="rect">
            <a:avLst/>
          </a:prstGeom>
          <a:noFill/>
        </p:spPr>
        <p:txBody>
          <a:bodyPr wrap="square" rtlCol="0">
            <a:spAutoFit/>
          </a:bodyPr>
          <a:lstStyle/>
          <a:p>
            <a:pPr algn="ctr"/>
            <a:r>
              <a:rPr lang="en-US" sz="1400" b="1"/>
              <a:t>DS18S20</a:t>
            </a:r>
          </a:p>
        </p:txBody>
      </p:sp>
      <p:sp>
        <p:nvSpPr>
          <p:cNvPr id="63" name="Rectangle 62">
            <a:extLst>
              <a:ext uri="{FF2B5EF4-FFF2-40B4-BE49-F238E27FC236}">
                <a16:creationId xmlns:a16="http://schemas.microsoft.com/office/drawing/2014/main" id="{794C79C2-C6AB-4117-A0B9-2A4793DACB18}"/>
              </a:ext>
            </a:extLst>
          </p:cNvPr>
          <p:cNvSpPr/>
          <p:nvPr/>
        </p:nvSpPr>
        <p:spPr>
          <a:xfrm>
            <a:off x="2888039" y="3565605"/>
            <a:ext cx="970086" cy="83923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vi-VN"/>
          </a:p>
        </p:txBody>
      </p:sp>
      <p:sp>
        <p:nvSpPr>
          <p:cNvPr id="65" name="TextBox 64">
            <a:extLst>
              <a:ext uri="{FF2B5EF4-FFF2-40B4-BE49-F238E27FC236}">
                <a16:creationId xmlns:a16="http://schemas.microsoft.com/office/drawing/2014/main" id="{355FFDAE-15C5-4F38-BF42-EF5ABCEF57A6}"/>
              </a:ext>
            </a:extLst>
          </p:cNvPr>
          <p:cNvSpPr txBox="1"/>
          <p:nvPr/>
        </p:nvSpPr>
        <p:spPr>
          <a:xfrm>
            <a:off x="3407986" y="3855915"/>
            <a:ext cx="450140" cy="307777"/>
          </a:xfrm>
          <a:prstGeom prst="rect">
            <a:avLst/>
          </a:prstGeom>
          <a:noFill/>
        </p:spPr>
        <p:txBody>
          <a:bodyPr wrap="square" rtlCol="0">
            <a:spAutoFit/>
          </a:bodyPr>
          <a:lstStyle/>
          <a:p>
            <a:r>
              <a:rPr lang="en-US" sz="1400"/>
              <a:t>DO</a:t>
            </a:r>
          </a:p>
        </p:txBody>
      </p:sp>
      <p:sp>
        <p:nvSpPr>
          <p:cNvPr id="68" name="TextBox 67">
            <a:extLst>
              <a:ext uri="{FF2B5EF4-FFF2-40B4-BE49-F238E27FC236}">
                <a16:creationId xmlns:a16="http://schemas.microsoft.com/office/drawing/2014/main" id="{3986B75E-FF22-4BF9-AE0A-83A9DCC3F951}"/>
              </a:ext>
            </a:extLst>
          </p:cNvPr>
          <p:cNvSpPr txBox="1"/>
          <p:nvPr/>
        </p:nvSpPr>
        <p:spPr>
          <a:xfrm rot="16200000">
            <a:off x="2820674" y="3727839"/>
            <a:ext cx="746073" cy="523220"/>
          </a:xfrm>
          <a:prstGeom prst="rect">
            <a:avLst/>
          </a:prstGeom>
          <a:noFill/>
        </p:spPr>
        <p:txBody>
          <a:bodyPr wrap="square" rtlCol="0">
            <a:spAutoFit/>
          </a:bodyPr>
          <a:lstStyle/>
          <a:p>
            <a:pPr algn="ctr"/>
            <a:r>
              <a:rPr lang="en-US" sz="1400" b="1"/>
              <a:t>Flame sensor</a:t>
            </a:r>
          </a:p>
        </p:txBody>
      </p:sp>
      <p:sp>
        <p:nvSpPr>
          <p:cNvPr id="90" name="Rectangle 89">
            <a:extLst>
              <a:ext uri="{FF2B5EF4-FFF2-40B4-BE49-F238E27FC236}">
                <a16:creationId xmlns:a16="http://schemas.microsoft.com/office/drawing/2014/main" id="{292BC2DB-C89E-4CFF-8A01-8425CEBE3392}"/>
              </a:ext>
            </a:extLst>
          </p:cNvPr>
          <p:cNvSpPr/>
          <p:nvPr/>
        </p:nvSpPr>
        <p:spPr>
          <a:xfrm rot="5400000">
            <a:off x="9673831" y="3288058"/>
            <a:ext cx="1350155" cy="1103641"/>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vi-VN"/>
          </a:p>
        </p:txBody>
      </p:sp>
      <p:sp>
        <p:nvSpPr>
          <p:cNvPr id="97" name="TextBox 96">
            <a:extLst>
              <a:ext uri="{FF2B5EF4-FFF2-40B4-BE49-F238E27FC236}">
                <a16:creationId xmlns:a16="http://schemas.microsoft.com/office/drawing/2014/main" id="{CD003FFA-458C-4C91-A850-FB7FDBBDBBE0}"/>
              </a:ext>
            </a:extLst>
          </p:cNvPr>
          <p:cNvSpPr txBox="1"/>
          <p:nvPr/>
        </p:nvSpPr>
        <p:spPr>
          <a:xfrm>
            <a:off x="9768539" y="3246288"/>
            <a:ext cx="531845" cy="307777"/>
          </a:xfrm>
          <a:prstGeom prst="rect">
            <a:avLst/>
          </a:prstGeom>
          <a:noFill/>
        </p:spPr>
        <p:txBody>
          <a:bodyPr wrap="square" rtlCol="0">
            <a:spAutoFit/>
          </a:bodyPr>
          <a:lstStyle/>
          <a:p>
            <a:r>
              <a:rPr lang="en-US" sz="1400"/>
              <a:t>CE</a:t>
            </a:r>
          </a:p>
        </p:txBody>
      </p:sp>
      <p:sp>
        <p:nvSpPr>
          <p:cNvPr id="98" name="TextBox 97">
            <a:extLst>
              <a:ext uri="{FF2B5EF4-FFF2-40B4-BE49-F238E27FC236}">
                <a16:creationId xmlns:a16="http://schemas.microsoft.com/office/drawing/2014/main" id="{6EEC4E10-76D8-4D25-B719-78C041395228}"/>
              </a:ext>
            </a:extLst>
          </p:cNvPr>
          <p:cNvSpPr txBox="1"/>
          <p:nvPr/>
        </p:nvSpPr>
        <p:spPr>
          <a:xfrm>
            <a:off x="9768538" y="3469063"/>
            <a:ext cx="531845" cy="307777"/>
          </a:xfrm>
          <a:prstGeom prst="rect">
            <a:avLst/>
          </a:prstGeom>
          <a:noFill/>
        </p:spPr>
        <p:txBody>
          <a:bodyPr wrap="square" rtlCol="0">
            <a:spAutoFit/>
          </a:bodyPr>
          <a:lstStyle/>
          <a:p>
            <a:r>
              <a:rPr lang="en-US" sz="1400"/>
              <a:t>CSN</a:t>
            </a:r>
          </a:p>
        </p:txBody>
      </p:sp>
      <p:sp>
        <p:nvSpPr>
          <p:cNvPr id="99" name="TextBox 98">
            <a:extLst>
              <a:ext uri="{FF2B5EF4-FFF2-40B4-BE49-F238E27FC236}">
                <a16:creationId xmlns:a16="http://schemas.microsoft.com/office/drawing/2014/main" id="{F99BAF60-E7CF-4696-83C4-AEE877F09E2F}"/>
              </a:ext>
            </a:extLst>
          </p:cNvPr>
          <p:cNvSpPr txBox="1"/>
          <p:nvPr/>
        </p:nvSpPr>
        <p:spPr>
          <a:xfrm>
            <a:off x="9776974" y="3691000"/>
            <a:ext cx="531845" cy="307777"/>
          </a:xfrm>
          <a:prstGeom prst="rect">
            <a:avLst/>
          </a:prstGeom>
          <a:noFill/>
        </p:spPr>
        <p:txBody>
          <a:bodyPr wrap="square" rtlCol="0">
            <a:spAutoFit/>
          </a:bodyPr>
          <a:lstStyle/>
          <a:p>
            <a:r>
              <a:rPr lang="en-US" sz="1400"/>
              <a:t>SCK</a:t>
            </a:r>
          </a:p>
        </p:txBody>
      </p:sp>
      <p:sp>
        <p:nvSpPr>
          <p:cNvPr id="100" name="TextBox 99">
            <a:extLst>
              <a:ext uri="{FF2B5EF4-FFF2-40B4-BE49-F238E27FC236}">
                <a16:creationId xmlns:a16="http://schemas.microsoft.com/office/drawing/2014/main" id="{1D26C69F-2B76-4A28-9122-3D429FBAA5E1}"/>
              </a:ext>
            </a:extLst>
          </p:cNvPr>
          <p:cNvSpPr txBox="1"/>
          <p:nvPr/>
        </p:nvSpPr>
        <p:spPr>
          <a:xfrm>
            <a:off x="9771834" y="3916004"/>
            <a:ext cx="701837" cy="307777"/>
          </a:xfrm>
          <a:prstGeom prst="rect">
            <a:avLst/>
          </a:prstGeom>
          <a:noFill/>
        </p:spPr>
        <p:txBody>
          <a:bodyPr wrap="square" rtlCol="0">
            <a:spAutoFit/>
          </a:bodyPr>
          <a:lstStyle/>
          <a:p>
            <a:r>
              <a:rPr lang="en-US" sz="1400"/>
              <a:t>MOSI</a:t>
            </a:r>
          </a:p>
        </p:txBody>
      </p:sp>
      <p:sp>
        <p:nvSpPr>
          <p:cNvPr id="101" name="TextBox 100">
            <a:extLst>
              <a:ext uri="{FF2B5EF4-FFF2-40B4-BE49-F238E27FC236}">
                <a16:creationId xmlns:a16="http://schemas.microsoft.com/office/drawing/2014/main" id="{ADEE98EC-43E7-4430-BF5D-110732FF32FF}"/>
              </a:ext>
            </a:extLst>
          </p:cNvPr>
          <p:cNvSpPr txBox="1"/>
          <p:nvPr/>
        </p:nvSpPr>
        <p:spPr>
          <a:xfrm>
            <a:off x="9781105" y="4158232"/>
            <a:ext cx="878621" cy="307777"/>
          </a:xfrm>
          <a:prstGeom prst="rect">
            <a:avLst/>
          </a:prstGeom>
          <a:noFill/>
        </p:spPr>
        <p:txBody>
          <a:bodyPr wrap="square" rtlCol="0">
            <a:spAutoFit/>
          </a:bodyPr>
          <a:lstStyle/>
          <a:p>
            <a:r>
              <a:rPr lang="en-US" sz="1400"/>
              <a:t>MISO</a:t>
            </a:r>
          </a:p>
        </p:txBody>
      </p:sp>
      <p:sp>
        <p:nvSpPr>
          <p:cNvPr id="103" name="TextBox 102">
            <a:extLst>
              <a:ext uri="{FF2B5EF4-FFF2-40B4-BE49-F238E27FC236}">
                <a16:creationId xmlns:a16="http://schemas.microsoft.com/office/drawing/2014/main" id="{86205836-2042-4415-A1B2-448DD9A9DB23}"/>
              </a:ext>
            </a:extLst>
          </p:cNvPr>
          <p:cNvSpPr txBox="1"/>
          <p:nvPr/>
        </p:nvSpPr>
        <p:spPr>
          <a:xfrm rot="5400000">
            <a:off x="10006459" y="3692805"/>
            <a:ext cx="1203649" cy="369332"/>
          </a:xfrm>
          <a:prstGeom prst="rect">
            <a:avLst/>
          </a:prstGeom>
          <a:noFill/>
        </p:spPr>
        <p:txBody>
          <a:bodyPr wrap="square" rtlCol="0">
            <a:spAutoFit/>
          </a:bodyPr>
          <a:lstStyle/>
          <a:p>
            <a:r>
              <a:rPr lang="en-US" b="1"/>
              <a:t>NRF-24L01</a:t>
            </a:r>
            <a:endParaRPr lang="vi-VN" b="1"/>
          </a:p>
        </p:txBody>
      </p:sp>
      <p:sp>
        <p:nvSpPr>
          <p:cNvPr id="107" name="TextBox 106">
            <a:extLst>
              <a:ext uri="{FF2B5EF4-FFF2-40B4-BE49-F238E27FC236}">
                <a16:creationId xmlns:a16="http://schemas.microsoft.com/office/drawing/2014/main" id="{ACC73AD4-6B75-4B3C-8AE6-FB6C4B600E5F}"/>
              </a:ext>
            </a:extLst>
          </p:cNvPr>
          <p:cNvSpPr txBox="1"/>
          <p:nvPr/>
        </p:nvSpPr>
        <p:spPr>
          <a:xfrm>
            <a:off x="7766052" y="3250300"/>
            <a:ext cx="515422" cy="307777"/>
          </a:xfrm>
          <a:prstGeom prst="rect">
            <a:avLst/>
          </a:prstGeom>
          <a:noFill/>
        </p:spPr>
        <p:txBody>
          <a:bodyPr wrap="square" rtlCol="0">
            <a:spAutoFit/>
          </a:bodyPr>
          <a:lstStyle/>
          <a:p>
            <a:r>
              <a:rPr lang="en-US" sz="1400"/>
              <a:t>PB1</a:t>
            </a:r>
          </a:p>
        </p:txBody>
      </p:sp>
      <p:sp>
        <p:nvSpPr>
          <p:cNvPr id="108" name="TextBox 107">
            <a:extLst>
              <a:ext uri="{FF2B5EF4-FFF2-40B4-BE49-F238E27FC236}">
                <a16:creationId xmlns:a16="http://schemas.microsoft.com/office/drawing/2014/main" id="{D5DD618C-4D62-4CDE-966F-387CF9A703BC}"/>
              </a:ext>
            </a:extLst>
          </p:cNvPr>
          <p:cNvSpPr txBox="1"/>
          <p:nvPr/>
        </p:nvSpPr>
        <p:spPr>
          <a:xfrm>
            <a:off x="7772513" y="3467572"/>
            <a:ext cx="513071" cy="307777"/>
          </a:xfrm>
          <a:prstGeom prst="rect">
            <a:avLst/>
          </a:prstGeom>
          <a:noFill/>
        </p:spPr>
        <p:txBody>
          <a:bodyPr wrap="square" rtlCol="0">
            <a:spAutoFit/>
          </a:bodyPr>
          <a:lstStyle/>
          <a:p>
            <a:r>
              <a:rPr lang="en-US" sz="1400"/>
              <a:t>PB2</a:t>
            </a:r>
          </a:p>
        </p:txBody>
      </p:sp>
      <p:sp>
        <p:nvSpPr>
          <p:cNvPr id="109" name="TextBox 108">
            <a:extLst>
              <a:ext uri="{FF2B5EF4-FFF2-40B4-BE49-F238E27FC236}">
                <a16:creationId xmlns:a16="http://schemas.microsoft.com/office/drawing/2014/main" id="{535D23B7-E2F7-4E7C-BDA3-F100673BE041}"/>
              </a:ext>
            </a:extLst>
          </p:cNvPr>
          <p:cNvSpPr txBox="1"/>
          <p:nvPr/>
        </p:nvSpPr>
        <p:spPr>
          <a:xfrm>
            <a:off x="7768306" y="3689775"/>
            <a:ext cx="507560" cy="307777"/>
          </a:xfrm>
          <a:prstGeom prst="rect">
            <a:avLst/>
          </a:prstGeom>
          <a:noFill/>
        </p:spPr>
        <p:txBody>
          <a:bodyPr wrap="square" rtlCol="0">
            <a:spAutoFit/>
          </a:bodyPr>
          <a:lstStyle/>
          <a:p>
            <a:r>
              <a:rPr lang="en-US" sz="1400"/>
              <a:t>PB3</a:t>
            </a:r>
          </a:p>
        </p:txBody>
      </p:sp>
      <p:sp>
        <p:nvSpPr>
          <p:cNvPr id="110" name="TextBox 109">
            <a:extLst>
              <a:ext uri="{FF2B5EF4-FFF2-40B4-BE49-F238E27FC236}">
                <a16:creationId xmlns:a16="http://schemas.microsoft.com/office/drawing/2014/main" id="{D58F8007-FFD0-4296-83F3-2DBC523F725C}"/>
              </a:ext>
            </a:extLst>
          </p:cNvPr>
          <p:cNvSpPr txBox="1"/>
          <p:nvPr/>
        </p:nvSpPr>
        <p:spPr>
          <a:xfrm>
            <a:off x="7772513" y="3913998"/>
            <a:ext cx="515273" cy="307777"/>
          </a:xfrm>
          <a:prstGeom prst="rect">
            <a:avLst/>
          </a:prstGeom>
          <a:noFill/>
        </p:spPr>
        <p:txBody>
          <a:bodyPr wrap="square" rtlCol="0">
            <a:spAutoFit/>
          </a:bodyPr>
          <a:lstStyle/>
          <a:p>
            <a:r>
              <a:rPr lang="en-US" sz="1400"/>
              <a:t>PB4</a:t>
            </a:r>
          </a:p>
        </p:txBody>
      </p:sp>
      <p:sp>
        <p:nvSpPr>
          <p:cNvPr id="111" name="TextBox 110">
            <a:extLst>
              <a:ext uri="{FF2B5EF4-FFF2-40B4-BE49-F238E27FC236}">
                <a16:creationId xmlns:a16="http://schemas.microsoft.com/office/drawing/2014/main" id="{64A248A9-1DF9-45A7-BCB4-5046737B590A}"/>
              </a:ext>
            </a:extLst>
          </p:cNvPr>
          <p:cNvSpPr txBox="1"/>
          <p:nvPr/>
        </p:nvSpPr>
        <p:spPr>
          <a:xfrm>
            <a:off x="7768289" y="4152653"/>
            <a:ext cx="508889" cy="307777"/>
          </a:xfrm>
          <a:prstGeom prst="rect">
            <a:avLst/>
          </a:prstGeom>
          <a:noFill/>
        </p:spPr>
        <p:txBody>
          <a:bodyPr wrap="square" rtlCol="0">
            <a:spAutoFit/>
          </a:bodyPr>
          <a:lstStyle/>
          <a:p>
            <a:r>
              <a:rPr lang="en-US" sz="1400"/>
              <a:t>PB5</a:t>
            </a:r>
          </a:p>
        </p:txBody>
      </p:sp>
      <p:sp>
        <p:nvSpPr>
          <p:cNvPr id="120" name="TextBox 119">
            <a:extLst>
              <a:ext uri="{FF2B5EF4-FFF2-40B4-BE49-F238E27FC236}">
                <a16:creationId xmlns:a16="http://schemas.microsoft.com/office/drawing/2014/main" id="{8BFF112B-4629-4948-8F07-FD6AD4625552}"/>
              </a:ext>
            </a:extLst>
          </p:cNvPr>
          <p:cNvSpPr txBox="1"/>
          <p:nvPr/>
        </p:nvSpPr>
        <p:spPr>
          <a:xfrm rot="16200000">
            <a:off x="6636586" y="3647539"/>
            <a:ext cx="1758554" cy="338554"/>
          </a:xfrm>
          <a:prstGeom prst="rect">
            <a:avLst/>
          </a:prstGeom>
          <a:noFill/>
        </p:spPr>
        <p:txBody>
          <a:bodyPr wrap="square" rtlCol="0">
            <a:spAutoFit/>
          </a:bodyPr>
          <a:lstStyle/>
          <a:p>
            <a:pPr algn="ctr"/>
            <a:r>
              <a:rPr lang="en-US" sz="1600" b="1" dirty="0"/>
              <a:t>ATMEGA 328P</a:t>
            </a:r>
          </a:p>
        </p:txBody>
      </p:sp>
      <p:sp>
        <p:nvSpPr>
          <p:cNvPr id="410" name="TextBox 409">
            <a:extLst>
              <a:ext uri="{FF2B5EF4-FFF2-40B4-BE49-F238E27FC236}">
                <a16:creationId xmlns:a16="http://schemas.microsoft.com/office/drawing/2014/main" id="{B7CDC2C5-994E-47C1-933F-E25FF6CCEFF3}"/>
              </a:ext>
            </a:extLst>
          </p:cNvPr>
          <p:cNvSpPr txBox="1"/>
          <p:nvPr/>
        </p:nvSpPr>
        <p:spPr>
          <a:xfrm rot="16200000">
            <a:off x="2025037" y="2460732"/>
            <a:ext cx="932484" cy="523220"/>
          </a:xfrm>
          <a:prstGeom prst="rect">
            <a:avLst/>
          </a:prstGeom>
          <a:effectLst>
            <a:outerShdw blurRad="50800" dist="38100" algn="l" rotWithShape="0">
              <a:prstClr val="black">
                <a:alpha val="40000"/>
              </a:prstClr>
            </a:outerShdw>
          </a:effectLst>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400" b="1">
                <a:solidFill>
                  <a:srgbClr val="FF0000"/>
                </a:solidFill>
              </a:rPr>
              <a:t>KHỐI ĐO NHIỆT ĐỘ </a:t>
            </a:r>
          </a:p>
        </p:txBody>
      </p:sp>
      <p:sp>
        <p:nvSpPr>
          <p:cNvPr id="411" name="TextBox 410">
            <a:extLst>
              <a:ext uri="{FF2B5EF4-FFF2-40B4-BE49-F238E27FC236}">
                <a16:creationId xmlns:a16="http://schemas.microsoft.com/office/drawing/2014/main" id="{B6A43DF1-0885-4C3A-873F-78C6B9BFE829}"/>
              </a:ext>
            </a:extLst>
          </p:cNvPr>
          <p:cNvSpPr txBox="1"/>
          <p:nvPr/>
        </p:nvSpPr>
        <p:spPr>
          <a:xfrm rot="16200000">
            <a:off x="1948406" y="3748194"/>
            <a:ext cx="1071856" cy="523220"/>
          </a:xfrm>
          <a:prstGeom prst="rect">
            <a:avLst/>
          </a:prstGeom>
          <a:effectLst>
            <a:outerShdw blurRad="50800" dist="38100" algn="l" rotWithShape="0">
              <a:prstClr val="black">
                <a:alpha val="40000"/>
              </a:prstClr>
            </a:outerShdw>
          </a:effectLst>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400" b="1">
                <a:solidFill>
                  <a:srgbClr val="FF0000"/>
                </a:solidFill>
              </a:rPr>
              <a:t>KHỐI PHÁT HIỆN LỬA</a:t>
            </a:r>
          </a:p>
        </p:txBody>
      </p:sp>
      <p:sp>
        <p:nvSpPr>
          <p:cNvPr id="414" name="TextBox 413">
            <a:extLst>
              <a:ext uri="{FF2B5EF4-FFF2-40B4-BE49-F238E27FC236}">
                <a16:creationId xmlns:a16="http://schemas.microsoft.com/office/drawing/2014/main" id="{C14A5693-4506-4049-AA38-DE643AAEC7A0}"/>
              </a:ext>
            </a:extLst>
          </p:cNvPr>
          <p:cNvSpPr txBox="1"/>
          <p:nvPr/>
        </p:nvSpPr>
        <p:spPr>
          <a:xfrm rot="16200000">
            <a:off x="1944713" y="5161153"/>
            <a:ext cx="1091211" cy="523220"/>
          </a:xfrm>
          <a:prstGeom prst="rect">
            <a:avLst/>
          </a:prstGeom>
          <a:effectLst>
            <a:outerShdw blurRad="50800" dist="38100" algn="l" rotWithShape="0">
              <a:prstClr val="black">
                <a:alpha val="40000"/>
              </a:prstClr>
            </a:outerShdw>
          </a:effectLst>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400" b="1">
                <a:solidFill>
                  <a:srgbClr val="FF0000"/>
                </a:solidFill>
              </a:rPr>
              <a:t>KHỐI PHÁT HIỆN KHÓI</a:t>
            </a:r>
          </a:p>
        </p:txBody>
      </p:sp>
      <p:sp>
        <p:nvSpPr>
          <p:cNvPr id="416" name="TextBox 415">
            <a:extLst>
              <a:ext uri="{FF2B5EF4-FFF2-40B4-BE49-F238E27FC236}">
                <a16:creationId xmlns:a16="http://schemas.microsoft.com/office/drawing/2014/main" id="{3D03C222-9A50-466B-96AE-F48DCE2AB6AD}"/>
              </a:ext>
            </a:extLst>
          </p:cNvPr>
          <p:cNvSpPr txBox="1"/>
          <p:nvPr/>
        </p:nvSpPr>
        <p:spPr>
          <a:xfrm>
            <a:off x="6841597" y="1226118"/>
            <a:ext cx="1251942" cy="307777"/>
          </a:xfrm>
          <a:prstGeom prst="rect">
            <a:avLst/>
          </a:prstGeom>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400" b="1">
                <a:solidFill>
                  <a:srgbClr val="FF0000"/>
                </a:solidFill>
              </a:rPr>
              <a:t>KHỐI NGUỒN</a:t>
            </a:r>
          </a:p>
        </p:txBody>
      </p:sp>
      <p:sp>
        <p:nvSpPr>
          <p:cNvPr id="417" name="TextBox 416">
            <a:extLst>
              <a:ext uri="{FF2B5EF4-FFF2-40B4-BE49-F238E27FC236}">
                <a16:creationId xmlns:a16="http://schemas.microsoft.com/office/drawing/2014/main" id="{E2EB988A-D4E8-4AD6-833A-3F4F2C189936}"/>
              </a:ext>
            </a:extLst>
          </p:cNvPr>
          <p:cNvSpPr txBox="1"/>
          <p:nvPr/>
        </p:nvSpPr>
        <p:spPr>
          <a:xfrm rot="5400000">
            <a:off x="10658405" y="3552973"/>
            <a:ext cx="1251942" cy="523220"/>
          </a:xfrm>
          <a:prstGeom prst="rect">
            <a:avLst/>
          </a:prstGeom>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400" b="1">
                <a:solidFill>
                  <a:srgbClr val="FF0000"/>
                </a:solidFill>
              </a:rPr>
              <a:t>KHỐI PHÁT SÓNG RF</a:t>
            </a:r>
          </a:p>
        </p:txBody>
      </p:sp>
      <p:sp>
        <p:nvSpPr>
          <p:cNvPr id="502" name="TextBox 501">
            <a:extLst>
              <a:ext uri="{FF2B5EF4-FFF2-40B4-BE49-F238E27FC236}">
                <a16:creationId xmlns:a16="http://schemas.microsoft.com/office/drawing/2014/main" id="{B1BE2088-6537-4248-A879-06FAD27A3065}"/>
              </a:ext>
            </a:extLst>
          </p:cNvPr>
          <p:cNvSpPr txBox="1"/>
          <p:nvPr/>
        </p:nvSpPr>
        <p:spPr>
          <a:xfrm>
            <a:off x="6871529" y="5015079"/>
            <a:ext cx="1251942" cy="307777"/>
          </a:xfrm>
          <a:prstGeom prst="rect">
            <a:avLst/>
          </a:prstGeom>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400" b="1">
                <a:solidFill>
                  <a:srgbClr val="FF0000"/>
                </a:solidFill>
              </a:rPr>
              <a:t>KHỐI XỬ LÝ</a:t>
            </a:r>
          </a:p>
        </p:txBody>
      </p:sp>
      <p:sp>
        <p:nvSpPr>
          <p:cNvPr id="209" name="TextBox 208">
            <a:extLst>
              <a:ext uri="{FF2B5EF4-FFF2-40B4-BE49-F238E27FC236}">
                <a16:creationId xmlns:a16="http://schemas.microsoft.com/office/drawing/2014/main" id="{E8D96693-AE4E-413C-8467-42C8ED6F0BA7}"/>
              </a:ext>
            </a:extLst>
          </p:cNvPr>
          <p:cNvSpPr txBox="1"/>
          <p:nvPr/>
        </p:nvSpPr>
        <p:spPr>
          <a:xfrm>
            <a:off x="6671910" y="4063841"/>
            <a:ext cx="627252" cy="307777"/>
          </a:xfrm>
          <a:prstGeom prst="rect">
            <a:avLst/>
          </a:prstGeom>
          <a:noFill/>
        </p:spPr>
        <p:txBody>
          <a:bodyPr wrap="square" rtlCol="0">
            <a:spAutoFit/>
          </a:bodyPr>
          <a:lstStyle/>
          <a:p>
            <a:r>
              <a:rPr lang="en-US" sz="1400"/>
              <a:t>PD5</a:t>
            </a:r>
          </a:p>
        </p:txBody>
      </p:sp>
      <p:sp>
        <p:nvSpPr>
          <p:cNvPr id="210" name="TextBox 209">
            <a:extLst>
              <a:ext uri="{FF2B5EF4-FFF2-40B4-BE49-F238E27FC236}">
                <a16:creationId xmlns:a16="http://schemas.microsoft.com/office/drawing/2014/main" id="{B31F7735-B069-4D39-87A6-25DBC523202C}"/>
              </a:ext>
            </a:extLst>
          </p:cNvPr>
          <p:cNvSpPr txBox="1"/>
          <p:nvPr/>
        </p:nvSpPr>
        <p:spPr>
          <a:xfrm>
            <a:off x="6671870" y="3857793"/>
            <a:ext cx="627252" cy="307777"/>
          </a:xfrm>
          <a:prstGeom prst="rect">
            <a:avLst/>
          </a:prstGeom>
          <a:noFill/>
        </p:spPr>
        <p:txBody>
          <a:bodyPr wrap="square" rtlCol="0">
            <a:spAutoFit/>
          </a:bodyPr>
          <a:lstStyle/>
          <a:p>
            <a:r>
              <a:rPr lang="en-US" sz="1400"/>
              <a:t>PD4</a:t>
            </a:r>
          </a:p>
        </p:txBody>
      </p:sp>
      <p:sp>
        <p:nvSpPr>
          <p:cNvPr id="2" name="Rectangle 1">
            <a:extLst>
              <a:ext uri="{FF2B5EF4-FFF2-40B4-BE49-F238E27FC236}">
                <a16:creationId xmlns:a16="http://schemas.microsoft.com/office/drawing/2014/main" id="{D136816C-BED0-44BB-96A5-B88FFFCD18EB}"/>
              </a:ext>
            </a:extLst>
          </p:cNvPr>
          <p:cNvSpPr/>
          <p:nvPr/>
        </p:nvSpPr>
        <p:spPr>
          <a:xfrm>
            <a:off x="137592" y="6109219"/>
            <a:ext cx="2597186" cy="584775"/>
          </a:xfrm>
          <a:prstGeom prst="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5"/>
          </a:lnRef>
          <a:fillRef idx="1">
            <a:schemeClr val="lt1"/>
          </a:fillRef>
          <a:effectRef idx="0">
            <a:schemeClr val="accent5"/>
          </a:effectRef>
          <a:fontRef idx="minor">
            <a:schemeClr val="dk1"/>
          </a:fontRef>
        </p:style>
        <p:txBody>
          <a:bodyPr wrap="none" lIns="91440" tIns="45720" rIns="91440" bIns="45720">
            <a:spAutoFit/>
          </a:bodyPr>
          <a:lstStyle/>
          <a:p>
            <a:pPr algn="ctr"/>
            <a:r>
              <a:rPr lang="en-US" sz="3200" b="1">
                <a:ln w="22225">
                  <a:solidFill>
                    <a:schemeClr val="accent2"/>
                  </a:solidFill>
                  <a:prstDash val="solid"/>
                </a:ln>
                <a:solidFill>
                  <a:schemeClr val="accent2">
                    <a:lumMod val="40000"/>
                    <a:lumOff val="60000"/>
                  </a:schemeClr>
                </a:solidFill>
              </a:rPr>
              <a:t>Khu vực xử lý </a:t>
            </a:r>
          </a:p>
        </p:txBody>
      </p:sp>
      <p:sp>
        <p:nvSpPr>
          <p:cNvPr id="14" name="Rectangle: Diagonal Corners Snipped 13">
            <a:extLst>
              <a:ext uri="{FF2B5EF4-FFF2-40B4-BE49-F238E27FC236}">
                <a16:creationId xmlns:a16="http://schemas.microsoft.com/office/drawing/2014/main" id="{42D3FD34-284E-43AE-B988-E255B286403E}"/>
              </a:ext>
            </a:extLst>
          </p:cNvPr>
          <p:cNvSpPr/>
          <p:nvPr/>
        </p:nvSpPr>
        <p:spPr>
          <a:xfrm>
            <a:off x="117880" y="105611"/>
            <a:ext cx="1495244" cy="604447"/>
          </a:xfrm>
          <a:prstGeom prst="snip2Diag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t>Sơ đồ khối</a:t>
            </a:r>
            <a:endParaRPr lang="vi-VN"/>
          </a:p>
        </p:txBody>
      </p:sp>
      <p:sp>
        <p:nvSpPr>
          <p:cNvPr id="212" name="Rectangle 211">
            <a:extLst>
              <a:ext uri="{FF2B5EF4-FFF2-40B4-BE49-F238E27FC236}">
                <a16:creationId xmlns:a16="http://schemas.microsoft.com/office/drawing/2014/main" id="{8E5E13E0-635F-4C99-912E-511BF88922B7}"/>
              </a:ext>
            </a:extLst>
          </p:cNvPr>
          <p:cNvSpPr/>
          <p:nvPr/>
        </p:nvSpPr>
        <p:spPr>
          <a:xfrm>
            <a:off x="4306987" y="1437960"/>
            <a:ext cx="1026756" cy="843040"/>
          </a:xfrm>
          <a:prstGeom prst="rect">
            <a:avLst/>
          </a:prstGeom>
          <a:scene3d>
            <a:camera prst="orthographicFront"/>
            <a:lightRig rig="threePt" dir="t"/>
          </a:scene3d>
          <a:sp3d>
            <a:bevelT w="114300" prst="artDeco"/>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vi-VN"/>
          </a:p>
        </p:txBody>
      </p:sp>
      <p:sp>
        <p:nvSpPr>
          <p:cNvPr id="213" name="TextBox 212">
            <a:extLst>
              <a:ext uri="{FF2B5EF4-FFF2-40B4-BE49-F238E27FC236}">
                <a16:creationId xmlns:a16="http://schemas.microsoft.com/office/drawing/2014/main" id="{5EB144EA-B5C9-4B9E-BF80-700FA071BB7C}"/>
              </a:ext>
            </a:extLst>
          </p:cNvPr>
          <p:cNvSpPr txBox="1"/>
          <p:nvPr/>
        </p:nvSpPr>
        <p:spPr>
          <a:xfrm>
            <a:off x="4361339" y="1610989"/>
            <a:ext cx="905593" cy="307777"/>
          </a:xfrm>
          <a:prstGeom prst="rect">
            <a:avLst/>
          </a:prstGeom>
          <a:noFill/>
        </p:spPr>
        <p:txBody>
          <a:bodyPr wrap="square" rtlCol="0">
            <a:spAutoFit/>
          </a:bodyPr>
          <a:lstStyle/>
          <a:p>
            <a:pPr algn="ctr"/>
            <a:r>
              <a:rPr lang="en-US" sz="1400" b="1"/>
              <a:t>WS2812B</a:t>
            </a:r>
          </a:p>
        </p:txBody>
      </p:sp>
      <p:sp>
        <p:nvSpPr>
          <p:cNvPr id="215" name="TextBox 214">
            <a:extLst>
              <a:ext uri="{FF2B5EF4-FFF2-40B4-BE49-F238E27FC236}">
                <a16:creationId xmlns:a16="http://schemas.microsoft.com/office/drawing/2014/main" id="{0EA607CE-AFDD-4FEA-9749-2C728F56276D}"/>
              </a:ext>
            </a:extLst>
          </p:cNvPr>
          <p:cNvSpPr txBox="1"/>
          <p:nvPr/>
        </p:nvSpPr>
        <p:spPr>
          <a:xfrm>
            <a:off x="4552559" y="1903107"/>
            <a:ext cx="557480" cy="307777"/>
          </a:xfrm>
          <a:prstGeom prst="rect">
            <a:avLst/>
          </a:prstGeom>
          <a:noFill/>
        </p:spPr>
        <p:txBody>
          <a:bodyPr wrap="square" rtlCol="0">
            <a:spAutoFit/>
          </a:bodyPr>
          <a:lstStyle/>
          <a:p>
            <a:pPr algn="ctr"/>
            <a:r>
              <a:rPr lang="en-US" sz="1400"/>
              <a:t>DO</a:t>
            </a:r>
          </a:p>
        </p:txBody>
      </p:sp>
      <p:sp>
        <p:nvSpPr>
          <p:cNvPr id="217" name="TextBox 216">
            <a:extLst>
              <a:ext uri="{FF2B5EF4-FFF2-40B4-BE49-F238E27FC236}">
                <a16:creationId xmlns:a16="http://schemas.microsoft.com/office/drawing/2014/main" id="{8D30BB17-4F6C-4E6A-AB2F-37E5222FF0DE}"/>
              </a:ext>
            </a:extLst>
          </p:cNvPr>
          <p:cNvSpPr txBox="1"/>
          <p:nvPr/>
        </p:nvSpPr>
        <p:spPr>
          <a:xfrm>
            <a:off x="4397857" y="164006"/>
            <a:ext cx="1844582" cy="307777"/>
          </a:xfrm>
          <a:prstGeom prst="rect">
            <a:avLst/>
          </a:prstGeom>
          <a:effectLst>
            <a:outerShdw blurRad="50800" dist="38100" algn="l" rotWithShape="0">
              <a:prstClr val="black">
                <a:alpha val="40000"/>
              </a:prstClr>
            </a:outerShdw>
          </a:effectLst>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400" b="1">
                <a:solidFill>
                  <a:srgbClr val="FF0000"/>
                </a:solidFill>
              </a:rPr>
              <a:t>KHỐI LED CHỈ HƯỚNG</a:t>
            </a:r>
          </a:p>
        </p:txBody>
      </p:sp>
      <p:sp>
        <p:nvSpPr>
          <p:cNvPr id="219" name="Rectangle 218">
            <a:extLst>
              <a:ext uri="{FF2B5EF4-FFF2-40B4-BE49-F238E27FC236}">
                <a16:creationId xmlns:a16="http://schemas.microsoft.com/office/drawing/2014/main" id="{4B3430F3-5179-45A7-A193-A123BFC77D29}"/>
              </a:ext>
            </a:extLst>
          </p:cNvPr>
          <p:cNvSpPr/>
          <p:nvPr/>
        </p:nvSpPr>
        <p:spPr>
          <a:xfrm>
            <a:off x="5331831" y="1437960"/>
            <a:ext cx="1026756" cy="843040"/>
          </a:xfrm>
          <a:prstGeom prst="rect">
            <a:avLst/>
          </a:prstGeom>
          <a:scene3d>
            <a:camera prst="orthographicFront"/>
            <a:lightRig rig="threePt" dir="t"/>
          </a:scene3d>
          <a:sp3d>
            <a:bevelT w="114300" prst="artDeco"/>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vi-VN"/>
          </a:p>
        </p:txBody>
      </p:sp>
      <p:sp>
        <p:nvSpPr>
          <p:cNvPr id="221" name="TextBox 220">
            <a:extLst>
              <a:ext uri="{FF2B5EF4-FFF2-40B4-BE49-F238E27FC236}">
                <a16:creationId xmlns:a16="http://schemas.microsoft.com/office/drawing/2014/main" id="{9909F7AE-5B66-4113-877E-4196379C5714}"/>
              </a:ext>
            </a:extLst>
          </p:cNvPr>
          <p:cNvSpPr txBox="1"/>
          <p:nvPr/>
        </p:nvSpPr>
        <p:spPr>
          <a:xfrm>
            <a:off x="5386183" y="1610988"/>
            <a:ext cx="905593" cy="307777"/>
          </a:xfrm>
          <a:prstGeom prst="rect">
            <a:avLst/>
          </a:prstGeom>
          <a:noFill/>
        </p:spPr>
        <p:txBody>
          <a:bodyPr wrap="square" rtlCol="0">
            <a:spAutoFit/>
          </a:bodyPr>
          <a:lstStyle/>
          <a:p>
            <a:pPr algn="ctr"/>
            <a:r>
              <a:rPr lang="en-US" sz="1400" b="1"/>
              <a:t>WS2812B</a:t>
            </a:r>
          </a:p>
        </p:txBody>
      </p:sp>
      <p:sp>
        <p:nvSpPr>
          <p:cNvPr id="222" name="TextBox 221">
            <a:extLst>
              <a:ext uri="{FF2B5EF4-FFF2-40B4-BE49-F238E27FC236}">
                <a16:creationId xmlns:a16="http://schemas.microsoft.com/office/drawing/2014/main" id="{A43FBDB6-96E1-41C2-9618-F0FC516A606F}"/>
              </a:ext>
            </a:extLst>
          </p:cNvPr>
          <p:cNvSpPr txBox="1"/>
          <p:nvPr/>
        </p:nvSpPr>
        <p:spPr>
          <a:xfrm>
            <a:off x="5567425" y="1891805"/>
            <a:ext cx="557480" cy="307777"/>
          </a:xfrm>
          <a:prstGeom prst="rect">
            <a:avLst/>
          </a:prstGeom>
          <a:noFill/>
        </p:spPr>
        <p:txBody>
          <a:bodyPr wrap="square" rtlCol="0">
            <a:spAutoFit/>
          </a:bodyPr>
          <a:lstStyle/>
          <a:p>
            <a:pPr algn="ctr"/>
            <a:r>
              <a:rPr lang="en-US" sz="1400"/>
              <a:t>DO</a:t>
            </a:r>
          </a:p>
        </p:txBody>
      </p:sp>
      <p:sp>
        <p:nvSpPr>
          <p:cNvPr id="224" name="TextBox 223">
            <a:extLst>
              <a:ext uri="{FF2B5EF4-FFF2-40B4-BE49-F238E27FC236}">
                <a16:creationId xmlns:a16="http://schemas.microsoft.com/office/drawing/2014/main" id="{C0CACB6E-E50F-4D33-A897-5C576CFE0FB0}"/>
              </a:ext>
            </a:extLst>
          </p:cNvPr>
          <p:cNvSpPr txBox="1"/>
          <p:nvPr/>
        </p:nvSpPr>
        <p:spPr>
          <a:xfrm>
            <a:off x="6661824" y="3644913"/>
            <a:ext cx="627252" cy="307777"/>
          </a:xfrm>
          <a:prstGeom prst="rect">
            <a:avLst/>
          </a:prstGeom>
          <a:noFill/>
        </p:spPr>
        <p:txBody>
          <a:bodyPr wrap="square" rtlCol="0">
            <a:spAutoFit/>
          </a:bodyPr>
          <a:lstStyle/>
          <a:p>
            <a:r>
              <a:rPr lang="en-US" sz="1400"/>
              <a:t>PD3</a:t>
            </a:r>
          </a:p>
        </p:txBody>
      </p:sp>
      <p:sp>
        <p:nvSpPr>
          <p:cNvPr id="225" name="TextBox 224">
            <a:extLst>
              <a:ext uri="{FF2B5EF4-FFF2-40B4-BE49-F238E27FC236}">
                <a16:creationId xmlns:a16="http://schemas.microsoft.com/office/drawing/2014/main" id="{C351A245-9038-4FEB-AC13-7DBA05D2373C}"/>
              </a:ext>
            </a:extLst>
          </p:cNvPr>
          <p:cNvSpPr txBox="1"/>
          <p:nvPr/>
        </p:nvSpPr>
        <p:spPr>
          <a:xfrm>
            <a:off x="6656146" y="3438763"/>
            <a:ext cx="627252" cy="307777"/>
          </a:xfrm>
          <a:prstGeom prst="rect">
            <a:avLst/>
          </a:prstGeom>
          <a:noFill/>
        </p:spPr>
        <p:txBody>
          <a:bodyPr wrap="square" rtlCol="0">
            <a:spAutoFit/>
          </a:bodyPr>
          <a:lstStyle/>
          <a:p>
            <a:r>
              <a:rPr lang="en-US" sz="1400"/>
              <a:t>PD2</a:t>
            </a:r>
          </a:p>
        </p:txBody>
      </p:sp>
      <p:sp>
        <p:nvSpPr>
          <p:cNvPr id="226" name="TextBox 225">
            <a:extLst>
              <a:ext uri="{FF2B5EF4-FFF2-40B4-BE49-F238E27FC236}">
                <a16:creationId xmlns:a16="http://schemas.microsoft.com/office/drawing/2014/main" id="{7022F537-0A3D-4778-BBFF-AB8AFD288B94}"/>
              </a:ext>
            </a:extLst>
          </p:cNvPr>
          <p:cNvSpPr txBox="1"/>
          <p:nvPr/>
        </p:nvSpPr>
        <p:spPr>
          <a:xfrm>
            <a:off x="6656146" y="3217782"/>
            <a:ext cx="627252" cy="307777"/>
          </a:xfrm>
          <a:prstGeom prst="rect">
            <a:avLst/>
          </a:prstGeom>
          <a:noFill/>
        </p:spPr>
        <p:txBody>
          <a:bodyPr wrap="square" rtlCol="0">
            <a:spAutoFit/>
          </a:bodyPr>
          <a:lstStyle/>
          <a:p>
            <a:r>
              <a:rPr lang="en-US" sz="1400"/>
              <a:t>PD1</a:t>
            </a:r>
          </a:p>
        </p:txBody>
      </p:sp>
      <p:cxnSp>
        <p:nvCxnSpPr>
          <p:cNvPr id="461" name="Connector: Elbow 460">
            <a:extLst>
              <a:ext uri="{FF2B5EF4-FFF2-40B4-BE49-F238E27FC236}">
                <a16:creationId xmlns:a16="http://schemas.microsoft.com/office/drawing/2014/main" id="{2108CB7A-8F79-4E45-80A0-4495BAF5EA8D}"/>
              </a:ext>
            </a:extLst>
          </p:cNvPr>
          <p:cNvCxnSpPr>
            <a:cxnSpLocks/>
            <a:stCxn id="59" idx="3"/>
            <a:endCxn id="224" idx="1"/>
          </p:cNvCxnSpPr>
          <p:nvPr/>
        </p:nvCxnSpPr>
        <p:spPr>
          <a:xfrm>
            <a:off x="3847931" y="2752367"/>
            <a:ext cx="2813893" cy="1046435"/>
          </a:xfrm>
          <a:prstGeom prst="bentConnector3">
            <a:avLst>
              <a:gd name="adj1" fmla="val 2039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4" name="Connector: Elbow 463">
            <a:extLst>
              <a:ext uri="{FF2B5EF4-FFF2-40B4-BE49-F238E27FC236}">
                <a16:creationId xmlns:a16="http://schemas.microsoft.com/office/drawing/2014/main" id="{22BD8111-DFF9-48B5-B91B-8E38B3145808}"/>
              </a:ext>
            </a:extLst>
          </p:cNvPr>
          <p:cNvCxnSpPr>
            <a:cxnSpLocks/>
            <a:stCxn id="65" idx="3"/>
            <a:endCxn id="210" idx="1"/>
          </p:cNvCxnSpPr>
          <p:nvPr/>
        </p:nvCxnSpPr>
        <p:spPr>
          <a:xfrm>
            <a:off x="3858126" y="4009804"/>
            <a:ext cx="2813744" cy="187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2" name="Connector: Elbow 461">
            <a:extLst>
              <a:ext uri="{FF2B5EF4-FFF2-40B4-BE49-F238E27FC236}">
                <a16:creationId xmlns:a16="http://schemas.microsoft.com/office/drawing/2014/main" id="{A22E5A9B-53C7-48A7-84CF-5E1FBCA6A632}"/>
              </a:ext>
            </a:extLst>
          </p:cNvPr>
          <p:cNvCxnSpPr>
            <a:stCxn id="110" idx="3"/>
            <a:endCxn id="100" idx="1"/>
          </p:cNvCxnSpPr>
          <p:nvPr/>
        </p:nvCxnSpPr>
        <p:spPr>
          <a:xfrm>
            <a:off x="8287786" y="4067887"/>
            <a:ext cx="1484048" cy="200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1" name="Connector: Elbow 470">
            <a:extLst>
              <a:ext uri="{FF2B5EF4-FFF2-40B4-BE49-F238E27FC236}">
                <a16:creationId xmlns:a16="http://schemas.microsoft.com/office/drawing/2014/main" id="{5305ED50-1ED2-45D4-9A82-D8BBBCAE899F}"/>
              </a:ext>
            </a:extLst>
          </p:cNvPr>
          <p:cNvCxnSpPr>
            <a:stCxn id="109" idx="3"/>
            <a:endCxn id="99" idx="1"/>
          </p:cNvCxnSpPr>
          <p:nvPr/>
        </p:nvCxnSpPr>
        <p:spPr>
          <a:xfrm>
            <a:off x="8275866" y="3843664"/>
            <a:ext cx="1501108" cy="122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4" name="Connector: Elbow 473">
            <a:extLst>
              <a:ext uri="{FF2B5EF4-FFF2-40B4-BE49-F238E27FC236}">
                <a16:creationId xmlns:a16="http://schemas.microsoft.com/office/drawing/2014/main" id="{E8D45BD9-A7AF-4269-BC94-9AB61FCF57E0}"/>
              </a:ext>
            </a:extLst>
          </p:cNvPr>
          <p:cNvCxnSpPr>
            <a:cxnSpLocks/>
            <a:stCxn id="108" idx="3"/>
            <a:endCxn id="98" idx="1"/>
          </p:cNvCxnSpPr>
          <p:nvPr/>
        </p:nvCxnSpPr>
        <p:spPr>
          <a:xfrm>
            <a:off x="8285584" y="3621461"/>
            <a:ext cx="1482954" cy="149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4" name="Connector: Elbow 483">
            <a:extLst>
              <a:ext uri="{FF2B5EF4-FFF2-40B4-BE49-F238E27FC236}">
                <a16:creationId xmlns:a16="http://schemas.microsoft.com/office/drawing/2014/main" id="{A912353E-A90B-47B6-9DA7-97176E2C9B03}"/>
              </a:ext>
            </a:extLst>
          </p:cNvPr>
          <p:cNvCxnSpPr>
            <a:cxnSpLocks/>
            <a:stCxn id="107" idx="3"/>
            <a:endCxn id="97" idx="1"/>
          </p:cNvCxnSpPr>
          <p:nvPr/>
        </p:nvCxnSpPr>
        <p:spPr>
          <a:xfrm flipV="1">
            <a:off x="8281474" y="3400177"/>
            <a:ext cx="1487065" cy="401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Connector: Elbow 93">
            <a:extLst>
              <a:ext uri="{FF2B5EF4-FFF2-40B4-BE49-F238E27FC236}">
                <a16:creationId xmlns:a16="http://schemas.microsoft.com/office/drawing/2014/main" id="{B3532AC8-8BC2-4DAE-9721-5C5FC41C4B5C}"/>
              </a:ext>
            </a:extLst>
          </p:cNvPr>
          <p:cNvCxnSpPr>
            <a:cxnSpLocks/>
          </p:cNvCxnSpPr>
          <p:nvPr/>
        </p:nvCxnSpPr>
        <p:spPr>
          <a:xfrm rot="5400000">
            <a:off x="6937475" y="2482346"/>
            <a:ext cx="459344" cy="934"/>
          </a:xfrm>
          <a:prstGeom prst="bentConnector3">
            <a:avLst/>
          </a:prstGeom>
          <a:ln>
            <a:tailEnd type="triangle"/>
          </a:ln>
        </p:spPr>
        <p:style>
          <a:lnRef idx="3">
            <a:schemeClr val="accent2"/>
          </a:lnRef>
          <a:fillRef idx="0">
            <a:schemeClr val="accent2"/>
          </a:fillRef>
          <a:effectRef idx="2">
            <a:schemeClr val="accent2"/>
          </a:effectRef>
          <a:fontRef idx="minor">
            <a:schemeClr val="tx1"/>
          </a:fontRef>
        </p:style>
      </p:cxnSp>
      <p:sp>
        <p:nvSpPr>
          <p:cNvPr id="256" name="Rectangle 255">
            <a:extLst>
              <a:ext uri="{FF2B5EF4-FFF2-40B4-BE49-F238E27FC236}">
                <a16:creationId xmlns:a16="http://schemas.microsoft.com/office/drawing/2014/main" id="{1A27299A-DFCC-4830-AE4B-C6050B084061}"/>
              </a:ext>
            </a:extLst>
          </p:cNvPr>
          <p:cNvSpPr/>
          <p:nvPr/>
        </p:nvSpPr>
        <p:spPr>
          <a:xfrm>
            <a:off x="5386183" y="604303"/>
            <a:ext cx="905593" cy="48900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2"/>
          </a:lnRef>
          <a:fillRef idx="2">
            <a:schemeClr val="accent2"/>
          </a:fillRef>
          <a:effectRef idx="1">
            <a:schemeClr val="accent2"/>
          </a:effectRef>
          <a:fontRef idx="minor">
            <a:schemeClr val="dk1"/>
          </a:fontRef>
        </p:style>
        <p:txBody>
          <a:bodyPr rtlCol="0" anchor="ctr"/>
          <a:lstStyle/>
          <a:p>
            <a:pPr algn="ctr"/>
            <a:r>
              <a:rPr lang="vi-VN" sz="1300" b="1"/>
              <a:t>DC </a:t>
            </a:r>
          </a:p>
          <a:p>
            <a:pPr algn="ctr"/>
            <a:r>
              <a:rPr lang="vi-VN" sz="1300" b="1"/>
              <a:t>5V-5A</a:t>
            </a:r>
          </a:p>
        </p:txBody>
      </p:sp>
      <p:cxnSp>
        <p:nvCxnSpPr>
          <p:cNvPr id="252" name="Straight Arrow Connector 251">
            <a:extLst>
              <a:ext uri="{FF2B5EF4-FFF2-40B4-BE49-F238E27FC236}">
                <a16:creationId xmlns:a16="http://schemas.microsoft.com/office/drawing/2014/main" id="{E0CB1954-E6E4-4579-9902-E6AAF84F9A94}"/>
              </a:ext>
            </a:extLst>
          </p:cNvPr>
          <p:cNvCxnSpPr>
            <a:cxnSpLocks/>
          </p:cNvCxnSpPr>
          <p:nvPr/>
        </p:nvCxnSpPr>
        <p:spPr>
          <a:xfrm>
            <a:off x="5633346" y="1093308"/>
            <a:ext cx="6229" cy="344652"/>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Connector: Elbow 16">
            <a:extLst>
              <a:ext uri="{FF2B5EF4-FFF2-40B4-BE49-F238E27FC236}">
                <a16:creationId xmlns:a16="http://schemas.microsoft.com/office/drawing/2014/main" id="{B982ABBC-F56D-4962-A9FE-2B96125D8E0A}"/>
              </a:ext>
            </a:extLst>
          </p:cNvPr>
          <p:cNvCxnSpPr>
            <a:stCxn id="226" idx="1"/>
            <a:endCxn id="219" idx="2"/>
          </p:cNvCxnSpPr>
          <p:nvPr/>
        </p:nvCxnSpPr>
        <p:spPr>
          <a:xfrm rot="10800000">
            <a:off x="5845210" y="2281001"/>
            <a:ext cx="810937" cy="109067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B688FC3E-5AC2-4BDD-8CDD-403C3D6AA26A}"/>
              </a:ext>
            </a:extLst>
          </p:cNvPr>
          <p:cNvCxnSpPr>
            <a:cxnSpLocks/>
            <a:endCxn id="212" idx="2"/>
          </p:cNvCxnSpPr>
          <p:nvPr/>
        </p:nvCxnSpPr>
        <p:spPr>
          <a:xfrm rot="5400000" flipH="1" flipV="1">
            <a:off x="4165555" y="2935380"/>
            <a:ext cx="1309189" cy="43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E7B1568A-5203-4B9A-A371-9DF4908676D0}"/>
              </a:ext>
            </a:extLst>
          </p:cNvPr>
          <p:cNvCxnSpPr>
            <a:stCxn id="54" idx="3"/>
            <a:endCxn id="209" idx="1"/>
          </p:cNvCxnSpPr>
          <p:nvPr/>
        </p:nvCxnSpPr>
        <p:spPr>
          <a:xfrm flipV="1">
            <a:off x="3824276" y="4217730"/>
            <a:ext cx="2847634" cy="1205035"/>
          </a:xfrm>
          <a:prstGeom prst="bentConnector3">
            <a:avLst>
              <a:gd name="adj1" fmla="val 2181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0A71DAF-DF22-4E29-9CA1-D900047B5109}"/>
              </a:ext>
            </a:extLst>
          </p:cNvPr>
          <p:cNvCxnSpPr>
            <a:cxnSpLocks/>
            <a:stCxn id="101" idx="1"/>
            <a:endCxn id="111" idx="3"/>
          </p:cNvCxnSpPr>
          <p:nvPr/>
        </p:nvCxnSpPr>
        <p:spPr>
          <a:xfrm flipH="1" flipV="1">
            <a:off x="8277178" y="4306542"/>
            <a:ext cx="1503927" cy="5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CE8B95A0-C641-40CD-ADF7-35372708D4DC}"/>
              </a:ext>
            </a:extLst>
          </p:cNvPr>
          <p:cNvCxnSpPr>
            <a:cxnSpLocks/>
            <a:stCxn id="225" idx="1"/>
          </p:cNvCxnSpPr>
          <p:nvPr/>
        </p:nvCxnSpPr>
        <p:spPr>
          <a:xfrm rot="10800000" flipV="1">
            <a:off x="4818018" y="3592651"/>
            <a:ext cx="1838129" cy="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64" name="Connector: Elbow 63">
            <a:extLst>
              <a:ext uri="{FF2B5EF4-FFF2-40B4-BE49-F238E27FC236}">
                <a16:creationId xmlns:a16="http://schemas.microsoft.com/office/drawing/2014/main" id="{FF60B674-2B45-4ECD-8B61-FFC8DF940EB9}"/>
              </a:ext>
            </a:extLst>
          </p:cNvPr>
          <p:cNvCxnSpPr>
            <a:cxnSpLocks/>
          </p:cNvCxnSpPr>
          <p:nvPr/>
        </p:nvCxnSpPr>
        <p:spPr>
          <a:xfrm rot="5400000">
            <a:off x="7561282" y="2482346"/>
            <a:ext cx="459344" cy="934"/>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
        <p:nvSpPr>
          <p:cNvPr id="73" name="Rectangle 72">
            <a:extLst>
              <a:ext uri="{FF2B5EF4-FFF2-40B4-BE49-F238E27FC236}">
                <a16:creationId xmlns:a16="http://schemas.microsoft.com/office/drawing/2014/main" id="{26CAA16D-7E01-4433-9FB5-84834684BC40}"/>
              </a:ext>
            </a:extLst>
          </p:cNvPr>
          <p:cNvSpPr/>
          <p:nvPr/>
        </p:nvSpPr>
        <p:spPr>
          <a:xfrm>
            <a:off x="4365221" y="603610"/>
            <a:ext cx="905593" cy="48900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2"/>
          </a:lnRef>
          <a:fillRef idx="2">
            <a:schemeClr val="accent2"/>
          </a:fillRef>
          <a:effectRef idx="1">
            <a:schemeClr val="accent2"/>
          </a:effectRef>
          <a:fontRef idx="minor">
            <a:schemeClr val="dk1"/>
          </a:fontRef>
        </p:style>
        <p:txBody>
          <a:bodyPr rtlCol="0" anchor="ctr"/>
          <a:lstStyle/>
          <a:p>
            <a:pPr algn="ctr"/>
            <a:r>
              <a:rPr lang="vi-VN" sz="1300" b="1"/>
              <a:t>DC </a:t>
            </a:r>
          </a:p>
          <a:p>
            <a:pPr algn="ctr"/>
            <a:r>
              <a:rPr lang="vi-VN" sz="1300" b="1"/>
              <a:t>5V-8A</a:t>
            </a:r>
          </a:p>
        </p:txBody>
      </p:sp>
      <p:cxnSp>
        <p:nvCxnSpPr>
          <p:cNvPr id="76" name="Straight Arrow Connector 75">
            <a:extLst>
              <a:ext uri="{FF2B5EF4-FFF2-40B4-BE49-F238E27FC236}">
                <a16:creationId xmlns:a16="http://schemas.microsoft.com/office/drawing/2014/main" id="{712AE23B-0797-40C5-92C9-36F3F1C18DE5}"/>
              </a:ext>
            </a:extLst>
          </p:cNvPr>
          <p:cNvCxnSpPr>
            <a:cxnSpLocks/>
          </p:cNvCxnSpPr>
          <p:nvPr/>
        </p:nvCxnSpPr>
        <p:spPr>
          <a:xfrm>
            <a:off x="6040249" y="1085541"/>
            <a:ext cx="6229" cy="344652"/>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7" name="Straight Arrow Connector 76">
            <a:extLst>
              <a:ext uri="{FF2B5EF4-FFF2-40B4-BE49-F238E27FC236}">
                <a16:creationId xmlns:a16="http://schemas.microsoft.com/office/drawing/2014/main" id="{D5D9287D-8F42-4FC1-8E26-3022CD7A600B}"/>
              </a:ext>
            </a:extLst>
          </p:cNvPr>
          <p:cNvCxnSpPr>
            <a:cxnSpLocks/>
          </p:cNvCxnSpPr>
          <p:nvPr/>
        </p:nvCxnSpPr>
        <p:spPr>
          <a:xfrm>
            <a:off x="4621957" y="1100382"/>
            <a:ext cx="6229" cy="344652"/>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8" name="Straight Arrow Connector 77">
            <a:extLst>
              <a:ext uri="{FF2B5EF4-FFF2-40B4-BE49-F238E27FC236}">
                <a16:creationId xmlns:a16="http://schemas.microsoft.com/office/drawing/2014/main" id="{028F6DD2-BE11-42E7-8789-8A118993DBFD}"/>
              </a:ext>
            </a:extLst>
          </p:cNvPr>
          <p:cNvCxnSpPr>
            <a:cxnSpLocks/>
          </p:cNvCxnSpPr>
          <p:nvPr/>
        </p:nvCxnSpPr>
        <p:spPr>
          <a:xfrm>
            <a:off x="5028860" y="1092615"/>
            <a:ext cx="6229" cy="344652"/>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1519339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BB2B191-E55B-4B74-896C-FA2B5F910CB3}"/>
              </a:ext>
            </a:extLst>
          </p:cNvPr>
          <p:cNvSpPr/>
          <p:nvPr/>
        </p:nvSpPr>
        <p:spPr>
          <a:xfrm>
            <a:off x="5630337" y="2051883"/>
            <a:ext cx="1659465" cy="2026088"/>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rtlCol="0" anchor="ctr"/>
          <a:lstStyle/>
          <a:p>
            <a:pPr algn="ctr"/>
            <a:endParaRPr lang="vi-VN"/>
          </a:p>
        </p:txBody>
      </p:sp>
      <p:sp>
        <p:nvSpPr>
          <p:cNvPr id="7" name="Rectangle 6">
            <a:extLst>
              <a:ext uri="{FF2B5EF4-FFF2-40B4-BE49-F238E27FC236}">
                <a16:creationId xmlns:a16="http://schemas.microsoft.com/office/drawing/2014/main" id="{D5C7C055-8D48-4DB5-80F4-AF74F0BB6EE7}"/>
              </a:ext>
            </a:extLst>
          </p:cNvPr>
          <p:cNvSpPr/>
          <p:nvPr/>
        </p:nvSpPr>
        <p:spPr>
          <a:xfrm>
            <a:off x="5776955" y="941258"/>
            <a:ext cx="1327972" cy="629931"/>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2"/>
          </a:lnRef>
          <a:fillRef idx="2">
            <a:schemeClr val="accent2"/>
          </a:fillRef>
          <a:effectRef idx="1">
            <a:schemeClr val="accent2"/>
          </a:effectRef>
          <a:fontRef idx="minor">
            <a:schemeClr val="dk1"/>
          </a:fontRef>
        </p:style>
        <p:txBody>
          <a:bodyPr rtlCol="0" anchor="ctr"/>
          <a:lstStyle/>
          <a:p>
            <a:pPr algn="ctr"/>
            <a:r>
              <a:rPr lang="vi-VN" sz="1600" b="1"/>
              <a:t>DC 5V-3A</a:t>
            </a:r>
          </a:p>
        </p:txBody>
      </p:sp>
      <p:sp>
        <p:nvSpPr>
          <p:cNvPr id="90" name="Rectangle 89">
            <a:extLst>
              <a:ext uri="{FF2B5EF4-FFF2-40B4-BE49-F238E27FC236}">
                <a16:creationId xmlns:a16="http://schemas.microsoft.com/office/drawing/2014/main" id="{292BC2DB-C89E-4CFF-8A01-8425CEBE3392}"/>
              </a:ext>
            </a:extLst>
          </p:cNvPr>
          <p:cNvSpPr/>
          <p:nvPr/>
        </p:nvSpPr>
        <p:spPr>
          <a:xfrm rot="5400000">
            <a:off x="8219533" y="1515268"/>
            <a:ext cx="1350155" cy="1103641"/>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vi-VN"/>
          </a:p>
        </p:txBody>
      </p:sp>
      <p:sp>
        <p:nvSpPr>
          <p:cNvPr id="97" name="TextBox 96">
            <a:extLst>
              <a:ext uri="{FF2B5EF4-FFF2-40B4-BE49-F238E27FC236}">
                <a16:creationId xmlns:a16="http://schemas.microsoft.com/office/drawing/2014/main" id="{CD003FFA-458C-4C91-A850-FB7FDBBDBBE0}"/>
              </a:ext>
            </a:extLst>
          </p:cNvPr>
          <p:cNvSpPr txBox="1"/>
          <p:nvPr/>
        </p:nvSpPr>
        <p:spPr>
          <a:xfrm>
            <a:off x="8314241" y="1473498"/>
            <a:ext cx="531845" cy="307777"/>
          </a:xfrm>
          <a:prstGeom prst="rect">
            <a:avLst/>
          </a:prstGeom>
          <a:noFill/>
        </p:spPr>
        <p:txBody>
          <a:bodyPr wrap="square" rtlCol="0">
            <a:spAutoFit/>
          </a:bodyPr>
          <a:lstStyle/>
          <a:p>
            <a:r>
              <a:rPr lang="en-US" sz="1400"/>
              <a:t>CE</a:t>
            </a:r>
          </a:p>
        </p:txBody>
      </p:sp>
      <p:sp>
        <p:nvSpPr>
          <p:cNvPr id="98" name="TextBox 97">
            <a:extLst>
              <a:ext uri="{FF2B5EF4-FFF2-40B4-BE49-F238E27FC236}">
                <a16:creationId xmlns:a16="http://schemas.microsoft.com/office/drawing/2014/main" id="{6EEC4E10-76D8-4D25-B719-78C041395228}"/>
              </a:ext>
            </a:extLst>
          </p:cNvPr>
          <p:cNvSpPr txBox="1"/>
          <p:nvPr/>
        </p:nvSpPr>
        <p:spPr>
          <a:xfrm>
            <a:off x="8314240" y="1696273"/>
            <a:ext cx="531845" cy="307777"/>
          </a:xfrm>
          <a:prstGeom prst="rect">
            <a:avLst/>
          </a:prstGeom>
          <a:noFill/>
        </p:spPr>
        <p:txBody>
          <a:bodyPr wrap="square" rtlCol="0">
            <a:spAutoFit/>
          </a:bodyPr>
          <a:lstStyle/>
          <a:p>
            <a:r>
              <a:rPr lang="en-US" sz="1400"/>
              <a:t>CSN</a:t>
            </a:r>
          </a:p>
        </p:txBody>
      </p:sp>
      <p:sp>
        <p:nvSpPr>
          <p:cNvPr id="99" name="TextBox 98">
            <a:extLst>
              <a:ext uri="{FF2B5EF4-FFF2-40B4-BE49-F238E27FC236}">
                <a16:creationId xmlns:a16="http://schemas.microsoft.com/office/drawing/2014/main" id="{F99BAF60-E7CF-4696-83C4-AEE877F09E2F}"/>
              </a:ext>
            </a:extLst>
          </p:cNvPr>
          <p:cNvSpPr txBox="1"/>
          <p:nvPr/>
        </p:nvSpPr>
        <p:spPr>
          <a:xfrm>
            <a:off x="8322676" y="1918210"/>
            <a:ext cx="531845" cy="307777"/>
          </a:xfrm>
          <a:prstGeom prst="rect">
            <a:avLst/>
          </a:prstGeom>
          <a:noFill/>
        </p:spPr>
        <p:txBody>
          <a:bodyPr wrap="square" rtlCol="0">
            <a:spAutoFit/>
          </a:bodyPr>
          <a:lstStyle/>
          <a:p>
            <a:r>
              <a:rPr lang="en-US" sz="1400"/>
              <a:t>SCK</a:t>
            </a:r>
          </a:p>
        </p:txBody>
      </p:sp>
      <p:sp>
        <p:nvSpPr>
          <p:cNvPr id="100" name="TextBox 99">
            <a:extLst>
              <a:ext uri="{FF2B5EF4-FFF2-40B4-BE49-F238E27FC236}">
                <a16:creationId xmlns:a16="http://schemas.microsoft.com/office/drawing/2014/main" id="{1D26C69F-2B76-4A28-9122-3D429FBAA5E1}"/>
              </a:ext>
            </a:extLst>
          </p:cNvPr>
          <p:cNvSpPr txBox="1"/>
          <p:nvPr/>
        </p:nvSpPr>
        <p:spPr>
          <a:xfrm>
            <a:off x="8317536" y="2143214"/>
            <a:ext cx="701837" cy="307777"/>
          </a:xfrm>
          <a:prstGeom prst="rect">
            <a:avLst/>
          </a:prstGeom>
          <a:noFill/>
        </p:spPr>
        <p:txBody>
          <a:bodyPr wrap="square" rtlCol="0">
            <a:spAutoFit/>
          </a:bodyPr>
          <a:lstStyle/>
          <a:p>
            <a:r>
              <a:rPr lang="en-US" sz="1400"/>
              <a:t>MOSI</a:t>
            </a:r>
          </a:p>
        </p:txBody>
      </p:sp>
      <p:sp>
        <p:nvSpPr>
          <p:cNvPr id="101" name="TextBox 100">
            <a:extLst>
              <a:ext uri="{FF2B5EF4-FFF2-40B4-BE49-F238E27FC236}">
                <a16:creationId xmlns:a16="http://schemas.microsoft.com/office/drawing/2014/main" id="{ADEE98EC-43E7-4430-BF5D-110732FF32FF}"/>
              </a:ext>
            </a:extLst>
          </p:cNvPr>
          <p:cNvSpPr txBox="1"/>
          <p:nvPr/>
        </p:nvSpPr>
        <p:spPr>
          <a:xfrm>
            <a:off x="8326807" y="2385442"/>
            <a:ext cx="878621" cy="307777"/>
          </a:xfrm>
          <a:prstGeom prst="rect">
            <a:avLst/>
          </a:prstGeom>
          <a:noFill/>
        </p:spPr>
        <p:txBody>
          <a:bodyPr wrap="square" rtlCol="0">
            <a:spAutoFit/>
          </a:bodyPr>
          <a:lstStyle/>
          <a:p>
            <a:r>
              <a:rPr lang="en-US" sz="1400"/>
              <a:t>MISO</a:t>
            </a:r>
          </a:p>
        </p:txBody>
      </p:sp>
      <p:sp>
        <p:nvSpPr>
          <p:cNvPr id="103" name="TextBox 102">
            <a:extLst>
              <a:ext uri="{FF2B5EF4-FFF2-40B4-BE49-F238E27FC236}">
                <a16:creationId xmlns:a16="http://schemas.microsoft.com/office/drawing/2014/main" id="{86205836-2042-4415-A1B2-448DD9A9DB23}"/>
              </a:ext>
            </a:extLst>
          </p:cNvPr>
          <p:cNvSpPr txBox="1"/>
          <p:nvPr/>
        </p:nvSpPr>
        <p:spPr>
          <a:xfrm rot="5400000">
            <a:off x="8552161" y="1920015"/>
            <a:ext cx="1203649" cy="369332"/>
          </a:xfrm>
          <a:prstGeom prst="rect">
            <a:avLst/>
          </a:prstGeom>
          <a:noFill/>
        </p:spPr>
        <p:txBody>
          <a:bodyPr wrap="square" rtlCol="0">
            <a:spAutoFit/>
          </a:bodyPr>
          <a:lstStyle/>
          <a:p>
            <a:r>
              <a:rPr lang="en-US" b="1"/>
              <a:t>NRF-24L01</a:t>
            </a:r>
            <a:endParaRPr lang="vi-VN" b="1"/>
          </a:p>
        </p:txBody>
      </p:sp>
      <p:sp>
        <p:nvSpPr>
          <p:cNvPr id="106" name="TextBox 105">
            <a:extLst>
              <a:ext uri="{FF2B5EF4-FFF2-40B4-BE49-F238E27FC236}">
                <a16:creationId xmlns:a16="http://schemas.microsoft.com/office/drawing/2014/main" id="{41862982-8F03-4ACC-B83B-638D1EB9CA06}"/>
              </a:ext>
            </a:extLst>
          </p:cNvPr>
          <p:cNvSpPr txBox="1"/>
          <p:nvPr/>
        </p:nvSpPr>
        <p:spPr>
          <a:xfrm>
            <a:off x="6860550" y="3660885"/>
            <a:ext cx="417754" cy="307777"/>
          </a:xfrm>
          <a:prstGeom prst="rect">
            <a:avLst/>
          </a:prstGeom>
          <a:noFill/>
        </p:spPr>
        <p:txBody>
          <a:bodyPr wrap="square" rtlCol="0">
            <a:spAutoFit/>
          </a:bodyPr>
          <a:lstStyle/>
          <a:p>
            <a:r>
              <a:rPr lang="en-US" sz="1400"/>
              <a:t>RX</a:t>
            </a:r>
          </a:p>
        </p:txBody>
      </p:sp>
      <p:sp>
        <p:nvSpPr>
          <p:cNvPr id="107" name="TextBox 106">
            <a:extLst>
              <a:ext uri="{FF2B5EF4-FFF2-40B4-BE49-F238E27FC236}">
                <a16:creationId xmlns:a16="http://schemas.microsoft.com/office/drawing/2014/main" id="{ACC73AD4-6B75-4B3C-8AE6-FB6C4B600E5F}"/>
              </a:ext>
            </a:extLst>
          </p:cNvPr>
          <p:cNvSpPr txBox="1"/>
          <p:nvPr/>
        </p:nvSpPr>
        <p:spPr>
          <a:xfrm>
            <a:off x="6794853" y="2295279"/>
            <a:ext cx="494950" cy="307777"/>
          </a:xfrm>
          <a:prstGeom prst="rect">
            <a:avLst/>
          </a:prstGeom>
          <a:noFill/>
        </p:spPr>
        <p:txBody>
          <a:bodyPr wrap="square" rtlCol="0">
            <a:spAutoFit/>
          </a:bodyPr>
          <a:lstStyle/>
          <a:p>
            <a:r>
              <a:rPr lang="en-US" sz="1400"/>
              <a:t>PB1</a:t>
            </a:r>
          </a:p>
        </p:txBody>
      </p:sp>
      <p:sp>
        <p:nvSpPr>
          <p:cNvPr id="108" name="TextBox 107">
            <a:extLst>
              <a:ext uri="{FF2B5EF4-FFF2-40B4-BE49-F238E27FC236}">
                <a16:creationId xmlns:a16="http://schemas.microsoft.com/office/drawing/2014/main" id="{D5DD618C-4D62-4CDE-966F-387CF9A703BC}"/>
              </a:ext>
            </a:extLst>
          </p:cNvPr>
          <p:cNvSpPr txBox="1"/>
          <p:nvPr/>
        </p:nvSpPr>
        <p:spPr>
          <a:xfrm>
            <a:off x="6785484" y="2518984"/>
            <a:ext cx="494951" cy="307777"/>
          </a:xfrm>
          <a:prstGeom prst="rect">
            <a:avLst/>
          </a:prstGeom>
          <a:noFill/>
        </p:spPr>
        <p:txBody>
          <a:bodyPr wrap="square" rtlCol="0">
            <a:spAutoFit/>
          </a:bodyPr>
          <a:lstStyle/>
          <a:p>
            <a:r>
              <a:rPr lang="en-US" sz="1400"/>
              <a:t>PB2</a:t>
            </a:r>
          </a:p>
        </p:txBody>
      </p:sp>
      <p:sp>
        <p:nvSpPr>
          <p:cNvPr id="109" name="TextBox 108">
            <a:extLst>
              <a:ext uri="{FF2B5EF4-FFF2-40B4-BE49-F238E27FC236}">
                <a16:creationId xmlns:a16="http://schemas.microsoft.com/office/drawing/2014/main" id="{535D23B7-E2F7-4E7C-BDA3-F100673BE041}"/>
              </a:ext>
            </a:extLst>
          </p:cNvPr>
          <p:cNvSpPr txBox="1"/>
          <p:nvPr/>
        </p:nvSpPr>
        <p:spPr>
          <a:xfrm>
            <a:off x="6779180" y="2740137"/>
            <a:ext cx="507560" cy="307777"/>
          </a:xfrm>
          <a:prstGeom prst="rect">
            <a:avLst/>
          </a:prstGeom>
          <a:noFill/>
        </p:spPr>
        <p:txBody>
          <a:bodyPr wrap="square" rtlCol="0">
            <a:spAutoFit/>
          </a:bodyPr>
          <a:lstStyle/>
          <a:p>
            <a:r>
              <a:rPr lang="en-US" sz="1400"/>
              <a:t>PB3</a:t>
            </a:r>
          </a:p>
        </p:txBody>
      </p:sp>
      <p:sp>
        <p:nvSpPr>
          <p:cNvPr id="110" name="TextBox 109">
            <a:extLst>
              <a:ext uri="{FF2B5EF4-FFF2-40B4-BE49-F238E27FC236}">
                <a16:creationId xmlns:a16="http://schemas.microsoft.com/office/drawing/2014/main" id="{D58F8007-FFD0-4296-83F3-2DBC523F725C}"/>
              </a:ext>
            </a:extLst>
          </p:cNvPr>
          <p:cNvSpPr txBox="1"/>
          <p:nvPr/>
        </p:nvSpPr>
        <p:spPr>
          <a:xfrm>
            <a:off x="6783353" y="2968000"/>
            <a:ext cx="494951" cy="307777"/>
          </a:xfrm>
          <a:prstGeom prst="rect">
            <a:avLst/>
          </a:prstGeom>
          <a:noFill/>
        </p:spPr>
        <p:txBody>
          <a:bodyPr wrap="square" rtlCol="0">
            <a:spAutoFit/>
          </a:bodyPr>
          <a:lstStyle/>
          <a:p>
            <a:r>
              <a:rPr lang="en-US" sz="1400"/>
              <a:t>PB4</a:t>
            </a:r>
          </a:p>
        </p:txBody>
      </p:sp>
      <p:sp>
        <p:nvSpPr>
          <p:cNvPr id="111" name="TextBox 110">
            <a:extLst>
              <a:ext uri="{FF2B5EF4-FFF2-40B4-BE49-F238E27FC236}">
                <a16:creationId xmlns:a16="http://schemas.microsoft.com/office/drawing/2014/main" id="{64A248A9-1DF9-45A7-BCB4-5046737B590A}"/>
              </a:ext>
            </a:extLst>
          </p:cNvPr>
          <p:cNvSpPr txBox="1"/>
          <p:nvPr/>
        </p:nvSpPr>
        <p:spPr>
          <a:xfrm>
            <a:off x="6793023" y="3209565"/>
            <a:ext cx="478897" cy="307777"/>
          </a:xfrm>
          <a:prstGeom prst="rect">
            <a:avLst/>
          </a:prstGeom>
          <a:noFill/>
        </p:spPr>
        <p:txBody>
          <a:bodyPr wrap="square" rtlCol="0">
            <a:spAutoFit/>
          </a:bodyPr>
          <a:lstStyle/>
          <a:p>
            <a:r>
              <a:rPr lang="en-US" sz="1400"/>
              <a:t>PB5</a:t>
            </a:r>
          </a:p>
        </p:txBody>
      </p:sp>
      <p:sp>
        <p:nvSpPr>
          <p:cNvPr id="120" name="TextBox 119">
            <a:extLst>
              <a:ext uri="{FF2B5EF4-FFF2-40B4-BE49-F238E27FC236}">
                <a16:creationId xmlns:a16="http://schemas.microsoft.com/office/drawing/2014/main" id="{8BFF112B-4629-4948-8F07-FD6AD4625552}"/>
              </a:ext>
            </a:extLst>
          </p:cNvPr>
          <p:cNvSpPr txBox="1"/>
          <p:nvPr/>
        </p:nvSpPr>
        <p:spPr>
          <a:xfrm rot="16200000">
            <a:off x="5599679" y="2878637"/>
            <a:ext cx="1758554" cy="338554"/>
          </a:xfrm>
          <a:prstGeom prst="rect">
            <a:avLst/>
          </a:prstGeom>
          <a:noFill/>
        </p:spPr>
        <p:txBody>
          <a:bodyPr wrap="square" rtlCol="0">
            <a:spAutoFit/>
          </a:bodyPr>
          <a:lstStyle/>
          <a:p>
            <a:pPr algn="ctr"/>
            <a:r>
              <a:rPr lang="en-US" sz="1600" b="1" dirty="0"/>
              <a:t>ATMEGA 328P</a:t>
            </a:r>
          </a:p>
        </p:txBody>
      </p:sp>
      <p:sp>
        <p:nvSpPr>
          <p:cNvPr id="214" name="TextBox 213">
            <a:extLst>
              <a:ext uri="{FF2B5EF4-FFF2-40B4-BE49-F238E27FC236}">
                <a16:creationId xmlns:a16="http://schemas.microsoft.com/office/drawing/2014/main" id="{7E017DA9-A53A-4E63-A5B1-30230B90A4D8}"/>
              </a:ext>
            </a:extLst>
          </p:cNvPr>
          <p:cNvSpPr txBox="1"/>
          <p:nvPr/>
        </p:nvSpPr>
        <p:spPr>
          <a:xfrm>
            <a:off x="6853444" y="3429823"/>
            <a:ext cx="417754" cy="307777"/>
          </a:xfrm>
          <a:prstGeom prst="rect">
            <a:avLst/>
          </a:prstGeom>
          <a:noFill/>
        </p:spPr>
        <p:txBody>
          <a:bodyPr wrap="square" rtlCol="0">
            <a:spAutoFit/>
          </a:bodyPr>
          <a:lstStyle/>
          <a:p>
            <a:r>
              <a:rPr lang="en-US" sz="1400"/>
              <a:t>TX</a:t>
            </a:r>
          </a:p>
        </p:txBody>
      </p:sp>
      <p:sp>
        <p:nvSpPr>
          <p:cNvPr id="416" name="TextBox 415">
            <a:extLst>
              <a:ext uri="{FF2B5EF4-FFF2-40B4-BE49-F238E27FC236}">
                <a16:creationId xmlns:a16="http://schemas.microsoft.com/office/drawing/2014/main" id="{3D03C222-9A50-466B-96AE-F48DCE2AB6AD}"/>
              </a:ext>
            </a:extLst>
          </p:cNvPr>
          <p:cNvSpPr txBox="1"/>
          <p:nvPr/>
        </p:nvSpPr>
        <p:spPr>
          <a:xfrm>
            <a:off x="5806002" y="481914"/>
            <a:ext cx="1251942" cy="307777"/>
          </a:xfrm>
          <a:prstGeom prst="rect">
            <a:avLst/>
          </a:prstGeom>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400" b="1">
                <a:solidFill>
                  <a:srgbClr val="FF0000"/>
                </a:solidFill>
              </a:rPr>
              <a:t>KHỐI NGUỒN</a:t>
            </a:r>
          </a:p>
        </p:txBody>
      </p:sp>
      <p:sp>
        <p:nvSpPr>
          <p:cNvPr id="417" name="TextBox 416">
            <a:extLst>
              <a:ext uri="{FF2B5EF4-FFF2-40B4-BE49-F238E27FC236}">
                <a16:creationId xmlns:a16="http://schemas.microsoft.com/office/drawing/2014/main" id="{E2EB988A-D4E8-4AD6-833A-3F4F2C189936}"/>
              </a:ext>
            </a:extLst>
          </p:cNvPr>
          <p:cNvSpPr txBox="1"/>
          <p:nvPr/>
        </p:nvSpPr>
        <p:spPr>
          <a:xfrm rot="5400000">
            <a:off x="9204107" y="1780183"/>
            <a:ext cx="1251942" cy="523220"/>
          </a:xfrm>
          <a:prstGeom prst="rect">
            <a:avLst/>
          </a:prstGeom>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400" b="1">
                <a:solidFill>
                  <a:srgbClr val="FF0000"/>
                </a:solidFill>
              </a:rPr>
              <a:t>KHỐI PHÁT SÓNG RF</a:t>
            </a:r>
          </a:p>
        </p:txBody>
      </p:sp>
      <p:sp>
        <p:nvSpPr>
          <p:cNvPr id="502" name="TextBox 501">
            <a:extLst>
              <a:ext uri="{FF2B5EF4-FFF2-40B4-BE49-F238E27FC236}">
                <a16:creationId xmlns:a16="http://schemas.microsoft.com/office/drawing/2014/main" id="{B1BE2088-6537-4248-A879-06FAD27A3065}"/>
              </a:ext>
            </a:extLst>
          </p:cNvPr>
          <p:cNvSpPr txBox="1"/>
          <p:nvPr/>
        </p:nvSpPr>
        <p:spPr>
          <a:xfrm>
            <a:off x="5840265" y="4263061"/>
            <a:ext cx="1251942" cy="307777"/>
          </a:xfrm>
          <a:prstGeom prst="rect">
            <a:avLst/>
          </a:prstGeom>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400" b="1">
                <a:solidFill>
                  <a:srgbClr val="FF0000"/>
                </a:solidFill>
              </a:rPr>
              <a:t>KHỐI XỬ LÝ</a:t>
            </a:r>
          </a:p>
        </p:txBody>
      </p:sp>
      <p:sp>
        <p:nvSpPr>
          <p:cNvPr id="209" name="TextBox 208">
            <a:extLst>
              <a:ext uri="{FF2B5EF4-FFF2-40B4-BE49-F238E27FC236}">
                <a16:creationId xmlns:a16="http://schemas.microsoft.com/office/drawing/2014/main" id="{E8D96693-AE4E-413C-8467-42C8ED6F0BA7}"/>
              </a:ext>
            </a:extLst>
          </p:cNvPr>
          <p:cNvSpPr txBox="1"/>
          <p:nvPr/>
        </p:nvSpPr>
        <p:spPr>
          <a:xfrm>
            <a:off x="5635003" y="3318744"/>
            <a:ext cx="627252" cy="307777"/>
          </a:xfrm>
          <a:prstGeom prst="rect">
            <a:avLst/>
          </a:prstGeom>
          <a:noFill/>
        </p:spPr>
        <p:txBody>
          <a:bodyPr wrap="square" rtlCol="0">
            <a:spAutoFit/>
          </a:bodyPr>
          <a:lstStyle/>
          <a:p>
            <a:r>
              <a:rPr lang="en-US" sz="1400"/>
              <a:t>PD6</a:t>
            </a:r>
          </a:p>
        </p:txBody>
      </p:sp>
      <p:sp>
        <p:nvSpPr>
          <p:cNvPr id="210" name="TextBox 209">
            <a:extLst>
              <a:ext uri="{FF2B5EF4-FFF2-40B4-BE49-F238E27FC236}">
                <a16:creationId xmlns:a16="http://schemas.microsoft.com/office/drawing/2014/main" id="{B31F7735-B069-4D39-87A6-25DBC523202C}"/>
              </a:ext>
            </a:extLst>
          </p:cNvPr>
          <p:cNvSpPr txBox="1"/>
          <p:nvPr/>
        </p:nvSpPr>
        <p:spPr>
          <a:xfrm>
            <a:off x="5630666" y="3105789"/>
            <a:ext cx="627252" cy="307777"/>
          </a:xfrm>
          <a:prstGeom prst="rect">
            <a:avLst/>
          </a:prstGeom>
          <a:noFill/>
        </p:spPr>
        <p:txBody>
          <a:bodyPr wrap="square" rtlCol="0">
            <a:spAutoFit/>
          </a:bodyPr>
          <a:lstStyle/>
          <a:p>
            <a:r>
              <a:rPr lang="en-US" sz="1400"/>
              <a:t>PD5</a:t>
            </a:r>
          </a:p>
        </p:txBody>
      </p:sp>
      <p:sp>
        <p:nvSpPr>
          <p:cNvPr id="224" name="TextBox 223">
            <a:extLst>
              <a:ext uri="{FF2B5EF4-FFF2-40B4-BE49-F238E27FC236}">
                <a16:creationId xmlns:a16="http://schemas.microsoft.com/office/drawing/2014/main" id="{C0CACB6E-E50F-4D33-A897-5C576CFE0FB0}"/>
              </a:ext>
            </a:extLst>
          </p:cNvPr>
          <p:cNvSpPr txBox="1"/>
          <p:nvPr/>
        </p:nvSpPr>
        <p:spPr>
          <a:xfrm>
            <a:off x="5624917" y="2891786"/>
            <a:ext cx="627252" cy="307777"/>
          </a:xfrm>
          <a:prstGeom prst="rect">
            <a:avLst/>
          </a:prstGeom>
          <a:noFill/>
        </p:spPr>
        <p:txBody>
          <a:bodyPr wrap="square" rtlCol="0">
            <a:spAutoFit/>
          </a:bodyPr>
          <a:lstStyle/>
          <a:p>
            <a:r>
              <a:rPr lang="en-US" sz="1400"/>
              <a:t>PD4</a:t>
            </a:r>
          </a:p>
        </p:txBody>
      </p:sp>
      <p:sp>
        <p:nvSpPr>
          <p:cNvPr id="225" name="TextBox 224">
            <a:extLst>
              <a:ext uri="{FF2B5EF4-FFF2-40B4-BE49-F238E27FC236}">
                <a16:creationId xmlns:a16="http://schemas.microsoft.com/office/drawing/2014/main" id="{C351A245-9038-4FEB-AC13-7DBA05D2373C}"/>
              </a:ext>
            </a:extLst>
          </p:cNvPr>
          <p:cNvSpPr txBox="1"/>
          <p:nvPr/>
        </p:nvSpPr>
        <p:spPr>
          <a:xfrm>
            <a:off x="5619239" y="2675723"/>
            <a:ext cx="627252" cy="307777"/>
          </a:xfrm>
          <a:prstGeom prst="rect">
            <a:avLst/>
          </a:prstGeom>
          <a:noFill/>
        </p:spPr>
        <p:txBody>
          <a:bodyPr wrap="square" rtlCol="0">
            <a:spAutoFit/>
          </a:bodyPr>
          <a:lstStyle/>
          <a:p>
            <a:r>
              <a:rPr lang="en-US" sz="1400"/>
              <a:t>PD3</a:t>
            </a:r>
          </a:p>
        </p:txBody>
      </p:sp>
      <p:cxnSp>
        <p:nvCxnSpPr>
          <p:cNvPr id="94" name="Connector: Elbow 93">
            <a:extLst>
              <a:ext uri="{FF2B5EF4-FFF2-40B4-BE49-F238E27FC236}">
                <a16:creationId xmlns:a16="http://schemas.microsoft.com/office/drawing/2014/main" id="{B3532AC8-8BC2-4DAE-9721-5C5FC41C4B5C}"/>
              </a:ext>
            </a:extLst>
          </p:cNvPr>
          <p:cNvCxnSpPr>
            <a:cxnSpLocks/>
          </p:cNvCxnSpPr>
          <p:nvPr/>
        </p:nvCxnSpPr>
        <p:spPr>
          <a:xfrm rot="5400000">
            <a:off x="6537610" y="1800394"/>
            <a:ext cx="459344" cy="934"/>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
        <p:nvSpPr>
          <p:cNvPr id="70" name="Rectangle 69">
            <a:extLst>
              <a:ext uri="{FF2B5EF4-FFF2-40B4-BE49-F238E27FC236}">
                <a16:creationId xmlns:a16="http://schemas.microsoft.com/office/drawing/2014/main" id="{64EB8FAF-49AC-41DA-9461-05E020D62274}"/>
              </a:ext>
            </a:extLst>
          </p:cNvPr>
          <p:cNvSpPr/>
          <p:nvPr/>
        </p:nvSpPr>
        <p:spPr>
          <a:xfrm>
            <a:off x="8383625" y="3232562"/>
            <a:ext cx="1087759" cy="1225182"/>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vi-VN"/>
          </a:p>
        </p:txBody>
      </p:sp>
      <p:sp>
        <p:nvSpPr>
          <p:cNvPr id="73" name="TextBox 72">
            <a:extLst>
              <a:ext uri="{FF2B5EF4-FFF2-40B4-BE49-F238E27FC236}">
                <a16:creationId xmlns:a16="http://schemas.microsoft.com/office/drawing/2014/main" id="{80F57CE0-AF6E-4B0F-9F23-193B6C68BA9D}"/>
              </a:ext>
            </a:extLst>
          </p:cNvPr>
          <p:cNvSpPr txBox="1"/>
          <p:nvPr/>
        </p:nvSpPr>
        <p:spPr>
          <a:xfrm>
            <a:off x="8383625" y="3432525"/>
            <a:ext cx="540305" cy="307777"/>
          </a:xfrm>
          <a:prstGeom prst="rect">
            <a:avLst/>
          </a:prstGeom>
          <a:noFill/>
        </p:spPr>
        <p:txBody>
          <a:bodyPr wrap="square" rtlCol="0">
            <a:spAutoFit/>
          </a:bodyPr>
          <a:lstStyle/>
          <a:p>
            <a:r>
              <a:rPr lang="en-US" sz="1400"/>
              <a:t>RX</a:t>
            </a:r>
          </a:p>
        </p:txBody>
      </p:sp>
      <p:sp>
        <p:nvSpPr>
          <p:cNvPr id="74" name="TextBox 73">
            <a:extLst>
              <a:ext uri="{FF2B5EF4-FFF2-40B4-BE49-F238E27FC236}">
                <a16:creationId xmlns:a16="http://schemas.microsoft.com/office/drawing/2014/main" id="{5952A2FB-9EC4-4E82-9401-2446842B1FE1}"/>
              </a:ext>
            </a:extLst>
          </p:cNvPr>
          <p:cNvSpPr txBox="1"/>
          <p:nvPr/>
        </p:nvSpPr>
        <p:spPr>
          <a:xfrm>
            <a:off x="8383624" y="3885720"/>
            <a:ext cx="540305" cy="307777"/>
          </a:xfrm>
          <a:prstGeom prst="rect">
            <a:avLst/>
          </a:prstGeom>
          <a:noFill/>
        </p:spPr>
        <p:txBody>
          <a:bodyPr wrap="square" rtlCol="0">
            <a:spAutoFit/>
          </a:bodyPr>
          <a:lstStyle/>
          <a:p>
            <a:r>
              <a:rPr lang="en-US" sz="1400"/>
              <a:t>TX</a:t>
            </a:r>
          </a:p>
        </p:txBody>
      </p:sp>
      <p:sp>
        <p:nvSpPr>
          <p:cNvPr id="80" name="TextBox 79">
            <a:extLst>
              <a:ext uri="{FF2B5EF4-FFF2-40B4-BE49-F238E27FC236}">
                <a16:creationId xmlns:a16="http://schemas.microsoft.com/office/drawing/2014/main" id="{A25EB159-7296-44BB-BD62-F70CDE2E8AF9}"/>
              </a:ext>
            </a:extLst>
          </p:cNvPr>
          <p:cNvSpPr txBox="1"/>
          <p:nvPr/>
        </p:nvSpPr>
        <p:spPr>
          <a:xfrm rot="5400000">
            <a:off x="8587340" y="3660487"/>
            <a:ext cx="1029425" cy="369332"/>
          </a:xfrm>
          <a:prstGeom prst="rect">
            <a:avLst/>
          </a:prstGeom>
          <a:noFill/>
        </p:spPr>
        <p:txBody>
          <a:bodyPr wrap="square" rtlCol="0">
            <a:spAutoFit/>
          </a:bodyPr>
          <a:lstStyle/>
          <a:p>
            <a:pPr algn="ctr"/>
            <a:r>
              <a:rPr lang="en-US" b="1"/>
              <a:t>FT232RL</a:t>
            </a:r>
          </a:p>
        </p:txBody>
      </p:sp>
      <p:sp>
        <p:nvSpPr>
          <p:cNvPr id="82" name="TextBox 81">
            <a:extLst>
              <a:ext uri="{FF2B5EF4-FFF2-40B4-BE49-F238E27FC236}">
                <a16:creationId xmlns:a16="http://schemas.microsoft.com/office/drawing/2014/main" id="{C78625E9-46FA-4894-970F-DE38994D0E04}"/>
              </a:ext>
            </a:extLst>
          </p:cNvPr>
          <p:cNvSpPr txBox="1"/>
          <p:nvPr/>
        </p:nvSpPr>
        <p:spPr>
          <a:xfrm rot="5400000">
            <a:off x="9197578" y="3602956"/>
            <a:ext cx="1362389" cy="523220"/>
          </a:xfrm>
          <a:prstGeom prst="rect">
            <a:avLst/>
          </a:prstGeom>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400" b="1">
                <a:solidFill>
                  <a:srgbClr val="FF0000"/>
                </a:solidFill>
              </a:rPr>
              <a:t>KHỐI GIAO TIẾP MÁY TÍNH</a:t>
            </a:r>
          </a:p>
        </p:txBody>
      </p:sp>
      <p:sp>
        <p:nvSpPr>
          <p:cNvPr id="123" name="Rectangle 122">
            <a:extLst>
              <a:ext uri="{FF2B5EF4-FFF2-40B4-BE49-F238E27FC236}">
                <a16:creationId xmlns:a16="http://schemas.microsoft.com/office/drawing/2014/main" id="{AC2D9AFF-2016-40AE-AEA7-170CE25C5BD8}"/>
              </a:ext>
            </a:extLst>
          </p:cNvPr>
          <p:cNvSpPr/>
          <p:nvPr/>
        </p:nvSpPr>
        <p:spPr>
          <a:xfrm rot="10800000">
            <a:off x="2861817" y="1392011"/>
            <a:ext cx="1660244" cy="420658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vi-VN"/>
          </a:p>
        </p:txBody>
      </p:sp>
      <p:sp>
        <p:nvSpPr>
          <p:cNvPr id="131" name="Rectangle 130">
            <a:extLst>
              <a:ext uri="{FF2B5EF4-FFF2-40B4-BE49-F238E27FC236}">
                <a16:creationId xmlns:a16="http://schemas.microsoft.com/office/drawing/2014/main" id="{8F1506E4-0401-41A1-9629-225AC64DBC05}"/>
              </a:ext>
            </a:extLst>
          </p:cNvPr>
          <p:cNvSpPr/>
          <p:nvPr/>
        </p:nvSpPr>
        <p:spPr>
          <a:xfrm>
            <a:off x="2956872" y="3444593"/>
            <a:ext cx="1466039" cy="502640"/>
          </a:xfrm>
          <a:prstGeom prst="rect">
            <a:avLst/>
          </a:prstGeom>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132" name="Rectangle 131">
            <a:extLst>
              <a:ext uri="{FF2B5EF4-FFF2-40B4-BE49-F238E27FC236}">
                <a16:creationId xmlns:a16="http://schemas.microsoft.com/office/drawing/2014/main" id="{15EDB516-D14F-40E2-9971-01748B2AA847}"/>
              </a:ext>
            </a:extLst>
          </p:cNvPr>
          <p:cNvSpPr/>
          <p:nvPr/>
        </p:nvSpPr>
        <p:spPr>
          <a:xfrm rot="10800000">
            <a:off x="2949016" y="4096132"/>
            <a:ext cx="1466039" cy="542033"/>
          </a:xfrm>
          <a:prstGeom prst="rect">
            <a:avLst/>
          </a:prstGeom>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133" name="TextBox 132">
            <a:extLst>
              <a:ext uri="{FF2B5EF4-FFF2-40B4-BE49-F238E27FC236}">
                <a16:creationId xmlns:a16="http://schemas.microsoft.com/office/drawing/2014/main" id="{2D962AD8-CE6A-45E5-AC2C-61F1792CB625}"/>
              </a:ext>
            </a:extLst>
          </p:cNvPr>
          <p:cNvSpPr txBox="1"/>
          <p:nvPr/>
        </p:nvSpPr>
        <p:spPr>
          <a:xfrm>
            <a:off x="3933365" y="3542024"/>
            <a:ext cx="607193" cy="307777"/>
          </a:xfrm>
          <a:prstGeom prst="rect">
            <a:avLst/>
          </a:prstGeom>
          <a:noFill/>
        </p:spPr>
        <p:txBody>
          <a:bodyPr wrap="square" rtlCol="0">
            <a:spAutoFit/>
          </a:bodyPr>
          <a:lstStyle/>
          <a:p>
            <a:pPr algn="ctr"/>
            <a:r>
              <a:rPr lang="en-US" sz="1400"/>
              <a:t>DO</a:t>
            </a:r>
          </a:p>
        </p:txBody>
      </p:sp>
      <p:sp>
        <p:nvSpPr>
          <p:cNvPr id="135" name="TextBox 134">
            <a:extLst>
              <a:ext uri="{FF2B5EF4-FFF2-40B4-BE49-F238E27FC236}">
                <a16:creationId xmlns:a16="http://schemas.microsoft.com/office/drawing/2014/main" id="{602275C3-8358-4FF4-8C7B-22DEFD453787}"/>
              </a:ext>
            </a:extLst>
          </p:cNvPr>
          <p:cNvSpPr txBox="1"/>
          <p:nvPr/>
        </p:nvSpPr>
        <p:spPr>
          <a:xfrm>
            <a:off x="2936758" y="3528212"/>
            <a:ext cx="849987" cy="369332"/>
          </a:xfrm>
          <a:prstGeom prst="rect">
            <a:avLst/>
          </a:prstGeom>
          <a:noFill/>
        </p:spPr>
        <p:txBody>
          <a:bodyPr wrap="square" rtlCol="0">
            <a:spAutoFit/>
          </a:bodyPr>
          <a:lstStyle/>
          <a:p>
            <a:pPr algn="ctr"/>
            <a:r>
              <a:rPr lang="en-US" b="1"/>
              <a:t>LED 4</a:t>
            </a:r>
          </a:p>
        </p:txBody>
      </p:sp>
      <p:sp>
        <p:nvSpPr>
          <p:cNvPr id="138" name="TextBox 137">
            <a:extLst>
              <a:ext uri="{FF2B5EF4-FFF2-40B4-BE49-F238E27FC236}">
                <a16:creationId xmlns:a16="http://schemas.microsoft.com/office/drawing/2014/main" id="{E05F5B62-508A-4039-AE26-FD49A6F98D05}"/>
              </a:ext>
            </a:extLst>
          </p:cNvPr>
          <p:cNvSpPr txBox="1"/>
          <p:nvPr/>
        </p:nvSpPr>
        <p:spPr>
          <a:xfrm>
            <a:off x="2956791" y="4208421"/>
            <a:ext cx="1043902" cy="338554"/>
          </a:xfrm>
          <a:prstGeom prst="rect">
            <a:avLst/>
          </a:prstGeom>
          <a:noFill/>
        </p:spPr>
        <p:txBody>
          <a:bodyPr wrap="square" rtlCol="0">
            <a:spAutoFit/>
          </a:bodyPr>
          <a:lstStyle/>
          <a:p>
            <a:pPr algn="ctr"/>
            <a:r>
              <a:rPr lang="en-US" sz="1600" b="1"/>
              <a:t>CHUÔNG</a:t>
            </a:r>
            <a:endParaRPr lang="vi-VN" sz="1600" b="1"/>
          </a:p>
        </p:txBody>
      </p:sp>
      <p:sp>
        <p:nvSpPr>
          <p:cNvPr id="139" name="TextBox 138">
            <a:extLst>
              <a:ext uri="{FF2B5EF4-FFF2-40B4-BE49-F238E27FC236}">
                <a16:creationId xmlns:a16="http://schemas.microsoft.com/office/drawing/2014/main" id="{7AD1A27C-35E0-42A3-8A7D-31D0A5E41A0A}"/>
              </a:ext>
            </a:extLst>
          </p:cNvPr>
          <p:cNvSpPr txBox="1"/>
          <p:nvPr/>
        </p:nvSpPr>
        <p:spPr>
          <a:xfrm>
            <a:off x="2944548" y="944453"/>
            <a:ext cx="1478363" cy="307777"/>
          </a:xfrm>
          <a:prstGeom prst="rect">
            <a:avLst/>
          </a:prstGeom>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400" b="1">
                <a:solidFill>
                  <a:srgbClr val="FF0000"/>
                </a:solidFill>
              </a:rPr>
              <a:t>KHỐI BÁO ĐỘNG</a:t>
            </a:r>
          </a:p>
        </p:txBody>
      </p:sp>
      <p:sp>
        <p:nvSpPr>
          <p:cNvPr id="143" name="TextBox 142">
            <a:extLst>
              <a:ext uri="{FF2B5EF4-FFF2-40B4-BE49-F238E27FC236}">
                <a16:creationId xmlns:a16="http://schemas.microsoft.com/office/drawing/2014/main" id="{0FBDEB0B-9EB5-47A0-8FB0-1258F92E4097}"/>
              </a:ext>
            </a:extLst>
          </p:cNvPr>
          <p:cNvSpPr txBox="1"/>
          <p:nvPr/>
        </p:nvSpPr>
        <p:spPr>
          <a:xfrm>
            <a:off x="3879741" y="4215676"/>
            <a:ext cx="661539" cy="307777"/>
          </a:xfrm>
          <a:prstGeom prst="rect">
            <a:avLst/>
          </a:prstGeom>
          <a:noFill/>
        </p:spPr>
        <p:txBody>
          <a:bodyPr wrap="square" rtlCol="0">
            <a:spAutoFit/>
          </a:bodyPr>
          <a:lstStyle/>
          <a:p>
            <a:pPr algn="ctr"/>
            <a:r>
              <a:rPr lang="en-US" sz="1400"/>
              <a:t>DO</a:t>
            </a:r>
          </a:p>
        </p:txBody>
      </p:sp>
      <p:cxnSp>
        <p:nvCxnSpPr>
          <p:cNvPr id="35" name="Connector: Elbow 34">
            <a:extLst>
              <a:ext uri="{FF2B5EF4-FFF2-40B4-BE49-F238E27FC236}">
                <a16:creationId xmlns:a16="http://schemas.microsoft.com/office/drawing/2014/main" id="{3E41C66A-C9D1-4AA9-B23A-1C6E2CCF8504}"/>
              </a:ext>
            </a:extLst>
          </p:cNvPr>
          <p:cNvCxnSpPr>
            <a:stCxn id="74" idx="1"/>
            <a:endCxn id="106" idx="3"/>
          </p:cNvCxnSpPr>
          <p:nvPr/>
        </p:nvCxnSpPr>
        <p:spPr>
          <a:xfrm rot="10800000">
            <a:off x="7278304" y="3814775"/>
            <a:ext cx="1105320" cy="224835"/>
          </a:xfrm>
          <a:prstGeom prst="bentConnector3">
            <a:avLst>
              <a:gd name="adj1" fmla="val 3437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6785AE8A-27C7-4C7C-A112-9B804FD35852}"/>
              </a:ext>
            </a:extLst>
          </p:cNvPr>
          <p:cNvCxnSpPr>
            <a:cxnSpLocks/>
            <a:stCxn id="101" idx="1"/>
            <a:endCxn id="111" idx="3"/>
          </p:cNvCxnSpPr>
          <p:nvPr/>
        </p:nvCxnSpPr>
        <p:spPr>
          <a:xfrm rot="10800000" flipV="1">
            <a:off x="7271921" y="2539330"/>
            <a:ext cx="1054887" cy="824123"/>
          </a:xfrm>
          <a:prstGeom prst="bentConnector3">
            <a:avLst>
              <a:gd name="adj1" fmla="val 2495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80B42014-1085-4A0A-856B-6E62A922353F}"/>
              </a:ext>
            </a:extLst>
          </p:cNvPr>
          <p:cNvCxnSpPr>
            <a:stCxn id="5" idx="3"/>
            <a:endCxn id="100" idx="1"/>
          </p:cNvCxnSpPr>
          <p:nvPr/>
        </p:nvCxnSpPr>
        <p:spPr>
          <a:xfrm flipV="1">
            <a:off x="7289802" y="2297103"/>
            <a:ext cx="1027734" cy="767824"/>
          </a:xfrm>
          <a:prstGeom prst="bentConnector3">
            <a:avLst>
              <a:gd name="adj1" fmla="val 6275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C18F8590-88C5-4FCA-BB39-ACCCE2F2D354}"/>
              </a:ext>
            </a:extLst>
          </p:cNvPr>
          <p:cNvCxnSpPr>
            <a:stCxn id="109" idx="3"/>
            <a:endCxn id="99" idx="1"/>
          </p:cNvCxnSpPr>
          <p:nvPr/>
        </p:nvCxnSpPr>
        <p:spPr>
          <a:xfrm flipV="1">
            <a:off x="7286740" y="2072099"/>
            <a:ext cx="1035936" cy="821927"/>
          </a:xfrm>
          <a:prstGeom prst="bentConnector3">
            <a:avLst>
              <a:gd name="adj1" fmla="val 4867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08E366F3-5602-4A8F-AEA0-E48DCE74C588}"/>
              </a:ext>
            </a:extLst>
          </p:cNvPr>
          <p:cNvCxnSpPr>
            <a:stCxn id="108" idx="3"/>
            <a:endCxn id="98" idx="1"/>
          </p:cNvCxnSpPr>
          <p:nvPr/>
        </p:nvCxnSpPr>
        <p:spPr>
          <a:xfrm flipV="1">
            <a:off x="7280435" y="1850162"/>
            <a:ext cx="1033805" cy="822711"/>
          </a:xfrm>
          <a:prstGeom prst="bentConnector3">
            <a:avLst>
              <a:gd name="adj1" fmla="val 3540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9" name="Connector: Elbow 448">
            <a:extLst>
              <a:ext uri="{FF2B5EF4-FFF2-40B4-BE49-F238E27FC236}">
                <a16:creationId xmlns:a16="http://schemas.microsoft.com/office/drawing/2014/main" id="{E01B19FC-C8F3-436F-80FA-0666C5CE9B51}"/>
              </a:ext>
            </a:extLst>
          </p:cNvPr>
          <p:cNvCxnSpPr>
            <a:cxnSpLocks/>
            <a:stCxn id="107" idx="3"/>
            <a:endCxn id="97" idx="1"/>
          </p:cNvCxnSpPr>
          <p:nvPr/>
        </p:nvCxnSpPr>
        <p:spPr>
          <a:xfrm flipV="1">
            <a:off x="7289803" y="1627387"/>
            <a:ext cx="1024438" cy="821781"/>
          </a:xfrm>
          <a:prstGeom prst="bentConnector3">
            <a:avLst>
              <a:gd name="adj1" fmla="val 20247"/>
            </a:avLst>
          </a:prstGeom>
          <a:ln>
            <a:tailEnd type="triangle"/>
          </a:ln>
        </p:spPr>
        <p:style>
          <a:lnRef idx="1">
            <a:schemeClr val="accent1"/>
          </a:lnRef>
          <a:fillRef idx="0">
            <a:schemeClr val="accent1"/>
          </a:fillRef>
          <a:effectRef idx="0">
            <a:schemeClr val="accent1"/>
          </a:effectRef>
          <a:fontRef idx="minor">
            <a:schemeClr val="tx1"/>
          </a:fontRef>
        </p:style>
      </p:cxnSp>
      <p:sp>
        <p:nvSpPr>
          <p:cNvPr id="208" name="Rectangle 207">
            <a:extLst>
              <a:ext uri="{FF2B5EF4-FFF2-40B4-BE49-F238E27FC236}">
                <a16:creationId xmlns:a16="http://schemas.microsoft.com/office/drawing/2014/main" id="{7A4D7EF1-314B-43C0-973F-199D90A1EE5C}"/>
              </a:ext>
            </a:extLst>
          </p:cNvPr>
          <p:cNvSpPr/>
          <p:nvPr/>
        </p:nvSpPr>
        <p:spPr>
          <a:xfrm>
            <a:off x="142556" y="6109219"/>
            <a:ext cx="3326553" cy="584775"/>
          </a:xfrm>
          <a:prstGeom prst="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5"/>
          </a:lnRef>
          <a:fillRef idx="1">
            <a:schemeClr val="lt1"/>
          </a:fillRef>
          <a:effectRef idx="0">
            <a:schemeClr val="accent5"/>
          </a:effectRef>
          <a:fontRef idx="minor">
            <a:schemeClr val="dk1"/>
          </a:fontRef>
        </p:style>
        <p:txBody>
          <a:bodyPr wrap="none" lIns="91440" tIns="45720" rIns="91440" bIns="45720">
            <a:spAutoFit/>
          </a:bodyPr>
          <a:lstStyle/>
          <a:p>
            <a:pPr algn="ctr"/>
            <a:r>
              <a:rPr lang="en-US" sz="3200" b="1">
                <a:ln w="22225">
                  <a:solidFill>
                    <a:schemeClr val="accent2"/>
                  </a:solidFill>
                  <a:prstDash val="solid"/>
                </a:ln>
                <a:solidFill>
                  <a:schemeClr val="accent2">
                    <a:lumMod val="40000"/>
                    <a:lumOff val="60000"/>
                  </a:schemeClr>
                </a:solidFill>
              </a:rPr>
              <a:t>Khu vực kiểm soát</a:t>
            </a:r>
          </a:p>
        </p:txBody>
      </p:sp>
      <p:sp>
        <p:nvSpPr>
          <p:cNvPr id="211" name="Rectangle: Diagonal Corners Snipped 210">
            <a:extLst>
              <a:ext uri="{FF2B5EF4-FFF2-40B4-BE49-F238E27FC236}">
                <a16:creationId xmlns:a16="http://schemas.microsoft.com/office/drawing/2014/main" id="{6DAD786A-6166-48CE-9D05-A308969D2462}"/>
              </a:ext>
            </a:extLst>
          </p:cNvPr>
          <p:cNvSpPr/>
          <p:nvPr/>
        </p:nvSpPr>
        <p:spPr>
          <a:xfrm>
            <a:off x="117880" y="105611"/>
            <a:ext cx="1495244" cy="604447"/>
          </a:xfrm>
          <a:prstGeom prst="snip2Diag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t>Sơ đồ khối</a:t>
            </a:r>
            <a:endParaRPr lang="vi-VN"/>
          </a:p>
        </p:txBody>
      </p:sp>
      <p:cxnSp>
        <p:nvCxnSpPr>
          <p:cNvPr id="3" name="Connector: Elbow 2">
            <a:extLst>
              <a:ext uri="{FF2B5EF4-FFF2-40B4-BE49-F238E27FC236}">
                <a16:creationId xmlns:a16="http://schemas.microsoft.com/office/drawing/2014/main" id="{37DE7755-8A5A-45C0-9657-37E539E1717A}"/>
              </a:ext>
            </a:extLst>
          </p:cNvPr>
          <p:cNvCxnSpPr>
            <a:cxnSpLocks/>
            <a:stCxn id="214" idx="3"/>
          </p:cNvCxnSpPr>
          <p:nvPr/>
        </p:nvCxnSpPr>
        <p:spPr>
          <a:xfrm>
            <a:off x="7271198" y="3583712"/>
            <a:ext cx="1071592" cy="269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7474289B-D4D7-484C-BBD1-2EB0E304E602}"/>
              </a:ext>
            </a:extLst>
          </p:cNvPr>
          <p:cNvCxnSpPr>
            <a:cxnSpLocks/>
            <a:stCxn id="209" idx="1"/>
            <a:endCxn id="143" idx="3"/>
          </p:cNvCxnSpPr>
          <p:nvPr/>
        </p:nvCxnSpPr>
        <p:spPr>
          <a:xfrm rot="10800000" flipV="1">
            <a:off x="4541281" y="3472633"/>
            <a:ext cx="1093723" cy="896932"/>
          </a:xfrm>
          <a:prstGeom prst="bentConnector3">
            <a:avLst>
              <a:gd name="adj1" fmla="val 37923"/>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370A1C23-11E1-4ABD-9C14-E60513ABBA45}"/>
              </a:ext>
            </a:extLst>
          </p:cNvPr>
          <p:cNvSpPr/>
          <p:nvPr/>
        </p:nvSpPr>
        <p:spPr>
          <a:xfrm rot="10800000">
            <a:off x="2947398" y="4781901"/>
            <a:ext cx="1466039" cy="659272"/>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77" name="TextBox 76">
            <a:extLst>
              <a:ext uri="{FF2B5EF4-FFF2-40B4-BE49-F238E27FC236}">
                <a16:creationId xmlns:a16="http://schemas.microsoft.com/office/drawing/2014/main" id="{29396C9C-14A8-4572-A45A-BE6912E0E3E2}"/>
              </a:ext>
            </a:extLst>
          </p:cNvPr>
          <p:cNvSpPr txBox="1"/>
          <p:nvPr/>
        </p:nvSpPr>
        <p:spPr>
          <a:xfrm>
            <a:off x="4015375" y="4814799"/>
            <a:ext cx="407537" cy="307777"/>
          </a:xfrm>
          <a:prstGeom prst="rect">
            <a:avLst/>
          </a:prstGeom>
          <a:noFill/>
        </p:spPr>
        <p:txBody>
          <a:bodyPr wrap="square" rtlCol="0">
            <a:spAutoFit/>
          </a:bodyPr>
          <a:lstStyle/>
          <a:p>
            <a:pPr algn="ctr"/>
            <a:r>
              <a:rPr lang="en-US" sz="1400"/>
              <a:t>RX</a:t>
            </a:r>
          </a:p>
        </p:txBody>
      </p:sp>
      <p:sp>
        <p:nvSpPr>
          <p:cNvPr id="78" name="TextBox 77">
            <a:extLst>
              <a:ext uri="{FF2B5EF4-FFF2-40B4-BE49-F238E27FC236}">
                <a16:creationId xmlns:a16="http://schemas.microsoft.com/office/drawing/2014/main" id="{136ECD22-3B79-4DF0-AABD-24CF2CEA61FC}"/>
              </a:ext>
            </a:extLst>
          </p:cNvPr>
          <p:cNvSpPr txBox="1"/>
          <p:nvPr/>
        </p:nvSpPr>
        <p:spPr>
          <a:xfrm>
            <a:off x="4015375" y="5074332"/>
            <a:ext cx="407536" cy="307777"/>
          </a:xfrm>
          <a:prstGeom prst="rect">
            <a:avLst/>
          </a:prstGeom>
          <a:noFill/>
        </p:spPr>
        <p:txBody>
          <a:bodyPr wrap="square" rtlCol="0">
            <a:spAutoFit/>
          </a:bodyPr>
          <a:lstStyle/>
          <a:p>
            <a:pPr algn="ctr"/>
            <a:r>
              <a:rPr lang="en-US" sz="1400"/>
              <a:t>TX</a:t>
            </a:r>
          </a:p>
        </p:txBody>
      </p:sp>
      <p:sp>
        <p:nvSpPr>
          <p:cNvPr id="79" name="TextBox 78">
            <a:extLst>
              <a:ext uri="{FF2B5EF4-FFF2-40B4-BE49-F238E27FC236}">
                <a16:creationId xmlns:a16="http://schemas.microsoft.com/office/drawing/2014/main" id="{28F62C0C-27E2-4007-B42E-5C383B34D4AA}"/>
              </a:ext>
            </a:extLst>
          </p:cNvPr>
          <p:cNvSpPr txBox="1"/>
          <p:nvPr/>
        </p:nvSpPr>
        <p:spPr>
          <a:xfrm>
            <a:off x="2965479" y="4792233"/>
            <a:ext cx="1111470" cy="584775"/>
          </a:xfrm>
          <a:prstGeom prst="rect">
            <a:avLst/>
          </a:prstGeom>
          <a:noFill/>
        </p:spPr>
        <p:txBody>
          <a:bodyPr wrap="square" rtlCol="0">
            <a:spAutoFit/>
          </a:bodyPr>
          <a:lstStyle/>
          <a:p>
            <a:pPr algn="ctr"/>
            <a:r>
              <a:rPr lang="en-US" sz="1600" b="1"/>
              <a:t>MODULE</a:t>
            </a:r>
          </a:p>
          <a:p>
            <a:pPr algn="ctr"/>
            <a:r>
              <a:rPr lang="en-US" sz="1600" b="1"/>
              <a:t> SIM 800L</a:t>
            </a:r>
          </a:p>
        </p:txBody>
      </p:sp>
      <p:sp>
        <p:nvSpPr>
          <p:cNvPr id="102" name="TextBox 101">
            <a:extLst>
              <a:ext uri="{FF2B5EF4-FFF2-40B4-BE49-F238E27FC236}">
                <a16:creationId xmlns:a16="http://schemas.microsoft.com/office/drawing/2014/main" id="{E12FB39A-A652-41A4-B113-3CB0E4CD617E}"/>
              </a:ext>
            </a:extLst>
          </p:cNvPr>
          <p:cNvSpPr txBox="1"/>
          <p:nvPr/>
        </p:nvSpPr>
        <p:spPr>
          <a:xfrm>
            <a:off x="5619239" y="2471206"/>
            <a:ext cx="627252" cy="307777"/>
          </a:xfrm>
          <a:prstGeom prst="rect">
            <a:avLst/>
          </a:prstGeom>
          <a:noFill/>
        </p:spPr>
        <p:txBody>
          <a:bodyPr wrap="square" rtlCol="0">
            <a:spAutoFit/>
          </a:bodyPr>
          <a:lstStyle/>
          <a:p>
            <a:r>
              <a:rPr lang="en-US" sz="1400"/>
              <a:t>PD2</a:t>
            </a:r>
          </a:p>
        </p:txBody>
      </p:sp>
      <p:sp>
        <p:nvSpPr>
          <p:cNvPr id="119" name="Rectangle 118">
            <a:extLst>
              <a:ext uri="{FF2B5EF4-FFF2-40B4-BE49-F238E27FC236}">
                <a16:creationId xmlns:a16="http://schemas.microsoft.com/office/drawing/2014/main" id="{72611EBC-BB0A-4AAA-B354-DC1AEBD7685E}"/>
              </a:ext>
            </a:extLst>
          </p:cNvPr>
          <p:cNvSpPr/>
          <p:nvPr/>
        </p:nvSpPr>
        <p:spPr>
          <a:xfrm>
            <a:off x="2972540" y="2157069"/>
            <a:ext cx="1466039" cy="502640"/>
          </a:xfrm>
          <a:prstGeom prst="rect">
            <a:avLst/>
          </a:prstGeom>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121" name="TextBox 120">
            <a:extLst>
              <a:ext uri="{FF2B5EF4-FFF2-40B4-BE49-F238E27FC236}">
                <a16:creationId xmlns:a16="http://schemas.microsoft.com/office/drawing/2014/main" id="{DCC27606-BF62-4392-8293-8F90AC4D0C1E}"/>
              </a:ext>
            </a:extLst>
          </p:cNvPr>
          <p:cNvSpPr txBox="1"/>
          <p:nvPr/>
        </p:nvSpPr>
        <p:spPr>
          <a:xfrm>
            <a:off x="3949033" y="2254500"/>
            <a:ext cx="619656" cy="307777"/>
          </a:xfrm>
          <a:prstGeom prst="rect">
            <a:avLst/>
          </a:prstGeom>
          <a:noFill/>
        </p:spPr>
        <p:txBody>
          <a:bodyPr wrap="square" rtlCol="0">
            <a:spAutoFit/>
          </a:bodyPr>
          <a:lstStyle/>
          <a:p>
            <a:pPr algn="ctr"/>
            <a:r>
              <a:rPr lang="en-US" sz="1400"/>
              <a:t>DO</a:t>
            </a:r>
          </a:p>
        </p:txBody>
      </p:sp>
      <p:sp>
        <p:nvSpPr>
          <p:cNvPr id="122" name="TextBox 121">
            <a:extLst>
              <a:ext uri="{FF2B5EF4-FFF2-40B4-BE49-F238E27FC236}">
                <a16:creationId xmlns:a16="http://schemas.microsoft.com/office/drawing/2014/main" id="{78687EC8-E0F9-4ADC-A6B2-D906BC5F47AC}"/>
              </a:ext>
            </a:extLst>
          </p:cNvPr>
          <p:cNvSpPr txBox="1"/>
          <p:nvPr/>
        </p:nvSpPr>
        <p:spPr>
          <a:xfrm>
            <a:off x="2952426" y="2240688"/>
            <a:ext cx="849987" cy="369332"/>
          </a:xfrm>
          <a:prstGeom prst="rect">
            <a:avLst/>
          </a:prstGeom>
          <a:noFill/>
        </p:spPr>
        <p:txBody>
          <a:bodyPr wrap="square" rtlCol="0">
            <a:spAutoFit/>
          </a:bodyPr>
          <a:lstStyle/>
          <a:p>
            <a:pPr algn="ctr"/>
            <a:r>
              <a:rPr lang="en-US" b="1"/>
              <a:t>LED 2</a:t>
            </a:r>
          </a:p>
        </p:txBody>
      </p:sp>
      <p:sp>
        <p:nvSpPr>
          <p:cNvPr id="126" name="Rectangle 125">
            <a:extLst>
              <a:ext uri="{FF2B5EF4-FFF2-40B4-BE49-F238E27FC236}">
                <a16:creationId xmlns:a16="http://schemas.microsoft.com/office/drawing/2014/main" id="{225B29A8-839C-4173-AFF7-A09C10E39F83}"/>
              </a:ext>
            </a:extLst>
          </p:cNvPr>
          <p:cNvSpPr/>
          <p:nvPr/>
        </p:nvSpPr>
        <p:spPr>
          <a:xfrm>
            <a:off x="2965479" y="1524663"/>
            <a:ext cx="1466039" cy="502640"/>
          </a:xfrm>
          <a:prstGeom prst="rect">
            <a:avLst/>
          </a:prstGeom>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129" name="TextBox 128">
            <a:extLst>
              <a:ext uri="{FF2B5EF4-FFF2-40B4-BE49-F238E27FC236}">
                <a16:creationId xmlns:a16="http://schemas.microsoft.com/office/drawing/2014/main" id="{6E1C016B-C84A-4AAD-83D5-2D3614ABBA60}"/>
              </a:ext>
            </a:extLst>
          </p:cNvPr>
          <p:cNvSpPr txBox="1"/>
          <p:nvPr/>
        </p:nvSpPr>
        <p:spPr>
          <a:xfrm>
            <a:off x="3941972" y="1622094"/>
            <a:ext cx="611583" cy="307777"/>
          </a:xfrm>
          <a:prstGeom prst="rect">
            <a:avLst/>
          </a:prstGeom>
          <a:noFill/>
        </p:spPr>
        <p:txBody>
          <a:bodyPr wrap="square" rtlCol="0">
            <a:spAutoFit/>
          </a:bodyPr>
          <a:lstStyle/>
          <a:p>
            <a:pPr algn="ctr"/>
            <a:r>
              <a:rPr lang="en-US" sz="1400"/>
              <a:t>DO</a:t>
            </a:r>
          </a:p>
        </p:txBody>
      </p:sp>
      <p:sp>
        <p:nvSpPr>
          <p:cNvPr id="134" name="TextBox 133">
            <a:extLst>
              <a:ext uri="{FF2B5EF4-FFF2-40B4-BE49-F238E27FC236}">
                <a16:creationId xmlns:a16="http://schemas.microsoft.com/office/drawing/2014/main" id="{F058FDFD-6024-46D8-A35C-A13F8D229E28}"/>
              </a:ext>
            </a:extLst>
          </p:cNvPr>
          <p:cNvSpPr txBox="1"/>
          <p:nvPr/>
        </p:nvSpPr>
        <p:spPr>
          <a:xfrm>
            <a:off x="2945365" y="1608282"/>
            <a:ext cx="849987" cy="369332"/>
          </a:xfrm>
          <a:prstGeom prst="rect">
            <a:avLst/>
          </a:prstGeom>
          <a:noFill/>
        </p:spPr>
        <p:txBody>
          <a:bodyPr wrap="square" rtlCol="0">
            <a:spAutoFit/>
          </a:bodyPr>
          <a:lstStyle/>
          <a:p>
            <a:pPr algn="ctr"/>
            <a:r>
              <a:rPr lang="en-US" b="1"/>
              <a:t>LED 1</a:t>
            </a:r>
          </a:p>
        </p:txBody>
      </p:sp>
      <p:sp>
        <p:nvSpPr>
          <p:cNvPr id="136" name="Rectangle 135">
            <a:extLst>
              <a:ext uri="{FF2B5EF4-FFF2-40B4-BE49-F238E27FC236}">
                <a16:creationId xmlns:a16="http://schemas.microsoft.com/office/drawing/2014/main" id="{F6800E89-CBC1-4DE4-84C7-1B8F2F77960D}"/>
              </a:ext>
            </a:extLst>
          </p:cNvPr>
          <p:cNvSpPr/>
          <p:nvPr/>
        </p:nvSpPr>
        <p:spPr>
          <a:xfrm>
            <a:off x="2972540" y="2796280"/>
            <a:ext cx="1466039" cy="502640"/>
          </a:xfrm>
          <a:prstGeom prst="rect">
            <a:avLst/>
          </a:prstGeom>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sp>
        <p:nvSpPr>
          <p:cNvPr id="137" name="TextBox 136">
            <a:extLst>
              <a:ext uri="{FF2B5EF4-FFF2-40B4-BE49-F238E27FC236}">
                <a16:creationId xmlns:a16="http://schemas.microsoft.com/office/drawing/2014/main" id="{9F88BB76-C0F9-4BB9-862D-085111C6DCAD}"/>
              </a:ext>
            </a:extLst>
          </p:cNvPr>
          <p:cNvSpPr txBox="1"/>
          <p:nvPr/>
        </p:nvSpPr>
        <p:spPr>
          <a:xfrm>
            <a:off x="3949033" y="2893711"/>
            <a:ext cx="600270" cy="307777"/>
          </a:xfrm>
          <a:prstGeom prst="rect">
            <a:avLst/>
          </a:prstGeom>
          <a:noFill/>
        </p:spPr>
        <p:txBody>
          <a:bodyPr wrap="square" rtlCol="0">
            <a:spAutoFit/>
          </a:bodyPr>
          <a:lstStyle/>
          <a:p>
            <a:pPr algn="ctr"/>
            <a:r>
              <a:rPr lang="en-US" sz="1400"/>
              <a:t>DO</a:t>
            </a:r>
          </a:p>
        </p:txBody>
      </p:sp>
      <p:sp>
        <p:nvSpPr>
          <p:cNvPr id="140" name="TextBox 139">
            <a:extLst>
              <a:ext uri="{FF2B5EF4-FFF2-40B4-BE49-F238E27FC236}">
                <a16:creationId xmlns:a16="http://schemas.microsoft.com/office/drawing/2014/main" id="{055B2D1F-B05A-41C6-8BED-7CB137150848}"/>
              </a:ext>
            </a:extLst>
          </p:cNvPr>
          <p:cNvSpPr txBox="1"/>
          <p:nvPr/>
        </p:nvSpPr>
        <p:spPr>
          <a:xfrm>
            <a:off x="2952426" y="2879899"/>
            <a:ext cx="849987" cy="369332"/>
          </a:xfrm>
          <a:prstGeom prst="rect">
            <a:avLst/>
          </a:prstGeom>
          <a:noFill/>
        </p:spPr>
        <p:txBody>
          <a:bodyPr wrap="square" rtlCol="0">
            <a:spAutoFit/>
          </a:bodyPr>
          <a:lstStyle/>
          <a:p>
            <a:pPr algn="ctr"/>
            <a:r>
              <a:rPr lang="en-US" b="1"/>
              <a:t>LED 3</a:t>
            </a:r>
          </a:p>
        </p:txBody>
      </p:sp>
      <p:cxnSp>
        <p:nvCxnSpPr>
          <p:cNvPr id="56" name="Connector: Elbow 55">
            <a:extLst>
              <a:ext uri="{FF2B5EF4-FFF2-40B4-BE49-F238E27FC236}">
                <a16:creationId xmlns:a16="http://schemas.microsoft.com/office/drawing/2014/main" id="{89E2A922-7372-4724-A448-2A8E510AA7D6}"/>
              </a:ext>
            </a:extLst>
          </p:cNvPr>
          <p:cNvCxnSpPr>
            <a:cxnSpLocks/>
            <a:stCxn id="210" idx="1"/>
            <a:endCxn id="133" idx="3"/>
          </p:cNvCxnSpPr>
          <p:nvPr/>
        </p:nvCxnSpPr>
        <p:spPr>
          <a:xfrm rot="10800000" flipV="1">
            <a:off x="4540558" y="3259677"/>
            <a:ext cx="1090108" cy="436235"/>
          </a:xfrm>
          <a:prstGeom prst="bentConnector3">
            <a:avLst>
              <a:gd name="adj1" fmla="val 5838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66572F86-278E-4E03-962E-5198E8CECBF6}"/>
              </a:ext>
            </a:extLst>
          </p:cNvPr>
          <p:cNvCxnSpPr>
            <a:cxnSpLocks/>
            <a:stCxn id="224" idx="1"/>
            <a:endCxn id="137" idx="3"/>
          </p:cNvCxnSpPr>
          <p:nvPr/>
        </p:nvCxnSpPr>
        <p:spPr>
          <a:xfrm rot="10800000" flipV="1">
            <a:off x="4549303" y="3045674"/>
            <a:ext cx="1075614" cy="19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D25AD7A0-E60D-477B-8304-4B543DF61CBE}"/>
              </a:ext>
            </a:extLst>
          </p:cNvPr>
          <p:cNvCxnSpPr>
            <a:cxnSpLocks/>
            <a:stCxn id="225" idx="1"/>
            <a:endCxn id="121" idx="3"/>
          </p:cNvCxnSpPr>
          <p:nvPr/>
        </p:nvCxnSpPr>
        <p:spPr>
          <a:xfrm rot="10800000">
            <a:off x="4568689" y="2408390"/>
            <a:ext cx="1050550" cy="421223"/>
          </a:xfrm>
          <a:prstGeom prst="bentConnector3">
            <a:avLst>
              <a:gd name="adj1" fmla="val 5986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83911BFE-EC5E-4328-B56D-54DA8C407222}"/>
              </a:ext>
            </a:extLst>
          </p:cNvPr>
          <p:cNvCxnSpPr>
            <a:cxnSpLocks/>
            <a:stCxn id="102" idx="1"/>
            <a:endCxn id="129" idx="3"/>
          </p:cNvCxnSpPr>
          <p:nvPr/>
        </p:nvCxnSpPr>
        <p:spPr>
          <a:xfrm rot="10800000">
            <a:off x="4553555" y="1775983"/>
            <a:ext cx="1065684" cy="849112"/>
          </a:xfrm>
          <a:prstGeom prst="bentConnector3">
            <a:avLst>
              <a:gd name="adj1" fmla="val 3741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0" name="Connector: Elbow 459">
            <a:extLst>
              <a:ext uri="{FF2B5EF4-FFF2-40B4-BE49-F238E27FC236}">
                <a16:creationId xmlns:a16="http://schemas.microsoft.com/office/drawing/2014/main" id="{D447EE9A-3FA3-4429-B157-8519DF2711E8}"/>
              </a:ext>
            </a:extLst>
          </p:cNvPr>
          <p:cNvCxnSpPr>
            <a:cxnSpLocks/>
          </p:cNvCxnSpPr>
          <p:nvPr/>
        </p:nvCxnSpPr>
        <p:spPr>
          <a:xfrm flipV="1">
            <a:off x="4568689" y="4039611"/>
            <a:ext cx="3437391" cy="1208611"/>
          </a:xfrm>
          <a:prstGeom prst="bentConnector3">
            <a:avLst>
              <a:gd name="adj1" fmla="val 99836"/>
            </a:avLst>
          </a:prstGeom>
        </p:spPr>
        <p:style>
          <a:lnRef idx="1">
            <a:schemeClr val="accent1"/>
          </a:lnRef>
          <a:fillRef idx="0">
            <a:schemeClr val="accent1"/>
          </a:fillRef>
          <a:effectRef idx="0">
            <a:schemeClr val="accent1"/>
          </a:effectRef>
          <a:fontRef idx="minor">
            <a:schemeClr val="tx1"/>
          </a:fontRef>
        </p:style>
      </p:cxnSp>
      <p:cxnSp>
        <p:nvCxnSpPr>
          <p:cNvPr id="464" name="Connector: Elbow 463">
            <a:extLst>
              <a:ext uri="{FF2B5EF4-FFF2-40B4-BE49-F238E27FC236}">
                <a16:creationId xmlns:a16="http://schemas.microsoft.com/office/drawing/2014/main" id="{0584D1E3-FAD6-46BF-97B5-4D27F2022BFA}"/>
              </a:ext>
            </a:extLst>
          </p:cNvPr>
          <p:cNvCxnSpPr/>
          <p:nvPr/>
        </p:nvCxnSpPr>
        <p:spPr>
          <a:xfrm rot="10800000" flipV="1">
            <a:off x="4541281" y="3583711"/>
            <a:ext cx="3098011" cy="1404977"/>
          </a:xfrm>
          <a:prstGeom prst="bentConnector3">
            <a:avLst>
              <a:gd name="adj1" fmla="val -43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Connector: Elbow 70">
            <a:extLst>
              <a:ext uri="{FF2B5EF4-FFF2-40B4-BE49-F238E27FC236}">
                <a16:creationId xmlns:a16="http://schemas.microsoft.com/office/drawing/2014/main" id="{70AD8732-2CB0-4341-B623-9DA33D3B04A1}"/>
              </a:ext>
            </a:extLst>
          </p:cNvPr>
          <p:cNvCxnSpPr>
            <a:cxnSpLocks/>
          </p:cNvCxnSpPr>
          <p:nvPr/>
        </p:nvCxnSpPr>
        <p:spPr>
          <a:xfrm rot="5400000">
            <a:off x="5918212" y="1800394"/>
            <a:ext cx="459344" cy="934"/>
          </a:xfrm>
          <a:prstGeom prst="bentConnector3">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8217611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B5E07713-B416-4BDD-8BF9-672BFB52344E}"/>
              </a:ext>
            </a:extLst>
          </p:cNvPr>
          <p:cNvSpPr/>
          <p:nvPr/>
        </p:nvSpPr>
        <p:spPr>
          <a:xfrm>
            <a:off x="1574800" y="1080822"/>
            <a:ext cx="9042400" cy="2348178"/>
          </a:xfrm>
          <a:prstGeom prst="ellipse">
            <a:avLst/>
          </a:prstGeom>
          <a:ln>
            <a:solidFill>
              <a:srgbClr val="FF0000"/>
            </a:solidFill>
          </a:ln>
          <a:effectLst>
            <a:glow rad="228600">
              <a:schemeClr val="accent1">
                <a:satMod val="175000"/>
                <a:alpha val="40000"/>
              </a:schemeClr>
            </a:glow>
            <a:outerShdw blurRad="152400" dist="317500" dir="5400000" sx="90000" sy="-19000" rotWithShape="0">
              <a:prstClr val="black">
                <a:alpha val="15000"/>
              </a:prstClr>
            </a:outerShdw>
          </a:effectLst>
          <a:scene3d>
            <a:camera prst="orthographicFront"/>
            <a:lightRig rig="threePt" dir="t"/>
          </a:scene3d>
          <a:sp3d>
            <a:bevelT/>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4000" b="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THIẾT KẾ </a:t>
            </a:r>
          </a:p>
          <a:p>
            <a:pPr algn="ctr"/>
            <a:r>
              <a:rPr lang="en-US" sz="4000" b="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SƠ ĐỒ NGUYÊN LÝ</a:t>
            </a:r>
            <a:endParaRPr lang="en-US" sz="4000" b="1"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E714E770-7EF1-45B2-B239-FAD252448F15}"/>
              </a:ext>
            </a:extLst>
          </p:cNvPr>
          <p:cNvSpPr/>
          <p:nvPr/>
        </p:nvSpPr>
        <p:spPr>
          <a:xfrm>
            <a:off x="8719452" y="5252434"/>
            <a:ext cx="2504211" cy="584775"/>
          </a:xfrm>
          <a:prstGeom prst="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5"/>
          </a:lnRef>
          <a:fillRef idx="1">
            <a:schemeClr val="lt1"/>
          </a:fillRef>
          <a:effectRef idx="0">
            <a:schemeClr val="accent5"/>
          </a:effectRef>
          <a:fontRef idx="minor">
            <a:schemeClr val="dk1"/>
          </a:fontRef>
        </p:style>
        <p:txBody>
          <a:bodyPr wrap="none" lIns="91440" tIns="45720" rIns="91440" bIns="45720">
            <a:spAutoFit/>
          </a:bodyPr>
          <a:lstStyle/>
          <a:p>
            <a:pPr algn="ctr"/>
            <a:r>
              <a:rPr lang="en-US" sz="3200" b="1">
                <a:ln w="22225">
                  <a:solidFill>
                    <a:schemeClr val="accent2"/>
                  </a:solidFill>
                  <a:prstDash val="solid"/>
                </a:ln>
                <a:solidFill>
                  <a:schemeClr val="accent2">
                    <a:lumMod val="40000"/>
                    <a:lumOff val="60000"/>
                  </a:schemeClr>
                </a:solidFill>
              </a:rPr>
              <a:t>Khu vực xử lý</a:t>
            </a:r>
          </a:p>
        </p:txBody>
      </p:sp>
      <p:sp>
        <p:nvSpPr>
          <p:cNvPr id="5" name="Rectangle 4">
            <a:extLst>
              <a:ext uri="{FF2B5EF4-FFF2-40B4-BE49-F238E27FC236}">
                <a16:creationId xmlns:a16="http://schemas.microsoft.com/office/drawing/2014/main" id="{902574B9-070E-40DC-80C8-0A5EBF086983}"/>
              </a:ext>
            </a:extLst>
          </p:cNvPr>
          <p:cNvSpPr/>
          <p:nvPr/>
        </p:nvSpPr>
        <p:spPr>
          <a:xfrm>
            <a:off x="968337" y="5252434"/>
            <a:ext cx="3326553" cy="584775"/>
          </a:xfrm>
          <a:prstGeom prst="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5"/>
          </a:lnRef>
          <a:fillRef idx="1">
            <a:schemeClr val="lt1"/>
          </a:fillRef>
          <a:effectRef idx="0">
            <a:schemeClr val="accent5"/>
          </a:effectRef>
          <a:fontRef idx="minor">
            <a:schemeClr val="dk1"/>
          </a:fontRef>
        </p:style>
        <p:txBody>
          <a:bodyPr wrap="none" lIns="91440" tIns="45720" rIns="91440" bIns="45720">
            <a:spAutoFit/>
          </a:bodyPr>
          <a:lstStyle/>
          <a:p>
            <a:pPr algn="ctr"/>
            <a:r>
              <a:rPr lang="en-US" sz="3200" b="1">
                <a:ln w="22225">
                  <a:solidFill>
                    <a:schemeClr val="accent2"/>
                  </a:solidFill>
                  <a:prstDash val="solid"/>
                </a:ln>
                <a:solidFill>
                  <a:schemeClr val="accent2">
                    <a:lumMod val="40000"/>
                    <a:lumOff val="60000"/>
                  </a:schemeClr>
                </a:solidFill>
              </a:rPr>
              <a:t>Khu vực kiểm soát</a:t>
            </a:r>
          </a:p>
        </p:txBody>
      </p:sp>
    </p:spTree>
    <p:extLst>
      <p:ext uri="{BB962C8B-B14F-4D97-AF65-F5344CB8AC3E}">
        <p14:creationId xmlns:p14="http://schemas.microsoft.com/office/powerpoint/2010/main" val="4016187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A44116B-6427-4BCD-ACA0-AD7B2BAF7B0C}"/>
              </a:ext>
            </a:extLst>
          </p:cNvPr>
          <p:cNvPicPr/>
          <p:nvPr/>
        </p:nvPicPr>
        <p:blipFill>
          <a:blip r:embed="rId2"/>
          <a:stretch>
            <a:fillRect/>
          </a:stretch>
        </p:blipFill>
        <p:spPr>
          <a:xfrm>
            <a:off x="3373120" y="2550160"/>
            <a:ext cx="5445760" cy="1757680"/>
          </a:xfrm>
          <a:prstGeom prst="rect">
            <a:avLst/>
          </a:prstGeom>
        </p:spPr>
      </p:pic>
    </p:spTree>
    <p:extLst>
      <p:ext uri="{BB962C8B-B14F-4D97-AF65-F5344CB8AC3E}">
        <p14:creationId xmlns:p14="http://schemas.microsoft.com/office/powerpoint/2010/main" val="1263027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898B397A-E8D2-480D-A66B-4A4109DBD114}"/>
              </a:ext>
            </a:extLst>
          </p:cNvPr>
          <p:cNvSpPr/>
          <p:nvPr/>
        </p:nvSpPr>
        <p:spPr>
          <a:xfrm>
            <a:off x="1584960" y="1563422"/>
            <a:ext cx="9022080" cy="2500578"/>
          </a:xfrm>
          <a:prstGeom prst="ellipse">
            <a:avLst/>
          </a:prstGeom>
          <a:ln>
            <a:solidFill>
              <a:srgbClr val="FF0000"/>
            </a:solidFill>
          </a:ln>
          <a:effectLst>
            <a:glow rad="228600">
              <a:schemeClr val="accent1">
                <a:satMod val="175000"/>
                <a:alpha val="40000"/>
              </a:schemeClr>
            </a:glow>
            <a:outerShdw blurRad="152400" dist="317500" dir="5400000" sx="90000" sy="-19000" rotWithShape="0">
              <a:prstClr val="black">
                <a:alpha val="15000"/>
              </a:prstClr>
            </a:outerShdw>
          </a:effectLst>
          <a:scene3d>
            <a:camera prst="orthographicFront"/>
            <a:lightRig rig="threePt" dir="t"/>
          </a:scene3d>
          <a:sp3d>
            <a:bevelT/>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4000" b="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THIẾT KẾ </a:t>
            </a:r>
          </a:p>
          <a:p>
            <a:pPr algn="ctr"/>
            <a:r>
              <a:rPr lang="en-US" sz="4000" b="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LƯU ĐỒ GIẢI THUẬT</a:t>
            </a:r>
            <a:endParaRPr lang="en-US" sz="4000" b="1"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4671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0AB29A-288E-498A-A854-DED26C59049C}"/>
              </a:ext>
            </a:extLst>
          </p:cNvPr>
          <p:cNvSpPr/>
          <p:nvPr/>
        </p:nvSpPr>
        <p:spPr>
          <a:xfrm>
            <a:off x="780312" y="1229677"/>
            <a:ext cx="2143760" cy="9429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R="0" algn="ctr" rtl="0"/>
            <a:r>
              <a:rPr lang="en-US" sz="1400" b="0" i="0" u="none" strike="noStrike" baseline="0">
                <a:solidFill>
                  <a:srgbClr val="000000"/>
                </a:solidFill>
                <a:latin typeface="Times New Roman" panose="02020603050405020304" pitchFamily="18" charset="0"/>
                <a:cs typeface="Times New Roman" panose="02020603050405020304" pitchFamily="18" charset="0"/>
              </a:rPr>
              <a:t>int khoi_mq2</a:t>
            </a:r>
          </a:p>
          <a:p>
            <a:pPr algn="ctr"/>
            <a:r>
              <a:rPr lang="en-US" sz="1400" b="0" i="0" u="none" strike="noStrike" baseline="0">
                <a:solidFill>
                  <a:srgbClr val="000000"/>
                </a:solidFill>
                <a:latin typeface="Times New Roman" panose="02020603050405020304" pitchFamily="18" charset="0"/>
                <a:cs typeface="Times New Roman" panose="02020603050405020304" pitchFamily="18" charset="0"/>
              </a:rPr>
              <a:t>int lua_flame</a:t>
            </a:r>
            <a:endParaRPr lang="vi-VN" sz="1400" b="0" i="0" u="none" strike="noStrike" baseline="0">
              <a:solidFill>
                <a:srgbClr val="000000"/>
              </a:solidFill>
              <a:latin typeface="Times New Roman" panose="02020603050405020304" pitchFamily="18" charset="0"/>
              <a:cs typeface="Times New Roman" panose="02020603050405020304" pitchFamily="18" charset="0"/>
            </a:endParaRPr>
          </a:p>
          <a:p>
            <a:pPr algn="ctr"/>
            <a:r>
              <a:rPr lang="en-US" sz="1400" b="0" i="0" u="none" strike="noStrike" baseline="0">
                <a:solidFill>
                  <a:srgbClr val="000000"/>
                </a:solidFill>
                <a:latin typeface="Times New Roman" panose="02020603050405020304" pitchFamily="18" charset="0"/>
                <a:cs typeface="Times New Roman" panose="02020603050405020304" pitchFamily="18" charset="0"/>
              </a:rPr>
              <a:t>int </a:t>
            </a:r>
            <a:r>
              <a:rPr lang="vi-VN" sz="1400" b="0" i="0" u="none" strike="noStrike" baseline="0">
                <a:solidFill>
                  <a:srgbClr val="000000"/>
                </a:solidFill>
                <a:latin typeface="+mj-lt"/>
              </a:rPr>
              <a:t>WS2812B, allowSOS</a:t>
            </a:r>
            <a:endParaRPr lang="en-US" sz="1400" b="0" i="0" u="none" strike="noStrike" baseline="0">
              <a:solidFill>
                <a:srgbClr val="000000"/>
              </a:solidFill>
              <a:latin typeface="+mj-lt"/>
            </a:endParaRPr>
          </a:p>
          <a:p>
            <a:pPr algn="ctr"/>
            <a:r>
              <a:rPr lang="en-US" sz="1400" b="0" i="0" u="none" strike="noStrike" baseline="0">
                <a:solidFill>
                  <a:srgbClr val="000000"/>
                </a:solidFill>
                <a:latin typeface="Times New Roman" panose="02020603050405020304" pitchFamily="18" charset="0"/>
                <a:cs typeface="Times New Roman" panose="02020603050405020304" pitchFamily="18" charset="0"/>
              </a:rPr>
              <a:t>float nhietdo_ds18b20</a:t>
            </a:r>
          </a:p>
        </p:txBody>
      </p:sp>
      <p:sp>
        <p:nvSpPr>
          <p:cNvPr id="5" name="Rectangle 4">
            <a:extLst>
              <a:ext uri="{FF2B5EF4-FFF2-40B4-BE49-F238E27FC236}">
                <a16:creationId xmlns:a16="http://schemas.microsoft.com/office/drawing/2014/main" id="{E6F84E3E-C864-4CDA-A1D2-2E60D562446E}"/>
              </a:ext>
            </a:extLst>
          </p:cNvPr>
          <p:cNvSpPr/>
          <p:nvPr/>
        </p:nvSpPr>
        <p:spPr>
          <a:xfrm>
            <a:off x="780312" y="3554447"/>
            <a:ext cx="2157440" cy="107124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R="0" algn="ctr" rtl="0"/>
            <a:r>
              <a:rPr lang="en-US" sz="1400" b="0" i="0" u="none" strike="noStrike" baseline="0">
                <a:solidFill>
                  <a:srgbClr val="000000"/>
                </a:solidFill>
                <a:latin typeface="Times New Roman" panose="02020603050405020304" pitchFamily="18" charset="0"/>
                <a:cs typeface="Times New Roman" panose="02020603050405020304" pitchFamily="18" charset="0"/>
              </a:rPr>
              <a:t>khoi_mq2=HIGH</a:t>
            </a:r>
          </a:p>
          <a:p>
            <a:pPr marR="0" algn="ctr" rtl="0"/>
            <a:r>
              <a:rPr lang="en-US" sz="1400" b="0" i="0" u="none" strike="noStrike" baseline="0">
                <a:solidFill>
                  <a:srgbClr val="000000"/>
                </a:solidFill>
                <a:latin typeface="Times New Roman" panose="02020603050405020304" pitchFamily="18" charset="0"/>
                <a:cs typeface="Times New Roman" panose="02020603050405020304" pitchFamily="18" charset="0"/>
              </a:rPr>
              <a:t>lua_flame= HIGH</a:t>
            </a:r>
          </a:p>
          <a:p>
            <a:pPr marR="0" algn="ctr" rtl="0"/>
            <a:r>
              <a:rPr lang="en-US" sz="1400" b="0" i="0" u="none" strike="noStrike" baseline="0">
                <a:solidFill>
                  <a:srgbClr val="000000"/>
                </a:solidFill>
                <a:latin typeface="Times New Roman" panose="02020603050405020304" pitchFamily="18" charset="0"/>
                <a:cs typeface="Times New Roman" panose="02020603050405020304" pitchFamily="18" charset="0"/>
              </a:rPr>
              <a:t>nhietdo_ds18b20= HIGH</a:t>
            </a:r>
            <a:endParaRPr lang="vi-VN" sz="1050">
              <a:latin typeface="Times New Roman" panose="02020603050405020304" pitchFamily="18" charset="0"/>
              <a:cs typeface="Times New Roman" panose="02020603050405020304" pitchFamily="18" charset="0"/>
            </a:endParaRPr>
          </a:p>
        </p:txBody>
      </p:sp>
      <p:sp>
        <p:nvSpPr>
          <p:cNvPr id="6" name="Oval 5">
            <a:extLst>
              <a:ext uri="{FF2B5EF4-FFF2-40B4-BE49-F238E27FC236}">
                <a16:creationId xmlns:a16="http://schemas.microsoft.com/office/drawing/2014/main" id="{53733C3D-3C59-4190-8A87-5C2FC3C54AAA}"/>
              </a:ext>
            </a:extLst>
          </p:cNvPr>
          <p:cNvSpPr/>
          <p:nvPr/>
        </p:nvSpPr>
        <p:spPr>
          <a:xfrm>
            <a:off x="1590572" y="2676243"/>
            <a:ext cx="523240" cy="5232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1</a:t>
            </a:r>
            <a:endParaRPr lang="vi-VN"/>
          </a:p>
        </p:txBody>
      </p:sp>
      <p:sp>
        <p:nvSpPr>
          <p:cNvPr id="2" name="Flowchart: Decision 1">
            <a:extLst>
              <a:ext uri="{FF2B5EF4-FFF2-40B4-BE49-F238E27FC236}">
                <a16:creationId xmlns:a16="http://schemas.microsoft.com/office/drawing/2014/main" id="{235C48B0-3918-4A39-8691-B8C937773DAB}"/>
              </a:ext>
            </a:extLst>
          </p:cNvPr>
          <p:cNvSpPr/>
          <p:nvPr/>
        </p:nvSpPr>
        <p:spPr>
          <a:xfrm>
            <a:off x="6827205" y="1334979"/>
            <a:ext cx="2771085" cy="1232515"/>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marR="0" algn="ctr" rtl="0"/>
            <a:r>
              <a:rPr lang="en-US" sz="1100" b="0" i="0" u="none" strike="noStrike" baseline="0">
                <a:solidFill>
                  <a:srgbClr val="000000"/>
                </a:solidFill>
                <a:latin typeface="Times New Roman" panose="02020603050405020304" pitchFamily="18" charset="0"/>
                <a:cs typeface="Times New Roman" panose="02020603050405020304" pitchFamily="18" charset="0"/>
              </a:rPr>
              <a:t>nhietdo_ds18b20&gt;45</a:t>
            </a:r>
            <a:r>
              <a:rPr lang="en-US" sz="1100">
                <a:solidFill>
                  <a:srgbClr val="000000"/>
                </a:solidFill>
                <a:latin typeface="Times New Roman" panose="02020603050405020304" pitchFamily="18" charset="0"/>
                <a:cs typeface="Times New Roman" panose="02020603050405020304" pitchFamily="18" charset="0"/>
              </a:rPr>
              <a:t>,</a:t>
            </a:r>
            <a:r>
              <a:rPr lang="en-US" sz="1100" b="0" i="0" u="none" strike="noStrike" baseline="0">
                <a:solidFill>
                  <a:srgbClr val="000000"/>
                </a:solidFill>
                <a:latin typeface="Times New Roman" panose="02020603050405020304" pitchFamily="18" charset="0"/>
                <a:cs typeface="Times New Roman" panose="02020603050405020304" pitchFamily="18" charset="0"/>
              </a:rPr>
              <a:t>gas_mq2</a:t>
            </a:r>
            <a:r>
              <a:rPr lang="en-US" sz="1100">
                <a:solidFill>
                  <a:srgbClr val="000000"/>
                </a:solidFill>
                <a:latin typeface="Times New Roman" panose="02020603050405020304" pitchFamily="18" charset="0"/>
                <a:cs typeface="Times New Roman" panose="02020603050405020304" pitchFamily="18" charset="0"/>
              </a:rPr>
              <a:t>==1, </a:t>
            </a:r>
            <a:r>
              <a:rPr lang="en-US" sz="1100" b="0" i="0" u="none" strike="noStrike" baseline="0">
                <a:solidFill>
                  <a:srgbClr val="000000"/>
                </a:solidFill>
                <a:latin typeface="Times New Roman" panose="02020603050405020304" pitchFamily="18" charset="0"/>
                <a:cs typeface="Times New Roman" panose="02020603050405020304" pitchFamily="18" charset="0"/>
              </a:rPr>
              <a:t>lua_flame==1</a:t>
            </a:r>
            <a:endParaRPr lang="vi-VN" sz="1100">
              <a:latin typeface="Times New Roman" panose="02020603050405020304" pitchFamily="18" charset="0"/>
              <a:cs typeface="Times New Roman" panose="02020603050405020304" pitchFamily="18" charset="0"/>
            </a:endParaRPr>
          </a:p>
        </p:txBody>
      </p:sp>
      <p:sp>
        <p:nvSpPr>
          <p:cNvPr id="7" name="Oval 6">
            <a:extLst>
              <a:ext uri="{FF2B5EF4-FFF2-40B4-BE49-F238E27FC236}">
                <a16:creationId xmlns:a16="http://schemas.microsoft.com/office/drawing/2014/main" id="{175E069F-3B75-4EDD-B767-708288E6AB08}"/>
              </a:ext>
            </a:extLst>
          </p:cNvPr>
          <p:cNvSpPr/>
          <p:nvPr/>
        </p:nvSpPr>
        <p:spPr>
          <a:xfrm>
            <a:off x="1590572" y="5059398"/>
            <a:ext cx="523240" cy="5232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2</a:t>
            </a:r>
            <a:endParaRPr lang="vi-VN"/>
          </a:p>
        </p:txBody>
      </p:sp>
      <p:sp>
        <p:nvSpPr>
          <p:cNvPr id="8" name="Rectangle 7">
            <a:extLst>
              <a:ext uri="{FF2B5EF4-FFF2-40B4-BE49-F238E27FC236}">
                <a16:creationId xmlns:a16="http://schemas.microsoft.com/office/drawing/2014/main" id="{EBBF0F29-5F21-4E4F-9DE9-BC28797401CD}"/>
              </a:ext>
            </a:extLst>
          </p:cNvPr>
          <p:cNvSpPr/>
          <p:nvPr/>
        </p:nvSpPr>
        <p:spPr>
          <a:xfrm>
            <a:off x="7330072" y="3129526"/>
            <a:ext cx="1781917" cy="7943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R="0" algn="ctr" rtl="0"/>
            <a:r>
              <a:rPr lang="vi-VN" sz="1400" b="0" i="0" u="none" strike="noStrike" baseline="0">
                <a:solidFill>
                  <a:srgbClr val="000000"/>
                </a:solidFill>
                <a:latin typeface="+mj-lt"/>
              </a:rPr>
              <a:t>WS2812B=LOW</a:t>
            </a:r>
          </a:p>
          <a:p>
            <a:pPr marR="0" algn="ctr" rtl="0"/>
            <a:r>
              <a:rPr lang="vi-VN" sz="1400">
                <a:latin typeface="+mj-lt"/>
                <a:cs typeface="Times New Roman" panose="02020603050405020304" pitchFamily="18" charset="0"/>
              </a:rPr>
              <a:t>allowSOS=0</a:t>
            </a:r>
          </a:p>
        </p:txBody>
      </p:sp>
      <p:sp>
        <p:nvSpPr>
          <p:cNvPr id="9" name="Oval 8">
            <a:extLst>
              <a:ext uri="{FF2B5EF4-FFF2-40B4-BE49-F238E27FC236}">
                <a16:creationId xmlns:a16="http://schemas.microsoft.com/office/drawing/2014/main" id="{65829C2D-19B1-4151-90FD-CF3515D4C97A}"/>
              </a:ext>
            </a:extLst>
          </p:cNvPr>
          <p:cNvSpPr/>
          <p:nvPr/>
        </p:nvSpPr>
        <p:spPr>
          <a:xfrm>
            <a:off x="1029232" y="6040656"/>
            <a:ext cx="1645920" cy="6477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End</a:t>
            </a:r>
            <a:endParaRPr lang="vi-VN">
              <a:latin typeface="Times New Roman" panose="02020603050405020304" pitchFamily="18" charset="0"/>
              <a:cs typeface="Times New Roman" panose="02020603050405020304" pitchFamily="18" charset="0"/>
            </a:endParaRPr>
          </a:p>
        </p:txBody>
      </p:sp>
      <p:cxnSp>
        <p:nvCxnSpPr>
          <p:cNvPr id="19" name="Straight Arrow Connector 18">
            <a:extLst>
              <a:ext uri="{FF2B5EF4-FFF2-40B4-BE49-F238E27FC236}">
                <a16:creationId xmlns:a16="http://schemas.microsoft.com/office/drawing/2014/main" id="{0A8C7E7A-6715-4A11-A382-F090DADA68B8}"/>
              </a:ext>
            </a:extLst>
          </p:cNvPr>
          <p:cNvCxnSpPr>
            <a:cxnSpLocks/>
            <a:stCxn id="4" idx="2"/>
            <a:endCxn id="6" idx="0"/>
          </p:cNvCxnSpPr>
          <p:nvPr/>
        </p:nvCxnSpPr>
        <p:spPr>
          <a:xfrm>
            <a:off x="1852192" y="2172596"/>
            <a:ext cx="0" cy="503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2D95916-E4C8-4708-B4E7-B0C7D95C53E2}"/>
              </a:ext>
            </a:extLst>
          </p:cNvPr>
          <p:cNvCxnSpPr>
            <a:cxnSpLocks/>
            <a:stCxn id="6" idx="4"/>
            <a:endCxn id="5" idx="0"/>
          </p:cNvCxnSpPr>
          <p:nvPr/>
        </p:nvCxnSpPr>
        <p:spPr>
          <a:xfrm>
            <a:off x="1852192" y="3199483"/>
            <a:ext cx="6840" cy="3549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AC38227-3C11-4498-84AE-901F8D25D42F}"/>
              </a:ext>
            </a:extLst>
          </p:cNvPr>
          <p:cNvCxnSpPr>
            <a:cxnSpLocks/>
            <a:stCxn id="5" idx="2"/>
            <a:endCxn id="7" idx="0"/>
          </p:cNvCxnSpPr>
          <p:nvPr/>
        </p:nvCxnSpPr>
        <p:spPr>
          <a:xfrm flipH="1">
            <a:off x="1852192" y="4625692"/>
            <a:ext cx="6840" cy="433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E790E41-57FF-4852-962A-4252EBBAE895}"/>
              </a:ext>
            </a:extLst>
          </p:cNvPr>
          <p:cNvCxnSpPr>
            <a:stCxn id="7" idx="4"/>
            <a:endCxn id="9" idx="0"/>
          </p:cNvCxnSpPr>
          <p:nvPr/>
        </p:nvCxnSpPr>
        <p:spPr>
          <a:xfrm>
            <a:off x="1852192" y="5582638"/>
            <a:ext cx="0" cy="458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6D4C3771-0C66-4379-903B-7E7882FB3A8B}"/>
              </a:ext>
            </a:extLst>
          </p:cNvPr>
          <p:cNvSpPr/>
          <p:nvPr/>
        </p:nvSpPr>
        <p:spPr>
          <a:xfrm>
            <a:off x="1029232" y="227013"/>
            <a:ext cx="1645920" cy="6477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Begin</a:t>
            </a:r>
            <a:endParaRPr lang="vi-VN">
              <a:latin typeface="Times New Roman" panose="02020603050405020304" pitchFamily="18" charset="0"/>
              <a:cs typeface="Times New Roman" panose="02020603050405020304" pitchFamily="18" charset="0"/>
            </a:endParaRPr>
          </a:p>
        </p:txBody>
      </p:sp>
      <p:cxnSp>
        <p:nvCxnSpPr>
          <p:cNvPr id="32" name="Straight Arrow Connector 31">
            <a:extLst>
              <a:ext uri="{FF2B5EF4-FFF2-40B4-BE49-F238E27FC236}">
                <a16:creationId xmlns:a16="http://schemas.microsoft.com/office/drawing/2014/main" id="{DCD8ECDF-B5A9-4A49-8793-16FDF01D05A0}"/>
              </a:ext>
            </a:extLst>
          </p:cNvPr>
          <p:cNvCxnSpPr>
            <a:cxnSpLocks/>
            <a:stCxn id="30" idx="4"/>
            <a:endCxn id="4" idx="0"/>
          </p:cNvCxnSpPr>
          <p:nvPr/>
        </p:nvCxnSpPr>
        <p:spPr>
          <a:xfrm>
            <a:off x="1852192" y="874713"/>
            <a:ext cx="0" cy="3549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7A0679C5-50F7-4BC6-87F5-39145CD5A67F}"/>
              </a:ext>
            </a:extLst>
          </p:cNvPr>
          <p:cNvCxnSpPr>
            <a:cxnSpLocks/>
          </p:cNvCxnSpPr>
          <p:nvPr/>
        </p:nvCxnSpPr>
        <p:spPr>
          <a:xfrm rot="16200000" flipV="1">
            <a:off x="-620204" y="3327094"/>
            <a:ext cx="3375074" cy="1569724"/>
          </a:xfrm>
          <a:prstGeom prst="bentConnector3">
            <a:avLst>
              <a:gd name="adj1" fmla="val 616"/>
            </a:avLst>
          </a:prstGeom>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A52CBB6B-9224-4182-A431-4A04264DF060}"/>
              </a:ext>
            </a:extLst>
          </p:cNvPr>
          <p:cNvCxnSpPr/>
          <p:nvPr/>
        </p:nvCxnSpPr>
        <p:spPr>
          <a:xfrm>
            <a:off x="282473" y="2424419"/>
            <a:ext cx="15697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Oval 61">
            <a:extLst>
              <a:ext uri="{FF2B5EF4-FFF2-40B4-BE49-F238E27FC236}">
                <a16:creationId xmlns:a16="http://schemas.microsoft.com/office/drawing/2014/main" id="{0B471FE6-2D4E-4944-8A65-C02AE094E251}"/>
              </a:ext>
            </a:extLst>
          </p:cNvPr>
          <p:cNvSpPr/>
          <p:nvPr/>
        </p:nvSpPr>
        <p:spPr>
          <a:xfrm>
            <a:off x="4729549" y="227013"/>
            <a:ext cx="523240" cy="5232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1</a:t>
            </a:r>
            <a:endParaRPr lang="vi-VN"/>
          </a:p>
        </p:txBody>
      </p:sp>
      <p:sp>
        <p:nvSpPr>
          <p:cNvPr id="63" name="Rectangle 62">
            <a:extLst>
              <a:ext uri="{FF2B5EF4-FFF2-40B4-BE49-F238E27FC236}">
                <a16:creationId xmlns:a16="http://schemas.microsoft.com/office/drawing/2014/main" id="{4233959A-441A-4DAB-A9B9-23E79A42A21C}"/>
              </a:ext>
            </a:extLst>
          </p:cNvPr>
          <p:cNvSpPr/>
          <p:nvPr/>
        </p:nvSpPr>
        <p:spPr>
          <a:xfrm>
            <a:off x="4004236" y="1234323"/>
            <a:ext cx="1989107" cy="6232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R="0" algn="ctr" rtl="0"/>
            <a:r>
              <a:rPr lang="en-US" sz="1400" b="0" i="0" u="none" strike="noStrike" baseline="0">
                <a:solidFill>
                  <a:srgbClr val="000000"/>
                </a:solidFill>
                <a:latin typeface="Times New Roman" panose="02020603050405020304" pitchFamily="18" charset="0"/>
                <a:cs typeface="Times New Roman" panose="02020603050405020304" pitchFamily="18" charset="0"/>
              </a:rPr>
              <a:t>int PB1</a:t>
            </a:r>
          </a:p>
          <a:p>
            <a:pPr marR="0" algn="ctr" rtl="0"/>
            <a:r>
              <a:rPr lang="en-US" sz="1400">
                <a:solidFill>
                  <a:srgbClr val="000000"/>
                </a:solidFill>
                <a:latin typeface="Times New Roman" panose="02020603050405020304" pitchFamily="18" charset="0"/>
                <a:cs typeface="Times New Roman" panose="02020603050405020304" pitchFamily="18" charset="0"/>
              </a:rPr>
              <a:t>int PB2</a:t>
            </a:r>
            <a:endParaRPr lang="en-US" sz="1400" b="0" i="0" u="none" strike="noStrike" baseline="0">
              <a:solidFill>
                <a:srgbClr val="000000"/>
              </a:solidFill>
              <a:latin typeface="Times New Roman" panose="02020603050405020304" pitchFamily="18" charset="0"/>
              <a:cs typeface="Times New Roman" panose="02020603050405020304" pitchFamily="18" charset="0"/>
            </a:endParaRPr>
          </a:p>
        </p:txBody>
      </p:sp>
      <p:sp>
        <p:nvSpPr>
          <p:cNvPr id="64" name="Rectangle 63">
            <a:extLst>
              <a:ext uri="{FF2B5EF4-FFF2-40B4-BE49-F238E27FC236}">
                <a16:creationId xmlns:a16="http://schemas.microsoft.com/office/drawing/2014/main" id="{40A76C72-74EE-4386-8828-E3C0998A15BD}"/>
              </a:ext>
            </a:extLst>
          </p:cNvPr>
          <p:cNvSpPr/>
          <p:nvPr/>
        </p:nvSpPr>
        <p:spPr>
          <a:xfrm>
            <a:off x="4004235" y="2341653"/>
            <a:ext cx="1989108" cy="6232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R="0" algn="ctr" rtl="0"/>
            <a:r>
              <a:rPr lang="en-US" sz="1400" b="0" i="0" u="none" strike="noStrike" baseline="0">
                <a:solidFill>
                  <a:srgbClr val="000000"/>
                </a:solidFill>
                <a:latin typeface="Times New Roman" panose="02020603050405020304" pitchFamily="18" charset="0"/>
                <a:cs typeface="Times New Roman" panose="02020603050405020304" pitchFamily="18" charset="0"/>
              </a:rPr>
              <a:t>radio.setPALevel(MIN)</a:t>
            </a:r>
          </a:p>
        </p:txBody>
      </p:sp>
      <p:sp>
        <p:nvSpPr>
          <p:cNvPr id="65" name="Rectangle 64">
            <a:extLst>
              <a:ext uri="{FF2B5EF4-FFF2-40B4-BE49-F238E27FC236}">
                <a16:creationId xmlns:a16="http://schemas.microsoft.com/office/drawing/2014/main" id="{2F0B92C4-66EF-4A79-AFC5-A7993436BBFF}"/>
              </a:ext>
            </a:extLst>
          </p:cNvPr>
          <p:cNvSpPr/>
          <p:nvPr/>
        </p:nvSpPr>
        <p:spPr>
          <a:xfrm>
            <a:off x="4004235" y="3448983"/>
            <a:ext cx="1989108" cy="8130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R="0" algn="ctr" rtl="0"/>
            <a:r>
              <a:rPr lang="en-US" sz="1400" b="0" i="0" u="none" strike="noStrike" baseline="0">
                <a:solidFill>
                  <a:srgbClr val="000000"/>
                </a:solidFill>
                <a:latin typeface="Times New Roman" panose="02020603050405020304" pitchFamily="18" charset="0"/>
                <a:cs typeface="Times New Roman" panose="02020603050405020304" pitchFamily="18" charset="0"/>
              </a:rPr>
              <a:t>radio.openWritingPipe</a:t>
            </a:r>
          </a:p>
          <a:p>
            <a:pPr marR="0" algn="ctr" rtl="0"/>
            <a:r>
              <a:rPr lang="en-US" sz="1400" b="0" i="0" u="none" strike="noStrike" baseline="0">
                <a:solidFill>
                  <a:srgbClr val="000000"/>
                </a:solidFill>
                <a:latin typeface="Times New Roman" panose="02020603050405020304" pitchFamily="18" charset="0"/>
                <a:cs typeface="Times New Roman" panose="02020603050405020304" pitchFamily="18" charset="0"/>
              </a:rPr>
              <a:t>(00001)</a:t>
            </a:r>
          </a:p>
        </p:txBody>
      </p:sp>
      <p:cxnSp>
        <p:nvCxnSpPr>
          <p:cNvPr id="67" name="Straight Arrow Connector 66">
            <a:extLst>
              <a:ext uri="{FF2B5EF4-FFF2-40B4-BE49-F238E27FC236}">
                <a16:creationId xmlns:a16="http://schemas.microsoft.com/office/drawing/2014/main" id="{6E22CF70-86A3-4313-AB0D-C9EB1F9DD193}"/>
              </a:ext>
            </a:extLst>
          </p:cNvPr>
          <p:cNvCxnSpPr>
            <a:cxnSpLocks/>
            <a:stCxn id="62" idx="4"/>
            <a:endCxn id="63" idx="0"/>
          </p:cNvCxnSpPr>
          <p:nvPr/>
        </p:nvCxnSpPr>
        <p:spPr>
          <a:xfrm>
            <a:off x="4991169" y="750253"/>
            <a:ext cx="7621" cy="484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B0AFEF18-DA29-47FB-88BD-09F829F742B9}"/>
              </a:ext>
            </a:extLst>
          </p:cNvPr>
          <p:cNvCxnSpPr>
            <a:cxnSpLocks/>
            <a:stCxn id="63" idx="2"/>
            <a:endCxn id="64" idx="0"/>
          </p:cNvCxnSpPr>
          <p:nvPr/>
        </p:nvCxnSpPr>
        <p:spPr>
          <a:xfrm flipH="1">
            <a:off x="4998789" y="1857583"/>
            <a:ext cx="1" cy="484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2F1CADB2-1327-47D0-8873-7B7B8CD992D9}"/>
              </a:ext>
            </a:extLst>
          </p:cNvPr>
          <p:cNvCxnSpPr>
            <a:cxnSpLocks/>
            <a:stCxn id="64" idx="2"/>
            <a:endCxn id="65" idx="0"/>
          </p:cNvCxnSpPr>
          <p:nvPr/>
        </p:nvCxnSpPr>
        <p:spPr>
          <a:xfrm>
            <a:off x="4998789" y="2964913"/>
            <a:ext cx="0" cy="484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Oval 71">
            <a:extLst>
              <a:ext uri="{FF2B5EF4-FFF2-40B4-BE49-F238E27FC236}">
                <a16:creationId xmlns:a16="http://schemas.microsoft.com/office/drawing/2014/main" id="{67A8A48E-45D6-4DC3-80EA-2094338F03D5}"/>
              </a:ext>
            </a:extLst>
          </p:cNvPr>
          <p:cNvSpPr/>
          <p:nvPr/>
        </p:nvSpPr>
        <p:spPr>
          <a:xfrm>
            <a:off x="7957922" y="249711"/>
            <a:ext cx="523240" cy="5232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2</a:t>
            </a:r>
            <a:endParaRPr lang="vi-VN"/>
          </a:p>
        </p:txBody>
      </p:sp>
      <p:sp>
        <p:nvSpPr>
          <p:cNvPr id="73" name="Rectangle 72">
            <a:extLst>
              <a:ext uri="{FF2B5EF4-FFF2-40B4-BE49-F238E27FC236}">
                <a16:creationId xmlns:a16="http://schemas.microsoft.com/office/drawing/2014/main" id="{90EED518-3155-4478-9585-24E90A1166D1}"/>
              </a:ext>
            </a:extLst>
          </p:cNvPr>
          <p:cNvSpPr/>
          <p:nvPr/>
        </p:nvSpPr>
        <p:spPr>
          <a:xfrm>
            <a:off x="7286892" y="4600177"/>
            <a:ext cx="1897748" cy="7943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R="0" algn="ctr" rtl="0"/>
            <a:r>
              <a:rPr lang="en-US" sz="1400" b="0" i="0" u="none" strike="noStrike" baseline="0">
                <a:solidFill>
                  <a:srgbClr val="000000"/>
                </a:solidFill>
                <a:latin typeface="Times New Roman" panose="02020603050405020304" pitchFamily="18" charset="0"/>
                <a:cs typeface="Times New Roman" panose="02020603050405020304" pitchFamily="18" charset="0"/>
              </a:rPr>
              <a:t>radio.write(sizeof(text))</a:t>
            </a:r>
          </a:p>
        </p:txBody>
      </p:sp>
      <p:sp>
        <p:nvSpPr>
          <p:cNvPr id="74" name="Rectangle 73">
            <a:extLst>
              <a:ext uri="{FF2B5EF4-FFF2-40B4-BE49-F238E27FC236}">
                <a16:creationId xmlns:a16="http://schemas.microsoft.com/office/drawing/2014/main" id="{80FA58AA-2C42-4822-9732-C7B2D9C62104}"/>
              </a:ext>
            </a:extLst>
          </p:cNvPr>
          <p:cNvSpPr/>
          <p:nvPr/>
        </p:nvSpPr>
        <p:spPr>
          <a:xfrm>
            <a:off x="10086776" y="1554069"/>
            <a:ext cx="1781917" cy="7943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R="0" algn="ctr" rtl="0"/>
            <a:r>
              <a:rPr lang="vi-VN" sz="1400" b="0" i="0" u="none" strike="noStrike" baseline="0">
                <a:solidFill>
                  <a:srgbClr val="000000"/>
                </a:solidFill>
                <a:latin typeface="+mj-lt"/>
              </a:rPr>
              <a:t>WS2812B=HIGH</a:t>
            </a:r>
          </a:p>
          <a:p>
            <a:pPr marR="0" algn="ctr" rtl="0"/>
            <a:r>
              <a:rPr lang="vi-VN" sz="1400">
                <a:latin typeface="+mj-lt"/>
                <a:cs typeface="Times New Roman" panose="02020603050405020304" pitchFamily="18" charset="0"/>
              </a:rPr>
              <a:t>allowSOS=1</a:t>
            </a:r>
          </a:p>
        </p:txBody>
      </p:sp>
      <p:cxnSp>
        <p:nvCxnSpPr>
          <p:cNvPr id="76" name="Straight Arrow Connector 75">
            <a:extLst>
              <a:ext uri="{FF2B5EF4-FFF2-40B4-BE49-F238E27FC236}">
                <a16:creationId xmlns:a16="http://schemas.microsoft.com/office/drawing/2014/main" id="{18F6E7DB-BC48-4E68-85EA-2B8EED6A3F7F}"/>
              </a:ext>
            </a:extLst>
          </p:cNvPr>
          <p:cNvCxnSpPr>
            <a:cxnSpLocks/>
            <a:stCxn id="72" idx="4"/>
            <a:endCxn id="2" idx="0"/>
          </p:cNvCxnSpPr>
          <p:nvPr/>
        </p:nvCxnSpPr>
        <p:spPr>
          <a:xfrm flipH="1">
            <a:off x="8212748" y="772951"/>
            <a:ext cx="6794" cy="5620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E017FCF1-D43A-44B6-B6D9-CF928D1DBACE}"/>
              </a:ext>
            </a:extLst>
          </p:cNvPr>
          <p:cNvCxnSpPr>
            <a:cxnSpLocks/>
            <a:stCxn id="2" idx="2"/>
            <a:endCxn id="8" idx="0"/>
          </p:cNvCxnSpPr>
          <p:nvPr/>
        </p:nvCxnSpPr>
        <p:spPr>
          <a:xfrm>
            <a:off x="8212748" y="2567494"/>
            <a:ext cx="8283" cy="562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F1897A5C-BD19-47D6-AE13-EBE1D9196098}"/>
              </a:ext>
            </a:extLst>
          </p:cNvPr>
          <p:cNvCxnSpPr>
            <a:cxnSpLocks/>
            <a:stCxn id="8" idx="2"/>
            <a:endCxn id="73" idx="0"/>
          </p:cNvCxnSpPr>
          <p:nvPr/>
        </p:nvCxnSpPr>
        <p:spPr>
          <a:xfrm>
            <a:off x="8221031" y="3923863"/>
            <a:ext cx="14735" cy="676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4BD908B9-0F66-4355-A0B5-EC63601C6B42}"/>
              </a:ext>
            </a:extLst>
          </p:cNvPr>
          <p:cNvCxnSpPr>
            <a:cxnSpLocks/>
            <a:stCxn id="2" idx="3"/>
            <a:endCxn id="74" idx="1"/>
          </p:cNvCxnSpPr>
          <p:nvPr/>
        </p:nvCxnSpPr>
        <p:spPr>
          <a:xfrm>
            <a:off x="9598290" y="1951237"/>
            <a:ext cx="48848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Connector: Elbow 83">
            <a:extLst>
              <a:ext uri="{FF2B5EF4-FFF2-40B4-BE49-F238E27FC236}">
                <a16:creationId xmlns:a16="http://schemas.microsoft.com/office/drawing/2014/main" id="{0E531882-2063-404E-8B4D-C079F87524CF}"/>
              </a:ext>
            </a:extLst>
          </p:cNvPr>
          <p:cNvCxnSpPr>
            <a:cxnSpLocks/>
          </p:cNvCxnSpPr>
          <p:nvPr/>
        </p:nvCxnSpPr>
        <p:spPr>
          <a:xfrm rot="10800000" flipV="1">
            <a:off x="8218844" y="2348408"/>
            <a:ext cx="2758892" cy="1913614"/>
          </a:xfrm>
          <a:prstGeom prst="bentConnector3">
            <a:avLst>
              <a:gd name="adj1" fmla="val -773"/>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Rectangle: Diagonal Corners Snipped 86">
            <a:extLst>
              <a:ext uri="{FF2B5EF4-FFF2-40B4-BE49-F238E27FC236}">
                <a16:creationId xmlns:a16="http://schemas.microsoft.com/office/drawing/2014/main" id="{C52C57EA-C137-468A-85D5-3F8703B5917A}"/>
              </a:ext>
            </a:extLst>
          </p:cNvPr>
          <p:cNvSpPr/>
          <p:nvPr/>
        </p:nvSpPr>
        <p:spPr>
          <a:xfrm>
            <a:off x="10784787" y="130122"/>
            <a:ext cx="1231637" cy="548012"/>
          </a:xfrm>
          <a:prstGeom prst="snip2Diag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t>Lưu đồ giải thuật</a:t>
            </a:r>
            <a:endParaRPr lang="vi-VN"/>
          </a:p>
        </p:txBody>
      </p:sp>
      <p:sp>
        <p:nvSpPr>
          <p:cNvPr id="33" name="TextBox 32">
            <a:extLst>
              <a:ext uri="{FF2B5EF4-FFF2-40B4-BE49-F238E27FC236}">
                <a16:creationId xmlns:a16="http://schemas.microsoft.com/office/drawing/2014/main" id="{10CA1658-809E-4DC7-B02D-7F49B4F54B8C}"/>
              </a:ext>
            </a:extLst>
          </p:cNvPr>
          <p:cNvSpPr txBox="1"/>
          <p:nvPr/>
        </p:nvSpPr>
        <p:spPr>
          <a:xfrm>
            <a:off x="9697447" y="1633842"/>
            <a:ext cx="260008" cy="276999"/>
          </a:xfrm>
          <a:prstGeom prst="rect">
            <a:avLst/>
          </a:prstGeom>
          <a:noFill/>
        </p:spPr>
        <p:txBody>
          <a:bodyPr wrap="none" rtlCol="0">
            <a:spAutoFit/>
          </a:bodyPr>
          <a:lstStyle/>
          <a:p>
            <a:r>
              <a:rPr lang="en-US" sz="1200"/>
              <a:t>Y</a:t>
            </a:r>
            <a:endParaRPr lang="vi-VN" sz="1200"/>
          </a:p>
        </p:txBody>
      </p:sp>
      <p:sp>
        <p:nvSpPr>
          <p:cNvPr id="34" name="TextBox 33">
            <a:extLst>
              <a:ext uri="{FF2B5EF4-FFF2-40B4-BE49-F238E27FC236}">
                <a16:creationId xmlns:a16="http://schemas.microsoft.com/office/drawing/2014/main" id="{2569A3DB-0061-4AC9-B0DC-4EF27B2D9045}"/>
              </a:ext>
            </a:extLst>
          </p:cNvPr>
          <p:cNvSpPr txBox="1"/>
          <p:nvPr/>
        </p:nvSpPr>
        <p:spPr>
          <a:xfrm>
            <a:off x="7877352" y="2653283"/>
            <a:ext cx="284052" cy="276999"/>
          </a:xfrm>
          <a:prstGeom prst="rect">
            <a:avLst/>
          </a:prstGeom>
          <a:noFill/>
        </p:spPr>
        <p:txBody>
          <a:bodyPr wrap="none" rtlCol="0">
            <a:spAutoFit/>
          </a:bodyPr>
          <a:lstStyle/>
          <a:p>
            <a:r>
              <a:rPr lang="en-US" sz="1200"/>
              <a:t>N</a:t>
            </a:r>
            <a:endParaRPr lang="vi-VN" sz="1200"/>
          </a:p>
        </p:txBody>
      </p:sp>
      <p:sp>
        <p:nvSpPr>
          <p:cNvPr id="38" name="Rectangle 37">
            <a:extLst>
              <a:ext uri="{FF2B5EF4-FFF2-40B4-BE49-F238E27FC236}">
                <a16:creationId xmlns:a16="http://schemas.microsoft.com/office/drawing/2014/main" id="{EFA6DFCB-A174-4A13-85BB-C64E4D43E2D6}"/>
              </a:ext>
            </a:extLst>
          </p:cNvPr>
          <p:cNvSpPr/>
          <p:nvPr/>
        </p:nvSpPr>
        <p:spPr>
          <a:xfrm>
            <a:off x="9717397" y="6102896"/>
            <a:ext cx="2299027" cy="523220"/>
          </a:xfrm>
          <a:prstGeom prst="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5"/>
          </a:lnRef>
          <a:fillRef idx="1">
            <a:schemeClr val="lt1"/>
          </a:fillRef>
          <a:effectRef idx="0">
            <a:schemeClr val="accent5"/>
          </a:effectRef>
          <a:fontRef idx="minor">
            <a:schemeClr val="dk1"/>
          </a:fontRef>
        </p:style>
        <p:txBody>
          <a:bodyPr wrap="none" lIns="91440" tIns="45720" rIns="91440" bIns="45720">
            <a:spAutoFit/>
          </a:bodyPr>
          <a:lstStyle/>
          <a:p>
            <a:pPr algn="ctr"/>
            <a:r>
              <a:rPr lang="en-US" sz="2800" b="1">
                <a:ln w="22225">
                  <a:solidFill>
                    <a:schemeClr val="accent2"/>
                  </a:solidFill>
                  <a:prstDash val="solid"/>
                </a:ln>
                <a:solidFill>
                  <a:schemeClr val="accent2">
                    <a:lumMod val="40000"/>
                    <a:lumOff val="60000"/>
                  </a:schemeClr>
                </a:solidFill>
              </a:rPr>
              <a:t>Khu vực xử lý </a:t>
            </a:r>
          </a:p>
        </p:txBody>
      </p:sp>
      <p:sp>
        <p:nvSpPr>
          <p:cNvPr id="39" name="Rectangle 38">
            <a:extLst>
              <a:ext uri="{FF2B5EF4-FFF2-40B4-BE49-F238E27FC236}">
                <a16:creationId xmlns:a16="http://schemas.microsoft.com/office/drawing/2014/main" id="{8AD8DFAF-52C8-49DF-A75A-DF5DCE138DC8}"/>
              </a:ext>
            </a:extLst>
          </p:cNvPr>
          <p:cNvSpPr/>
          <p:nvPr/>
        </p:nvSpPr>
        <p:spPr>
          <a:xfrm>
            <a:off x="3996615" y="4746092"/>
            <a:ext cx="1989108" cy="8130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R="0" algn="ctr" rtl="0"/>
            <a:r>
              <a:rPr lang="en-US" sz="1600" b="0" i="0" u="none" strike="noStrike" baseline="0">
                <a:solidFill>
                  <a:srgbClr val="000000"/>
                </a:solidFill>
                <a:latin typeface="Times New Roman" panose="02020603050405020304" pitchFamily="18" charset="0"/>
                <a:cs typeface="Times New Roman" panose="02020603050405020304" pitchFamily="18" charset="0"/>
              </a:rPr>
              <a:t>radio.stopListening</a:t>
            </a:r>
          </a:p>
        </p:txBody>
      </p:sp>
      <p:cxnSp>
        <p:nvCxnSpPr>
          <p:cNvPr id="13" name="Straight Arrow Connector 12">
            <a:extLst>
              <a:ext uri="{FF2B5EF4-FFF2-40B4-BE49-F238E27FC236}">
                <a16:creationId xmlns:a16="http://schemas.microsoft.com/office/drawing/2014/main" id="{AF1FE50A-E443-40F0-9A3F-0677FFAA02E3}"/>
              </a:ext>
            </a:extLst>
          </p:cNvPr>
          <p:cNvCxnSpPr>
            <a:stCxn id="65" idx="2"/>
            <a:endCxn id="39" idx="0"/>
          </p:cNvCxnSpPr>
          <p:nvPr/>
        </p:nvCxnSpPr>
        <p:spPr>
          <a:xfrm flipH="1">
            <a:off x="4991169" y="4262022"/>
            <a:ext cx="7620" cy="484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5178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43CBC213-439F-4748-A534-3563C4B70387}"/>
              </a:ext>
            </a:extLst>
          </p:cNvPr>
          <p:cNvSpPr/>
          <p:nvPr/>
        </p:nvSpPr>
        <p:spPr>
          <a:xfrm>
            <a:off x="709683" y="80478"/>
            <a:ext cx="1645920" cy="6477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Begin</a:t>
            </a:r>
            <a:endParaRPr lang="vi-VN">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0F4EE5FC-959B-4A17-8893-FBCF2E3FE5CB}"/>
              </a:ext>
            </a:extLst>
          </p:cNvPr>
          <p:cNvSpPr/>
          <p:nvPr/>
        </p:nvSpPr>
        <p:spPr>
          <a:xfrm>
            <a:off x="460763" y="1061104"/>
            <a:ext cx="2143760" cy="6952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R="0" algn="ctr" rtl="0"/>
            <a:r>
              <a:rPr lang="en-US" sz="1600" b="0" i="0" u="none" strike="noStrike" baseline="0">
                <a:solidFill>
                  <a:srgbClr val="000000"/>
                </a:solidFill>
                <a:latin typeface="Times New Roman" panose="02020603050405020304" pitchFamily="18" charset="0"/>
                <a:cs typeface="Times New Roman" panose="02020603050405020304" pitchFamily="18" charset="0"/>
              </a:rPr>
              <a:t>int led1,led2,led3,led4</a:t>
            </a:r>
          </a:p>
          <a:p>
            <a:pPr marR="0" algn="ctr" rtl="0"/>
            <a:r>
              <a:rPr lang="en-US" sz="1600">
                <a:solidFill>
                  <a:srgbClr val="000000"/>
                </a:solidFill>
                <a:latin typeface="Times New Roman" panose="02020603050405020304" pitchFamily="18" charset="0"/>
                <a:cs typeface="Times New Roman" panose="02020603050405020304" pitchFamily="18" charset="0"/>
              </a:rPr>
              <a:t>int chuong, sendSMS</a:t>
            </a:r>
            <a:endParaRPr lang="vi-VN" sz="110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E957DA06-E551-4467-950A-85E9198E4831}"/>
              </a:ext>
            </a:extLst>
          </p:cNvPr>
          <p:cNvSpPr/>
          <p:nvPr/>
        </p:nvSpPr>
        <p:spPr>
          <a:xfrm>
            <a:off x="386082" y="2156420"/>
            <a:ext cx="2296156" cy="6952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R="0" algn="ctr" rtl="0"/>
            <a:r>
              <a:rPr lang="en-US" sz="1400" b="0" i="0" u="none" strike="noStrike" baseline="0">
                <a:solidFill>
                  <a:srgbClr val="000000"/>
                </a:solidFill>
                <a:latin typeface="Times New Roman" panose="02020603050405020304" pitchFamily="18" charset="0"/>
                <a:cs typeface="Times New Roman" panose="02020603050405020304" pitchFamily="18" charset="0"/>
              </a:rPr>
              <a:t>boolean eeprom_write_string</a:t>
            </a:r>
          </a:p>
        </p:txBody>
      </p:sp>
      <p:sp>
        <p:nvSpPr>
          <p:cNvPr id="8" name="Oval 7">
            <a:extLst>
              <a:ext uri="{FF2B5EF4-FFF2-40B4-BE49-F238E27FC236}">
                <a16:creationId xmlns:a16="http://schemas.microsoft.com/office/drawing/2014/main" id="{86C04349-AAD0-421A-A393-3940A5B8D388}"/>
              </a:ext>
            </a:extLst>
          </p:cNvPr>
          <p:cNvSpPr/>
          <p:nvPr/>
        </p:nvSpPr>
        <p:spPr>
          <a:xfrm>
            <a:off x="1255591" y="3251735"/>
            <a:ext cx="523240" cy="5232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1</a:t>
            </a:r>
            <a:endParaRPr lang="vi-VN"/>
          </a:p>
        </p:txBody>
      </p:sp>
      <p:sp>
        <p:nvSpPr>
          <p:cNvPr id="9" name="Oval 8">
            <a:extLst>
              <a:ext uri="{FF2B5EF4-FFF2-40B4-BE49-F238E27FC236}">
                <a16:creationId xmlns:a16="http://schemas.microsoft.com/office/drawing/2014/main" id="{847653A5-6ED5-46AF-A02A-A366E3E8F03B}"/>
              </a:ext>
            </a:extLst>
          </p:cNvPr>
          <p:cNvSpPr/>
          <p:nvPr/>
        </p:nvSpPr>
        <p:spPr>
          <a:xfrm>
            <a:off x="4427316" y="6225614"/>
            <a:ext cx="519083" cy="5190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2</a:t>
            </a:r>
            <a:endParaRPr lang="vi-VN"/>
          </a:p>
        </p:txBody>
      </p:sp>
      <p:sp>
        <p:nvSpPr>
          <p:cNvPr id="11" name="Oval 10">
            <a:extLst>
              <a:ext uri="{FF2B5EF4-FFF2-40B4-BE49-F238E27FC236}">
                <a16:creationId xmlns:a16="http://schemas.microsoft.com/office/drawing/2014/main" id="{771078DD-6B2C-47F3-8AD9-C2DDB8F4B3F4}"/>
              </a:ext>
            </a:extLst>
          </p:cNvPr>
          <p:cNvSpPr/>
          <p:nvPr/>
        </p:nvSpPr>
        <p:spPr>
          <a:xfrm>
            <a:off x="4427316" y="99727"/>
            <a:ext cx="519083" cy="5190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1</a:t>
            </a:r>
            <a:endParaRPr lang="vi-VN"/>
          </a:p>
        </p:txBody>
      </p:sp>
      <p:sp>
        <p:nvSpPr>
          <p:cNvPr id="12" name="Rectangle 11">
            <a:extLst>
              <a:ext uri="{FF2B5EF4-FFF2-40B4-BE49-F238E27FC236}">
                <a16:creationId xmlns:a16="http://schemas.microsoft.com/office/drawing/2014/main" id="{35D26E9E-DD82-4C62-A001-615D7FA2A076}"/>
              </a:ext>
            </a:extLst>
          </p:cNvPr>
          <p:cNvSpPr/>
          <p:nvPr/>
        </p:nvSpPr>
        <p:spPr>
          <a:xfrm>
            <a:off x="3617056" y="824031"/>
            <a:ext cx="2126728" cy="6896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R="0" algn="ctr" rtl="0"/>
            <a:r>
              <a:rPr lang="en-US" sz="1600" b="0" i="0" u="none" strike="noStrike" baseline="0">
                <a:solidFill>
                  <a:srgbClr val="000000"/>
                </a:solidFill>
                <a:latin typeface="Times New Roman" panose="02020603050405020304" pitchFamily="18" charset="0"/>
                <a:cs typeface="Times New Roman" panose="02020603050405020304" pitchFamily="18" charset="0"/>
              </a:rPr>
              <a:t>int PB1</a:t>
            </a:r>
          </a:p>
          <a:p>
            <a:pPr marR="0" algn="ctr" rtl="0"/>
            <a:r>
              <a:rPr lang="en-US" sz="1600">
                <a:solidFill>
                  <a:srgbClr val="000000"/>
                </a:solidFill>
                <a:latin typeface="Times New Roman" panose="02020603050405020304" pitchFamily="18" charset="0"/>
                <a:cs typeface="Times New Roman" panose="02020603050405020304" pitchFamily="18" charset="0"/>
              </a:rPr>
              <a:t>int PB2</a:t>
            </a:r>
            <a:endParaRPr lang="en-US" sz="1600" b="0" i="0" u="none" strike="noStrike" baseline="0">
              <a:solidFill>
                <a:srgbClr val="000000"/>
              </a:solidFill>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D2EF7A19-0970-41F4-8BC8-B3AECA11D950}"/>
              </a:ext>
            </a:extLst>
          </p:cNvPr>
          <p:cNvSpPr/>
          <p:nvPr/>
        </p:nvSpPr>
        <p:spPr>
          <a:xfrm>
            <a:off x="3617056" y="1755894"/>
            <a:ext cx="2126728" cy="6896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R="0" algn="ctr" rtl="0"/>
            <a:r>
              <a:rPr lang="en-US" sz="1600" b="0" i="0" u="none" strike="noStrike" baseline="0">
                <a:solidFill>
                  <a:srgbClr val="000000"/>
                </a:solidFill>
                <a:latin typeface="Times New Roman" panose="02020603050405020304" pitchFamily="18" charset="0"/>
                <a:cs typeface="Times New Roman" panose="02020603050405020304" pitchFamily="18" charset="0"/>
              </a:rPr>
              <a:t>radio.setPALevel</a:t>
            </a:r>
          </a:p>
          <a:p>
            <a:pPr marR="0" algn="ctr" rtl="0"/>
            <a:r>
              <a:rPr lang="en-US" sz="1600" b="0" i="0" u="none" strike="noStrike" baseline="0">
                <a:solidFill>
                  <a:srgbClr val="000000"/>
                </a:solidFill>
                <a:latin typeface="Times New Roman" panose="02020603050405020304" pitchFamily="18" charset="0"/>
                <a:cs typeface="Times New Roman" panose="02020603050405020304" pitchFamily="18" charset="0"/>
              </a:rPr>
              <a:t>(RF24_PA_MIN)</a:t>
            </a:r>
            <a:endParaRPr lang="vi-VN" sz="105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B72A4EBB-3D9F-4E8F-B416-9702B40D2B26}"/>
              </a:ext>
            </a:extLst>
          </p:cNvPr>
          <p:cNvSpPr/>
          <p:nvPr/>
        </p:nvSpPr>
        <p:spPr>
          <a:xfrm>
            <a:off x="3617056" y="2650172"/>
            <a:ext cx="2126728" cy="6897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R="0" algn="ctr" rtl="0"/>
            <a:r>
              <a:rPr lang="en-US" sz="1600" b="0" i="0" u="none" strike="noStrike" baseline="0">
                <a:solidFill>
                  <a:srgbClr val="000000"/>
                </a:solidFill>
                <a:latin typeface="Times New Roman" panose="02020603050405020304" pitchFamily="18" charset="0"/>
                <a:cs typeface="Times New Roman" panose="02020603050405020304" pitchFamily="18" charset="0"/>
              </a:rPr>
              <a:t>radio.openReadingPipe(00001)</a:t>
            </a:r>
          </a:p>
        </p:txBody>
      </p:sp>
      <p:sp>
        <p:nvSpPr>
          <p:cNvPr id="15" name="Rectangle 14">
            <a:extLst>
              <a:ext uri="{FF2B5EF4-FFF2-40B4-BE49-F238E27FC236}">
                <a16:creationId xmlns:a16="http://schemas.microsoft.com/office/drawing/2014/main" id="{ED7BAE18-A1C7-4FE4-87D5-1FA10EC4CFA7}"/>
              </a:ext>
            </a:extLst>
          </p:cNvPr>
          <p:cNvSpPr/>
          <p:nvPr/>
        </p:nvSpPr>
        <p:spPr>
          <a:xfrm>
            <a:off x="3617056" y="4428591"/>
            <a:ext cx="2133166" cy="5963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R="0" algn="ctr" rtl="0"/>
            <a:r>
              <a:rPr lang="en-US" sz="1600" b="0" i="0" u="none" strike="noStrike" baseline="0">
                <a:solidFill>
                  <a:srgbClr val="000000"/>
                </a:solidFill>
                <a:latin typeface="Times New Roman" panose="02020603050405020304" pitchFamily="18" charset="0"/>
                <a:cs typeface="Times New Roman" panose="02020603050405020304" pitchFamily="18" charset="0"/>
              </a:rPr>
              <a:t>radio.read</a:t>
            </a:r>
          </a:p>
          <a:p>
            <a:pPr marR="0" algn="ctr" rtl="0"/>
            <a:r>
              <a:rPr lang="en-US" sz="1600" b="0" i="0" u="none" strike="noStrike" baseline="0">
                <a:solidFill>
                  <a:srgbClr val="000000"/>
                </a:solidFill>
                <a:latin typeface="Times New Roman" panose="02020603050405020304" pitchFamily="18" charset="0"/>
                <a:cs typeface="Times New Roman" panose="02020603050405020304" pitchFamily="18" charset="0"/>
              </a:rPr>
              <a:t>(sizeof(text))</a:t>
            </a:r>
            <a:endParaRPr lang="vi-VN" sz="900">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FAD7F534-EE13-48EA-A189-11961BB76424}"/>
              </a:ext>
            </a:extLst>
          </p:cNvPr>
          <p:cNvSpPr/>
          <p:nvPr/>
        </p:nvSpPr>
        <p:spPr>
          <a:xfrm>
            <a:off x="3617056" y="5289727"/>
            <a:ext cx="2126728" cy="6954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R="0" algn="ctr" rtl="0"/>
            <a:r>
              <a:rPr lang="en-US" sz="1600" b="0" i="0" u="none" strike="noStrike" baseline="0">
                <a:solidFill>
                  <a:srgbClr val="000000"/>
                </a:solidFill>
                <a:latin typeface="Times New Roman" panose="02020603050405020304" pitchFamily="18" charset="0"/>
                <a:cs typeface="Times New Roman" panose="02020603050405020304" pitchFamily="18" charset="0"/>
              </a:rPr>
              <a:t>Serial.println(text)</a:t>
            </a:r>
            <a:endParaRPr lang="vi-VN" sz="900">
              <a:latin typeface="Times New Roman" panose="02020603050405020304" pitchFamily="18" charset="0"/>
              <a:cs typeface="Times New Roman" panose="02020603050405020304" pitchFamily="18" charset="0"/>
            </a:endParaRPr>
          </a:p>
        </p:txBody>
      </p:sp>
      <p:cxnSp>
        <p:nvCxnSpPr>
          <p:cNvPr id="18" name="Straight Arrow Connector 17">
            <a:extLst>
              <a:ext uri="{FF2B5EF4-FFF2-40B4-BE49-F238E27FC236}">
                <a16:creationId xmlns:a16="http://schemas.microsoft.com/office/drawing/2014/main" id="{FCB37288-1277-45EF-B19F-680411491D31}"/>
              </a:ext>
            </a:extLst>
          </p:cNvPr>
          <p:cNvCxnSpPr>
            <a:stCxn id="11" idx="4"/>
            <a:endCxn id="12" idx="0"/>
          </p:cNvCxnSpPr>
          <p:nvPr/>
        </p:nvCxnSpPr>
        <p:spPr>
          <a:xfrm flipH="1">
            <a:off x="4680420" y="618810"/>
            <a:ext cx="6438" cy="205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98EC942-5F32-4B95-A07F-7F495C693C12}"/>
              </a:ext>
            </a:extLst>
          </p:cNvPr>
          <p:cNvCxnSpPr>
            <a:stCxn id="12" idx="2"/>
            <a:endCxn id="13" idx="0"/>
          </p:cNvCxnSpPr>
          <p:nvPr/>
        </p:nvCxnSpPr>
        <p:spPr>
          <a:xfrm>
            <a:off x="4680420" y="1513730"/>
            <a:ext cx="0" cy="242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359B073-207D-41AB-8F51-5849CA9F170A}"/>
              </a:ext>
            </a:extLst>
          </p:cNvPr>
          <p:cNvCxnSpPr>
            <a:cxnSpLocks/>
            <a:stCxn id="13" idx="2"/>
            <a:endCxn id="14" idx="0"/>
          </p:cNvCxnSpPr>
          <p:nvPr/>
        </p:nvCxnSpPr>
        <p:spPr>
          <a:xfrm>
            <a:off x="4680420" y="2445593"/>
            <a:ext cx="0" cy="204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910AE51-3F1C-4310-9EB8-6BC4FE47C3FF}"/>
              </a:ext>
            </a:extLst>
          </p:cNvPr>
          <p:cNvCxnSpPr>
            <a:cxnSpLocks/>
            <a:stCxn id="15" idx="2"/>
            <a:endCxn id="16" idx="0"/>
          </p:cNvCxnSpPr>
          <p:nvPr/>
        </p:nvCxnSpPr>
        <p:spPr>
          <a:xfrm flipH="1">
            <a:off x="4680420" y="5024953"/>
            <a:ext cx="3219" cy="264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EDEFE872-7785-45F6-80BC-851CC2E29DBE}"/>
              </a:ext>
            </a:extLst>
          </p:cNvPr>
          <p:cNvCxnSpPr>
            <a:stCxn id="4" idx="4"/>
            <a:endCxn id="5" idx="0"/>
          </p:cNvCxnSpPr>
          <p:nvPr/>
        </p:nvCxnSpPr>
        <p:spPr>
          <a:xfrm>
            <a:off x="1532643" y="728178"/>
            <a:ext cx="0" cy="332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7C06E29-27DC-4E11-A8A8-111D42FBCEA0}"/>
              </a:ext>
            </a:extLst>
          </p:cNvPr>
          <p:cNvCxnSpPr>
            <a:cxnSpLocks/>
            <a:stCxn id="5" idx="2"/>
            <a:endCxn id="6" idx="0"/>
          </p:cNvCxnSpPr>
          <p:nvPr/>
        </p:nvCxnSpPr>
        <p:spPr>
          <a:xfrm>
            <a:off x="1532643" y="1756327"/>
            <a:ext cx="1517" cy="400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9D919A6-4025-4C03-A272-2DA901A967D7}"/>
              </a:ext>
            </a:extLst>
          </p:cNvPr>
          <p:cNvCxnSpPr>
            <a:cxnSpLocks/>
            <a:endCxn id="8" idx="0"/>
          </p:cNvCxnSpPr>
          <p:nvPr/>
        </p:nvCxnSpPr>
        <p:spPr>
          <a:xfrm>
            <a:off x="1517211" y="2851642"/>
            <a:ext cx="0" cy="400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87854610-D612-4548-B0C7-BC9FA74726A7}"/>
              </a:ext>
            </a:extLst>
          </p:cNvPr>
          <p:cNvCxnSpPr>
            <a:stCxn id="16" idx="2"/>
            <a:endCxn id="9" idx="0"/>
          </p:cNvCxnSpPr>
          <p:nvPr/>
        </p:nvCxnSpPr>
        <p:spPr>
          <a:xfrm>
            <a:off x="4680420" y="5985186"/>
            <a:ext cx="6438" cy="240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Rectangle: Diagonal Corners Snipped 100">
            <a:extLst>
              <a:ext uri="{FF2B5EF4-FFF2-40B4-BE49-F238E27FC236}">
                <a16:creationId xmlns:a16="http://schemas.microsoft.com/office/drawing/2014/main" id="{9D27B7CA-B0BD-4F91-B586-E8EE99FE188E}"/>
              </a:ext>
            </a:extLst>
          </p:cNvPr>
          <p:cNvSpPr/>
          <p:nvPr/>
        </p:nvSpPr>
        <p:spPr>
          <a:xfrm>
            <a:off x="10513371" y="130122"/>
            <a:ext cx="1231637" cy="548012"/>
          </a:xfrm>
          <a:prstGeom prst="snip2Diag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Lưu đồ giải thuật</a:t>
            </a:r>
            <a:endParaRPr lang="vi-VN">
              <a:latin typeface="Times New Roman" panose="02020603050405020304" pitchFamily="18" charset="0"/>
              <a:cs typeface="Times New Roman" panose="02020603050405020304" pitchFamily="18" charset="0"/>
            </a:endParaRPr>
          </a:p>
        </p:txBody>
      </p:sp>
      <p:sp>
        <p:nvSpPr>
          <p:cNvPr id="102" name="Rectangle 101">
            <a:extLst>
              <a:ext uri="{FF2B5EF4-FFF2-40B4-BE49-F238E27FC236}">
                <a16:creationId xmlns:a16="http://schemas.microsoft.com/office/drawing/2014/main" id="{8574635F-07FA-455F-AB49-584856D3F872}"/>
              </a:ext>
            </a:extLst>
          </p:cNvPr>
          <p:cNvSpPr/>
          <p:nvPr/>
        </p:nvSpPr>
        <p:spPr>
          <a:xfrm>
            <a:off x="389721" y="6129822"/>
            <a:ext cx="3018775" cy="523220"/>
          </a:xfrm>
          <a:prstGeom prst="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5"/>
          </a:lnRef>
          <a:fillRef idx="1">
            <a:schemeClr val="lt1"/>
          </a:fillRef>
          <a:effectRef idx="0">
            <a:schemeClr val="accent5"/>
          </a:effectRef>
          <a:fontRef idx="minor">
            <a:schemeClr val="dk1"/>
          </a:fontRef>
        </p:style>
        <p:txBody>
          <a:bodyPr wrap="none" lIns="91440" tIns="45720" rIns="91440" bIns="45720">
            <a:spAutoFit/>
          </a:bodyPr>
          <a:lstStyle/>
          <a:p>
            <a:pPr algn="ctr"/>
            <a:r>
              <a:rPr lang="en-US" sz="2800" b="1">
                <a:ln w="22225">
                  <a:solidFill>
                    <a:schemeClr val="accent2"/>
                  </a:solidFill>
                  <a:prstDash val="solid"/>
                </a:ln>
                <a:solidFill>
                  <a:schemeClr val="accent2">
                    <a:lumMod val="40000"/>
                    <a:lumOff val="60000"/>
                  </a:schemeClr>
                </a:solidFill>
              </a:rPr>
              <a:t>Khu vực kiểm soát </a:t>
            </a:r>
          </a:p>
        </p:txBody>
      </p:sp>
      <p:sp>
        <p:nvSpPr>
          <p:cNvPr id="63" name="Oval 62">
            <a:extLst>
              <a:ext uri="{FF2B5EF4-FFF2-40B4-BE49-F238E27FC236}">
                <a16:creationId xmlns:a16="http://schemas.microsoft.com/office/drawing/2014/main" id="{BCB378EB-0A61-4D91-B548-181470D7D7A4}"/>
              </a:ext>
            </a:extLst>
          </p:cNvPr>
          <p:cNvSpPr/>
          <p:nvPr/>
        </p:nvSpPr>
        <p:spPr>
          <a:xfrm>
            <a:off x="7582866" y="80478"/>
            <a:ext cx="523240" cy="5232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2</a:t>
            </a:r>
            <a:endParaRPr lang="vi-VN"/>
          </a:p>
        </p:txBody>
      </p:sp>
      <p:sp>
        <p:nvSpPr>
          <p:cNvPr id="64" name="Flowchart: Decision 63">
            <a:extLst>
              <a:ext uri="{FF2B5EF4-FFF2-40B4-BE49-F238E27FC236}">
                <a16:creationId xmlns:a16="http://schemas.microsoft.com/office/drawing/2014/main" id="{69F8460A-69EB-4B9A-A1A2-C0D0C19D5AA9}"/>
              </a:ext>
            </a:extLst>
          </p:cNvPr>
          <p:cNvSpPr/>
          <p:nvPr/>
        </p:nvSpPr>
        <p:spPr>
          <a:xfrm>
            <a:off x="6760915" y="905086"/>
            <a:ext cx="2165429" cy="1050248"/>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marR="0" algn="ctr" rtl="0"/>
            <a:r>
              <a:rPr lang="en-US" sz="1200" b="0" i="0" u="none" strike="noStrike" baseline="0">
                <a:solidFill>
                  <a:srgbClr val="000000"/>
                </a:solidFill>
                <a:latin typeface="Times New Roman" panose="02020603050405020304" pitchFamily="18" charset="0"/>
                <a:cs typeface="Times New Roman" panose="02020603050405020304" pitchFamily="18" charset="0"/>
              </a:rPr>
              <a:t>khuvucxuly1</a:t>
            </a:r>
          </a:p>
          <a:p>
            <a:pPr marR="0" algn="ctr" rtl="0"/>
            <a:r>
              <a:rPr lang="en-US" sz="1200" b="0" i="0" u="none" strike="noStrike" baseline="0">
                <a:solidFill>
                  <a:srgbClr val="000000"/>
                </a:solidFill>
                <a:latin typeface="Times New Roman" panose="02020603050405020304" pitchFamily="18" charset="0"/>
                <a:cs typeface="Times New Roman" panose="02020603050405020304" pitchFamily="18" charset="0"/>
              </a:rPr>
              <a:t>==1 </a:t>
            </a:r>
            <a:endParaRPr lang="vi-VN" sz="900">
              <a:latin typeface="Times New Roman" panose="02020603050405020304" pitchFamily="18" charset="0"/>
              <a:cs typeface="Times New Roman" panose="02020603050405020304" pitchFamily="18" charset="0"/>
            </a:endParaRPr>
          </a:p>
        </p:txBody>
      </p:sp>
      <p:sp>
        <p:nvSpPr>
          <p:cNvPr id="65" name="Rectangle 64">
            <a:extLst>
              <a:ext uri="{FF2B5EF4-FFF2-40B4-BE49-F238E27FC236}">
                <a16:creationId xmlns:a16="http://schemas.microsoft.com/office/drawing/2014/main" id="{41645AE9-E8EE-4CEB-B905-6F0B4BBCE6FD}"/>
              </a:ext>
            </a:extLst>
          </p:cNvPr>
          <p:cNvSpPr/>
          <p:nvPr/>
        </p:nvSpPr>
        <p:spPr>
          <a:xfrm>
            <a:off x="9601248" y="1083425"/>
            <a:ext cx="2143760" cy="6952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R="0" algn="ctr" rtl="0"/>
            <a:r>
              <a:rPr lang="en-US" sz="1400">
                <a:solidFill>
                  <a:srgbClr val="000000"/>
                </a:solidFill>
                <a:latin typeface="Calibri" panose="020F0502020204030204" pitchFamily="34" charset="0"/>
              </a:rPr>
              <a:t>l</a:t>
            </a:r>
            <a:r>
              <a:rPr lang="en-US" sz="1400" b="0" i="0" u="none" strike="noStrike" baseline="0">
                <a:solidFill>
                  <a:srgbClr val="000000"/>
                </a:solidFill>
                <a:latin typeface="Calibri" panose="020F0502020204030204" pitchFamily="34" charset="0"/>
              </a:rPr>
              <a:t>ed1=HIGH</a:t>
            </a:r>
          </a:p>
          <a:p>
            <a:pPr marR="0" algn="ctr" rtl="0"/>
            <a:r>
              <a:rPr lang="en-US" sz="1400">
                <a:solidFill>
                  <a:srgbClr val="000000"/>
                </a:solidFill>
                <a:latin typeface="Calibri" panose="020F0502020204030204" pitchFamily="34" charset="0"/>
              </a:rPr>
              <a:t>c</a:t>
            </a:r>
            <a:r>
              <a:rPr lang="en-US" sz="1400" b="0" i="0" u="none" strike="noStrike" baseline="0">
                <a:solidFill>
                  <a:srgbClr val="000000"/>
                </a:solidFill>
                <a:latin typeface="Calibri" panose="020F0502020204030204" pitchFamily="34" charset="0"/>
              </a:rPr>
              <a:t>huong=HIGH</a:t>
            </a:r>
          </a:p>
          <a:p>
            <a:pPr marR="0" algn="ctr" rtl="0"/>
            <a:r>
              <a:rPr lang="en-US" sz="1400" b="0" i="0" u="none" strike="noStrike" baseline="0">
                <a:solidFill>
                  <a:srgbClr val="000000"/>
                </a:solidFill>
                <a:latin typeface="Times New Roman" panose="02020603050405020304" pitchFamily="18" charset="0"/>
                <a:cs typeface="Times New Roman" panose="02020603050405020304" pitchFamily="18" charset="0"/>
              </a:rPr>
              <a:t>sendSMS=1</a:t>
            </a:r>
            <a:endParaRPr lang="vi-VN" sz="900">
              <a:latin typeface="Times New Roman" panose="02020603050405020304" pitchFamily="18" charset="0"/>
              <a:cs typeface="Times New Roman" panose="02020603050405020304" pitchFamily="18" charset="0"/>
            </a:endParaRPr>
          </a:p>
        </p:txBody>
      </p:sp>
      <p:sp>
        <p:nvSpPr>
          <p:cNvPr id="67" name="Rectangle 66">
            <a:extLst>
              <a:ext uri="{FF2B5EF4-FFF2-40B4-BE49-F238E27FC236}">
                <a16:creationId xmlns:a16="http://schemas.microsoft.com/office/drawing/2014/main" id="{1296D77D-5EBD-474D-B2FA-E6C9DF1BDC66}"/>
              </a:ext>
            </a:extLst>
          </p:cNvPr>
          <p:cNvSpPr/>
          <p:nvPr/>
        </p:nvSpPr>
        <p:spPr>
          <a:xfrm>
            <a:off x="6771749" y="2336424"/>
            <a:ext cx="2143760" cy="6952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R="0" algn="ctr" rtl="0"/>
            <a:r>
              <a:rPr lang="en-US" sz="1400">
                <a:solidFill>
                  <a:srgbClr val="000000"/>
                </a:solidFill>
                <a:latin typeface="Calibri" panose="020F0502020204030204" pitchFamily="34" charset="0"/>
              </a:rPr>
              <a:t>l</a:t>
            </a:r>
            <a:r>
              <a:rPr lang="en-US" sz="1400" b="0" i="0" u="none" strike="noStrike" baseline="0">
                <a:solidFill>
                  <a:srgbClr val="000000"/>
                </a:solidFill>
                <a:latin typeface="Calibri" panose="020F0502020204030204" pitchFamily="34" charset="0"/>
              </a:rPr>
              <a:t>ed1=</a:t>
            </a:r>
            <a:r>
              <a:rPr lang="en-US" sz="1400">
                <a:solidFill>
                  <a:srgbClr val="000000"/>
                </a:solidFill>
                <a:latin typeface="Calibri" panose="020F0502020204030204" pitchFamily="34" charset="0"/>
              </a:rPr>
              <a:t>LOW</a:t>
            </a:r>
            <a:endParaRPr lang="en-US" sz="1400" b="0" i="0" u="none" strike="noStrike" baseline="0">
              <a:solidFill>
                <a:srgbClr val="000000"/>
              </a:solidFill>
              <a:latin typeface="Calibri" panose="020F0502020204030204" pitchFamily="34" charset="0"/>
            </a:endParaRPr>
          </a:p>
          <a:p>
            <a:pPr marR="0" algn="ctr" rtl="0"/>
            <a:r>
              <a:rPr lang="en-US" sz="1400">
                <a:solidFill>
                  <a:srgbClr val="000000"/>
                </a:solidFill>
                <a:latin typeface="Calibri" panose="020F0502020204030204" pitchFamily="34" charset="0"/>
              </a:rPr>
              <a:t>c</a:t>
            </a:r>
            <a:r>
              <a:rPr lang="en-US" sz="1400" b="0" i="0" u="none" strike="noStrike" baseline="0">
                <a:solidFill>
                  <a:srgbClr val="000000"/>
                </a:solidFill>
                <a:latin typeface="Calibri" panose="020F0502020204030204" pitchFamily="34" charset="0"/>
              </a:rPr>
              <a:t>huong=</a:t>
            </a:r>
            <a:r>
              <a:rPr lang="en-US" sz="1400">
                <a:solidFill>
                  <a:srgbClr val="000000"/>
                </a:solidFill>
                <a:latin typeface="Calibri" panose="020F0502020204030204" pitchFamily="34" charset="0"/>
              </a:rPr>
              <a:t>LOW</a:t>
            </a:r>
            <a:endParaRPr lang="en-US" sz="1400" b="0" i="0" u="none" strike="noStrike" baseline="0">
              <a:solidFill>
                <a:srgbClr val="000000"/>
              </a:solidFill>
              <a:latin typeface="Calibri" panose="020F0502020204030204" pitchFamily="34" charset="0"/>
            </a:endParaRPr>
          </a:p>
          <a:p>
            <a:pPr marR="0" algn="ctr" rtl="0"/>
            <a:r>
              <a:rPr lang="en-US" sz="1400" b="0" i="0" u="none" strike="noStrike" baseline="0">
                <a:solidFill>
                  <a:srgbClr val="000000"/>
                </a:solidFill>
                <a:latin typeface="Times New Roman" panose="02020603050405020304" pitchFamily="18" charset="0"/>
                <a:cs typeface="Times New Roman" panose="02020603050405020304" pitchFamily="18" charset="0"/>
              </a:rPr>
              <a:t>sendSMS=0</a:t>
            </a:r>
            <a:endParaRPr lang="vi-VN" sz="900">
              <a:latin typeface="Times New Roman" panose="02020603050405020304" pitchFamily="18" charset="0"/>
              <a:cs typeface="Times New Roman" panose="02020603050405020304" pitchFamily="18" charset="0"/>
            </a:endParaRPr>
          </a:p>
        </p:txBody>
      </p:sp>
      <p:cxnSp>
        <p:nvCxnSpPr>
          <p:cNvPr id="68" name="Straight Arrow Connector 67">
            <a:extLst>
              <a:ext uri="{FF2B5EF4-FFF2-40B4-BE49-F238E27FC236}">
                <a16:creationId xmlns:a16="http://schemas.microsoft.com/office/drawing/2014/main" id="{096D2E6E-EF66-445E-B9EF-760A62457F5A}"/>
              </a:ext>
            </a:extLst>
          </p:cNvPr>
          <p:cNvCxnSpPr>
            <a:cxnSpLocks/>
            <a:stCxn id="63" idx="4"/>
            <a:endCxn id="64" idx="0"/>
          </p:cNvCxnSpPr>
          <p:nvPr/>
        </p:nvCxnSpPr>
        <p:spPr>
          <a:xfrm flipH="1">
            <a:off x="7843630" y="603718"/>
            <a:ext cx="856" cy="301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75A89943-91EC-4313-8F19-18859EF492E5}"/>
              </a:ext>
            </a:extLst>
          </p:cNvPr>
          <p:cNvCxnSpPr>
            <a:cxnSpLocks/>
            <a:stCxn id="64" idx="2"/>
            <a:endCxn id="67" idx="0"/>
          </p:cNvCxnSpPr>
          <p:nvPr/>
        </p:nvCxnSpPr>
        <p:spPr>
          <a:xfrm flipH="1">
            <a:off x="7843629" y="1955334"/>
            <a:ext cx="1" cy="381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73070BD7-ABFF-4668-9AD6-CBAB89879C5E}"/>
              </a:ext>
            </a:extLst>
          </p:cNvPr>
          <p:cNvCxnSpPr>
            <a:cxnSpLocks/>
            <a:stCxn id="67" idx="2"/>
          </p:cNvCxnSpPr>
          <p:nvPr/>
        </p:nvCxnSpPr>
        <p:spPr>
          <a:xfrm>
            <a:off x="7843629" y="3031646"/>
            <a:ext cx="0" cy="5222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CF3ECCBD-0B2A-43D3-BB7D-53997F11732B}"/>
              </a:ext>
            </a:extLst>
          </p:cNvPr>
          <p:cNvCxnSpPr>
            <a:cxnSpLocks/>
            <a:stCxn id="64" idx="3"/>
            <a:endCxn id="65" idx="1"/>
          </p:cNvCxnSpPr>
          <p:nvPr/>
        </p:nvCxnSpPr>
        <p:spPr>
          <a:xfrm>
            <a:off x="8926344" y="1430210"/>
            <a:ext cx="674904" cy="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B6494B8A-DD61-4373-93E8-90EA2DB28614}"/>
              </a:ext>
            </a:extLst>
          </p:cNvPr>
          <p:cNvCxnSpPr>
            <a:stCxn id="65" idx="2"/>
          </p:cNvCxnSpPr>
          <p:nvPr/>
        </p:nvCxnSpPr>
        <p:spPr>
          <a:xfrm rot="5400000">
            <a:off x="8521446" y="1100829"/>
            <a:ext cx="1473864" cy="28295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38A4B6F3-E276-4AC3-B5BA-76CFFE3EB488}"/>
              </a:ext>
            </a:extLst>
          </p:cNvPr>
          <p:cNvSpPr txBox="1"/>
          <p:nvPr/>
        </p:nvSpPr>
        <p:spPr>
          <a:xfrm>
            <a:off x="9128374" y="1122740"/>
            <a:ext cx="260008" cy="276999"/>
          </a:xfrm>
          <a:prstGeom prst="rect">
            <a:avLst/>
          </a:prstGeom>
          <a:noFill/>
        </p:spPr>
        <p:txBody>
          <a:bodyPr wrap="none" rtlCol="0">
            <a:spAutoFit/>
          </a:bodyPr>
          <a:lstStyle/>
          <a:p>
            <a:r>
              <a:rPr lang="en-US" sz="1200"/>
              <a:t>Y</a:t>
            </a:r>
            <a:endParaRPr lang="vi-VN" sz="1200"/>
          </a:p>
        </p:txBody>
      </p:sp>
      <p:sp>
        <p:nvSpPr>
          <p:cNvPr id="76" name="TextBox 75">
            <a:extLst>
              <a:ext uri="{FF2B5EF4-FFF2-40B4-BE49-F238E27FC236}">
                <a16:creationId xmlns:a16="http://schemas.microsoft.com/office/drawing/2014/main" id="{1DD9610A-393D-42F2-B836-EE04228E987B}"/>
              </a:ext>
            </a:extLst>
          </p:cNvPr>
          <p:cNvSpPr txBox="1"/>
          <p:nvPr/>
        </p:nvSpPr>
        <p:spPr>
          <a:xfrm>
            <a:off x="7536119" y="2007379"/>
            <a:ext cx="284052" cy="276999"/>
          </a:xfrm>
          <a:prstGeom prst="rect">
            <a:avLst/>
          </a:prstGeom>
          <a:noFill/>
        </p:spPr>
        <p:txBody>
          <a:bodyPr wrap="none" rtlCol="0">
            <a:spAutoFit/>
          </a:bodyPr>
          <a:lstStyle/>
          <a:p>
            <a:r>
              <a:rPr lang="en-US" sz="1200"/>
              <a:t>N</a:t>
            </a:r>
            <a:endParaRPr lang="vi-VN" sz="1200"/>
          </a:p>
        </p:txBody>
      </p:sp>
      <p:sp>
        <p:nvSpPr>
          <p:cNvPr id="93" name="Flowchart: Decision 92">
            <a:extLst>
              <a:ext uri="{FF2B5EF4-FFF2-40B4-BE49-F238E27FC236}">
                <a16:creationId xmlns:a16="http://schemas.microsoft.com/office/drawing/2014/main" id="{FB08D761-C87D-44B6-BBED-E01ECF0220CA}"/>
              </a:ext>
            </a:extLst>
          </p:cNvPr>
          <p:cNvSpPr/>
          <p:nvPr/>
        </p:nvSpPr>
        <p:spPr>
          <a:xfrm>
            <a:off x="6760953" y="3569891"/>
            <a:ext cx="2165429" cy="1050248"/>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marR="0" algn="ctr" rtl="0"/>
            <a:r>
              <a:rPr lang="en-US" sz="1200" b="0" i="0" u="none" strike="noStrike" baseline="0">
                <a:solidFill>
                  <a:srgbClr val="000000"/>
                </a:solidFill>
                <a:latin typeface="Times New Roman" panose="02020603050405020304" pitchFamily="18" charset="0"/>
                <a:cs typeface="Times New Roman" panose="02020603050405020304" pitchFamily="18" charset="0"/>
              </a:rPr>
              <a:t>khuvucxuly2</a:t>
            </a:r>
          </a:p>
          <a:p>
            <a:pPr marR="0" algn="ctr" rtl="0"/>
            <a:r>
              <a:rPr lang="en-US" sz="1200" b="0" i="0" u="none" strike="noStrike" baseline="0">
                <a:solidFill>
                  <a:srgbClr val="000000"/>
                </a:solidFill>
                <a:latin typeface="Times New Roman" panose="02020603050405020304" pitchFamily="18" charset="0"/>
                <a:cs typeface="Times New Roman" panose="02020603050405020304" pitchFamily="18" charset="0"/>
              </a:rPr>
              <a:t>==1 </a:t>
            </a:r>
            <a:endParaRPr lang="vi-VN" sz="1200">
              <a:latin typeface="Times New Roman" panose="02020603050405020304" pitchFamily="18" charset="0"/>
              <a:cs typeface="Times New Roman" panose="02020603050405020304" pitchFamily="18" charset="0"/>
            </a:endParaRPr>
          </a:p>
        </p:txBody>
      </p:sp>
      <p:sp>
        <p:nvSpPr>
          <p:cNvPr id="95" name="Rectangle 94">
            <a:extLst>
              <a:ext uri="{FF2B5EF4-FFF2-40B4-BE49-F238E27FC236}">
                <a16:creationId xmlns:a16="http://schemas.microsoft.com/office/drawing/2014/main" id="{1CB7A0F6-3E55-4FA2-AD70-1112264410BA}"/>
              </a:ext>
            </a:extLst>
          </p:cNvPr>
          <p:cNvSpPr/>
          <p:nvPr/>
        </p:nvSpPr>
        <p:spPr>
          <a:xfrm>
            <a:off x="9601286" y="3748230"/>
            <a:ext cx="2143760" cy="6952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R="0" algn="ctr" rtl="0"/>
            <a:r>
              <a:rPr lang="en-US" sz="1400">
                <a:solidFill>
                  <a:srgbClr val="000000"/>
                </a:solidFill>
                <a:latin typeface="Calibri" panose="020F0502020204030204" pitchFamily="34" charset="0"/>
              </a:rPr>
              <a:t>l</a:t>
            </a:r>
            <a:r>
              <a:rPr lang="en-US" sz="1400" b="0" i="0" u="none" strike="noStrike" baseline="0">
                <a:solidFill>
                  <a:srgbClr val="000000"/>
                </a:solidFill>
                <a:latin typeface="Calibri" panose="020F0502020204030204" pitchFamily="34" charset="0"/>
              </a:rPr>
              <a:t>ed2=HIGH</a:t>
            </a:r>
          </a:p>
          <a:p>
            <a:pPr marR="0" algn="ctr" rtl="0"/>
            <a:r>
              <a:rPr lang="en-US" sz="1400">
                <a:solidFill>
                  <a:srgbClr val="000000"/>
                </a:solidFill>
                <a:latin typeface="Calibri" panose="020F0502020204030204" pitchFamily="34" charset="0"/>
              </a:rPr>
              <a:t>c</a:t>
            </a:r>
            <a:r>
              <a:rPr lang="en-US" sz="1400" b="0" i="0" u="none" strike="noStrike" baseline="0">
                <a:solidFill>
                  <a:srgbClr val="000000"/>
                </a:solidFill>
                <a:latin typeface="Calibri" panose="020F0502020204030204" pitchFamily="34" charset="0"/>
              </a:rPr>
              <a:t>huong=HIGH</a:t>
            </a:r>
          </a:p>
          <a:p>
            <a:pPr marR="0" algn="ctr" rtl="0"/>
            <a:r>
              <a:rPr lang="en-US" sz="1400" b="0" i="0" u="none" strike="noStrike" baseline="0">
                <a:solidFill>
                  <a:srgbClr val="000000"/>
                </a:solidFill>
                <a:latin typeface="Times New Roman" panose="02020603050405020304" pitchFamily="18" charset="0"/>
                <a:cs typeface="Times New Roman" panose="02020603050405020304" pitchFamily="18" charset="0"/>
              </a:rPr>
              <a:t>sendSMS=1</a:t>
            </a:r>
            <a:endParaRPr lang="vi-VN" sz="900">
              <a:latin typeface="Times New Roman" panose="02020603050405020304" pitchFamily="18" charset="0"/>
              <a:cs typeface="Times New Roman" panose="02020603050405020304" pitchFamily="18" charset="0"/>
            </a:endParaRPr>
          </a:p>
        </p:txBody>
      </p:sp>
      <p:sp>
        <p:nvSpPr>
          <p:cNvPr id="97" name="Rectangle 96">
            <a:extLst>
              <a:ext uri="{FF2B5EF4-FFF2-40B4-BE49-F238E27FC236}">
                <a16:creationId xmlns:a16="http://schemas.microsoft.com/office/drawing/2014/main" id="{9BB67759-6358-46F4-ABE6-585E316404A7}"/>
              </a:ext>
            </a:extLst>
          </p:cNvPr>
          <p:cNvSpPr/>
          <p:nvPr/>
        </p:nvSpPr>
        <p:spPr>
          <a:xfrm>
            <a:off x="6771787" y="5001229"/>
            <a:ext cx="2143760" cy="6952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R="0" algn="ctr" rtl="0"/>
            <a:r>
              <a:rPr lang="en-US" sz="1400">
                <a:solidFill>
                  <a:srgbClr val="000000"/>
                </a:solidFill>
                <a:latin typeface="Calibri" panose="020F0502020204030204" pitchFamily="34" charset="0"/>
              </a:rPr>
              <a:t>l</a:t>
            </a:r>
            <a:r>
              <a:rPr lang="en-US" sz="1400" b="0" i="0" u="none" strike="noStrike" baseline="0">
                <a:solidFill>
                  <a:srgbClr val="000000"/>
                </a:solidFill>
                <a:latin typeface="Calibri" panose="020F0502020204030204" pitchFamily="34" charset="0"/>
              </a:rPr>
              <a:t>ed2=</a:t>
            </a:r>
            <a:r>
              <a:rPr lang="en-US" sz="1400">
                <a:solidFill>
                  <a:srgbClr val="000000"/>
                </a:solidFill>
                <a:latin typeface="Calibri" panose="020F0502020204030204" pitchFamily="34" charset="0"/>
              </a:rPr>
              <a:t>LOW</a:t>
            </a:r>
            <a:endParaRPr lang="en-US" sz="1400" b="0" i="0" u="none" strike="noStrike" baseline="0">
              <a:solidFill>
                <a:srgbClr val="000000"/>
              </a:solidFill>
              <a:latin typeface="Calibri" panose="020F0502020204030204" pitchFamily="34" charset="0"/>
            </a:endParaRPr>
          </a:p>
          <a:p>
            <a:pPr marR="0" algn="ctr" rtl="0"/>
            <a:r>
              <a:rPr lang="en-US" sz="1400">
                <a:solidFill>
                  <a:srgbClr val="000000"/>
                </a:solidFill>
                <a:latin typeface="Calibri" panose="020F0502020204030204" pitchFamily="34" charset="0"/>
              </a:rPr>
              <a:t>c</a:t>
            </a:r>
            <a:r>
              <a:rPr lang="en-US" sz="1400" b="0" i="0" u="none" strike="noStrike" baseline="0">
                <a:solidFill>
                  <a:srgbClr val="000000"/>
                </a:solidFill>
                <a:latin typeface="Calibri" panose="020F0502020204030204" pitchFamily="34" charset="0"/>
              </a:rPr>
              <a:t>huong=</a:t>
            </a:r>
            <a:r>
              <a:rPr lang="en-US" sz="1400">
                <a:solidFill>
                  <a:srgbClr val="000000"/>
                </a:solidFill>
                <a:latin typeface="Calibri" panose="020F0502020204030204" pitchFamily="34" charset="0"/>
              </a:rPr>
              <a:t>LOW</a:t>
            </a:r>
            <a:endParaRPr lang="en-US" sz="1400" b="0" i="0" u="none" strike="noStrike" baseline="0">
              <a:solidFill>
                <a:srgbClr val="000000"/>
              </a:solidFill>
              <a:latin typeface="Calibri" panose="020F0502020204030204" pitchFamily="34" charset="0"/>
            </a:endParaRPr>
          </a:p>
          <a:p>
            <a:pPr marR="0" algn="ctr" rtl="0"/>
            <a:r>
              <a:rPr lang="en-US" sz="1400" b="0" i="0" u="none" strike="noStrike" baseline="0">
                <a:solidFill>
                  <a:srgbClr val="000000"/>
                </a:solidFill>
                <a:latin typeface="Times New Roman" panose="02020603050405020304" pitchFamily="18" charset="0"/>
                <a:cs typeface="Times New Roman" panose="02020603050405020304" pitchFamily="18" charset="0"/>
              </a:rPr>
              <a:t>sendSMS=0</a:t>
            </a:r>
            <a:endParaRPr lang="vi-VN" sz="900">
              <a:latin typeface="Times New Roman" panose="02020603050405020304" pitchFamily="18" charset="0"/>
              <a:cs typeface="Times New Roman" panose="02020603050405020304" pitchFamily="18" charset="0"/>
            </a:endParaRPr>
          </a:p>
        </p:txBody>
      </p:sp>
      <p:cxnSp>
        <p:nvCxnSpPr>
          <p:cNvPr id="98" name="Straight Arrow Connector 97">
            <a:extLst>
              <a:ext uri="{FF2B5EF4-FFF2-40B4-BE49-F238E27FC236}">
                <a16:creationId xmlns:a16="http://schemas.microsoft.com/office/drawing/2014/main" id="{0DB40DFA-2A9D-4462-A4F3-7AF2556E5D4D}"/>
              </a:ext>
            </a:extLst>
          </p:cNvPr>
          <p:cNvCxnSpPr>
            <a:cxnSpLocks/>
            <a:stCxn id="93" idx="2"/>
            <a:endCxn id="97" idx="0"/>
          </p:cNvCxnSpPr>
          <p:nvPr/>
        </p:nvCxnSpPr>
        <p:spPr>
          <a:xfrm flipH="1">
            <a:off x="7843667" y="4620139"/>
            <a:ext cx="1" cy="381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6E6DDFC5-5CB7-43F2-92BA-B50F67E4C358}"/>
              </a:ext>
            </a:extLst>
          </p:cNvPr>
          <p:cNvCxnSpPr>
            <a:cxnSpLocks/>
            <a:stCxn id="97" idx="2"/>
            <a:endCxn id="108" idx="0"/>
          </p:cNvCxnSpPr>
          <p:nvPr/>
        </p:nvCxnSpPr>
        <p:spPr>
          <a:xfrm>
            <a:off x="7843667" y="5696451"/>
            <a:ext cx="819" cy="470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E4588480-FF08-4342-8ADC-18847DE49FB2}"/>
              </a:ext>
            </a:extLst>
          </p:cNvPr>
          <p:cNvCxnSpPr>
            <a:cxnSpLocks/>
            <a:stCxn id="93" idx="3"/>
            <a:endCxn id="95" idx="1"/>
          </p:cNvCxnSpPr>
          <p:nvPr/>
        </p:nvCxnSpPr>
        <p:spPr>
          <a:xfrm>
            <a:off x="8926382" y="4095015"/>
            <a:ext cx="674904" cy="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Connector: Elbow 104">
            <a:extLst>
              <a:ext uri="{FF2B5EF4-FFF2-40B4-BE49-F238E27FC236}">
                <a16:creationId xmlns:a16="http://schemas.microsoft.com/office/drawing/2014/main" id="{E1D1FB26-DA1E-47F0-A6EF-B2795BE38017}"/>
              </a:ext>
            </a:extLst>
          </p:cNvPr>
          <p:cNvCxnSpPr>
            <a:cxnSpLocks/>
            <a:stCxn id="95" idx="2"/>
          </p:cNvCxnSpPr>
          <p:nvPr/>
        </p:nvCxnSpPr>
        <p:spPr>
          <a:xfrm rot="5400000">
            <a:off x="8521484" y="3765634"/>
            <a:ext cx="1473864" cy="28295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C422D466-1730-449B-A104-45E22A801268}"/>
              </a:ext>
            </a:extLst>
          </p:cNvPr>
          <p:cNvSpPr txBox="1"/>
          <p:nvPr/>
        </p:nvSpPr>
        <p:spPr>
          <a:xfrm>
            <a:off x="9128412" y="3787545"/>
            <a:ext cx="260008" cy="276999"/>
          </a:xfrm>
          <a:prstGeom prst="rect">
            <a:avLst/>
          </a:prstGeom>
          <a:noFill/>
        </p:spPr>
        <p:txBody>
          <a:bodyPr wrap="none" rtlCol="0">
            <a:spAutoFit/>
          </a:bodyPr>
          <a:lstStyle/>
          <a:p>
            <a:r>
              <a:rPr lang="en-US" sz="1200"/>
              <a:t>Y</a:t>
            </a:r>
            <a:endParaRPr lang="vi-VN" sz="1200"/>
          </a:p>
        </p:txBody>
      </p:sp>
      <p:sp>
        <p:nvSpPr>
          <p:cNvPr id="107" name="TextBox 106">
            <a:extLst>
              <a:ext uri="{FF2B5EF4-FFF2-40B4-BE49-F238E27FC236}">
                <a16:creationId xmlns:a16="http://schemas.microsoft.com/office/drawing/2014/main" id="{DC5CAD38-8B9A-4900-B359-172E04B7D30A}"/>
              </a:ext>
            </a:extLst>
          </p:cNvPr>
          <p:cNvSpPr txBox="1"/>
          <p:nvPr/>
        </p:nvSpPr>
        <p:spPr>
          <a:xfrm>
            <a:off x="7536157" y="4672184"/>
            <a:ext cx="284052" cy="276999"/>
          </a:xfrm>
          <a:prstGeom prst="rect">
            <a:avLst/>
          </a:prstGeom>
          <a:noFill/>
        </p:spPr>
        <p:txBody>
          <a:bodyPr wrap="none" rtlCol="0">
            <a:spAutoFit/>
          </a:bodyPr>
          <a:lstStyle/>
          <a:p>
            <a:r>
              <a:rPr lang="en-US" sz="1200"/>
              <a:t>N</a:t>
            </a:r>
            <a:endParaRPr lang="vi-VN" sz="1200"/>
          </a:p>
        </p:txBody>
      </p:sp>
      <p:sp>
        <p:nvSpPr>
          <p:cNvPr id="108" name="Oval 107">
            <a:extLst>
              <a:ext uri="{FF2B5EF4-FFF2-40B4-BE49-F238E27FC236}">
                <a16:creationId xmlns:a16="http://schemas.microsoft.com/office/drawing/2014/main" id="{CCB709A6-613D-4996-9432-656F79890C32}"/>
              </a:ext>
            </a:extLst>
          </p:cNvPr>
          <p:cNvSpPr/>
          <p:nvPr/>
        </p:nvSpPr>
        <p:spPr>
          <a:xfrm>
            <a:off x="7582866" y="6166461"/>
            <a:ext cx="523240" cy="5232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3</a:t>
            </a:r>
            <a:endParaRPr lang="vi-VN"/>
          </a:p>
        </p:txBody>
      </p:sp>
      <p:sp>
        <p:nvSpPr>
          <p:cNvPr id="61" name="Rectangle 60">
            <a:extLst>
              <a:ext uri="{FF2B5EF4-FFF2-40B4-BE49-F238E27FC236}">
                <a16:creationId xmlns:a16="http://schemas.microsoft.com/office/drawing/2014/main" id="{4282C45F-04E0-4FAD-BAE1-260AFA4EFA3C}"/>
              </a:ext>
            </a:extLst>
          </p:cNvPr>
          <p:cNvSpPr/>
          <p:nvPr/>
        </p:nvSpPr>
        <p:spPr>
          <a:xfrm>
            <a:off x="3623493" y="3572328"/>
            <a:ext cx="2126728" cy="5906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R="0" algn="ctr" rtl="0"/>
            <a:r>
              <a:rPr lang="en-US" sz="1600" b="0" i="0" u="none" strike="noStrike" baseline="0">
                <a:solidFill>
                  <a:srgbClr val="000000"/>
                </a:solidFill>
                <a:latin typeface="Times New Roman" panose="02020603050405020304" pitchFamily="18" charset="0"/>
                <a:cs typeface="Times New Roman" panose="02020603050405020304" pitchFamily="18" charset="0"/>
              </a:rPr>
              <a:t>radio.startListening</a:t>
            </a:r>
            <a:endParaRPr lang="vi-VN" sz="1000">
              <a:latin typeface="Times New Roman" panose="02020603050405020304" pitchFamily="18" charset="0"/>
              <a:cs typeface="Times New Roman" panose="02020603050405020304" pitchFamily="18" charset="0"/>
            </a:endParaRPr>
          </a:p>
        </p:txBody>
      </p:sp>
      <p:cxnSp>
        <p:nvCxnSpPr>
          <p:cNvPr id="50" name="Straight Arrow Connector 49">
            <a:extLst>
              <a:ext uri="{FF2B5EF4-FFF2-40B4-BE49-F238E27FC236}">
                <a16:creationId xmlns:a16="http://schemas.microsoft.com/office/drawing/2014/main" id="{614C2E80-658D-4EAA-8278-3A2BB4D0D693}"/>
              </a:ext>
            </a:extLst>
          </p:cNvPr>
          <p:cNvCxnSpPr>
            <a:cxnSpLocks/>
            <a:stCxn id="14" idx="2"/>
            <a:endCxn id="61" idx="0"/>
          </p:cNvCxnSpPr>
          <p:nvPr/>
        </p:nvCxnSpPr>
        <p:spPr>
          <a:xfrm>
            <a:off x="4680420" y="3339872"/>
            <a:ext cx="6437" cy="232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A7BDA14E-1840-4E7A-A745-B16C07AAABBF}"/>
              </a:ext>
            </a:extLst>
          </p:cNvPr>
          <p:cNvCxnSpPr>
            <a:cxnSpLocks/>
            <a:stCxn id="61" idx="2"/>
            <a:endCxn id="15" idx="0"/>
          </p:cNvCxnSpPr>
          <p:nvPr/>
        </p:nvCxnSpPr>
        <p:spPr>
          <a:xfrm flipH="1">
            <a:off x="4683639" y="4162992"/>
            <a:ext cx="3218" cy="265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470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9136" y="709748"/>
            <a:ext cx="8760196" cy="705395"/>
          </a:xfrm>
        </p:spPr>
        <p:txBody>
          <a:bodyPr/>
          <a:lstStyle/>
          <a:p>
            <a:pPr algn="ctr"/>
            <a:r>
              <a:rPr lang="en-US" sz="3200">
                <a:solidFill>
                  <a:srgbClr val="FF0000"/>
                </a:solidFill>
                <a:latin typeface="Times New Roman" panose="02020603050405020304" pitchFamily="18" charset="0"/>
                <a:cs typeface="Times New Roman" panose="02020603050405020304" pitchFamily="18" charset="0"/>
              </a:rPr>
              <a:t>TỔNG </a:t>
            </a:r>
            <a:r>
              <a:rPr lang="en-US" sz="3200" dirty="0">
                <a:solidFill>
                  <a:srgbClr val="FF0000"/>
                </a:solidFill>
                <a:latin typeface="Times New Roman" panose="02020603050405020304" pitchFamily="18" charset="0"/>
                <a:cs typeface="Times New Roman" panose="02020603050405020304" pitchFamily="18" charset="0"/>
              </a:rPr>
              <a:t>QUAN VỀ ĐỀ TÀI</a:t>
            </a:r>
            <a:endParaRPr lang="en-US" sz="3200" dirty="0">
              <a:solidFill>
                <a:srgbClr val="FF0000"/>
              </a:solidFill>
            </a:endParaRPr>
          </a:p>
        </p:txBody>
      </p:sp>
      <p:sp>
        <p:nvSpPr>
          <p:cNvPr id="3" name="Text Placeholder 2"/>
          <p:cNvSpPr>
            <a:spLocks noGrp="1"/>
          </p:cNvSpPr>
          <p:nvPr>
            <p:ph type="body" idx="1"/>
          </p:nvPr>
        </p:nvSpPr>
        <p:spPr>
          <a:xfrm>
            <a:off x="1045655" y="2238103"/>
            <a:ext cx="4606207" cy="3405051"/>
          </a:xfrm>
        </p:spPr>
        <p:txBody>
          <a:bodyPr/>
          <a:lstStyle/>
          <a:p>
            <a:pPr marL="169329" indent="0">
              <a:buNone/>
            </a:pPr>
            <a:r>
              <a:rPr lang="en-US" sz="2400" dirty="0" err="1">
                <a:latin typeface="Times New Roman" panose="02020603050405020304" pitchFamily="18" charset="0"/>
                <a:cs typeface="Times New Roman" panose="02020603050405020304" pitchFamily="18" charset="0"/>
              </a:rPr>
              <a:t>Ngày</a:t>
            </a:r>
            <a:r>
              <a:rPr lang="en-US" sz="2400" dirty="0">
                <a:latin typeface="Times New Roman" panose="02020603050405020304" pitchFamily="18" charset="0"/>
                <a:cs typeface="Times New Roman" panose="02020603050405020304" pitchFamily="18" charset="0"/>
              </a:rPr>
              <a:t> nay, </a:t>
            </a:r>
            <a:r>
              <a:rPr lang="en-US" sz="2400" dirty="0" err="1">
                <a:latin typeface="Times New Roman" panose="02020603050405020304" pitchFamily="18" charset="0"/>
                <a:cs typeface="Times New Roman" panose="02020603050405020304" pitchFamily="18" charset="0"/>
              </a:rPr>
              <a:t>cùng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xảy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con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hỏa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mà</a:t>
            </a:r>
            <a:r>
              <a:rPr lang="en-US" sz="2400" dirty="0">
                <a:latin typeface="Times New Roman" panose="02020603050405020304" pitchFamily="18" charset="0"/>
                <a:cs typeface="Times New Roman" panose="02020603050405020304" pitchFamily="18" charset="0"/>
              </a:rPr>
              <a:t> con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phòng</a:t>
            </a:r>
            <a:r>
              <a:rPr lang="en-US" sz="2400" dirty="0">
                <a:latin typeface="Times New Roman" panose="02020603050405020304" pitchFamily="18" charset="0"/>
                <a:cs typeface="Times New Roman" panose="02020603050405020304" pitchFamily="18" charset="0"/>
              </a:rPr>
              <a:t> </a:t>
            </a:r>
          </a:p>
          <a:p>
            <a:pPr marL="169329" indent="0">
              <a:buNone/>
            </a:pPr>
            <a:r>
              <a:rPr lang="en-US" sz="2400" dirty="0" err="1">
                <a:latin typeface="Times New Roman" panose="02020603050405020304" pitchFamily="18" charset="0"/>
                <a:cs typeface="Times New Roman" panose="02020603050405020304" pitchFamily="18" charset="0"/>
              </a:rPr>
              <a:t>Hậu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gây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chúng</a:t>
            </a:r>
            <a:r>
              <a:rPr lang="en-US" sz="2400" dirty="0">
                <a:latin typeface="Times New Roman" panose="02020603050405020304" pitchFamily="18" charset="0"/>
                <a:cs typeface="Times New Roman" panose="02020603050405020304" pitchFamily="18" charset="0"/>
              </a:rPr>
              <a:t> ta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endParaRPr lang="en-US" sz="2400"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2"/>
          </p:nvPr>
        </p:nvSpPr>
        <p:spPr>
          <a:xfrm>
            <a:off x="1045655" y="1576252"/>
            <a:ext cx="3639556" cy="705394"/>
          </a:xfrm>
        </p:spPr>
        <p:txBody>
          <a:bodyPr/>
          <a:lstStyle/>
          <a:p>
            <a:pPr marL="169329" indent="0">
              <a:buNone/>
            </a:pPr>
            <a:r>
              <a:rPr lang="en-US" sz="2800" b="1" u="sng">
                <a:solidFill>
                  <a:srgbClr val="0070C0"/>
                </a:solidFill>
                <a:latin typeface="Times New Roman" panose="02020603050405020304" pitchFamily="18" charset="0"/>
                <a:cs typeface="Times New Roman" panose="02020603050405020304" pitchFamily="18" charset="0"/>
              </a:rPr>
              <a:t>ĐẶT </a:t>
            </a:r>
            <a:r>
              <a:rPr lang="en-US" sz="2800" b="1" u="sng" dirty="0">
                <a:solidFill>
                  <a:srgbClr val="0070C0"/>
                </a:solidFill>
                <a:latin typeface="Times New Roman" panose="02020603050405020304" pitchFamily="18" charset="0"/>
                <a:cs typeface="Times New Roman" panose="02020603050405020304" pitchFamily="18" charset="0"/>
              </a:rPr>
              <a:t>VẤN ĐỀ</a:t>
            </a:r>
          </a:p>
        </p:txBody>
      </p:sp>
      <p:sp>
        <p:nvSpPr>
          <p:cNvPr id="5" name="Slide Number Placeholder 4"/>
          <p:cNvSpPr>
            <a:spLocks noGrp="1"/>
          </p:cNvSpPr>
          <p:nvPr>
            <p:ph type="sldNum" idx="12"/>
          </p:nvPr>
        </p:nvSpPr>
        <p:spPr/>
        <p:txBody>
          <a:bodyPr/>
          <a:lstStyle/>
          <a:p>
            <a:fld id="{00000000-1234-1234-1234-123412341234}" type="slidenum">
              <a:rPr lang="en" smtClean="0"/>
              <a:pPr/>
              <a:t>2</a:t>
            </a:fld>
            <a:endParaRPr lang="en"/>
          </a:p>
        </p:txBody>
      </p:sp>
      <p:pic>
        <p:nvPicPr>
          <p:cNvPr id="6" name="Picture 5"/>
          <p:cNvPicPr>
            <a:picLocks noChangeAspect="1"/>
          </p:cNvPicPr>
          <p:nvPr/>
        </p:nvPicPr>
        <p:blipFill>
          <a:blip r:embed="rId2"/>
          <a:stretch>
            <a:fillRect/>
          </a:stretch>
        </p:blipFill>
        <p:spPr>
          <a:xfrm>
            <a:off x="5947954" y="1658982"/>
            <a:ext cx="5085806" cy="4284617"/>
          </a:xfrm>
          <a:prstGeom prst="rect">
            <a:avLst/>
          </a:prstGeom>
        </p:spPr>
      </p:pic>
    </p:spTree>
    <p:extLst>
      <p:ext uri="{BB962C8B-B14F-4D97-AF65-F5344CB8AC3E}">
        <p14:creationId xmlns:p14="http://schemas.microsoft.com/office/powerpoint/2010/main" val="715751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Rectangle: Diagonal Corners Snipped 100">
            <a:extLst>
              <a:ext uri="{FF2B5EF4-FFF2-40B4-BE49-F238E27FC236}">
                <a16:creationId xmlns:a16="http://schemas.microsoft.com/office/drawing/2014/main" id="{9D27B7CA-B0BD-4F91-B586-E8EE99FE188E}"/>
              </a:ext>
            </a:extLst>
          </p:cNvPr>
          <p:cNvSpPr/>
          <p:nvPr/>
        </p:nvSpPr>
        <p:spPr>
          <a:xfrm>
            <a:off x="10009761" y="526707"/>
            <a:ext cx="1231637" cy="548012"/>
          </a:xfrm>
          <a:prstGeom prst="snip2Diag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Lưu đồ giải thuật</a:t>
            </a:r>
            <a:endParaRPr lang="vi-VN">
              <a:latin typeface="Times New Roman" panose="02020603050405020304" pitchFamily="18" charset="0"/>
              <a:cs typeface="Times New Roman" panose="02020603050405020304" pitchFamily="18" charset="0"/>
            </a:endParaRPr>
          </a:p>
        </p:txBody>
      </p:sp>
      <p:sp>
        <p:nvSpPr>
          <p:cNvPr id="102" name="Rectangle 101">
            <a:extLst>
              <a:ext uri="{FF2B5EF4-FFF2-40B4-BE49-F238E27FC236}">
                <a16:creationId xmlns:a16="http://schemas.microsoft.com/office/drawing/2014/main" id="{8574635F-07FA-455F-AB49-584856D3F872}"/>
              </a:ext>
            </a:extLst>
          </p:cNvPr>
          <p:cNvSpPr/>
          <p:nvPr/>
        </p:nvSpPr>
        <p:spPr>
          <a:xfrm>
            <a:off x="516450" y="5717901"/>
            <a:ext cx="3018775" cy="523220"/>
          </a:xfrm>
          <a:prstGeom prst="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5"/>
          </a:lnRef>
          <a:fillRef idx="1">
            <a:schemeClr val="lt1"/>
          </a:fillRef>
          <a:effectRef idx="0">
            <a:schemeClr val="accent5"/>
          </a:effectRef>
          <a:fontRef idx="minor">
            <a:schemeClr val="dk1"/>
          </a:fontRef>
        </p:style>
        <p:txBody>
          <a:bodyPr wrap="none" lIns="91440" tIns="45720" rIns="91440" bIns="45720">
            <a:spAutoFit/>
          </a:bodyPr>
          <a:lstStyle/>
          <a:p>
            <a:pPr algn="ctr"/>
            <a:r>
              <a:rPr lang="en-US" sz="2800" b="1">
                <a:ln w="22225">
                  <a:solidFill>
                    <a:schemeClr val="accent2"/>
                  </a:solidFill>
                  <a:prstDash val="solid"/>
                </a:ln>
                <a:solidFill>
                  <a:schemeClr val="accent2">
                    <a:lumMod val="40000"/>
                    <a:lumOff val="60000"/>
                  </a:schemeClr>
                </a:solidFill>
              </a:rPr>
              <a:t>Khu vực kiểm soát </a:t>
            </a:r>
          </a:p>
        </p:txBody>
      </p:sp>
      <p:sp>
        <p:nvSpPr>
          <p:cNvPr id="73" name="Oval 72">
            <a:extLst>
              <a:ext uri="{FF2B5EF4-FFF2-40B4-BE49-F238E27FC236}">
                <a16:creationId xmlns:a16="http://schemas.microsoft.com/office/drawing/2014/main" id="{567B54F6-8906-497B-9EB6-52F33D5FFCEC}"/>
              </a:ext>
            </a:extLst>
          </p:cNvPr>
          <p:cNvSpPr/>
          <p:nvPr/>
        </p:nvSpPr>
        <p:spPr>
          <a:xfrm>
            <a:off x="1327567" y="678134"/>
            <a:ext cx="523240" cy="5232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3</a:t>
            </a:r>
            <a:endParaRPr lang="vi-VN"/>
          </a:p>
        </p:txBody>
      </p:sp>
      <p:sp>
        <p:nvSpPr>
          <p:cNvPr id="74" name="Flowchart: Decision 73">
            <a:extLst>
              <a:ext uri="{FF2B5EF4-FFF2-40B4-BE49-F238E27FC236}">
                <a16:creationId xmlns:a16="http://schemas.microsoft.com/office/drawing/2014/main" id="{5D0B44BF-79FF-4BAA-A63B-9341538038D1}"/>
              </a:ext>
            </a:extLst>
          </p:cNvPr>
          <p:cNvSpPr/>
          <p:nvPr/>
        </p:nvSpPr>
        <p:spPr>
          <a:xfrm>
            <a:off x="505616" y="1502742"/>
            <a:ext cx="2165429" cy="1050248"/>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marR="0" algn="ctr" rtl="0"/>
            <a:r>
              <a:rPr lang="en-US" sz="1200" b="0" i="0" u="none" strike="noStrike" baseline="0">
                <a:solidFill>
                  <a:srgbClr val="000000"/>
                </a:solidFill>
                <a:latin typeface="Times New Roman" panose="02020603050405020304" pitchFamily="18" charset="0"/>
                <a:cs typeface="Times New Roman" panose="02020603050405020304" pitchFamily="18" charset="0"/>
              </a:rPr>
              <a:t>khuvucxuly3</a:t>
            </a:r>
          </a:p>
          <a:p>
            <a:pPr marR="0" algn="ctr" rtl="0"/>
            <a:r>
              <a:rPr lang="en-US" sz="1200" b="0" i="0" u="none" strike="noStrike" baseline="0">
                <a:solidFill>
                  <a:srgbClr val="000000"/>
                </a:solidFill>
                <a:latin typeface="Times New Roman" panose="02020603050405020304" pitchFamily="18" charset="0"/>
                <a:cs typeface="Times New Roman" panose="02020603050405020304" pitchFamily="18" charset="0"/>
              </a:rPr>
              <a:t>==1 </a:t>
            </a:r>
            <a:endParaRPr lang="vi-VN" sz="1200">
              <a:latin typeface="Times New Roman" panose="02020603050405020304" pitchFamily="18" charset="0"/>
              <a:cs typeface="Times New Roman" panose="02020603050405020304" pitchFamily="18" charset="0"/>
            </a:endParaRPr>
          </a:p>
        </p:txBody>
      </p:sp>
      <p:sp>
        <p:nvSpPr>
          <p:cNvPr id="76" name="Rectangle 75">
            <a:extLst>
              <a:ext uri="{FF2B5EF4-FFF2-40B4-BE49-F238E27FC236}">
                <a16:creationId xmlns:a16="http://schemas.microsoft.com/office/drawing/2014/main" id="{2883BEA2-AC44-4C9B-AC17-9A1F291D1327}"/>
              </a:ext>
            </a:extLst>
          </p:cNvPr>
          <p:cNvSpPr/>
          <p:nvPr/>
        </p:nvSpPr>
        <p:spPr>
          <a:xfrm>
            <a:off x="3345949" y="1681081"/>
            <a:ext cx="2143760" cy="6952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R="0" algn="ctr" rtl="0"/>
            <a:r>
              <a:rPr lang="en-US" sz="1400">
                <a:solidFill>
                  <a:srgbClr val="000000"/>
                </a:solidFill>
                <a:latin typeface="Calibri" panose="020F0502020204030204" pitchFamily="34" charset="0"/>
              </a:rPr>
              <a:t>l</a:t>
            </a:r>
            <a:r>
              <a:rPr lang="en-US" sz="1400" b="0" i="0" u="none" strike="noStrike" baseline="0">
                <a:solidFill>
                  <a:srgbClr val="000000"/>
                </a:solidFill>
                <a:latin typeface="Calibri" panose="020F0502020204030204" pitchFamily="34" charset="0"/>
              </a:rPr>
              <a:t>ed3=HIGH</a:t>
            </a:r>
          </a:p>
          <a:p>
            <a:pPr marR="0" algn="ctr" rtl="0"/>
            <a:r>
              <a:rPr lang="en-US" sz="1400">
                <a:solidFill>
                  <a:srgbClr val="000000"/>
                </a:solidFill>
                <a:latin typeface="Calibri" panose="020F0502020204030204" pitchFamily="34" charset="0"/>
              </a:rPr>
              <a:t>c</a:t>
            </a:r>
            <a:r>
              <a:rPr lang="en-US" sz="1400" b="0" i="0" u="none" strike="noStrike" baseline="0">
                <a:solidFill>
                  <a:srgbClr val="000000"/>
                </a:solidFill>
                <a:latin typeface="Calibri" panose="020F0502020204030204" pitchFamily="34" charset="0"/>
              </a:rPr>
              <a:t>huong=HIGH</a:t>
            </a:r>
          </a:p>
          <a:p>
            <a:pPr marR="0" algn="ctr" rtl="0"/>
            <a:r>
              <a:rPr lang="en-US" sz="1400" b="0" i="0" u="none" strike="noStrike" baseline="0">
                <a:solidFill>
                  <a:srgbClr val="000000"/>
                </a:solidFill>
                <a:latin typeface="Times New Roman" panose="02020603050405020304" pitchFamily="18" charset="0"/>
                <a:cs typeface="Times New Roman" panose="02020603050405020304" pitchFamily="18" charset="0"/>
              </a:rPr>
              <a:t>sendSMS=1</a:t>
            </a:r>
            <a:endParaRPr lang="vi-VN" sz="900">
              <a:latin typeface="Times New Roman" panose="02020603050405020304" pitchFamily="18" charset="0"/>
              <a:cs typeface="Times New Roman" panose="02020603050405020304" pitchFamily="18" charset="0"/>
            </a:endParaRPr>
          </a:p>
        </p:txBody>
      </p:sp>
      <p:sp>
        <p:nvSpPr>
          <p:cNvPr id="78" name="Rectangle 77">
            <a:extLst>
              <a:ext uri="{FF2B5EF4-FFF2-40B4-BE49-F238E27FC236}">
                <a16:creationId xmlns:a16="http://schemas.microsoft.com/office/drawing/2014/main" id="{AFDE70D0-08B4-4F75-B29B-2E210BBB0DFF}"/>
              </a:ext>
            </a:extLst>
          </p:cNvPr>
          <p:cNvSpPr/>
          <p:nvPr/>
        </p:nvSpPr>
        <p:spPr>
          <a:xfrm>
            <a:off x="516450" y="2934080"/>
            <a:ext cx="2143760" cy="6952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R="0" algn="ctr" rtl="0"/>
            <a:r>
              <a:rPr lang="en-US" sz="1400">
                <a:solidFill>
                  <a:srgbClr val="000000"/>
                </a:solidFill>
                <a:latin typeface="Calibri" panose="020F0502020204030204" pitchFamily="34" charset="0"/>
              </a:rPr>
              <a:t>l</a:t>
            </a:r>
            <a:r>
              <a:rPr lang="en-US" sz="1400" b="0" i="0" u="none" strike="noStrike" baseline="0">
                <a:solidFill>
                  <a:srgbClr val="000000"/>
                </a:solidFill>
                <a:latin typeface="Calibri" panose="020F0502020204030204" pitchFamily="34" charset="0"/>
              </a:rPr>
              <a:t>ed3=</a:t>
            </a:r>
            <a:r>
              <a:rPr lang="en-US" sz="1400">
                <a:solidFill>
                  <a:srgbClr val="000000"/>
                </a:solidFill>
                <a:latin typeface="Calibri" panose="020F0502020204030204" pitchFamily="34" charset="0"/>
              </a:rPr>
              <a:t>LOW</a:t>
            </a:r>
            <a:endParaRPr lang="en-US" sz="1400" b="0" i="0" u="none" strike="noStrike" baseline="0">
              <a:solidFill>
                <a:srgbClr val="000000"/>
              </a:solidFill>
              <a:latin typeface="Calibri" panose="020F0502020204030204" pitchFamily="34" charset="0"/>
            </a:endParaRPr>
          </a:p>
          <a:p>
            <a:pPr marR="0" algn="ctr" rtl="0"/>
            <a:r>
              <a:rPr lang="en-US" sz="1400">
                <a:solidFill>
                  <a:srgbClr val="000000"/>
                </a:solidFill>
                <a:latin typeface="Calibri" panose="020F0502020204030204" pitchFamily="34" charset="0"/>
              </a:rPr>
              <a:t>c</a:t>
            </a:r>
            <a:r>
              <a:rPr lang="en-US" sz="1400" b="0" i="0" u="none" strike="noStrike" baseline="0">
                <a:solidFill>
                  <a:srgbClr val="000000"/>
                </a:solidFill>
                <a:latin typeface="Calibri" panose="020F0502020204030204" pitchFamily="34" charset="0"/>
              </a:rPr>
              <a:t>huong=</a:t>
            </a:r>
            <a:r>
              <a:rPr lang="en-US" sz="1400">
                <a:solidFill>
                  <a:srgbClr val="000000"/>
                </a:solidFill>
                <a:latin typeface="Calibri" panose="020F0502020204030204" pitchFamily="34" charset="0"/>
              </a:rPr>
              <a:t>LOW</a:t>
            </a:r>
            <a:endParaRPr lang="en-US" sz="1400" b="0" i="0" u="none" strike="noStrike" baseline="0">
              <a:solidFill>
                <a:srgbClr val="000000"/>
              </a:solidFill>
              <a:latin typeface="Calibri" panose="020F0502020204030204" pitchFamily="34" charset="0"/>
            </a:endParaRPr>
          </a:p>
          <a:p>
            <a:pPr marR="0" algn="ctr" rtl="0"/>
            <a:r>
              <a:rPr lang="en-US" sz="1400" b="0" i="0" u="none" strike="noStrike" baseline="0">
                <a:solidFill>
                  <a:srgbClr val="000000"/>
                </a:solidFill>
                <a:latin typeface="Times New Roman" panose="02020603050405020304" pitchFamily="18" charset="0"/>
                <a:cs typeface="Times New Roman" panose="02020603050405020304" pitchFamily="18" charset="0"/>
              </a:rPr>
              <a:t>sendSMS=0</a:t>
            </a:r>
            <a:endParaRPr lang="vi-VN" sz="900">
              <a:latin typeface="Times New Roman" panose="02020603050405020304" pitchFamily="18" charset="0"/>
              <a:cs typeface="Times New Roman" panose="02020603050405020304" pitchFamily="18" charset="0"/>
            </a:endParaRPr>
          </a:p>
        </p:txBody>
      </p:sp>
      <p:cxnSp>
        <p:nvCxnSpPr>
          <p:cNvPr id="80" name="Straight Arrow Connector 79">
            <a:extLst>
              <a:ext uri="{FF2B5EF4-FFF2-40B4-BE49-F238E27FC236}">
                <a16:creationId xmlns:a16="http://schemas.microsoft.com/office/drawing/2014/main" id="{851E820F-DC1D-4053-8222-85EF4B9CDF67}"/>
              </a:ext>
            </a:extLst>
          </p:cNvPr>
          <p:cNvCxnSpPr>
            <a:cxnSpLocks/>
            <a:stCxn id="73" idx="4"/>
            <a:endCxn id="74" idx="0"/>
          </p:cNvCxnSpPr>
          <p:nvPr/>
        </p:nvCxnSpPr>
        <p:spPr>
          <a:xfrm flipH="1">
            <a:off x="1588331" y="1201374"/>
            <a:ext cx="856" cy="301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806E7759-367A-44FD-A17C-D9853057329A}"/>
              </a:ext>
            </a:extLst>
          </p:cNvPr>
          <p:cNvCxnSpPr>
            <a:cxnSpLocks/>
            <a:stCxn id="74" idx="2"/>
            <a:endCxn id="78" idx="0"/>
          </p:cNvCxnSpPr>
          <p:nvPr/>
        </p:nvCxnSpPr>
        <p:spPr>
          <a:xfrm flipH="1">
            <a:off x="1588330" y="2552990"/>
            <a:ext cx="1" cy="381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C405A23A-8933-4939-ADD6-58F66BF9F326}"/>
              </a:ext>
            </a:extLst>
          </p:cNvPr>
          <p:cNvCxnSpPr>
            <a:cxnSpLocks/>
            <a:stCxn id="78" idx="2"/>
          </p:cNvCxnSpPr>
          <p:nvPr/>
        </p:nvCxnSpPr>
        <p:spPr>
          <a:xfrm>
            <a:off x="1588330" y="3629302"/>
            <a:ext cx="0" cy="5222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5AAA8819-3C2C-4A23-8CA4-747E407F2CC6}"/>
              </a:ext>
            </a:extLst>
          </p:cNvPr>
          <p:cNvCxnSpPr>
            <a:cxnSpLocks/>
            <a:stCxn id="74" idx="3"/>
            <a:endCxn id="76" idx="1"/>
          </p:cNvCxnSpPr>
          <p:nvPr/>
        </p:nvCxnSpPr>
        <p:spPr>
          <a:xfrm>
            <a:off x="2671045" y="2027866"/>
            <a:ext cx="674904" cy="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Connector: Elbow 84">
            <a:extLst>
              <a:ext uri="{FF2B5EF4-FFF2-40B4-BE49-F238E27FC236}">
                <a16:creationId xmlns:a16="http://schemas.microsoft.com/office/drawing/2014/main" id="{71CBE03D-5FB3-4772-A336-60DEBA1E554A}"/>
              </a:ext>
            </a:extLst>
          </p:cNvPr>
          <p:cNvCxnSpPr>
            <a:stCxn id="76" idx="2"/>
          </p:cNvCxnSpPr>
          <p:nvPr/>
        </p:nvCxnSpPr>
        <p:spPr>
          <a:xfrm rot="5400000">
            <a:off x="2266147" y="1698485"/>
            <a:ext cx="1473864" cy="28295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3F7BDC3E-D916-4CC9-A7DB-F2CFCB6E4CFF}"/>
              </a:ext>
            </a:extLst>
          </p:cNvPr>
          <p:cNvSpPr txBox="1"/>
          <p:nvPr/>
        </p:nvSpPr>
        <p:spPr>
          <a:xfrm>
            <a:off x="2873075" y="1720396"/>
            <a:ext cx="260008" cy="276999"/>
          </a:xfrm>
          <a:prstGeom prst="rect">
            <a:avLst/>
          </a:prstGeom>
          <a:noFill/>
        </p:spPr>
        <p:txBody>
          <a:bodyPr wrap="none" rtlCol="0">
            <a:spAutoFit/>
          </a:bodyPr>
          <a:lstStyle/>
          <a:p>
            <a:r>
              <a:rPr lang="en-US" sz="1200"/>
              <a:t>Y</a:t>
            </a:r>
            <a:endParaRPr lang="vi-VN" sz="1200"/>
          </a:p>
        </p:txBody>
      </p:sp>
      <p:sp>
        <p:nvSpPr>
          <p:cNvPr id="87" name="TextBox 86">
            <a:extLst>
              <a:ext uri="{FF2B5EF4-FFF2-40B4-BE49-F238E27FC236}">
                <a16:creationId xmlns:a16="http://schemas.microsoft.com/office/drawing/2014/main" id="{A122DE0E-809C-44C4-9AB9-8AD5222420FB}"/>
              </a:ext>
            </a:extLst>
          </p:cNvPr>
          <p:cNvSpPr txBox="1"/>
          <p:nvPr/>
        </p:nvSpPr>
        <p:spPr>
          <a:xfrm>
            <a:off x="1280820" y="2605035"/>
            <a:ext cx="284052" cy="276999"/>
          </a:xfrm>
          <a:prstGeom prst="rect">
            <a:avLst/>
          </a:prstGeom>
          <a:noFill/>
        </p:spPr>
        <p:txBody>
          <a:bodyPr wrap="none" rtlCol="0">
            <a:spAutoFit/>
          </a:bodyPr>
          <a:lstStyle/>
          <a:p>
            <a:r>
              <a:rPr lang="en-US" sz="1200"/>
              <a:t>N</a:t>
            </a:r>
            <a:endParaRPr lang="vi-VN" sz="1200"/>
          </a:p>
        </p:txBody>
      </p:sp>
      <p:sp>
        <p:nvSpPr>
          <p:cNvPr id="88" name="Oval 87">
            <a:extLst>
              <a:ext uri="{FF2B5EF4-FFF2-40B4-BE49-F238E27FC236}">
                <a16:creationId xmlns:a16="http://schemas.microsoft.com/office/drawing/2014/main" id="{37D4B7DB-27E7-4383-860F-C13DF484174D}"/>
              </a:ext>
            </a:extLst>
          </p:cNvPr>
          <p:cNvSpPr/>
          <p:nvPr/>
        </p:nvSpPr>
        <p:spPr>
          <a:xfrm>
            <a:off x="1327567" y="4151535"/>
            <a:ext cx="523240" cy="5232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4</a:t>
            </a:r>
            <a:endParaRPr lang="vi-VN"/>
          </a:p>
        </p:txBody>
      </p:sp>
      <p:sp>
        <p:nvSpPr>
          <p:cNvPr id="89" name="Oval 88">
            <a:extLst>
              <a:ext uri="{FF2B5EF4-FFF2-40B4-BE49-F238E27FC236}">
                <a16:creationId xmlns:a16="http://schemas.microsoft.com/office/drawing/2014/main" id="{CF4767A8-251A-45D4-84B4-A01BA86A2EFC}"/>
              </a:ext>
            </a:extLst>
          </p:cNvPr>
          <p:cNvSpPr/>
          <p:nvPr/>
        </p:nvSpPr>
        <p:spPr>
          <a:xfrm>
            <a:off x="7079256" y="678134"/>
            <a:ext cx="523240" cy="5232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4</a:t>
            </a:r>
            <a:endParaRPr lang="vi-VN"/>
          </a:p>
        </p:txBody>
      </p:sp>
      <p:sp>
        <p:nvSpPr>
          <p:cNvPr id="90" name="Flowchart: Decision 89">
            <a:extLst>
              <a:ext uri="{FF2B5EF4-FFF2-40B4-BE49-F238E27FC236}">
                <a16:creationId xmlns:a16="http://schemas.microsoft.com/office/drawing/2014/main" id="{6CF30030-BA92-4A38-A327-FC9188EF9B0D}"/>
              </a:ext>
            </a:extLst>
          </p:cNvPr>
          <p:cNvSpPr/>
          <p:nvPr/>
        </p:nvSpPr>
        <p:spPr>
          <a:xfrm>
            <a:off x="6257305" y="1502742"/>
            <a:ext cx="2165429" cy="1050248"/>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marR="0" algn="ctr" rtl="0"/>
            <a:r>
              <a:rPr lang="en-US" sz="1200" b="0" i="0" u="none" strike="noStrike" baseline="0">
                <a:solidFill>
                  <a:srgbClr val="000000"/>
                </a:solidFill>
                <a:latin typeface="Times New Roman" panose="02020603050405020304" pitchFamily="18" charset="0"/>
                <a:cs typeface="Times New Roman" panose="02020603050405020304" pitchFamily="18" charset="0"/>
              </a:rPr>
              <a:t>khuvucxuly4</a:t>
            </a:r>
          </a:p>
          <a:p>
            <a:pPr marR="0" algn="ctr" rtl="0"/>
            <a:r>
              <a:rPr lang="en-US" sz="1200" b="0" i="0" u="none" strike="noStrike" baseline="0">
                <a:solidFill>
                  <a:srgbClr val="000000"/>
                </a:solidFill>
                <a:latin typeface="Times New Roman" panose="02020603050405020304" pitchFamily="18" charset="0"/>
                <a:cs typeface="Times New Roman" panose="02020603050405020304" pitchFamily="18" charset="0"/>
              </a:rPr>
              <a:t>==1 </a:t>
            </a:r>
            <a:endParaRPr lang="vi-VN" sz="1200">
              <a:latin typeface="Times New Roman" panose="02020603050405020304" pitchFamily="18" charset="0"/>
              <a:cs typeface="Times New Roman" panose="02020603050405020304" pitchFamily="18" charset="0"/>
            </a:endParaRPr>
          </a:p>
        </p:txBody>
      </p:sp>
      <p:sp>
        <p:nvSpPr>
          <p:cNvPr id="91" name="Rectangle 90">
            <a:extLst>
              <a:ext uri="{FF2B5EF4-FFF2-40B4-BE49-F238E27FC236}">
                <a16:creationId xmlns:a16="http://schemas.microsoft.com/office/drawing/2014/main" id="{9FFAB1FD-42CD-4611-9E09-58893ADFF65E}"/>
              </a:ext>
            </a:extLst>
          </p:cNvPr>
          <p:cNvSpPr/>
          <p:nvPr/>
        </p:nvSpPr>
        <p:spPr>
          <a:xfrm>
            <a:off x="9097638" y="1681081"/>
            <a:ext cx="2143760" cy="6952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R="0" algn="ctr" rtl="0"/>
            <a:r>
              <a:rPr lang="en-US" sz="1400">
                <a:solidFill>
                  <a:srgbClr val="000000"/>
                </a:solidFill>
                <a:latin typeface="Calibri" panose="020F0502020204030204" pitchFamily="34" charset="0"/>
              </a:rPr>
              <a:t>l</a:t>
            </a:r>
            <a:r>
              <a:rPr lang="en-US" sz="1400" b="0" i="0" u="none" strike="noStrike" baseline="0">
                <a:solidFill>
                  <a:srgbClr val="000000"/>
                </a:solidFill>
                <a:latin typeface="Calibri" panose="020F0502020204030204" pitchFamily="34" charset="0"/>
              </a:rPr>
              <a:t>ed4=HIGH</a:t>
            </a:r>
          </a:p>
          <a:p>
            <a:pPr marR="0" algn="ctr" rtl="0"/>
            <a:r>
              <a:rPr lang="en-US" sz="1400">
                <a:solidFill>
                  <a:srgbClr val="000000"/>
                </a:solidFill>
                <a:latin typeface="Calibri" panose="020F0502020204030204" pitchFamily="34" charset="0"/>
              </a:rPr>
              <a:t>c</a:t>
            </a:r>
            <a:r>
              <a:rPr lang="en-US" sz="1400" b="0" i="0" u="none" strike="noStrike" baseline="0">
                <a:solidFill>
                  <a:srgbClr val="000000"/>
                </a:solidFill>
                <a:latin typeface="Calibri" panose="020F0502020204030204" pitchFamily="34" charset="0"/>
              </a:rPr>
              <a:t>huong=HIGH</a:t>
            </a:r>
          </a:p>
          <a:p>
            <a:pPr marR="0" algn="ctr" rtl="0"/>
            <a:r>
              <a:rPr lang="en-US" sz="1400" b="0" i="0" u="none" strike="noStrike" baseline="0">
                <a:solidFill>
                  <a:srgbClr val="000000"/>
                </a:solidFill>
                <a:latin typeface="Times New Roman" panose="02020603050405020304" pitchFamily="18" charset="0"/>
                <a:cs typeface="Times New Roman" panose="02020603050405020304" pitchFamily="18" charset="0"/>
              </a:rPr>
              <a:t>sendSMS=1</a:t>
            </a:r>
            <a:endParaRPr lang="vi-VN" sz="900">
              <a:latin typeface="Times New Roman" panose="02020603050405020304" pitchFamily="18" charset="0"/>
              <a:cs typeface="Times New Roman" panose="02020603050405020304" pitchFamily="18" charset="0"/>
            </a:endParaRPr>
          </a:p>
        </p:txBody>
      </p:sp>
      <p:sp>
        <p:nvSpPr>
          <p:cNvPr id="92" name="Rectangle 91">
            <a:extLst>
              <a:ext uri="{FF2B5EF4-FFF2-40B4-BE49-F238E27FC236}">
                <a16:creationId xmlns:a16="http://schemas.microsoft.com/office/drawing/2014/main" id="{B636F244-CAF1-4314-A1BE-9C726811BACE}"/>
              </a:ext>
            </a:extLst>
          </p:cNvPr>
          <p:cNvSpPr/>
          <p:nvPr/>
        </p:nvSpPr>
        <p:spPr>
          <a:xfrm>
            <a:off x="6268139" y="2934080"/>
            <a:ext cx="2143760" cy="6952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R="0" algn="ctr" rtl="0"/>
            <a:r>
              <a:rPr lang="en-US" sz="1400">
                <a:solidFill>
                  <a:srgbClr val="000000"/>
                </a:solidFill>
                <a:latin typeface="Calibri" panose="020F0502020204030204" pitchFamily="34" charset="0"/>
              </a:rPr>
              <a:t>l</a:t>
            </a:r>
            <a:r>
              <a:rPr lang="en-US" sz="1400" b="0" i="0" u="none" strike="noStrike" baseline="0">
                <a:solidFill>
                  <a:srgbClr val="000000"/>
                </a:solidFill>
                <a:latin typeface="Calibri" panose="020F0502020204030204" pitchFamily="34" charset="0"/>
              </a:rPr>
              <a:t>ed4=</a:t>
            </a:r>
            <a:r>
              <a:rPr lang="en-US" sz="1400">
                <a:solidFill>
                  <a:srgbClr val="000000"/>
                </a:solidFill>
                <a:latin typeface="Calibri" panose="020F0502020204030204" pitchFamily="34" charset="0"/>
              </a:rPr>
              <a:t>LOW</a:t>
            </a:r>
            <a:endParaRPr lang="en-US" sz="1400" b="0" i="0" u="none" strike="noStrike" baseline="0">
              <a:solidFill>
                <a:srgbClr val="000000"/>
              </a:solidFill>
              <a:latin typeface="Calibri" panose="020F0502020204030204" pitchFamily="34" charset="0"/>
            </a:endParaRPr>
          </a:p>
          <a:p>
            <a:pPr marR="0" algn="ctr" rtl="0"/>
            <a:r>
              <a:rPr lang="en-US" sz="1400">
                <a:solidFill>
                  <a:srgbClr val="000000"/>
                </a:solidFill>
                <a:latin typeface="Calibri" panose="020F0502020204030204" pitchFamily="34" charset="0"/>
              </a:rPr>
              <a:t>c</a:t>
            </a:r>
            <a:r>
              <a:rPr lang="en-US" sz="1400" b="0" i="0" u="none" strike="noStrike" baseline="0">
                <a:solidFill>
                  <a:srgbClr val="000000"/>
                </a:solidFill>
                <a:latin typeface="Calibri" panose="020F0502020204030204" pitchFamily="34" charset="0"/>
              </a:rPr>
              <a:t>huong=</a:t>
            </a:r>
            <a:r>
              <a:rPr lang="en-US" sz="1400">
                <a:solidFill>
                  <a:srgbClr val="000000"/>
                </a:solidFill>
                <a:latin typeface="Calibri" panose="020F0502020204030204" pitchFamily="34" charset="0"/>
              </a:rPr>
              <a:t>LOW</a:t>
            </a:r>
            <a:endParaRPr lang="en-US" sz="1400" b="0" i="0" u="none" strike="noStrike" baseline="0">
              <a:solidFill>
                <a:srgbClr val="000000"/>
              </a:solidFill>
              <a:latin typeface="Calibri" panose="020F0502020204030204" pitchFamily="34" charset="0"/>
            </a:endParaRPr>
          </a:p>
          <a:p>
            <a:pPr marR="0" algn="ctr" rtl="0"/>
            <a:r>
              <a:rPr lang="en-US" sz="1400" b="0" i="0" u="none" strike="noStrike" baseline="0">
                <a:solidFill>
                  <a:srgbClr val="000000"/>
                </a:solidFill>
                <a:latin typeface="Times New Roman" panose="02020603050405020304" pitchFamily="18" charset="0"/>
                <a:cs typeface="Times New Roman" panose="02020603050405020304" pitchFamily="18" charset="0"/>
              </a:rPr>
              <a:t>sendSMS=0</a:t>
            </a:r>
            <a:endParaRPr lang="vi-VN" sz="900">
              <a:latin typeface="Times New Roman" panose="02020603050405020304" pitchFamily="18" charset="0"/>
              <a:cs typeface="Times New Roman" panose="02020603050405020304" pitchFamily="18" charset="0"/>
            </a:endParaRPr>
          </a:p>
        </p:txBody>
      </p:sp>
      <p:cxnSp>
        <p:nvCxnSpPr>
          <p:cNvPr id="93" name="Straight Arrow Connector 92">
            <a:extLst>
              <a:ext uri="{FF2B5EF4-FFF2-40B4-BE49-F238E27FC236}">
                <a16:creationId xmlns:a16="http://schemas.microsoft.com/office/drawing/2014/main" id="{51EABC7B-8462-4739-8663-69C747F35EB5}"/>
              </a:ext>
            </a:extLst>
          </p:cNvPr>
          <p:cNvCxnSpPr>
            <a:cxnSpLocks/>
            <a:stCxn id="89" idx="4"/>
            <a:endCxn id="90" idx="0"/>
          </p:cNvCxnSpPr>
          <p:nvPr/>
        </p:nvCxnSpPr>
        <p:spPr>
          <a:xfrm flipH="1">
            <a:off x="7340020" y="1201374"/>
            <a:ext cx="856" cy="301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B4B282F4-EC31-452B-9BAE-BF191FC0404A}"/>
              </a:ext>
            </a:extLst>
          </p:cNvPr>
          <p:cNvCxnSpPr>
            <a:cxnSpLocks/>
            <a:stCxn id="90" idx="2"/>
            <a:endCxn id="92" idx="0"/>
          </p:cNvCxnSpPr>
          <p:nvPr/>
        </p:nvCxnSpPr>
        <p:spPr>
          <a:xfrm flipH="1">
            <a:off x="7340019" y="2552990"/>
            <a:ext cx="1" cy="381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15182DD7-8EE8-475C-ABDE-FD71C478D947}"/>
              </a:ext>
            </a:extLst>
          </p:cNvPr>
          <p:cNvCxnSpPr>
            <a:cxnSpLocks/>
            <a:stCxn id="92" idx="2"/>
          </p:cNvCxnSpPr>
          <p:nvPr/>
        </p:nvCxnSpPr>
        <p:spPr>
          <a:xfrm>
            <a:off x="7340019" y="3629302"/>
            <a:ext cx="0" cy="5222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03C4684B-5584-4398-9A7D-05FB68FFA7FB}"/>
              </a:ext>
            </a:extLst>
          </p:cNvPr>
          <p:cNvCxnSpPr>
            <a:cxnSpLocks/>
            <a:stCxn id="90" idx="3"/>
            <a:endCxn id="91" idx="1"/>
          </p:cNvCxnSpPr>
          <p:nvPr/>
        </p:nvCxnSpPr>
        <p:spPr>
          <a:xfrm>
            <a:off x="8422734" y="2027866"/>
            <a:ext cx="674904" cy="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Connector: Elbow 102">
            <a:extLst>
              <a:ext uri="{FF2B5EF4-FFF2-40B4-BE49-F238E27FC236}">
                <a16:creationId xmlns:a16="http://schemas.microsoft.com/office/drawing/2014/main" id="{6A7B3285-7B4A-4E24-85C3-06181C587D08}"/>
              </a:ext>
            </a:extLst>
          </p:cNvPr>
          <p:cNvCxnSpPr>
            <a:stCxn id="91" idx="2"/>
          </p:cNvCxnSpPr>
          <p:nvPr/>
        </p:nvCxnSpPr>
        <p:spPr>
          <a:xfrm rot="5400000">
            <a:off x="8017836" y="1698485"/>
            <a:ext cx="1473864" cy="28295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A5564C9C-9309-4F72-BD99-72482BE688D0}"/>
              </a:ext>
            </a:extLst>
          </p:cNvPr>
          <p:cNvSpPr txBox="1"/>
          <p:nvPr/>
        </p:nvSpPr>
        <p:spPr>
          <a:xfrm>
            <a:off x="8624764" y="1720396"/>
            <a:ext cx="260008" cy="276999"/>
          </a:xfrm>
          <a:prstGeom prst="rect">
            <a:avLst/>
          </a:prstGeom>
          <a:noFill/>
        </p:spPr>
        <p:txBody>
          <a:bodyPr wrap="none" rtlCol="0">
            <a:spAutoFit/>
          </a:bodyPr>
          <a:lstStyle/>
          <a:p>
            <a:r>
              <a:rPr lang="en-US" sz="1200"/>
              <a:t>Y</a:t>
            </a:r>
            <a:endParaRPr lang="vi-VN" sz="1200"/>
          </a:p>
        </p:txBody>
      </p:sp>
      <p:sp>
        <p:nvSpPr>
          <p:cNvPr id="105" name="TextBox 104">
            <a:extLst>
              <a:ext uri="{FF2B5EF4-FFF2-40B4-BE49-F238E27FC236}">
                <a16:creationId xmlns:a16="http://schemas.microsoft.com/office/drawing/2014/main" id="{938BB3B1-20C7-4AF6-806A-DAB0AD44A68D}"/>
              </a:ext>
            </a:extLst>
          </p:cNvPr>
          <p:cNvSpPr txBox="1"/>
          <p:nvPr/>
        </p:nvSpPr>
        <p:spPr>
          <a:xfrm>
            <a:off x="7032509" y="2605035"/>
            <a:ext cx="284052" cy="276999"/>
          </a:xfrm>
          <a:prstGeom prst="rect">
            <a:avLst/>
          </a:prstGeom>
          <a:noFill/>
        </p:spPr>
        <p:txBody>
          <a:bodyPr wrap="none" rtlCol="0">
            <a:spAutoFit/>
          </a:bodyPr>
          <a:lstStyle/>
          <a:p>
            <a:r>
              <a:rPr lang="en-US" sz="1200"/>
              <a:t>N</a:t>
            </a:r>
            <a:endParaRPr lang="vi-VN" sz="1200"/>
          </a:p>
        </p:txBody>
      </p:sp>
      <p:sp>
        <p:nvSpPr>
          <p:cNvPr id="106" name="Oval 105">
            <a:extLst>
              <a:ext uri="{FF2B5EF4-FFF2-40B4-BE49-F238E27FC236}">
                <a16:creationId xmlns:a16="http://schemas.microsoft.com/office/drawing/2014/main" id="{20C5D0A8-D9AE-46B7-9729-171F08AAA2A4}"/>
              </a:ext>
            </a:extLst>
          </p:cNvPr>
          <p:cNvSpPr/>
          <p:nvPr/>
        </p:nvSpPr>
        <p:spPr>
          <a:xfrm>
            <a:off x="9265260" y="5655671"/>
            <a:ext cx="1645920" cy="6477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End</a:t>
            </a:r>
            <a:endParaRPr lang="vi-VN">
              <a:latin typeface="Times New Roman" panose="02020603050405020304" pitchFamily="18" charset="0"/>
              <a:cs typeface="Times New Roman" panose="02020603050405020304" pitchFamily="18" charset="0"/>
            </a:endParaRPr>
          </a:p>
        </p:txBody>
      </p:sp>
      <p:sp>
        <p:nvSpPr>
          <p:cNvPr id="107" name="Flowchart: Decision 106">
            <a:extLst>
              <a:ext uri="{FF2B5EF4-FFF2-40B4-BE49-F238E27FC236}">
                <a16:creationId xmlns:a16="http://schemas.microsoft.com/office/drawing/2014/main" id="{2995CA71-A3B8-4F37-BCC0-17B8A6DF0DEB}"/>
              </a:ext>
            </a:extLst>
          </p:cNvPr>
          <p:cNvSpPr/>
          <p:nvPr/>
        </p:nvSpPr>
        <p:spPr>
          <a:xfrm>
            <a:off x="6260524" y="4153168"/>
            <a:ext cx="2165429" cy="1050247"/>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marR="0" algn="ctr" rtl="0"/>
            <a:r>
              <a:rPr lang="en-US" sz="1100" b="0" i="0" u="none" strike="noStrike" baseline="0">
                <a:solidFill>
                  <a:srgbClr val="000000"/>
                </a:solidFill>
                <a:latin typeface="Times New Roman" panose="02020603050405020304" pitchFamily="18" charset="0"/>
                <a:cs typeface="Times New Roman" panose="02020603050405020304" pitchFamily="18" charset="0"/>
              </a:rPr>
              <a:t>receiveSDT==1</a:t>
            </a:r>
            <a:endParaRPr lang="vi-VN" sz="400">
              <a:latin typeface="Times New Roman" panose="02020603050405020304" pitchFamily="18" charset="0"/>
              <a:cs typeface="Times New Roman" panose="02020603050405020304" pitchFamily="18" charset="0"/>
            </a:endParaRPr>
          </a:p>
        </p:txBody>
      </p:sp>
      <p:sp>
        <p:nvSpPr>
          <p:cNvPr id="108" name="Rectangle 107">
            <a:extLst>
              <a:ext uri="{FF2B5EF4-FFF2-40B4-BE49-F238E27FC236}">
                <a16:creationId xmlns:a16="http://schemas.microsoft.com/office/drawing/2014/main" id="{E9871466-D9FF-402D-94FF-2384FD383526}"/>
              </a:ext>
            </a:extLst>
          </p:cNvPr>
          <p:cNvSpPr/>
          <p:nvPr/>
        </p:nvSpPr>
        <p:spPr>
          <a:xfrm>
            <a:off x="6279876" y="5717901"/>
            <a:ext cx="2120287" cy="5232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R="0" algn="ctr" rtl="0"/>
            <a:r>
              <a:rPr lang="en-US" sz="1600" b="0" i="0" u="none" strike="noStrike" baseline="0">
                <a:solidFill>
                  <a:srgbClr val="000000"/>
                </a:solidFill>
                <a:latin typeface="Times New Roman" panose="02020603050405020304" pitchFamily="18" charset="0"/>
                <a:cs typeface="Times New Roman" panose="02020603050405020304" pitchFamily="18" charset="0"/>
              </a:rPr>
              <a:t>eeprom_write_string</a:t>
            </a:r>
            <a:endParaRPr lang="vi-VN" sz="800">
              <a:latin typeface="Times New Roman" panose="02020603050405020304" pitchFamily="18" charset="0"/>
              <a:cs typeface="Times New Roman" panose="02020603050405020304" pitchFamily="18" charset="0"/>
            </a:endParaRPr>
          </a:p>
        </p:txBody>
      </p:sp>
      <p:cxnSp>
        <p:nvCxnSpPr>
          <p:cNvPr id="109" name="Straight Arrow Connector 108">
            <a:extLst>
              <a:ext uri="{FF2B5EF4-FFF2-40B4-BE49-F238E27FC236}">
                <a16:creationId xmlns:a16="http://schemas.microsoft.com/office/drawing/2014/main" id="{76DFFD51-81C3-4332-8CE0-B0DFDF0F7AA5}"/>
              </a:ext>
            </a:extLst>
          </p:cNvPr>
          <p:cNvCxnSpPr>
            <a:cxnSpLocks/>
            <a:stCxn id="107" idx="2"/>
            <a:endCxn id="108" idx="0"/>
          </p:cNvCxnSpPr>
          <p:nvPr/>
        </p:nvCxnSpPr>
        <p:spPr>
          <a:xfrm flipH="1">
            <a:off x="7340020" y="5203415"/>
            <a:ext cx="3219" cy="514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C8189E14-B040-4808-8BC7-682740B4EEF0}"/>
              </a:ext>
            </a:extLst>
          </p:cNvPr>
          <p:cNvSpPr txBox="1"/>
          <p:nvPr/>
        </p:nvSpPr>
        <p:spPr>
          <a:xfrm>
            <a:off x="7035729" y="5336811"/>
            <a:ext cx="260008" cy="276999"/>
          </a:xfrm>
          <a:prstGeom prst="rect">
            <a:avLst/>
          </a:prstGeom>
          <a:noFill/>
        </p:spPr>
        <p:txBody>
          <a:bodyPr wrap="none" rtlCol="0">
            <a:spAutoFit/>
          </a:bodyPr>
          <a:lstStyle/>
          <a:p>
            <a:r>
              <a:rPr lang="en-US" sz="1200"/>
              <a:t>Y</a:t>
            </a:r>
            <a:endParaRPr lang="vi-VN" sz="1200"/>
          </a:p>
        </p:txBody>
      </p:sp>
      <p:cxnSp>
        <p:nvCxnSpPr>
          <p:cNvPr id="111" name="Straight Arrow Connector 110">
            <a:extLst>
              <a:ext uri="{FF2B5EF4-FFF2-40B4-BE49-F238E27FC236}">
                <a16:creationId xmlns:a16="http://schemas.microsoft.com/office/drawing/2014/main" id="{856FD7C2-BF33-4FE3-8CF0-8C3818DD3B25}"/>
              </a:ext>
            </a:extLst>
          </p:cNvPr>
          <p:cNvCxnSpPr>
            <a:stCxn id="108" idx="3"/>
            <a:endCxn id="106" idx="2"/>
          </p:cNvCxnSpPr>
          <p:nvPr/>
        </p:nvCxnSpPr>
        <p:spPr>
          <a:xfrm>
            <a:off x="8400163" y="5979521"/>
            <a:ext cx="8650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Connector: Elbow 111">
            <a:extLst>
              <a:ext uri="{FF2B5EF4-FFF2-40B4-BE49-F238E27FC236}">
                <a16:creationId xmlns:a16="http://schemas.microsoft.com/office/drawing/2014/main" id="{215A4D50-A3B0-4C76-A8C6-240E5CC868B3}"/>
              </a:ext>
            </a:extLst>
          </p:cNvPr>
          <p:cNvCxnSpPr>
            <a:cxnSpLocks/>
            <a:stCxn id="107" idx="3"/>
          </p:cNvCxnSpPr>
          <p:nvPr/>
        </p:nvCxnSpPr>
        <p:spPr>
          <a:xfrm>
            <a:off x="8425953" y="4678292"/>
            <a:ext cx="385527" cy="130122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4828025"/>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F6BFA7-E6CF-436F-8541-78688B1EAAAA}"/>
              </a:ext>
            </a:extLst>
          </p:cNvPr>
          <p:cNvSpPr>
            <a:spLocks noGrp="1"/>
          </p:cNvSpPr>
          <p:nvPr>
            <p:ph idx="1"/>
          </p:nvPr>
        </p:nvSpPr>
        <p:spPr>
          <a:xfrm>
            <a:off x="97277" y="71551"/>
            <a:ext cx="11962643" cy="6868159"/>
          </a:xfrm>
        </p:spPr>
        <p:txBody>
          <a:bodyPr>
            <a:normAutofit lnSpcReduction="10000"/>
          </a:bodyPr>
          <a:lstStyle/>
          <a:p>
            <a:pPr marL="0" indent="0" algn="ctr">
              <a:buNone/>
            </a:pPr>
            <a:r>
              <a:rPr lang="en-US" sz="2400" b="1" u="sng">
                <a:solidFill>
                  <a:srgbClr val="FF0000"/>
                </a:solidFill>
                <a:latin typeface="Times New Roman" panose="02020603050405020304" pitchFamily="18" charset="0"/>
                <a:cs typeface="Times New Roman" panose="02020603050405020304" pitchFamily="18" charset="0"/>
              </a:rPr>
              <a:t>ĐÁNH GIÁ</a:t>
            </a:r>
            <a:endParaRPr lang="en-US" sz="2400" u="sng">
              <a:latin typeface="Times New Roman" panose="02020603050405020304" pitchFamily="18" charset="0"/>
              <a:cs typeface="Times New Roman" panose="02020603050405020304" pitchFamily="18" charset="0"/>
            </a:endParaRPr>
          </a:p>
          <a:p>
            <a:pPr marL="0" indent="0">
              <a:buNone/>
            </a:pPr>
            <a:r>
              <a:rPr lang="en-US" sz="2400" b="1">
                <a:solidFill>
                  <a:srgbClr val="0070C0"/>
                </a:solidFill>
                <a:latin typeface="Times New Roman" panose="02020603050405020304" pitchFamily="18" charset="0"/>
                <a:cs typeface="Times New Roman" panose="02020603050405020304" pitchFamily="18" charset="0"/>
              </a:rPr>
              <a:t>Ưu điểm:</a:t>
            </a:r>
          </a:p>
          <a:p>
            <a:r>
              <a:rPr lang="en-US" sz="2400">
                <a:latin typeface="Times New Roman" panose="02020603050405020304" pitchFamily="18" charset="0"/>
                <a:cs typeface="Times New Roman" panose="02020603050405020304" pitchFamily="18" charset="0"/>
              </a:rPr>
              <a:t>Đáp ứng được các mục tiêu đưa ra</a:t>
            </a:r>
          </a:p>
          <a:p>
            <a:r>
              <a:rPr lang="en-US" sz="2400">
                <a:latin typeface="Times New Roman" panose="02020603050405020304" pitchFamily="18" charset="0"/>
                <a:cs typeface="Times New Roman" panose="02020603050405020304" pitchFamily="18" charset="0"/>
              </a:rPr>
              <a:t>Giao diện được thiết kế đơn giản, dễ sử dụng</a:t>
            </a:r>
          </a:p>
          <a:p>
            <a:r>
              <a:rPr lang="en-US" sz="2400">
                <a:latin typeface="Times New Roman" panose="02020603050405020304" pitchFamily="18" charset="0"/>
                <a:cs typeface="Times New Roman" panose="02020603050405020304" pitchFamily="18" charset="0"/>
              </a:rPr>
              <a:t>Vì NRF24L01 tối đa 125 kênh truyền cho nên thoải mái trong việc mở rộng số lượng board</a:t>
            </a:r>
          </a:p>
          <a:p>
            <a:pPr marL="0" indent="0">
              <a:buNone/>
            </a:pPr>
            <a:r>
              <a:rPr lang="en-US" sz="2400" b="1">
                <a:solidFill>
                  <a:srgbClr val="0070C0"/>
                </a:solidFill>
                <a:latin typeface="Times New Roman" panose="02020603050405020304" pitchFamily="18" charset="0"/>
                <a:cs typeface="Times New Roman" panose="02020603050405020304" pitchFamily="18" charset="0"/>
              </a:rPr>
              <a:t>Khuyết điểm:</a:t>
            </a:r>
          </a:p>
          <a:p>
            <a:r>
              <a:rPr lang="en-US" sz="2400">
                <a:latin typeface="Times New Roman" panose="02020603050405020304" pitchFamily="18" charset="0"/>
                <a:cs typeface="Times New Roman" panose="02020603050405020304" pitchFamily="18" charset="0"/>
              </a:rPr>
              <a:t>Các cảm biến chưa có độ chính xác cao</a:t>
            </a:r>
          </a:p>
          <a:p>
            <a:r>
              <a:rPr lang="en-US" sz="2400">
                <a:latin typeface="Times New Roman" panose="02020603050405020304" pitchFamily="18" charset="0"/>
                <a:cs typeface="Times New Roman" panose="02020603050405020304" pitchFamily="18" charset="0"/>
              </a:rPr>
              <a:t>Tầm hoạt động của Photodiode YG1006 trên cảm biến lửa 80cm chưa được xa</a:t>
            </a:r>
          </a:p>
          <a:p>
            <a:r>
              <a:rPr lang="en-US" sz="2400">
                <a:latin typeface="Times New Roman" panose="02020603050405020304" pitchFamily="18" charset="0"/>
                <a:cs typeface="Times New Roman" panose="02020603050405020304" pitchFamily="18" charset="0"/>
              </a:rPr>
              <a:t>Phạm vi làm việc của hệ thống còn giới hạn, còn phụ thuộc vào phạm vi thu phát sóng của NRF24L01 100M</a:t>
            </a:r>
          </a:p>
          <a:p>
            <a:pPr marL="0" indent="0" algn="ctr">
              <a:buNone/>
            </a:pPr>
            <a:r>
              <a:rPr lang="en-US" sz="2400" b="1" u="sng">
                <a:solidFill>
                  <a:srgbClr val="FF0000"/>
                </a:solidFill>
                <a:latin typeface="Times New Roman" panose="02020603050405020304" pitchFamily="18" charset="0"/>
                <a:cs typeface="Times New Roman" panose="02020603050405020304" pitchFamily="18" charset="0"/>
              </a:rPr>
              <a:t>HƯỚNG PHÁT TRIỂN CỦA ĐỀ TÀI</a:t>
            </a:r>
          </a:p>
          <a:p>
            <a:r>
              <a:rPr lang="en-US" sz="2400">
                <a:latin typeface="Times New Roman" panose="02020603050405020304" pitchFamily="18" charset="0"/>
                <a:cs typeface="Times New Roman" panose="02020603050405020304" pitchFamily="18" charset="0"/>
              </a:rPr>
              <a:t>Sử dụng các cảm biến công nghiệp để cải thiện độ chính xác cao của hệ thống</a:t>
            </a:r>
          </a:p>
          <a:p>
            <a:r>
              <a:rPr lang="en-US" sz="2400">
                <a:latin typeface="Times New Roman" panose="02020603050405020304" pitchFamily="18" charset="0"/>
                <a:cs typeface="Times New Roman" panose="02020603050405020304" pitchFamily="18" charset="0"/>
              </a:rPr>
              <a:t>Tích hợp module esp8266-v1 để giám sát trạng thái hoạt động thông qua websocket </a:t>
            </a:r>
          </a:p>
          <a:p>
            <a:r>
              <a:rPr lang="en-US" sz="2400">
                <a:latin typeface="Times New Roman" panose="02020603050405020304" pitchFamily="18" charset="0"/>
                <a:cs typeface="Times New Roman" panose="02020603050405020304" pitchFamily="18" charset="0"/>
              </a:rPr>
              <a:t>Thay thế mạch thu phát NRF24L01+ thành module NRF24L01 + PA + LNA để tăng phạm vi hoạt động</a:t>
            </a:r>
          </a:p>
          <a:p>
            <a:r>
              <a:rPr lang="en-US" sz="2400">
                <a:latin typeface="Times New Roman" panose="02020603050405020304" pitchFamily="18" charset="0"/>
                <a:cs typeface="Times New Roman" panose="02020603050405020304" pitchFamily="18" charset="0"/>
              </a:rPr>
              <a:t>Hoàn thiện và tối ưu sản phẩm để bán ra thị trường</a:t>
            </a:r>
          </a:p>
          <a:p>
            <a:pPr marL="0" indent="0">
              <a:buNone/>
            </a:pPr>
            <a:endParaRPr lang="vi-VN"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597057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1000"/>
                                        <p:tgtEl>
                                          <p:spTgt spid="3">
                                            <p:txEl>
                                              <p:pRg st="10" end="10"/>
                                            </p:txEl>
                                          </p:spTgt>
                                        </p:tgtEl>
                                      </p:cBhvr>
                                    </p:animEffect>
                                    <p:anim calcmode="lin" valueType="num">
                                      <p:cBhvr>
                                        <p:cTn id="44"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3">
                                            <p:txEl>
                                              <p:pRg st="11" end="11"/>
                                            </p:txEl>
                                          </p:spTgt>
                                        </p:tgtEl>
                                        <p:attrNameLst>
                                          <p:attrName>style.visibility</p:attrName>
                                        </p:attrNameLst>
                                      </p:cBhvr>
                                      <p:to>
                                        <p:strVal val="visible"/>
                                      </p:to>
                                    </p:set>
                                    <p:animEffect transition="in" filter="fade">
                                      <p:cBhvr>
                                        <p:cTn id="48" dur="1000"/>
                                        <p:tgtEl>
                                          <p:spTgt spid="3">
                                            <p:txEl>
                                              <p:pRg st="11" end="11"/>
                                            </p:txEl>
                                          </p:spTgt>
                                        </p:tgtEl>
                                      </p:cBhvr>
                                    </p:animEffect>
                                    <p:anim calcmode="lin" valueType="num">
                                      <p:cBhvr>
                                        <p:cTn id="49"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animEffect transition="in" filter="fade">
                                      <p:cBhvr>
                                        <p:cTn id="53" dur="1000"/>
                                        <p:tgtEl>
                                          <p:spTgt spid="3">
                                            <p:txEl>
                                              <p:pRg st="12" end="12"/>
                                            </p:txEl>
                                          </p:spTgt>
                                        </p:tgtEl>
                                      </p:cBhvr>
                                    </p:animEffect>
                                    <p:anim calcmode="lin" valueType="num">
                                      <p:cBhvr>
                                        <p:cTn id="54"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3">
                                            <p:txEl>
                                              <p:pRg st="13" end="13"/>
                                            </p:txEl>
                                          </p:spTgt>
                                        </p:tgtEl>
                                        <p:attrNameLst>
                                          <p:attrName>style.visibility</p:attrName>
                                        </p:attrNameLst>
                                      </p:cBhvr>
                                      <p:to>
                                        <p:strVal val="visible"/>
                                      </p:to>
                                    </p:set>
                                    <p:animEffect transition="in" filter="fade">
                                      <p:cBhvr>
                                        <p:cTn id="58" dur="1000"/>
                                        <p:tgtEl>
                                          <p:spTgt spid="3">
                                            <p:txEl>
                                              <p:pRg st="13" end="13"/>
                                            </p:txEl>
                                          </p:spTgt>
                                        </p:tgtEl>
                                      </p:cBhvr>
                                    </p:animEffect>
                                    <p:anim calcmode="lin" valueType="num">
                                      <p:cBhvr>
                                        <p:cTn id="59"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60"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8867" y="888274"/>
            <a:ext cx="6789600" cy="879566"/>
          </a:xfrm>
        </p:spPr>
        <p:txBody>
          <a:bodyPr/>
          <a:lstStyle/>
          <a:p>
            <a:r>
              <a:rPr lang="en-US" u="sng" dirty="0">
                <a:latin typeface="Times New Roman" panose="02020603050405020304" pitchFamily="18" charset="0"/>
                <a:cs typeface="Times New Roman" panose="02020603050405020304" pitchFamily="18" charset="0"/>
              </a:rPr>
              <a:t>NỘI DUNG ĐỀ TÀI</a:t>
            </a:r>
          </a:p>
        </p:txBody>
      </p:sp>
      <p:sp>
        <p:nvSpPr>
          <p:cNvPr id="5" name="Slide Number Placeholder 4"/>
          <p:cNvSpPr>
            <a:spLocks noGrp="1"/>
          </p:cNvSpPr>
          <p:nvPr>
            <p:ph type="sldNum" idx="12"/>
          </p:nvPr>
        </p:nvSpPr>
        <p:spPr/>
        <p:txBody>
          <a:bodyPr/>
          <a:lstStyle/>
          <a:p>
            <a:fld id="{00000000-1234-1234-1234-123412341234}" type="slidenum">
              <a:rPr lang="en" smtClean="0"/>
              <a:pPr/>
              <a:t>22</a:t>
            </a:fld>
            <a:endParaRPr lang="en"/>
          </a:p>
        </p:txBody>
      </p:sp>
      <p:sp>
        <p:nvSpPr>
          <p:cNvPr id="6" name="Pentagon 5"/>
          <p:cNvSpPr/>
          <p:nvPr/>
        </p:nvSpPr>
        <p:spPr>
          <a:xfrm>
            <a:off x="1158867" y="1950485"/>
            <a:ext cx="7219405" cy="670560"/>
          </a:xfrm>
          <a:prstGeom prst="homePlate">
            <a:avLst/>
          </a:prstGeom>
          <a:ln>
            <a:solidFill>
              <a:srgbClr val="FF0000"/>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r>
              <a:rPr lang="en-US" b="1">
                <a:solidFill>
                  <a:schemeClr val="tx1"/>
                </a:solidFill>
                <a:latin typeface="Times New Roman" panose="02020603050405020304" pitchFamily="18" charset="0"/>
                <a:cs typeface="Times New Roman" panose="02020603050405020304" pitchFamily="18" charset="0"/>
              </a:rPr>
              <a:t>   CHƯƠNG </a:t>
            </a:r>
            <a:r>
              <a:rPr lang="en-US" b="1" dirty="0">
                <a:solidFill>
                  <a:schemeClr val="tx1"/>
                </a:solidFill>
                <a:latin typeface="Times New Roman" panose="02020603050405020304" pitchFamily="18" charset="0"/>
                <a:cs typeface="Times New Roman" panose="02020603050405020304" pitchFamily="18" charset="0"/>
              </a:rPr>
              <a:t>I: </a:t>
            </a:r>
            <a:r>
              <a:rPr lang="en-US" b="1">
                <a:solidFill>
                  <a:schemeClr val="tx1"/>
                </a:solidFill>
                <a:latin typeface="Times New Roman" panose="02020603050405020304" pitchFamily="18" charset="0"/>
                <a:cs typeface="Times New Roman" panose="02020603050405020304" pitchFamily="18" charset="0"/>
              </a:rPr>
              <a:t>TỔNG QUAN </a:t>
            </a:r>
            <a:r>
              <a:rPr lang="en-US" b="1" dirty="0">
                <a:solidFill>
                  <a:schemeClr val="tx1"/>
                </a:solidFill>
                <a:latin typeface="Times New Roman" panose="02020603050405020304" pitchFamily="18" charset="0"/>
                <a:cs typeface="Times New Roman" panose="02020603050405020304" pitchFamily="18" charset="0"/>
              </a:rPr>
              <a:t>VỀ ĐỀ TÀI</a:t>
            </a:r>
            <a:endParaRPr lang="en-US" b="1" dirty="0">
              <a:solidFill>
                <a:schemeClr val="tx1"/>
              </a:solidFill>
            </a:endParaRPr>
          </a:p>
        </p:txBody>
      </p:sp>
      <p:sp>
        <p:nvSpPr>
          <p:cNvPr id="7" name="Pentagon 6"/>
          <p:cNvSpPr/>
          <p:nvPr/>
        </p:nvSpPr>
        <p:spPr>
          <a:xfrm>
            <a:off x="1158867" y="2856413"/>
            <a:ext cx="6801395" cy="739992"/>
          </a:xfrm>
          <a:prstGeom prst="homePlate">
            <a:avLst/>
          </a:prstGeom>
          <a:ln>
            <a:solidFill>
              <a:srgbClr val="FFC000"/>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indent="182563" algn="ctr"/>
            <a:r>
              <a:rPr lang="en-US" b="1" dirty="0">
                <a:solidFill>
                  <a:schemeClr val="tx1"/>
                </a:solidFill>
                <a:latin typeface="Times New Roman" panose="02020603050405020304" pitchFamily="18" charset="0"/>
                <a:cs typeface="Times New Roman" panose="02020603050405020304" pitchFamily="18" charset="0"/>
              </a:rPr>
              <a:t>CHƯƠNG II: CƠ SỞ LÝ THUYẾT VÀ LINH KIỆN CHUYÊN DÙNG</a:t>
            </a:r>
            <a:endParaRPr lang="en-US" b="1" dirty="0">
              <a:solidFill>
                <a:schemeClr val="tx1"/>
              </a:solidFill>
            </a:endParaRPr>
          </a:p>
        </p:txBody>
      </p:sp>
      <p:sp>
        <p:nvSpPr>
          <p:cNvPr id="8" name="Pentagon 7"/>
          <p:cNvSpPr/>
          <p:nvPr/>
        </p:nvSpPr>
        <p:spPr>
          <a:xfrm>
            <a:off x="1158867" y="3870960"/>
            <a:ext cx="6426925" cy="757646"/>
          </a:xfrm>
          <a:prstGeom prst="homePlate">
            <a:avLst/>
          </a:prstGeom>
          <a:ln>
            <a:solidFill>
              <a:srgbClr val="0070C0"/>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r>
              <a:rPr lang="en-US" b="1">
                <a:solidFill>
                  <a:schemeClr val="tx1"/>
                </a:solidFill>
                <a:latin typeface="Times New Roman" panose="02020603050405020304" pitchFamily="18" charset="0"/>
                <a:cs typeface="Times New Roman" panose="02020603050405020304" pitchFamily="18" charset="0"/>
              </a:rPr>
              <a:t>    CHƯƠNG </a:t>
            </a:r>
            <a:r>
              <a:rPr lang="en-US" b="1" dirty="0">
                <a:solidFill>
                  <a:schemeClr val="tx1"/>
                </a:solidFill>
                <a:latin typeface="Times New Roman" panose="02020603050405020304" pitchFamily="18" charset="0"/>
                <a:cs typeface="Times New Roman" panose="02020603050405020304" pitchFamily="18" charset="0"/>
              </a:rPr>
              <a:t>III: THIẾT KẾ HỆ THỐNG</a:t>
            </a:r>
            <a:endParaRPr lang="en-US" b="1" dirty="0">
              <a:solidFill>
                <a:schemeClr val="tx1"/>
              </a:solidFill>
            </a:endParaRPr>
          </a:p>
        </p:txBody>
      </p:sp>
      <p:sp>
        <p:nvSpPr>
          <p:cNvPr id="9" name="Pentagon 8"/>
          <p:cNvSpPr/>
          <p:nvPr/>
        </p:nvSpPr>
        <p:spPr>
          <a:xfrm>
            <a:off x="1158867" y="4903161"/>
            <a:ext cx="5956665" cy="739992"/>
          </a:xfrm>
          <a:prstGeom prst="homePlate">
            <a:avLst/>
          </a:prstGeom>
          <a:ln>
            <a:solidFill>
              <a:srgbClr val="00B050"/>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r>
              <a:rPr lang="en-US" b="1">
                <a:solidFill>
                  <a:schemeClr val="tx1"/>
                </a:solidFill>
                <a:latin typeface="Times New Roman" panose="02020603050405020304" pitchFamily="18" charset="0"/>
                <a:cs typeface="Times New Roman" panose="02020603050405020304" pitchFamily="18" charset="0"/>
              </a:rPr>
              <a:t>    CHƯƠNG </a:t>
            </a:r>
            <a:r>
              <a:rPr lang="en-US" b="1" dirty="0">
                <a:solidFill>
                  <a:schemeClr val="tx1"/>
                </a:solidFill>
                <a:latin typeface="Times New Roman" panose="02020603050405020304" pitchFamily="18" charset="0"/>
                <a:cs typeface="Times New Roman" panose="02020603050405020304" pitchFamily="18" charset="0"/>
              </a:rPr>
              <a:t>IV: KẾT LUẬN</a:t>
            </a:r>
            <a:endParaRPr lang="en-US" b="1" dirty="0">
              <a:solidFill>
                <a:schemeClr val="tx1"/>
              </a:solidFill>
            </a:endParaRPr>
          </a:p>
        </p:txBody>
      </p:sp>
    </p:spTree>
    <p:extLst>
      <p:ext uri="{BB962C8B-B14F-4D97-AF65-F5344CB8AC3E}">
        <p14:creationId xmlns:p14="http://schemas.microsoft.com/office/powerpoint/2010/main" val="545207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898B397A-E8D2-480D-A66B-4A4109DBD114}"/>
              </a:ext>
            </a:extLst>
          </p:cNvPr>
          <p:cNvSpPr/>
          <p:nvPr/>
        </p:nvSpPr>
        <p:spPr>
          <a:xfrm>
            <a:off x="1676400" y="1507425"/>
            <a:ext cx="8839200" cy="2612572"/>
          </a:xfrm>
          <a:prstGeom prst="ellipse">
            <a:avLst/>
          </a:prstGeom>
          <a:ln>
            <a:solidFill>
              <a:srgbClr val="FF0000"/>
            </a:solidFill>
          </a:ln>
          <a:effectLst>
            <a:glow rad="228600">
              <a:schemeClr val="accent1">
                <a:satMod val="175000"/>
                <a:alpha val="40000"/>
              </a:schemeClr>
            </a:glow>
            <a:outerShdw blurRad="152400" dist="317500" dir="5400000" sx="90000" sy="-19000" rotWithShape="0">
              <a:prstClr val="black">
                <a:alpha val="15000"/>
              </a:prstClr>
            </a:outerShdw>
          </a:effectLst>
          <a:scene3d>
            <a:camera prst="orthographicFront"/>
            <a:lightRig rig="threePt" dir="t"/>
          </a:scene3d>
          <a:sp3d>
            <a:bevelT/>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4400" b="1" u="sng">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THIẾT KẾ PCB</a:t>
            </a:r>
            <a:endParaRPr lang="en-US" sz="4400" b="1" u="sng"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1541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2853297-5FB2-4DAF-9B02-9026AA551668}"/>
              </a:ext>
            </a:extLst>
          </p:cNvPr>
          <p:cNvPicPr>
            <a:picLocks noChangeAspect="1"/>
          </p:cNvPicPr>
          <p:nvPr/>
        </p:nvPicPr>
        <p:blipFill>
          <a:blip r:embed="rId2"/>
          <a:stretch>
            <a:fillRect/>
          </a:stretch>
        </p:blipFill>
        <p:spPr>
          <a:xfrm>
            <a:off x="686687" y="0"/>
            <a:ext cx="5563720" cy="6858000"/>
          </a:xfrm>
          <a:prstGeom prst="rect">
            <a:avLst/>
          </a:prstGeom>
        </p:spPr>
      </p:pic>
      <p:pic>
        <p:nvPicPr>
          <p:cNvPr id="10" name="Picture 9">
            <a:extLst>
              <a:ext uri="{FF2B5EF4-FFF2-40B4-BE49-F238E27FC236}">
                <a16:creationId xmlns:a16="http://schemas.microsoft.com/office/drawing/2014/main" id="{71649384-ECF2-4202-9BC3-246543AE6B49}"/>
              </a:ext>
            </a:extLst>
          </p:cNvPr>
          <p:cNvPicPr>
            <a:picLocks noChangeAspect="1"/>
          </p:cNvPicPr>
          <p:nvPr/>
        </p:nvPicPr>
        <p:blipFill>
          <a:blip r:embed="rId3"/>
          <a:stretch>
            <a:fillRect/>
          </a:stretch>
        </p:blipFill>
        <p:spPr>
          <a:xfrm>
            <a:off x="6540933" y="0"/>
            <a:ext cx="5651067" cy="6858000"/>
          </a:xfrm>
          <a:prstGeom prst="rect">
            <a:avLst/>
          </a:prstGeom>
        </p:spPr>
      </p:pic>
    </p:spTree>
    <p:extLst>
      <p:ext uri="{BB962C8B-B14F-4D97-AF65-F5344CB8AC3E}">
        <p14:creationId xmlns:p14="http://schemas.microsoft.com/office/powerpoint/2010/main" val="41711821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63844" y="1610423"/>
            <a:ext cx="9264312" cy="3637154"/>
          </a:xfrm>
        </p:spPr>
        <p:style>
          <a:lnRef idx="2">
            <a:schemeClr val="accent5"/>
          </a:lnRef>
          <a:fillRef idx="1">
            <a:schemeClr val="lt1"/>
          </a:fillRef>
          <a:effectRef idx="0">
            <a:schemeClr val="accent5"/>
          </a:effectRef>
          <a:fontRef idx="minor">
            <a:schemeClr val="dk1"/>
          </a:fontRef>
        </p:style>
        <p:txBody>
          <a:bodyPr>
            <a:normAutofit fontScale="70000" lnSpcReduction="20000"/>
          </a:bodyPr>
          <a:lstStyle/>
          <a:p>
            <a:pPr marL="0" indent="0" algn="just">
              <a:lnSpc>
                <a:spcPct val="150000"/>
              </a:lnSpc>
              <a:buNone/>
            </a:pPr>
            <a:r>
              <a:rPr lang="en-US">
                <a:latin typeface="Times New Roman" panose="02020603050405020304" pitchFamily="18" charset="0"/>
                <a:cs typeface="Times New Roman" panose="02020603050405020304" pitchFamily="18" charset="0"/>
              </a:rPr>
              <a:t>	Kết </a:t>
            </a:r>
            <a:r>
              <a:rPr lang="en-US" dirty="0" err="1">
                <a:latin typeface="Times New Roman" panose="02020603050405020304" pitchFamily="18" charset="0"/>
                <a:cs typeface="Times New Roman" panose="02020603050405020304" pitchFamily="18" charset="0"/>
              </a:rPr>
              <a:t>luận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thấy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xảy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nổ</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hại</a:t>
            </a:r>
            <a:r>
              <a:rPr lang="en-US" dirty="0">
                <a:latin typeface="Times New Roman" panose="02020603050405020304" pitchFamily="18" charset="0"/>
                <a:cs typeface="Times New Roman" panose="02020603050405020304" pitchFamily="18" charset="0"/>
              </a:rPr>
              <a:t> to </a:t>
            </a:r>
            <a:r>
              <a:rPr lang="en-US" dirty="0" err="1">
                <a:latin typeface="Times New Roman" panose="02020603050405020304" pitchFamily="18" charset="0"/>
                <a:cs typeface="Times New Roman" panose="02020603050405020304" pitchFamily="18" charset="0"/>
              </a:rPr>
              <a:t>lớn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nghiêm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trọng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mạng</a:t>
            </a:r>
            <a:r>
              <a:rPr lang="en-US" dirty="0">
                <a:latin typeface="Times New Roman" panose="02020603050405020304" pitchFamily="18" charset="0"/>
                <a:cs typeface="Times New Roman" panose="02020603050405020304" pitchFamily="18" charset="0"/>
              </a:rPr>
              <a:t> con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Qua </a:t>
            </a:r>
            <a:r>
              <a:rPr lang="en-US" dirty="0" err="1">
                <a:latin typeface="Times New Roman" panose="02020603050405020304" pitchFamily="18" charset="0"/>
                <a:cs typeface="Times New Roman" panose="02020603050405020304" pitchFamily="18" charset="0"/>
              </a:rPr>
              <a:t>đo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chúng</a:t>
            </a:r>
            <a:r>
              <a:rPr lang="en-US" dirty="0">
                <a:latin typeface="Times New Roman" panose="02020603050405020304" pitchFamily="18" charset="0"/>
                <a:cs typeface="Times New Roman" panose="02020603050405020304" pitchFamily="18" charset="0"/>
              </a:rPr>
              <a:t> ta.</a:t>
            </a:r>
          </a:p>
          <a:p>
            <a:pPr marL="0" indent="0" algn="just">
              <a:lnSpc>
                <a:spcPct val="150000"/>
              </a:lnSpc>
              <a:buNone/>
            </a:pPr>
            <a:r>
              <a:rPr lang="en-US">
                <a:latin typeface="Times New Roman" panose="02020603050405020304" pitchFamily="18" charset="0"/>
                <a:cs typeface="Times New Roman" panose="02020603050405020304" pitchFamily="18" charset="0"/>
              </a:rPr>
              <a:t> 	Đó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do </a:t>
            </a:r>
            <a:r>
              <a:rPr lang="en-US" dirty="0" err="1">
                <a:latin typeface="Times New Roman" panose="02020603050405020304" pitchFamily="18" charset="0"/>
                <a:cs typeface="Times New Roman" panose="02020603050405020304" pitchFamily="18" charset="0"/>
              </a:rPr>
              <a:t>chúng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r>
              <a:rPr lang="en" dirty="0">
                <a:latin typeface="Times New Roman" panose="02020603050405020304" pitchFamily="18" charset="0"/>
                <a:cs typeface="Times New Roman" panose="02020603050405020304" pitchFamily="18" charset="0"/>
              </a:rPr>
              <a:t>Thiết kế hệ thống báo cháy kết hợp hướng dẫn chỉ lối thoát hiểm trong tòa nhà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nhiên</a:t>
            </a:r>
            <a:r>
              <a:rPr lang="en-US" dirty="0">
                <a:latin typeface="Times New Roman" panose="02020603050405020304" pitchFamily="18" charset="0"/>
                <a:cs typeface="Times New Roman" panose="02020603050405020304" pitchFamily="18" charset="0"/>
              </a:rPr>
              <a:t>, do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r>
              <a:rPr lang="en-US" dirty="0">
                <a:latin typeface="Times New Roman" panose="02020603050405020304" pitchFamily="18" charset="0"/>
                <a:cs typeface="Times New Roman" panose="02020603050405020304" pitchFamily="18" charset="0"/>
              </a:rPr>
              <a:t> có </a:t>
            </a:r>
            <a:r>
              <a:rPr lang="en-US" dirty="0" err="1">
                <a:latin typeface="Times New Roman" panose="02020603050405020304" pitchFamily="18" charset="0"/>
                <a:cs typeface="Times New Roman" panose="02020603050405020304" pitchFamily="18" charset="0"/>
              </a:rPr>
              <a:t>hạn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cứu</a:t>
            </a:r>
            <a:r>
              <a:rPr lang="en-US" dirty="0">
                <a:latin typeface="Times New Roman" panose="02020603050405020304" pitchFamily="18" charset="0"/>
                <a:cs typeface="Times New Roman" panose="02020603050405020304" pitchFamily="18" charset="0"/>
              </a:rPr>
              <a:t> chỉ </a:t>
            </a:r>
            <a:r>
              <a:rPr lang="en-US" dirty="0" err="1">
                <a:latin typeface="Times New Roman" panose="02020603050405020304" pitchFamily="18" charset="0"/>
                <a:cs typeface="Times New Roman" panose="02020603050405020304" pitchFamily="18" charset="0"/>
              </a:rPr>
              <a:t>dừng</a:t>
            </a:r>
            <a:r>
              <a:rPr lang="en-US" dirty="0">
                <a:latin typeface="Times New Roman" panose="02020603050405020304" pitchFamily="18" charset="0"/>
                <a:cs typeface="Times New Roman" panose="02020603050405020304" pitchFamily="18" charset="0"/>
              </a:rPr>
              <a:t> ở </a:t>
            </a:r>
            <a:r>
              <a:rPr lang="en-US" dirty="0" err="1">
                <a:latin typeface="Times New Roman" panose="02020603050405020304" pitchFamily="18" charset="0"/>
                <a:cs typeface="Times New Roman" panose="02020603050405020304" pitchFamily="18" charset="0"/>
              </a:rPr>
              <a:t>giai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đoạn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phỏng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các</a:t>
            </a:r>
            <a:r>
              <a:rPr lang="en-US" dirty="0">
                <a:latin typeface="Times New Roman" panose="02020603050405020304" pitchFamily="18" charset="0"/>
                <a:cs typeface="Times New Roman" panose="02020603050405020304" pitchFamily="18" charset="0"/>
              </a:rPr>
              <a:t> module </a:t>
            </a:r>
            <a:r>
              <a:rPr lang="en-US" dirty="0" err="1">
                <a:latin typeface="Times New Roman" panose="02020603050405020304" pitchFamily="18" charset="0"/>
                <a:cs typeface="Times New Roman" panose="02020603050405020304" pitchFamily="18" charset="0"/>
              </a:rPr>
              <a:t>va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nhà</a:t>
            </a:r>
            <a:r>
              <a:rPr lang="en-US" dirty="0">
                <a:latin typeface="Times New Roman" panose="02020603050405020304" pitchFamily="18" charset="0"/>
                <a:cs typeface="Times New Roman" panose="02020603050405020304" pitchFamily="18" charset="0"/>
              </a:rPr>
              <a:t> ở </a:t>
            </a:r>
            <a:r>
              <a:rPr lang="en-US" dirty="0" err="1">
                <a:latin typeface="Times New Roman" panose="02020603050405020304" pitchFamily="18" charset="0"/>
                <a:cs typeface="Times New Roman" panose="02020603050405020304" pitchFamily="18" charset="0"/>
              </a:rPr>
              <a:t>hoặc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sở</a:t>
            </a:r>
            <a:r>
              <a:rPr lang="en-US">
                <a:latin typeface="Times New Roman" panose="02020603050405020304" pitchFamily="18" charset="0"/>
                <a:cs typeface="Times New Roman" panose="02020603050405020304" pitchFamily="18" charset="0"/>
              </a:rPr>
              <a:t> hạ </a:t>
            </a:r>
            <a:r>
              <a:rPr lang="en-US" dirty="0" err="1">
                <a:latin typeface="Times New Roman" panose="02020603050405020304" pitchFamily="18" charset="0"/>
                <a:cs typeface="Times New Roman" panose="02020603050405020304" pitchFamily="18" charset="0"/>
              </a:rPr>
              <a:t>tầng</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51471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7977" y="740228"/>
            <a:ext cx="2173613" cy="609600"/>
          </a:xfrm>
        </p:spPr>
        <p:txBody>
          <a:bodyPr/>
          <a:lstStyle/>
          <a:p>
            <a:r>
              <a:rPr lang="en-US" sz="3200" u="sng">
                <a:solidFill>
                  <a:srgbClr val="0070C0"/>
                </a:solidFill>
                <a:latin typeface="Times New Roman" panose="02020603050405020304" pitchFamily="18" charset="0"/>
                <a:cs typeface="Times New Roman" panose="02020603050405020304" pitchFamily="18" charset="0"/>
              </a:rPr>
              <a:t>Thực trạng</a:t>
            </a:r>
            <a:endParaRPr lang="en-US" sz="3200" u="sng" dirty="0">
              <a:solidFill>
                <a:srgbClr val="0070C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97016" y="1349828"/>
            <a:ext cx="7051864" cy="4040778"/>
          </a:xfrm>
        </p:spPr>
        <p:txBody>
          <a:bodyPr/>
          <a:lstStyle/>
          <a:p>
            <a:pPr marL="169329" indent="0" algn="just">
              <a:buNone/>
            </a:pPr>
            <a:r>
              <a:rPr lang="en-US" sz="2300">
                <a:latin typeface="Times New Roman" panose="02020603050405020304" pitchFamily="18" charset="0"/>
                <a:cs typeface="Times New Roman" panose="02020603050405020304" pitchFamily="18" charset="0"/>
              </a:rPr>
              <a:t>Theo </a:t>
            </a:r>
            <a:r>
              <a:rPr lang="en-US" sz="2300" dirty="0" err="1">
                <a:latin typeface="Times New Roman" panose="02020603050405020304" pitchFamily="18" charset="0"/>
                <a:cs typeface="Times New Roman" panose="02020603050405020304" pitchFamily="18" charset="0"/>
              </a:rPr>
              <a:t>trang</a:t>
            </a:r>
            <a:r>
              <a:rPr lang="en-US" sz="2300" dirty="0">
                <a:latin typeface="Times New Roman" panose="02020603050405020304" pitchFamily="18" charset="0"/>
                <a:cs typeface="Times New Roman" panose="02020603050405020304" pitchFamily="18" charset="0"/>
              </a:rPr>
              <a:t> web </a:t>
            </a:r>
            <a:r>
              <a:rPr lang="en-US" sz="2300" dirty="0">
                <a:solidFill>
                  <a:srgbClr val="0070C0"/>
                </a:solidFill>
                <a:latin typeface="Times New Roman" panose="02020603050405020304" pitchFamily="18" charset="0"/>
                <a:cs typeface="Times New Roman" panose="02020603050405020304" pitchFamily="18" charset="0"/>
                <a:hlinkClick r:id="rId2"/>
              </a:rPr>
              <a:t>http://www.pccc.hochiminhcity.gov.vn</a:t>
            </a:r>
            <a:r>
              <a:rPr lang="en-US" sz="2300">
                <a:solidFill>
                  <a:srgbClr val="0070C0"/>
                </a:solidFill>
                <a:latin typeface="Times New Roman" panose="02020603050405020304" pitchFamily="18" charset="0"/>
                <a:cs typeface="Times New Roman" panose="02020603050405020304" pitchFamily="18" charset="0"/>
                <a:hlinkClick r:id="rId2"/>
              </a:rPr>
              <a:t>/</a:t>
            </a:r>
            <a:r>
              <a:rPr lang="en-US" sz="2300">
                <a:solidFill>
                  <a:srgbClr val="0070C0"/>
                </a:solidFill>
                <a:latin typeface="Times New Roman" panose="02020603050405020304" pitchFamily="18" charset="0"/>
                <a:cs typeface="Times New Roman" panose="02020603050405020304" pitchFamily="18" charset="0"/>
              </a:rPr>
              <a:t> </a:t>
            </a:r>
            <a:r>
              <a:rPr lang="en-US" sz="2300">
                <a:latin typeface="Times New Roman" panose="02020603050405020304" pitchFamily="18" charset="0"/>
                <a:cs typeface="Times New Roman" panose="02020603050405020304" pitchFamily="18" charset="0"/>
              </a:rPr>
              <a:t>,tháng </a:t>
            </a:r>
            <a:r>
              <a:rPr lang="en-US" sz="2300" dirty="0">
                <a:latin typeface="Times New Roman" panose="02020603050405020304" pitchFamily="18" charset="0"/>
                <a:cs typeface="Times New Roman" panose="02020603050405020304" pitchFamily="18" charset="0"/>
              </a:rPr>
              <a:t>4/2021, </a:t>
            </a:r>
            <a:r>
              <a:rPr lang="en-US" sz="2300" dirty="0" err="1">
                <a:latin typeface="Times New Roman" panose="02020603050405020304" pitchFamily="18" charset="0"/>
                <a:cs typeface="Times New Roman" panose="02020603050405020304" pitchFamily="18" charset="0"/>
              </a:rPr>
              <a:t>trong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toàn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quốc</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xảy</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ra</a:t>
            </a:r>
            <a:r>
              <a:rPr lang="en-US" sz="2300" dirty="0">
                <a:latin typeface="Times New Roman" panose="02020603050405020304" pitchFamily="18" charset="0"/>
                <a:cs typeface="Times New Roman" panose="02020603050405020304" pitchFamily="18" charset="0"/>
              </a:rPr>
              <a:t> 502 </a:t>
            </a:r>
            <a:r>
              <a:rPr lang="en-US" sz="2300" dirty="0" err="1">
                <a:latin typeface="Times New Roman" panose="02020603050405020304" pitchFamily="18" charset="0"/>
                <a:cs typeface="Times New Roman" panose="02020603050405020304" pitchFamily="18" charset="0"/>
              </a:rPr>
              <a:t>vụ</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cháy</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và</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vụ</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sự</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cố</a:t>
            </a:r>
            <a:r>
              <a:rPr lang="en-US" sz="2300" dirty="0">
                <a:latin typeface="Times New Roman" panose="02020603050405020304" pitchFamily="18" charset="0"/>
                <a:cs typeface="Times New Roman" panose="02020603050405020304" pitchFamily="18" charset="0"/>
              </a:rPr>
              <a:t> ( </a:t>
            </a:r>
            <a:r>
              <a:rPr lang="en-US" sz="2300" dirty="0" err="1">
                <a:latin typeface="Times New Roman" panose="02020603050405020304" pitchFamily="18" charset="0"/>
                <a:cs typeface="Times New Roman" panose="02020603050405020304" pitchFamily="18" charset="0"/>
              </a:rPr>
              <a:t>trong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đó</a:t>
            </a:r>
            <a:r>
              <a:rPr lang="en-US" sz="2300" dirty="0">
                <a:latin typeface="Times New Roman" panose="02020603050405020304" pitchFamily="18" charset="0"/>
                <a:cs typeface="Times New Roman" panose="02020603050405020304" pitchFamily="18" charset="0"/>
              </a:rPr>
              <a:t> 161 </a:t>
            </a:r>
            <a:r>
              <a:rPr lang="en-US" sz="2300" dirty="0" err="1">
                <a:latin typeface="Times New Roman" panose="02020603050405020304" pitchFamily="18" charset="0"/>
                <a:cs typeface="Times New Roman" panose="02020603050405020304" pitchFamily="18" charset="0"/>
              </a:rPr>
              <a:t>vụ</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cháy</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theo</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quy</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định</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thống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kê</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và</a:t>
            </a:r>
            <a:r>
              <a:rPr lang="en-US" sz="2300" dirty="0">
                <a:latin typeface="Times New Roman" panose="02020603050405020304" pitchFamily="18" charset="0"/>
                <a:cs typeface="Times New Roman" panose="02020603050405020304" pitchFamily="18" charset="0"/>
              </a:rPr>
              <a:t> 341 </a:t>
            </a:r>
            <a:r>
              <a:rPr lang="en-US" sz="2300" dirty="0" err="1">
                <a:latin typeface="Times New Roman" panose="02020603050405020304" pitchFamily="18" charset="0"/>
                <a:cs typeface="Times New Roman" panose="02020603050405020304" pitchFamily="18" charset="0"/>
              </a:rPr>
              <a:t>vụ</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sự</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cố</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chạm</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chập</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thiết</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bị</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điện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trên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cột</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điện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trong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nhà</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dân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và</a:t>
            </a:r>
            <a:r>
              <a:rPr lang="en-US" sz="2300" dirty="0">
                <a:latin typeface="Times New Roman" panose="02020603050405020304" pitchFamily="18" charset="0"/>
                <a:cs typeface="Times New Roman" panose="02020603050405020304" pitchFamily="18" charset="0"/>
              </a:rPr>
              <a:t> 5 </a:t>
            </a:r>
            <a:r>
              <a:rPr lang="en-US" sz="2300" dirty="0" err="1">
                <a:latin typeface="Times New Roman" panose="02020603050405020304" pitchFamily="18" charset="0"/>
                <a:cs typeface="Times New Roman" panose="02020603050405020304" pitchFamily="18" charset="0"/>
              </a:rPr>
              <a:t>vụ</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cháy</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rừng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làm</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chết</a:t>
            </a:r>
            <a:r>
              <a:rPr lang="en-US" sz="2300" dirty="0">
                <a:latin typeface="Times New Roman" panose="02020603050405020304" pitchFamily="18" charset="0"/>
                <a:cs typeface="Times New Roman" panose="02020603050405020304" pitchFamily="18" charset="0"/>
              </a:rPr>
              <a:t> 13 </a:t>
            </a:r>
            <a:r>
              <a:rPr lang="en-US" sz="2300" dirty="0" err="1">
                <a:latin typeface="Times New Roman" panose="02020603050405020304" pitchFamily="18" charset="0"/>
                <a:cs typeface="Times New Roman" panose="02020603050405020304" pitchFamily="18" charset="0"/>
              </a:rPr>
              <a:t>người</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bị</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thương</a:t>
            </a:r>
            <a:r>
              <a:rPr lang="en-US" sz="2300" dirty="0">
                <a:latin typeface="Times New Roman" panose="02020603050405020304" pitchFamily="18" charset="0"/>
                <a:cs typeface="Times New Roman" panose="02020603050405020304" pitchFamily="18" charset="0"/>
              </a:rPr>
              <a:t> 69 </a:t>
            </a:r>
            <a:r>
              <a:rPr lang="en-US" sz="2300" dirty="0" err="1">
                <a:latin typeface="Times New Roman" panose="02020603050405020304" pitchFamily="18" charset="0"/>
                <a:cs typeface="Times New Roman" panose="02020603050405020304" pitchFamily="18" charset="0"/>
              </a:rPr>
              <a:t>người</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thiệt</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hại</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tài</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sản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ước</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tính</a:t>
            </a:r>
            <a:r>
              <a:rPr lang="en-US" sz="2300" dirty="0">
                <a:latin typeface="Times New Roman" panose="02020603050405020304" pitchFamily="18" charset="0"/>
                <a:cs typeface="Times New Roman" panose="02020603050405020304" pitchFamily="18" charset="0"/>
              </a:rPr>
              <a:t> 76,64 </a:t>
            </a:r>
            <a:r>
              <a:rPr lang="en-US" sz="2300" dirty="0" err="1">
                <a:latin typeface="Times New Roman" panose="02020603050405020304" pitchFamily="18" charset="0"/>
                <a:cs typeface="Times New Roman" panose="02020603050405020304" pitchFamily="18" charset="0"/>
              </a:rPr>
              <a:t>tỉ</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đồng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và</a:t>
            </a:r>
            <a:r>
              <a:rPr lang="en-US" sz="2300" dirty="0">
                <a:latin typeface="Times New Roman" panose="02020603050405020304" pitchFamily="18" charset="0"/>
                <a:cs typeface="Times New Roman" panose="02020603050405020304" pitchFamily="18" charset="0"/>
              </a:rPr>
              <a:t> 16,02 ha </a:t>
            </a:r>
            <a:r>
              <a:rPr lang="en-US" sz="2300" dirty="0" err="1">
                <a:latin typeface="Times New Roman" panose="02020603050405020304" pitchFamily="18" charset="0"/>
                <a:cs typeface="Times New Roman" panose="02020603050405020304" pitchFamily="18" charset="0"/>
              </a:rPr>
              <a:t>rừng</a:t>
            </a:r>
            <a:r>
              <a:rPr lang="en-US" sz="2300" dirty="0">
                <a:latin typeface="Times New Roman" panose="02020603050405020304" pitchFamily="18" charset="0"/>
                <a:cs typeface="Times New Roman" panose="02020603050405020304" pitchFamily="18" charset="0"/>
              </a:rPr>
              <a:t>.</a:t>
            </a:r>
          </a:p>
          <a:p>
            <a:pPr marL="169329" indent="0" algn="just">
              <a:buNone/>
            </a:pPr>
            <a:r>
              <a:rPr lang="en-US" sz="2300" dirty="0" err="1">
                <a:latin typeface="Times New Roman" panose="02020603050405020304" pitchFamily="18" charset="0"/>
                <a:cs typeface="Times New Roman" panose="02020603050405020304" pitchFamily="18" charset="0"/>
              </a:rPr>
              <a:t>Số</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vụ</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cháy</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xảy</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ra</a:t>
            </a:r>
            <a:r>
              <a:rPr lang="en-US" sz="2300" dirty="0">
                <a:latin typeface="Times New Roman" panose="02020603050405020304" pitchFamily="18" charset="0"/>
                <a:cs typeface="Times New Roman" panose="02020603050405020304" pitchFamily="18" charset="0"/>
              </a:rPr>
              <a:t> ở </a:t>
            </a:r>
            <a:r>
              <a:rPr lang="en-US" sz="2300" dirty="0" err="1">
                <a:latin typeface="Times New Roman" panose="02020603050405020304" pitchFamily="18" charset="0"/>
                <a:cs typeface="Times New Roman" panose="02020603050405020304" pitchFamily="18" charset="0"/>
              </a:rPr>
              <a:t>khu</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vực</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thành</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thị</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chiếm</a:t>
            </a:r>
            <a:r>
              <a:rPr lang="en-US" sz="2300" dirty="0">
                <a:latin typeface="Times New Roman" panose="02020603050405020304" pitchFamily="18" charset="0"/>
                <a:cs typeface="Times New Roman" panose="02020603050405020304" pitchFamily="18" charset="0"/>
              </a:rPr>
              <a:t> 52,29%, </a:t>
            </a:r>
            <a:r>
              <a:rPr lang="en-US" sz="2300" dirty="0" err="1">
                <a:latin typeface="Times New Roman" panose="02020603050405020304" pitchFamily="18" charset="0"/>
                <a:cs typeface="Times New Roman" panose="02020603050405020304" pitchFamily="18" charset="0"/>
              </a:rPr>
              <a:t>khu</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vực</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nông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thông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chiếm</a:t>
            </a:r>
            <a:r>
              <a:rPr lang="en-US" sz="2300" dirty="0">
                <a:latin typeface="Times New Roman" panose="02020603050405020304" pitchFamily="18" charset="0"/>
                <a:cs typeface="Times New Roman" panose="02020603050405020304" pitchFamily="18" charset="0"/>
              </a:rPr>
              <a:t> 47,71%</a:t>
            </a:r>
          </a:p>
          <a:p>
            <a:pPr marL="169329" indent="0" algn="just">
              <a:buNone/>
            </a:pPr>
            <a:endParaRPr lang="en-US" sz="2300" dirty="0">
              <a:latin typeface="Times New Roman" panose="02020603050405020304" pitchFamily="18" charset="0"/>
              <a:cs typeface="Times New Roman" panose="02020603050405020304" pitchFamily="18" charset="0"/>
            </a:endParaRPr>
          </a:p>
          <a:p>
            <a:pPr marL="169329" indent="0" algn="just">
              <a:buNone/>
            </a:pPr>
            <a:endParaRPr lang="en-US" sz="23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fld id="{00000000-1234-1234-1234-123412341234}" type="slidenum">
              <a:rPr lang="en" smtClean="0"/>
              <a:pPr/>
              <a:t>3</a:t>
            </a:fld>
            <a:endParaRPr lang="en"/>
          </a:p>
        </p:txBody>
      </p:sp>
      <p:pic>
        <p:nvPicPr>
          <p:cNvPr id="1030" name="Picture 6" descr="Năm 2020 xảy ra hơn 5 nghìn vụ cháy, nổ"/>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0" y="1349828"/>
            <a:ext cx="3884023" cy="3753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7261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fld id="{00000000-1234-1234-1234-123412341234}" type="slidenum">
              <a:rPr lang="en" smtClean="0"/>
              <a:pPr/>
              <a:t>4</a:t>
            </a:fld>
            <a:endParaRPr lang="en"/>
          </a:p>
        </p:txBody>
      </p:sp>
      <p:pic>
        <p:nvPicPr>
          <p:cNvPr id="2050" name="Picture 2" descr="TỔNG QUÁT TÌNH HÌNH CHÁY NỔ TOÀN QUỐC THÁNG 08/2020 - Công ty TNHH Mel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0057" y="618172"/>
            <a:ext cx="8429897" cy="492047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2438400" y="5677989"/>
            <a:ext cx="7593875" cy="4421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http://baohotygon.com/thong-ke-tinh-hinh-chay-no-dau-nam-2020.html</a:t>
            </a:r>
          </a:p>
        </p:txBody>
      </p:sp>
    </p:spTree>
    <p:extLst>
      <p:ext uri="{BB962C8B-B14F-4D97-AF65-F5344CB8AC3E}">
        <p14:creationId xmlns:p14="http://schemas.microsoft.com/office/powerpoint/2010/main" val="2066773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97907" y="4737679"/>
            <a:ext cx="4792800" cy="1382425"/>
          </a:xfrm>
        </p:spPr>
        <p:txBody>
          <a:bodyPr/>
          <a:lstStyle/>
          <a:p>
            <a:pPr marL="169329" indent="0">
              <a:buNone/>
            </a:pPr>
            <a:r>
              <a:rPr lang="en-US" sz="1600" dirty="0" err="1">
                <a:latin typeface="Times New Roman" panose="02020603050405020304" pitchFamily="18" charset="0"/>
                <a:cs typeface="Times New Roman" panose="02020603050405020304" pitchFamily="18" charset="0"/>
              </a:rPr>
              <a:t>Ngày</a:t>
            </a:r>
            <a:r>
              <a:rPr lang="en-US" sz="1600" dirty="0">
                <a:latin typeface="Times New Roman" panose="02020603050405020304" pitchFamily="18" charset="0"/>
                <a:cs typeface="Times New Roman" panose="02020603050405020304" pitchFamily="18" charset="0"/>
              </a:rPr>
              <a:t> 23/3/2018,</a:t>
            </a:r>
            <a:r>
              <a:rPr lang="vi-VN" sz="1600" dirty="0">
                <a:latin typeface="Times New Roman" panose="02020603050405020304" pitchFamily="18" charset="0"/>
                <a:cs typeface="Times New Roman" panose="02020603050405020304" pitchFamily="18" charset="0"/>
              </a:rPr>
              <a:t> ngọn lửa bất ngờ bùng phát từ tầng hầm giữ xe tại Block A chung cư Carina Plaza, đường Võ Văn Kiệt, phường 16, quận 8, TP HCM.</a:t>
            </a:r>
            <a:endParaRPr lang="en-US" sz="1600"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2"/>
          </p:nvPr>
        </p:nvSpPr>
        <p:spPr>
          <a:xfrm>
            <a:off x="6231595" y="4737678"/>
            <a:ext cx="4792800" cy="1382425"/>
          </a:xfrm>
        </p:spPr>
        <p:txBody>
          <a:bodyPr/>
          <a:lstStyle/>
          <a:p>
            <a:pPr marL="169329" indent="0">
              <a:buNone/>
            </a:pPr>
            <a:r>
              <a:rPr lang="vi-VN" sz="1600" dirty="0">
                <a:latin typeface="+mj-lt"/>
              </a:rPr>
              <a:t>29/10/2002 tại tòa nhà ITC, số 95 - 101 Nam Kỳ Khởi Nghĩa, quận 1, TP.HCM. Vụ cháy khởi phát từ vũ trường Blue tại tầng 3 đang trong quá trình sửa chữa, sau đó bùng lên dữ dội bao trùm tòa nhà.</a:t>
            </a:r>
            <a:endParaRPr lang="en-US" sz="1600" dirty="0">
              <a:latin typeface="+mj-lt"/>
            </a:endParaRPr>
          </a:p>
        </p:txBody>
      </p:sp>
      <p:sp>
        <p:nvSpPr>
          <p:cNvPr id="5" name="Slide Number Placeholder 4"/>
          <p:cNvSpPr>
            <a:spLocks noGrp="1"/>
          </p:cNvSpPr>
          <p:nvPr>
            <p:ph type="sldNum" idx="12"/>
          </p:nvPr>
        </p:nvSpPr>
        <p:spPr/>
        <p:txBody>
          <a:bodyPr/>
          <a:lstStyle/>
          <a:p>
            <a:fld id="{00000000-1234-1234-1234-123412341234}" type="slidenum">
              <a:rPr lang="en" smtClean="0"/>
              <a:pPr/>
              <a:t>5</a:t>
            </a:fld>
            <a:endParaRPr lang="en"/>
          </a:p>
        </p:txBody>
      </p:sp>
      <p:pic>
        <p:nvPicPr>
          <p:cNvPr id="3074" name="Picture 2" descr="chay-chung-cu-carina-577-074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907" y="679904"/>
            <a:ext cx="4792800" cy="391867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hoto-1-147833081934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1596" y="679904"/>
            <a:ext cx="4792800" cy="3918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3107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chemeClr val="accent5">
                    <a:lumMod val="75000"/>
                  </a:schemeClr>
                </a:solidFill>
                <a:latin typeface="Times New Roman" panose="02020603050405020304" pitchFamily="18" charset="0"/>
                <a:cs typeface="Times New Roman" panose="02020603050405020304" pitchFamily="18" charset="0"/>
              </a:rPr>
              <a:t>Mục</a:t>
            </a:r>
            <a:r>
              <a:rPr lang="en-US" b="1" dirty="0">
                <a:solidFill>
                  <a:schemeClr val="accent5">
                    <a:lumMod val="75000"/>
                  </a:schemeClr>
                </a:solidFill>
                <a:latin typeface="Times New Roman" panose="02020603050405020304" pitchFamily="18" charset="0"/>
                <a:cs typeface="Times New Roman" panose="02020603050405020304" pitchFamily="18" charset="0"/>
              </a:rPr>
              <a:t> </a:t>
            </a:r>
            <a:r>
              <a:rPr lang="en-US" b="1" dirty="0" err="1">
                <a:solidFill>
                  <a:schemeClr val="accent5">
                    <a:lumMod val="75000"/>
                  </a:schemeClr>
                </a:solidFill>
                <a:latin typeface="Times New Roman" panose="02020603050405020304" pitchFamily="18" charset="0"/>
                <a:cs typeface="Times New Roman" panose="02020603050405020304" pitchFamily="18" charset="0"/>
              </a:rPr>
              <a:t>tiêu</a:t>
            </a:r>
            <a:r>
              <a:rPr lang="en-US" b="1" dirty="0">
                <a:solidFill>
                  <a:schemeClr val="accent5">
                    <a:lumMod val="75000"/>
                  </a:schemeClr>
                </a:solidFill>
                <a:latin typeface="Times New Roman" panose="02020603050405020304" pitchFamily="18" charset="0"/>
                <a:cs typeface="Times New Roman" panose="02020603050405020304" pitchFamily="18" charset="0"/>
              </a:rPr>
              <a:t> </a:t>
            </a:r>
            <a:r>
              <a:rPr lang="en-US" b="1" dirty="0" err="1">
                <a:solidFill>
                  <a:schemeClr val="accent5">
                    <a:lumMod val="75000"/>
                  </a:schemeClr>
                </a:solidFill>
                <a:latin typeface="Times New Roman" panose="02020603050405020304" pitchFamily="18" charset="0"/>
                <a:cs typeface="Times New Roman" panose="02020603050405020304" pitchFamily="18" charset="0"/>
              </a:rPr>
              <a:t>đề</a:t>
            </a:r>
            <a:r>
              <a:rPr lang="en-US" b="1" dirty="0">
                <a:solidFill>
                  <a:schemeClr val="accent5">
                    <a:lumMod val="75000"/>
                  </a:schemeClr>
                </a:solidFill>
                <a:latin typeface="Times New Roman" panose="02020603050405020304" pitchFamily="18" charset="0"/>
                <a:cs typeface="Times New Roman" panose="02020603050405020304" pitchFamily="18" charset="0"/>
              </a:rPr>
              <a:t> </a:t>
            </a:r>
            <a:r>
              <a:rPr lang="en-US" b="1" dirty="0" err="1">
                <a:solidFill>
                  <a:schemeClr val="accent5">
                    <a:lumMod val="75000"/>
                  </a:schemeClr>
                </a:solidFill>
                <a:latin typeface="Times New Roman" panose="02020603050405020304" pitchFamily="18" charset="0"/>
                <a:cs typeface="Times New Roman" panose="02020603050405020304" pitchFamily="18" charset="0"/>
              </a:rPr>
              <a:t>tài</a:t>
            </a:r>
            <a:endParaRPr lang="en-US" b="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41417"/>
            <a:ext cx="10388600" cy="4635546"/>
          </a:xfrm>
        </p:spPr>
        <p:txBody>
          <a:bodyPr/>
          <a:lstStyle/>
          <a:p>
            <a:pPr algn="just"/>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kịp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xảy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tránh</a:t>
            </a:r>
            <a:r>
              <a:rPr lang="en-US">
                <a:latin typeface="Times New Roman" panose="02020603050405020304" pitchFamily="18" charset="0"/>
                <a:cs typeface="Times New Roman" panose="02020603050405020304" pitchFamily="18" charset="0"/>
              </a:rPr>
              <a:t> để </a:t>
            </a:r>
            <a:r>
              <a:rPr lang="en-US" dirty="0" err="1">
                <a:latin typeface="Times New Roman" panose="02020603050405020304" pitchFamily="18" charset="0"/>
                <a:cs typeface="Times New Roman" panose="02020603050405020304" pitchFamily="18" charset="0"/>
              </a:rPr>
              <a:t>bùng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cố</a:t>
            </a:r>
            <a:r>
              <a:rPr lang="en-US">
                <a:latin typeface="Times New Roman" panose="02020603050405020304" pitchFamily="18" charset="0"/>
                <a:cs typeface="Times New Roman" panose="02020603050405020304" pitchFamily="18" charset="0"/>
              </a:rPr>
              <a:t> thông qua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hướng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dẫn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thoát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hiểm</a:t>
            </a:r>
            <a:r>
              <a:rPr lang="en-US" dirty="0">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trong</a:t>
            </a:r>
            <a:r>
              <a:rPr lang="en-US">
                <a:latin typeface="Times New Roman" panose="02020603050405020304" pitchFamily="18" charset="0"/>
                <a:cs typeface="Times New Roman" panose="02020603050405020304" pitchFamily="18" charset="0"/>
              </a:rPr>
              <a:t> chung cư mini.</a:t>
            </a:r>
            <a:endParaRPr lang="en-US" dirty="0">
              <a:latin typeface="Times New Roman" panose="02020603050405020304" pitchFamily="18" charset="0"/>
              <a:cs typeface="Times New Roman" panose="02020603050405020304" pitchFamily="18" charset="0"/>
            </a:endParaRPr>
          </a:p>
          <a:p>
            <a:pPr algn="just"/>
            <a:r>
              <a:rPr lang="en-US" err="1">
                <a:latin typeface="Times New Roman" panose="02020603050405020304" pitchFamily="18" charset="0"/>
                <a:cs typeface="Times New Roman" panose="02020603050405020304" pitchFamily="18" charset="0"/>
              </a:rPr>
              <a:t>Khi</a:t>
            </a:r>
            <a:r>
              <a:rPr lang="en-US">
                <a:latin typeface="Times New Roman" panose="02020603050405020304" pitchFamily="18" charset="0"/>
                <a:cs typeface="Times New Roman" panose="02020603050405020304" pitchFamily="18" charset="0"/>
              </a:rPr>
              <a:t> xảy ra sự cố hỏa hoạn thì các thiết bị đầu ra như chuông báo cháy, tín hiệu phát sáng (led dây WS2812B) làm nhiệm vụ báo động xung quanh, đồng thời module sim gửi tin nhắn về số điện thoại đã được lưu trước đó nhằm đảm bảo tính khẩn cấp</a:t>
            </a:r>
            <a:endParaRPr lang="en-US" dirty="0">
              <a:latin typeface="Times New Roman" panose="02020603050405020304" pitchFamily="18" charset="0"/>
              <a:cs typeface="Times New Roman" panose="02020603050405020304" pitchFamily="18" charset="0"/>
            </a:endParaRPr>
          </a:p>
          <a:p>
            <a:pPr algn="just"/>
            <a:r>
              <a:rPr lang="en-US" dirty="0" err="1">
                <a:latin typeface="Times New Roman" panose="02020603050405020304" pitchFamily="18" charset="0"/>
                <a:cs typeface="Times New Roman" panose="02020603050405020304" pitchFamily="18" charset="0"/>
              </a:rPr>
              <a:t>Đảm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bị</a:t>
            </a:r>
            <a:r>
              <a:rPr lang="en-US">
                <a:latin typeface="Times New Roman" panose="02020603050405020304" pitchFamily="18" charset="0"/>
                <a:cs typeface="Times New Roman" panose="02020603050405020304" pitchFamily="18" charset="0"/>
              </a:rPr>
              <a:t> hoạt động tốt và </a:t>
            </a:r>
            <a:r>
              <a:rPr lang="en-US" dirty="0" err="1">
                <a:latin typeface="Times New Roman" panose="02020603050405020304" pitchFamily="18" charset="0"/>
                <a:cs typeface="Times New Roman" panose="02020603050405020304" pitchFamily="18" charset="0"/>
              </a:rPr>
              <a:t>gửi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khu</a:t>
            </a:r>
            <a:r>
              <a:rPr lang="en-US">
                <a:latin typeface="Times New Roman" panose="02020603050405020304" pitchFamily="18" charset="0"/>
                <a:cs typeface="Times New Roman" panose="02020603050405020304" pitchFamily="18" charset="0"/>
              </a:rPr>
              <a:t> vực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24/24.</a:t>
            </a:r>
          </a:p>
          <a:p>
            <a:pPr algn="just"/>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902851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930400" y="1776782"/>
            <a:ext cx="8331200" cy="2073858"/>
          </a:xfrm>
          <a:prstGeom prst="ellipse">
            <a:avLst/>
          </a:prstGeom>
          <a:ln>
            <a:solidFill>
              <a:srgbClr val="FF0000"/>
            </a:solidFill>
          </a:ln>
          <a:effectLst>
            <a:glow rad="228600">
              <a:schemeClr val="accent1">
                <a:satMod val="175000"/>
                <a:alpha val="40000"/>
              </a:schemeClr>
            </a:glow>
            <a:outerShdw blurRad="152400" dist="317500" dir="5400000" sx="90000" sy="-19000" rotWithShape="0">
              <a:prstClr val="black">
                <a:alpha val="15000"/>
              </a:prstClr>
            </a:outerShdw>
          </a:effectLst>
          <a:scene3d>
            <a:camera prst="orthographicFront"/>
            <a:lightRig rig="threePt" dir="t"/>
          </a:scene3d>
          <a:sp3d>
            <a:bevelT/>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b="1">
                <a:solidFill>
                  <a:srgbClr val="0070C0"/>
                </a:solidFill>
                <a:latin typeface="Times New Roman" panose="02020603050405020304" pitchFamily="18" charset="0"/>
                <a:cs typeface="Times New Roman" panose="02020603050405020304" pitchFamily="18" charset="0"/>
              </a:rPr>
              <a:t>THIẾT KẾ MÔ HÌNH </a:t>
            </a:r>
          </a:p>
          <a:p>
            <a:pPr algn="ctr"/>
            <a:r>
              <a:rPr lang="en-US" sz="3200" b="1">
                <a:solidFill>
                  <a:srgbClr val="0070C0"/>
                </a:solidFill>
                <a:latin typeface="Times New Roman" panose="02020603050405020304" pitchFamily="18" charset="0"/>
                <a:cs typeface="Times New Roman" panose="02020603050405020304" pitchFamily="18" charset="0"/>
              </a:rPr>
              <a:t>NHÀ CHUNG CƯ </a:t>
            </a:r>
            <a:endParaRPr lang="en-US" sz="32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2251957"/>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F7276A6-8A83-4AB5-99BA-1A89E55FE4C4}"/>
              </a:ext>
            </a:extLst>
          </p:cNvPr>
          <p:cNvSpPr/>
          <p:nvPr/>
        </p:nvSpPr>
        <p:spPr>
          <a:xfrm>
            <a:off x="2366018" y="911860"/>
            <a:ext cx="1686560" cy="1188720"/>
          </a:xfrm>
          <a:prstGeom prst="rect">
            <a:avLst/>
          </a:prstGeom>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Rectangle 4">
            <a:extLst>
              <a:ext uri="{FF2B5EF4-FFF2-40B4-BE49-F238E27FC236}">
                <a16:creationId xmlns:a16="http://schemas.microsoft.com/office/drawing/2014/main" id="{311BD6C2-D15D-4DBD-88A2-FC88AD2940DF}"/>
              </a:ext>
            </a:extLst>
          </p:cNvPr>
          <p:cNvSpPr/>
          <p:nvPr/>
        </p:nvSpPr>
        <p:spPr>
          <a:xfrm>
            <a:off x="4052578" y="911860"/>
            <a:ext cx="2283770" cy="1188720"/>
          </a:xfrm>
          <a:prstGeom prst="rect">
            <a:avLst/>
          </a:prstGeom>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Rectangle 6">
            <a:extLst>
              <a:ext uri="{FF2B5EF4-FFF2-40B4-BE49-F238E27FC236}">
                <a16:creationId xmlns:a16="http://schemas.microsoft.com/office/drawing/2014/main" id="{EAC926AC-7697-4D46-B680-58865681ECAA}"/>
              </a:ext>
            </a:extLst>
          </p:cNvPr>
          <p:cNvSpPr/>
          <p:nvPr/>
        </p:nvSpPr>
        <p:spPr>
          <a:xfrm>
            <a:off x="6339549" y="911860"/>
            <a:ext cx="941016" cy="118872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vi-VN"/>
          </a:p>
        </p:txBody>
      </p:sp>
      <p:sp>
        <p:nvSpPr>
          <p:cNvPr id="8" name="Rectangle 7">
            <a:extLst>
              <a:ext uri="{FF2B5EF4-FFF2-40B4-BE49-F238E27FC236}">
                <a16:creationId xmlns:a16="http://schemas.microsoft.com/office/drawing/2014/main" id="{DDAEA3E4-AC84-4E93-A036-5DAB56F51848}"/>
              </a:ext>
            </a:extLst>
          </p:cNvPr>
          <p:cNvSpPr/>
          <p:nvPr/>
        </p:nvSpPr>
        <p:spPr>
          <a:xfrm>
            <a:off x="7280565" y="911860"/>
            <a:ext cx="2227933" cy="1188720"/>
          </a:xfrm>
          <a:prstGeom prst="rect">
            <a:avLst/>
          </a:prstGeom>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Rectangle 8">
            <a:extLst>
              <a:ext uri="{FF2B5EF4-FFF2-40B4-BE49-F238E27FC236}">
                <a16:creationId xmlns:a16="http://schemas.microsoft.com/office/drawing/2014/main" id="{ACA84C56-B465-4571-8328-92328EAFC66E}"/>
              </a:ext>
            </a:extLst>
          </p:cNvPr>
          <p:cNvSpPr/>
          <p:nvPr/>
        </p:nvSpPr>
        <p:spPr>
          <a:xfrm>
            <a:off x="9508498" y="911860"/>
            <a:ext cx="1270000" cy="2155514"/>
          </a:xfrm>
          <a:prstGeom prst="rect">
            <a:avLst/>
          </a:prstGeom>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Rectangle 10">
            <a:extLst>
              <a:ext uri="{FF2B5EF4-FFF2-40B4-BE49-F238E27FC236}">
                <a16:creationId xmlns:a16="http://schemas.microsoft.com/office/drawing/2014/main" id="{17C1DB48-ECDD-481E-9D3C-E0E6C0F0BD14}"/>
              </a:ext>
            </a:extLst>
          </p:cNvPr>
          <p:cNvSpPr/>
          <p:nvPr/>
        </p:nvSpPr>
        <p:spPr>
          <a:xfrm>
            <a:off x="9508498" y="3063593"/>
            <a:ext cx="1270000" cy="1060313"/>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vi-VN"/>
          </a:p>
        </p:txBody>
      </p:sp>
      <p:sp>
        <p:nvSpPr>
          <p:cNvPr id="13" name="Rectangle 12">
            <a:extLst>
              <a:ext uri="{FF2B5EF4-FFF2-40B4-BE49-F238E27FC236}">
                <a16:creationId xmlns:a16="http://schemas.microsoft.com/office/drawing/2014/main" id="{AC37B484-87CF-4A74-8384-AAD764A397BD}"/>
              </a:ext>
            </a:extLst>
          </p:cNvPr>
          <p:cNvSpPr/>
          <p:nvPr/>
        </p:nvSpPr>
        <p:spPr>
          <a:xfrm>
            <a:off x="9508498" y="4123906"/>
            <a:ext cx="1270000" cy="2187994"/>
          </a:xfrm>
          <a:prstGeom prst="rect">
            <a:avLst/>
          </a:prstGeom>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Rectangle 13">
            <a:extLst>
              <a:ext uri="{FF2B5EF4-FFF2-40B4-BE49-F238E27FC236}">
                <a16:creationId xmlns:a16="http://schemas.microsoft.com/office/drawing/2014/main" id="{207B15E5-080D-485C-A63D-A3BC24DA31F6}"/>
              </a:ext>
            </a:extLst>
          </p:cNvPr>
          <p:cNvSpPr/>
          <p:nvPr/>
        </p:nvSpPr>
        <p:spPr>
          <a:xfrm>
            <a:off x="2366018" y="5123180"/>
            <a:ext cx="1686560" cy="1188720"/>
          </a:xfrm>
          <a:prstGeom prst="rect">
            <a:avLst/>
          </a:prstGeom>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Rectangle 14">
            <a:extLst>
              <a:ext uri="{FF2B5EF4-FFF2-40B4-BE49-F238E27FC236}">
                <a16:creationId xmlns:a16="http://schemas.microsoft.com/office/drawing/2014/main" id="{5B9CC939-8763-43EC-8814-15B9AFC180CF}"/>
              </a:ext>
            </a:extLst>
          </p:cNvPr>
          <p:cNvSpPr/>
          <p:nvPr/>
        </p:nvSpPr>
        <p:spPr>
          <a:xfrm>
            <a:off x="4052577" y="5123180"/>
            <a:ext cx="2283771" cy="1188720"/>
          </a:xfrm>
          <a:prstGeom prst="rect">
            <a:avLst/>
          </a:prstGeom>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Rectangle 15">
            <a:extLst>
              <a:ext uri="{FF2B5EF4-FFF2-40B4-BE49-F238E27FC236}">
                <a16:creationId xmlns:a16="http://schemas.microsoft.com/office/drawing/2014/main" id="{BBE1A5DC-B06B-453D-8111-362AC90942CE}"/>
              </a:ext>
            </a:extLst>
          </p:cNvPr>
          <p:cNvSpPr/>
          <p:nvPr/>
        </p:nvSpPr>
        <p:spPr>
          <a:xfrm>
            <a:off x="6337902" y="5123180"/>
            <a:ext cx="942663" cy="118872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vi-VN"/>
          </a:p>
        </p:txBody>
      </p:sp>
      <p:sp>
        <p:nvSpPr>
          <p:cNvPr id="17" name="Rectangle 16">
            <a:extLst>
              <a:ext uri="{FF2B5EF4-FFF2-40B4-BE49-F238E27FC236}">
                <a16:creationId xmlns:a16="http://schemas.microsoft.com/office/drawing/2014/main" id="{3ECF4863-07EC-49FA-B311-B09D11FCC628}"/>
              </a:ext>
            </a:extLst>
          </p:cNvPr>
          <p:cNvSpPr/>
          <p:nvPr/>
        </p:nvSpPr>
        <p:spPr>
          <a:xfrm>
            <a:off x="7280565" y="5123180"/>
            <a:ext cx="2227933" cy="1188720"/>
          </a:xfrm>
          <a:prstGeom prst="rect">
            <a:avLst/>
          </a:prstGeom>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Rectangle 17">
            <a:extLst>
              <a:ext uri="{FF2B5EF4-FFF2-40B4-BE49-F238E27FC236}">
                <a16:creationId xmlns:a16="http://schemas.microsoft.com/office/drawing/2014/main" id="{7D698807-9541-441F-B62C-B9F429F99704}"/>
              </a:ext>
            </a:extLst>
          </p:cNvPr>
          <p:cNvSpPr/>
          <p:nvPr/>
        </p:nvSpPr>
        <p:spPr>
          <a:xfrm>
            <a:off x="1425590" y="911860"/>
            <a:ext cx="945507" cy="5400040"/>
          </a:xfrm>
          <a:prstGeom prst="rect">
            <a:avLst/>
          </a:prstGeom>
          <a:solidFill>
            <a:schemeClr val="accent1">
              <a:alpha val="50000"/>
            </a:schemeClr>
          </a:solidFill>
          <a:ln>
            <a:noFill/>
          </a:ln>
          <a:scene3d>
            <a:camera prst="orthographicFront"/>
            <a:lightRig rig="threePt" dir="t"/>
          </a:scene3d>
          <a:sp3d>
            <a:bevelT/>
          </a:sp3d>
        </p:spPr>
        <p:style>
          <a:lnRef idx="0">
            <a:scrgbClr r="0" g="0" b="0"/>
          </a:lnRef>
          <a:fillRef idx="0">
            <a:scrgbClr r="0" g="0" b="0"/>
          </a:fillRef>
          <a:effectRef idx="0">
            <a:scrgbClr r="0" g="0" b="0"/>
          </a:effectRef>
          <a:fontRef idx="minor">
            <a:schemeClr val="lt1"/>
          </a:fontRef>
        </p:style>
        <p:txBody>
          <a:bodyPr rtlCol="0" anchor="ctr"/>
          <a:lstStyle/>
          <a:p>
            <a:pPr algn="ctr"/>
            <a:endParaRPr lang="vi-VN"/>
          </a:p>
        </p:txBody>
      </p:sp>
      <p:cxnSp>
        <p:nvCxnSpPr>
          <p:cNvPr id="26" name="Straight Connector 25">
            <a:extLst>
              <a:ext uri="{FF2B5EF4-FFF2-40B4-BE49-F238E27FC236}">
                <a16:creationId xmlns:a16="http://schemas.microsoft.com/office/drawing/2014/main" id="{E884E63A-84C0-4A79-AF32-B611190C9DFD}"/>
              </a:ext>
            </a:extLst>
          </p:cNvPr>
          <p:cNvCxnSpPr>
            <a:cxnSpLocks/>
          </p:cNvCxnSpPr>
          <p:nvPr/>
        </p:nvCxnSpPr>
        <p:spPr>
          <a:xfrm>
            <a:off x="3874870" y="2227259"/>
            <a:ext cx="2956912" cy="0"/>
          </a:xfrm>
          <a:prstGeom prst="line">
            <a:avLst/>
          </a:prstGeom>
          <a:ln w="9525" cap="flat" cmpd="sng" algn="ctr">
            <a:solidFill>
              <a:schemeClr val="accent2"/>
            </a:solidFill>
            <a:prstDash val="dash"/>
            <a:round/>
            <a:headEnd type="none" w="med" len="med"/>
            <a:tailEnd type="none" w="med" len="med"/>
          </a:ln>
          <a:effectLst>
            <a:glow rad="63500">
              <a:schemeClr val="accent2">
                <a:satMod val="175000"/>
                <a:alpha val="40000"/>
              </a:schemeClr>
            </a:glow>
          </a:effectLst>
        </p:spPr>
        <p:style>
          <a:lnRef idx="0">
            <a:scrgbClr r="0" g="0" b="0"/>
          </a:lnRef>
          <a:fillRef idx="0">
            <a:scrgbClr r="0" g="0" b="0"/>
          </a:fillRef>
          <a:effectRef idx="0">
            <a:scrgbClr r="0" g="0" b="0"/>
          </a:effectRef>
          <a:fontRef idx="minor">
            <a:schemeClr val="tx1"/>
          </a:fontRef>
        </p:style>
      </p:cxnSp>
      <p:cxnSp>
        <p:nvCxnSpPr>
          <p:cNvPr id="28" name="Straight Connector 27">
            <a:extLst>
              <a:ext uri="{FF2B5EF4-FFF2-40B4-BE49-F238E27FC236}">
                <a16:creationId xmlns:a16="http://schemas.microsoft.com/office/drawing/2014/main" id="{6C1A4619-FC12-46A2-847B-6C32F3196D5A}"/>
              </a:ext>
            </a:extLst>
          </p:cNvPr>
          <p:cNvCxnSpPr>
            <a:cxnSpLocks/>
          </p:cNvCxnSpPr>
          <p:nvPr/>
        </p:nvCxnSpPr>
        <p:spPr>
          <a:xfrm>
            <a:off x="6845960" y="2226474"/>
            <a:ext cx="2500333" cy="0"/>
          </a:xfrm>
          <a:prstGeom prst="line">
            <a:avLst/>
          </a:prstGeom>
          <a:ln w="9525" cap="flat" cmpd="sng" algn="ctr">
            <a:solidFill>
              <a:schemeClr val="accent6"/>
            </a:solidFill>
            <a:prstDash val="dash"/>
            <a:round/>
            <a:headEnd type="none" w="med" len="med"/>
            <a:tailEnd type="none" w="med" len="med"/>
          </a:ln>
          <a:effectLst>
            <a:glow rad="63500">
              <a:schemeClr val="accent6">
                <a:satMod val="175000"/>
                <a:alpha val="40000"/>
              </a:schemeClr>
            </a:glow>
          </a:effectLst>
        </p:spPr>
        <p:style>
          <a:lnRef idx="0">
            <a:scrgbClr r="0" g="0" b="0"/>
          </a:lnRef>
          <a:fillRef idx="0">
            <a:scrgbClr r="0" g="0" b="0"/>
          </a:fillRef>
          <a:effectRef idx="0">
            <a:scrgbClr r="0" g="0" b="0"/>
          </a:effectRef>
          <a:fontRef idx="minor">
            <a:schemeClr val="tx1"/>
          </a:fontRef>
        </p:style>
      </p:cxnSp>
      <p:cxnSp>
        <p:nvCxnSpPr>
          <p:cNvPr id="32" name="Straight Connector 31">
            <a:extLst>
              <a:ext uri="{FF2B5EF4-FFF2-40B4-BE49-F238E27FC236}">
                <a16:creationId xmlns:a16="http://schemas.microsoft.com/office/drawing/2014/main" id="{698D5F92-4D6F-4E2D-AED3-A742BDC24937}"/>
              </a:ext>
            </a:extLst>
          </p:cNvPr>
          <p:cNvCxnSpPr>
            <a:cxnSpLocks/>
          </p:cNvCxnSpPr>
          <p:nvPr/>
        </p:nvCxnSpPr>
        <p:spPr>
          <a:xfrm>
            <a:off x="6855185" y="4964599"/>
            <a:ext cx="2498105" cy="0"/>
          </a:xfrm>
          <a:prstGeom prst="line">
            <a:avLst/>
          </a:prstGeom>
          <a:ln w="9525" cap="flat" cmpd="sng" algn="ctr">
            <a:solidFill>
              <a:schemeClr val="accent2"/>
            </a:solidFill>
            <a:prstDash val="dash"/>
            <a:round/>
            <a:headEnd type="none" w="med" len="med"/>
            <a:tailEnd type="none" w="med" len="med"/>
          </a:ln>
          <a:effectLst>
            <a:glow rad="63500">
              <a:schemeClr val="accent2">
                <a:satMod val="175000"/>
                <a:alpha val="40000"/>
              </a:schemeClr>
            </a:glow>
          </a:effectLst>
        </p:spPr>
        <p:style>
          <a:lnRef idx="0">
            <a:scrgbClr r="0" g="0" b="0"/>
          </a:lnRef>
          <a:fillRef idx="0">
            <a:scrgbClr r="0" g="0" b="0"/>
          </a:fillRef>
          <a:effectRef idx="0">
            <a:scrgbClr r="0" g="0" b="0"/>
          </a:effectRef>
          <a:fontRef idx="minor">
            <a:schemeClr val="tx1"/>
          </a:fontRef>
        </p:style>
      </p:cxnSp>
      <p:cxnSp>
        <p:nvCxnSpPr>
          <p:cNvPr id="34" name="Straight Connector 33">
            <a:extLst>
              <a:ext uri="{FF2B5EF4-FFF2-40B4-BE49-F238E27FC236}">
                <a16:creationId xmlns:a16="http://schemas.microsoft.com/office/drawing/2014/main" id="{1D03F6B6-3C4D-4FCB-99CD-12152FAEAF23}"/>
              </a:ext>
            </a:extLst>
          </p:cNvPr>
          <p:cNvCxnSpPr>
            <a:cxnSpLocks/>
          </p:cNvCxnSpPr>
          <p:nvPr/>
        </p:nvCxnSpPr>
        <p:spPr>
          <a:xfrm>
            <a:off x="9346293" y="2244561"/>
            <a:ext cx="4424" cy="1284850"/>
          </a:xfrm>
          <a:prstGeom prst="line">
            <a:avLst/>
          </a:prstGeom>
          <a:ln w="9525" cap="flat" cmpd="sng" algn="ctr">
            <a:solidFill>
              <a:schemeClr val="accent2"/>
            </a:solidFill>
            <a:prstDash val="dash"/>
            <a:round/>
            <a:headEnd type="none" w="med" len="med"/>
            <a:tailEnd type="none" w="med" len="med"/>
          </a:ln>
          <a:effectLst>
            <a:glow rad="63500">
              <a:schemeClr val="accent2">
                <a:satMod val="175000"/>
                <a:alpha val="40000"/>
              </a:schemeClr>
            </a:glow>
          </a:effectLst>
        </p:spPr>
        <p:style>
          <a:lnRef idx="0">
            <a:scrgbClr r="0" g="0" b="0"/>
          </a:lnRef>
          <a:fillRef idx="0">
            <a:scrgbClr r="0" g="0" b="0"/>
          </a:fillRef>
          <a:effectRef idx="0">
            <a:scrgbClr r="0" g="0" b="0"/>
          </a:effectRef>
          <a:fontRef idx="minor">
            <a:schemeClr val="tx1"/>
          </a:fontRef>
        </p:style>
      </p:cxnSp>
      <p:cxnSp>
        <p:nvCxnSpPr>
          <p:cNvPr id="36" name="Straight Connector 35">
            <a:extLst>
              <a:ext uri="{FF2B5EF4-FFF2-40B4-BE49-F238E27FC236}">
                <a16:creationId xmlns:a16="http://schemas.microsoft.com/office/drawing/2014/main" id="{50592D18-04D8-4D58-A25E-44D56858E800}"/>
              </a:ext>
            </a:extLst>
          </p:cNvPr>
          <p:cNvCxnSpPr>
            <a:cxnSpLocks/>
          </p:cNvCxnSpPr>
          <p:nvPr/>
        </p:nvCxnSpPr>
        <p:spPr>
          <a:xfrm>
            <a:off x="9353290" y="3592178"/>
            <a:ext cx="0" cy="1364985"/>
          </a:xfrm>
          <a:prstGeom prst="line">
            <a:avLst/>
          </a:prstGeom>
          <a:ln w="9525" cap="flat" cmpd="sng" algn="ctr">
            <a:solidFill>
              <a:schemeClr val="accent6"/>
            </a:solidFill>
            <a:prstDash val="dash"/>
            <a:round/>
            <a:headEnd type="none" w="med" len="med"/>
            <a:tailEnd type="none" w="med" len="med"/>
          </a:ln>
          <a:effectLst>
            <a:glow rad="63500">
              <a:schemeClr val="accent6">
                <a:satMod val="175000"/>
                <a:alpha val="40000"/>
              </a:schemeClr>
            </a:glow>
          </a:effectLst>
        </p:spPr>
        <p:style>
          <a:lnRef idx="0">
            <a:scrgbClr r="0" g="0" b="0"/>
          </a:lnRef>
          <a:fillRef idx="0">
            <a:scrgbClr r="0" g="0" b="0"/>
          </a:fillRef>
          <a:effectRef idx="0">
            <a:scrgbClr r="0" g="0" b="0"/>
          </a:effectRef>
          <a:fontRef idx="minor">
            <a:schemeClr val="tx1"/>
          </a:fontRef>
        </p:style>
      </p:cxnSp>
      <p:cxnSp>
        <p:nvCxnSpPr>
          <p:cNvPr id="37" name="Straight Connector 36">
            <a:extLst>
              <a:ext uri="{FF2B5EF4-FFF2-40B4-BE49-F238E27FC236}">
                <a16:creationId xmlns:a16="http://schemas.microsoft.com/office/drawing/2014/main" id="{B9D695A5-080D-4795-872A-1585E2488DB9}"/>
              </a:ext>
            </a:extLst>
          </p:cNvPr>
          <p:cNvCxnSpPr>
            <a:cxnSpLocks/>
          </p:cNvCxnSpPr>
          <p:nvPr/>
        </p:nvCxnSpPr>
        <p:spPr>
          <a:xfrm>
            <a:off x="3858567" y="2244561"/>
            <a:ext cx="0" cy="1345581"/>
          </a:xfrm>
          <a:prstGeom prst="line">
            <a:avLst/>
          </a:prstGeom>
          <a:ln w="9525" cap="flat" cmpd="sng" algn="ctr">
            <a:solidFill>
              <a:schemeClr val="accent6"/>
            </a:solidFill>
            <a:prstDash val="dash"/>
            <a:round/>
            <a:headEnd type="none" w="med" len="med"/>
            <a:tailEnd type="none" w="med" len="med"/>
          </a:ln>
          <a:effectLst>
            <a:glow rad="63500">
              <a:schemeClr val="accent6">
                <a:satMod val="175000"/>
                <a:alpha val="40000"/>
              </a:schemeClr>
            </a:glow>
          </a:effectLst>
        </p:spPr>
        <p:style>
          <a:lnRef idx="0">
            <a:scrgbClr r="0" g="0" b="0"/>
          </a:lnRef>
          <a:fillRef idx="0">
            <a:scrgbClr r="0" g="0" b="0"/>
          </a:fillRef>
          <a:effectRef idx="0">
            <a:scrgbClr r="0" g="0" b="0"/>
          </a:effectRef>
          <a:fontRef idx="minor">
            <a:schemeClr val="tx1"/>
          </a:fontRef>
        </p:style>
      </p:cxnSp>
      <p:cxnSp>
        <p:nvCxnSpPr>
          <p:cNvPr id="38" name="Straight Connector 37">
            <a:extLst>
              <a:ext uri="{FF2B5EF4-FFF2-40B4-BE49-F238E27FC236}">
                <a16:creationId xmlns:a16="http://schemas.microsoft.com/office/drawing/2014/main" id="{B76743FB-17A0-4D6A-975C-CA763C7435E3}"/>
              </a:ext>
            </a:extLst>
          </p:cNvPr>
          <p:cNvCxnSpPr>
            <a:cxnSpLocks/>
          </p:cNvCxnSpPr>
          <p:nvPr/>
        </p:nvCxnSpPr>
        <p:spPr>
          <a:xfrm>
            <a:off x="3858567" y="3614924"/>
            <a:ext cx="0" cy="1349675"/>
          </a:xfrm>
          <a:prstGeom prst="line">
            <a:avLst/>
          </a:prstGeom>
          <a:ln w="9525" cap="flat" cmpd="sng" algn="ctr">
            <a:solidFill>
              <a:schemeClr val="accent2"/>
            </a:solidFill>
            <a:prstDash val="dash"/>
            <a:round/>
            <a:headEnd type="none" w="med" len="med"/>
            <a:tailEnd type="none" w="med" len="med"/>
          </a:ln>
          <a:effectLst>
            <a:glow rad="63500">
              <a:schemeClr val="accent2">
                <a:satMod val="175000"/>
                <a:alpha val="40000"/>
              </a:schemeClr>
            </a:glow>
          </a:effectLst>
        </p:spPr>
        <p:style>
          <a:lnRef idx="0">
            <a:scrgbClr r="0" g="0" b="0"/>
          </a:lnRef>
          <a:fillRef idx="0">
            <a:scrgbClr r="0" g="0" b="0"/>
          </a:fillRef>
          <a:effectRef idx="0">
            <a:scrgbClr r="0" g="0" b="0"/>
          </a:effectRef>
          <a:fontRef idx="minor">
            <a:schemeClr val="tx1"/>
          </a:fontRef>
        </p:style>
      </p:cxnSp>
      <p:cxnSp>
        <p:nvCxnSpPr>
          <p:cNvPr id="40" name="Straight Connector 39">
            <a:extLst>
              <a:ext uri="{FF2B5EF4-FFF2-40B4-BE49-F238E27FC236}">
                <a16:creationId xmlns:a16="http://schemas.microsoft.com/office/drawing/2014/main" id="{74251B5A-B6C2-4BCC-94B5-0E3CA0D44FD0}"/>
              </a:ext>
            </a:extLst>
          </p:cNvPr>
          <p:cNvCxnSpPr>
            <a:cxnSpLocks/>
          </p:cNvCxnSpPr>
          <p:nvPr/>
        </p:nvCxnSpPr>
        <p:spPr>
          <a:xfrm>
            <a:off x="4887453" y="2854959"/>
            <a:ext cx="3623965" cy="0"/>
          </a:xfrm>
          <a:prstGeom prst="line">
            <a:avLst/>
          </a:prstGeom>
          <a:ln>
            <a:headEnd type="none" w="med" len="med"/>
            <a:tailEnd type="none" w="med" len="me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4388F17-239A-4000-9E89-BCC3D3F6A1BA}"/>
              </a:ext>
            </a:extLst>
          </p:cNvPr>
          <p:cNvCxnSpPr>
            <a:cxnSpLocks/>
          </p:cNvCxnSpPr>
          <p:nvPr/>
        </p:nvCxnSpPr>
        <p:spPr>
          <a:xfrm>
            <a:off x="8511418" y="2854959"/>
            <a:ext cx="0" cy="1513841"/>
          </a:xfrm>
          <a:prstGeom prst="line">
            <a:avLst/>
          </a:prstGeom>
          <a:ln>
            <a:headEnd type="none" w="med" len="med"/>
            <a:tailEnd type="none" w="med" len="me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542D4E2-370B-4F7A-A042-1ECA5622FECC}"/>
              </a:ext>
            </a:extLst>
          </p:cNvPr>
          <p:cNvCxnSpPr>
            <a:cxnSpLocks/>
          </p:cNvCxnSpPr>
          <p:nvPr/>
        </p:nvCxnSpPr>
        <p:spPr>
          <a:xfrm>
            <a:off x="4887453" y="4368800"/>
            <a:ext cx="3623965" cy="0"/>
          </a:xfrm>
          <a:prstGeom prst="line">
            <a:avLst/>
          </a:prstGeom>
          <a:ln>
            <a:headEnd type="none" w="med" len="med"/>
            <a:tailEnd type="none" w="med" len="me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313CE73-5A43-4FBD-B653-A749F3CB1963}"/>
              </a:ext>
            </a:extLst>
          </p:cNvPr>
          <p:cNvCxnSpPr>
            <a:cxnSpLocks/>
          </p:cNvCxnSpPr>
          <p:nvPr/>
        </p:nvCxnSpPr>
        <p:spPr>
          <a:xfrm>
            <a:off x="4891263" y="2854959"/>
            <a:ext cx="0" cy="1513841"/>
          </a:xfrm>
          <a:prstGeom prst="line">
            <a:avLst/>
          </a:prstGeom>
          <a:ln>
            <a:headEnd type="none" w="med" len="med"/>
            <a:tailEnd type="none" w="med" len="me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49B3C8D9-391C-4439-8276-70122196C8D6}"/>
              </a:ext>
            </a:extLst>
          </p:cNvPr>
          <p:cNvSpPr/>
          <p:nvPr/>
        </p:nvSpPr>
        <p:spPr>
          <a:xfrm rot="5400000">
            <a:off x="404183" y="3212981"/>
            <a:ext cx="2988318" cy="830997"/>
          </a:xfrm>
          <a:prstGeom prst="rect">
            <a:avLst/>
          </a:prstGeom>
          <a:noFill/>
        </p:spPr>
        <p:txBody>
          <a:bodyPr wrap="square" lIns="91440" tIns="45720" rIns="91440" bIns="45720">
            <a:spAutoFit/>
          </a:bodyPr>
          <a:lstStyle/>
          <a:p>
            <a:pPr algn="ctr"/>
            <a:r>
              <a:rPr lang="en-US" sz="4800" b="1" cap="none" spc="0">
                <a:ln w="9525">
                  <a:solidFill>
                    <a:schemeClr val="bg1"/>
                  </a:solidFill>
                  <a:prstDash val="solid"/>
                </a:ln>
                <a:solidFill>
                  <a:schemeClr val="tx1"/>
                </a:solidFill>
                <a:effectLst>
                  <a:outerShdw blurRad="12700" dist="38100" dir="2700000" algn="tl" rotWithShape="0">
                    <a:schemeClr val="bg1">
                      <a:lumMod val="50000"/>
                    </a:schemeClr>
                  </a:outerShdw>
                </a:effectLst>
              </a:rPr>
              <a:t>BAN CÔNG</a:t>
            </a:r>
          </a:p>
        </p:txBody>
      </p:sp>
      <p:sp>
        <p:nvSpPr>
          <p:cNvPr id="49" name="Rectangle 48">
            <a:extLst>
              <a:ext uri="{FF2B5EF4-FFF2-40B4-BE49-F238E27FC236}">
                <a16:creationId xmlns:a16="http://schemas.microsoft.com/office/drawing/2014/main" id="{E5182327-55CC-4D21-A647-F829662F40BA}"/>
              </a:ext>
            </a:extLst>
          </p:cNvPr>
          <p:cNvSpPr/>
          <p:nvPr/>
        </p:nvSpPr>
        <p:spPr>
          <a:xfrm>
            <a:off x="3312956" y="1831404"/>
            <a:ext cx="545611" cy="269176"/>
          </a:xfrm>
          <a:prstGeom prst="rect">
            <a:avLst/>
          </a:prstGeom>
          <a:effectLst>
            <a:innerShdw blurRad="63500" dist="50800" dir="16200000">
              <a:prstClr val="black">
                <a:alpha val="50000"/>
              </a:prstClr>
            </a:inn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vi-VN"/>
          </a:p>
        </p:txBody>
      </p:sp>
      <p:sp>
        <p:nvSpPr>
          <p:cNvPr id="50" name="Rectangle 49">
            <a:extLst>
              <a:ext uri="{FF2B5EF4-FFF2-40B4-BE49-F238E27FC236}">
                <a16:creationId xmlns:a16="http://schemas.microsoft.com/office/drawing/2014/main" id="{4DFB8FB6-85DD-478E-98A5-0D5C6862F9C3}"/>
              </a:ext>
            </a:extLst>
          </p:cNvPr>
          <p:cNvSpPr/>
          <p:nvPr/>
        </p:nvSpPr>
        <p:spPr>
          <a:xfrm>
            <a:off x="4253944" y="1826340"/>
            <a:ext cx="545611" cy="269176"/>
          </a:xfrm>
          <a:prstGeom prst="rect">
            <a:avLst/>
          </a:prstGeom>
          <a:effectLst>
            <a:innerShdw blurRad="63500" dist="50800" dir="16200000">
              <a:prstClr val="black">
                <a:alpha val="50000"/>
              </a:prstClr>
            </a:inn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vi-VN"/>
          </a:p>
        </p:txBody>
      </p:sp>
      <p:sp>
        <p:nvSpPr>
          <p:cNvPr id="51" name="Rectangle 50">
            <a:extLst>
              <a:ext uri="{FF2B5EF4-FFF2-40B4-BE49-F238E27FC236}">
                <a16:creationId xmlns:a16="http://schemas.microsoft.com/office/drawing/2014/main" id="{845342A8-FA6C-4336-8BC6-E60336FEF839}"/>
              </a:ext>
            </a:extLst>
          </p:cNvPr>
          <p:cNvSpPr/>
          <p:nvPr/>
        </p:nvSpPr>
        <p:spPr>
          <a:xfrm>
            <a:off x="8730236" y="1819138"/>
            <a:ext cx="545611" cy="269176"/>
          </a:xfrm>
          <a:prstGeom prst="rect">
            <a:avLst/>
          </a:prstGeom>
          <a:effectLst>
            <a:innerShdw blurRad="63500" dist="50800" dir="16200000">
              <a:prstClr val="black">
                <a:alpha val="50000"/>
              </a:prstClr>
            </a:inn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vi-VN"/>
          </a:p>
        </p:txBody>
      </p:sp>
      <p:sp>
        <p:nvSpPr>
          <p:cNvPr id="52" name="Rectangle 51">
            <a:extLst>
              <a:ext uri="{FF2B5EF4-FFF2-40B4-BE49-F238E27FC236}">
                <a16:creationId xmlns:a16="http://schemas.microsoft.com/office/drawing/2014/main" id="{C5C8067B-DE50-4A8F-B687-812EE4392B6F}"/>
              </a:ext>
            </a:extLst>
          </p:cNvPr>
          <p:cNvSpPr/>
          <p:nvPr/>
        </p:nvSpPr>
        <p:spPr>
          <a:xfrm rot="5400000">
            <a:off x="9449074" y="2282324"/>
            <a:ext cx="388024" cy="269176"/>
          </a:xfrm>
          <a:prstGeom prst="rect">
            <a:avLst/>
          </a:prstGeom>
          <a:effectLst>
            <a:innerShdw blurRad="63500" dist="50800" dir="16200000">
              <a:prstClr val="black">
                <a:alpha val="50000"/>
              </a:prstClr>
            </a:inn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vi-VN"/>
          </a:p>
        </p:txBody>
      </p:sp>
      <p:sp>
        <p:nvSpPr>
          <p:cNvPr id="53" name="Rectangle 52">
            <a:extLst>
              <a:ext uri="{FF2B5EF4-FFF2-40B4-BE49-F238E27FC236}">
                <a16:creationId xmlns:a16="http://schemas.microsoft.com/office/drawing/2014/main" id="{57359C8C-A784-45F6-B882-86E4EAF849FD}"/>
              </a:ext>
            </a:extLst>
          </p:cNvPr>
          <p:cNvSpPr/>
          <p:nvPr/>
        </p:nvSpPr>
        <p:spPr>
          <a:xfrm rot="5400000">
            <a:off x="9449074" y="4635999"/>
            <a:ext cx="388024" cy="269176"/>
          </a:xfrm>
          <a:prstGeom prst="rect">
            <a:avLst/>
          </a:prstGeom>
          <a:effectLst>
            <a:innerShdw blurRad="63500" dist="50800" dir="16200000">
              <a:prstClr val="black">
                <a:alpha val="50000"/>
              </a:prstClr>
            </a:inn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vi-VN"/>
          </a:p>
        </p:txBody>
      </p:sp>
      <p:sp>
        <p:nvSpPr>
          <p:cNvPr id="54" name="Rectangle 53">
            <a:extLst>
              <a:ext uri="{FF2B5EF4-FFF2-40B4-BE49-F238E27FC236}">
                <a16:creationId xmlns:a16="http://schemas.microsoft.com/office/drawing/2014/main" id="{5FA7F372-A555-4690-8B33-74AA4B67ABD0}"/>
              </a:ext>
            </a:extLst>
          </p:cNvPr>
          <p:cNvSpPr/>
          <p:nvPr/>
        </p:nvSpPr>
        <p:spPr>
          <a:xfrm>
            <a:off x="8770523" y="5124482"/>
            <a:ext cx="545611" cy="269176"/>
          </a:xfrm>
          <a:prstGeom prst="rect">
            <a:avLst/>
          </a:prstGeom>
          <a:effectLst>
            <a:innerShdw blurRad="63500" dist="50800" dir="5400000">
              <a:prstClr val="black">
                <a:alpha val="50000"/>
              </a:prstClr>
            </a:inn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vi-VN"/>
          </a:p>
        </p:txBody>
      </p:sp>
      <p:sp>
        <p:nvSpPr>
          <p:cNvPr id="55" name="Rectangle 54">
            <a:extLst>
              <a:ext uri="{FF2B5EF4-FFF2-40B4-BE49-F238E27FC236}">
                <a16:creationId xmlns:a16="http://schemas.microsoft.com/office/drawing/2014/main" id="{8221D4A4-A8F5-4209-91D9-399A97CF4D22}"/>
              </a:ext>
            </a:extLst>
          </p:cNvPr>
          <p:cNvSpPr/>
          <p:nvPr/>
        </p:nvSpPr>
        <p:spPr>
          <a:xfrm>
            <a:off x="3312956" y="5115115"/>
            <a:ext cx="545611" cy="269176"/>
          </a:xfrm>
          <a:prstGeom prst="rect">
            <a:avLst/>
          </a:prstGeom>
          <a:effectLst>
            <a:innerShdw blurRad="63500" dist="50800" dir="5400000">
              <a:prstClr val="black">
                <a:alpha val="50000"/>
              </a:prstClr>
            </a:inn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vi-VN"/>
          </a:p>
        </p:txBody>
      </p:sp>
      <p:sp>
        <p:nvSpPr>
          <p:cNvPr id="56" name="Rectangle 55">
            <a:extLst>
              <a:ext uri="{FF2B5EF4-FFF2-40B4-BE49-F238E27FC236}">
                <a16:creationId xmlns:a16="http://schemas.microsoft.com/office/drawing/2014/main" id="{7ACACFE7-C45D-4783-92BC-54821DA9B49B}"/>
              </a:ext>
            </a:extLst>
          </p:cNvPr>
          <p:cNvSpPr/>
          <p:nvPr/>
        </p:nvSpPr>
        <p:spPr>
          <a:xfrm>
            <a:off x="4253944" y="5110051"/>
            <a:ext cx="545611" cy="269176"/>
          </a:xfrm>
          <a:prstGeom prst="rect">
            <a:avLst/>
          </a:prstGeom>
          <a:effectLst>
            <a:innerShdw blurRad="63500" dist="50800" dir="5400000">
              <a:prstClr val="black">
                <a:alpha val="50000"/>
              </a:prstClr>
            </a:inn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vi-VN"/>
          </a:p>
        </p:txBody>
      </p:sp>
      <p:sp>
        <p:nvSpPr>
          <p:cNvPr id="57" name="Rectangle 56">
            <a:extLst>
              <a:ext uri="{FF2B5EF4-FFF2-40B4-BE49-F238E27FC236}">
                <a16:creationId xmlns:a16="http://schemas.microsoft.com/office/drawing/2014/main" id="{41AFDCC4-B5C2-4F7B-9FE3-5501E7C81F2C}"/>
              </a:ext>
            </a:extLst>
          </p:cNvPr>
          <p:cNvSpPr/>
          <p:nvPr/>
        </p:nvSpPr>
        <p:spPr>
          <a:xfrm>
            <a:off x="6319934" y="1158081"/>
            <a:ext cx="960519" cy="707886"/>
          </a:xfrm>
          <a:prstGeom prst="rect">
            <a:avLst/>
          </a:prstGeom>
          <a:noFill/>
        </p:spPr>
        <p:txBody>
          <a:bodyPr wrap="square" lIns="91440" tIns="45720" rIns="91440" bIns="45720">
            <a:spAutoFit/>
          </a:bodyPr>
          <a:lstStyle/>
          <a:p>
            <a:pPr algn="ctr"/>
            <a:r>
              <a:rPr lang="en-US" sz="2000" b="1" cap="none" spc="0">
                <a:ln w="9525">
                  <a:solidFill>
                    <a:schemeClr val="bg1"/>
                  </a:solidFill>
                  <a:prstDash val="solid"/>
                </a:ln>
                <a:solidFill>
                  <a:schemeClr val="tx1"/>
                </a:solidFill>
                <a:effectLst>
                  <a:outerShdw blurRad="12700" dist="38100" dir="2700000" algn="tl" rotWithShape="0">
                    <a:schemeClr val="bg1">
                      <a:lumMod val="50000"/>
                    </a:schemeClr>
                  </a:outerShdw>
                </a:effectLst>
              </a:rPr>
              <a:t>THANG</a:t>
            </a:r>
          </a:p>
          <a:p>
            <a:pPr algn="ctr"/>
            <a:r>
              <a:rPr lang="en-US" sz="2000" b="1" cap="none" spc="0">
                <a:ln w="9525">
                  <a:solidFill>
                    <a:schemeClr val="bg1"/>
                  </a:solidFill>
                  <a:prstDash val="solid"/>
                </a:ln>
                <a:solidFill>
                  <a:schemeClr val="tx1"/>
                </a:solidFill>
                <a:effectLst>
                  <a:outerShdw blurRad="12700" dist="38100" dir="2700000" algn="tl" rotWithShape="0">
                    <a:schemeClr val="bg1">
                      <a:lumMod val="50000"/>
                    </a:schemeClr>
                  </a:outerShdw>
                </a:effectLst>
              </a:rPr>
              <a:t>BỘ</a:t>
            </a:r>
          </a:p>
        </p:txBody>
      </p:sp>
      <p:sp>
        <p:nvSpPr>
          <p:cNvPr id="58" name="Rectangle 57">
            <a:extLst>
              <a:ext uri="{FF2B5EF4-FFF2-40B4-BE49-F238E27FC236}">
                <a16:creationId xmlns:a16="http://schemas.microsoft.com/office/drawing/2014/main" id="{4462DCE6-FD4A-48A5-BB6D-D38DB9FF7DFC}"/>
              </a:ext>
            </a:extLst>
          </p:cNvPr>
          <p:cNvSpPr/>
          <p:nvPr/>
        </p:nvSpPr>
        <p:spPr>
          <a:xfrm>
            <a:off x="9661685" y="3241697"/>
            <a:ext cx="960519" cy="707886"/>
          </a:xfrm>
          <a:prstGeom prst="rect">
            <a:avLst/>
          </a:prstGeom>
          <a:noFill/>
        </p:spPr>
        <p:txBody>
          <a:bodyPr wrap="square" lIns="91440" tIns="45720" rIns="91440" bIns="45720">
            <a:spAutoFit/>
          </a:bodyPr>
          <a:lstStyle/>
          <a:p>
            <a:pPr algn="ctr"/>
            <a:r>
              <a:rPr lang="en-US" sz="2000" b="1" cap="none" spc="0">
                <a:ln w="9525">
                  <a:solidFill>
                    <a:schemeClr val="bg1"/>
                  </a:solidFill>
                  <a:prstDash val="solid"/>
                </a:ln>
                <a:solidFill>
                  <a:schemeClr val="tx1"/>
                </a:solidFill>
                <a:effectLst>
                  <a:outerShdw blurRad="12700" dist="38100" dir="2700000" algn="tl" rotWithShape="0">
                    <a:schemeClr val="bg1">
                      <a:lumMod val="50000"/>
                    </a:schemeClr>
                  </a:outerShdw>
                </a:effectLst>
              </a:rPr>
              <a:t>THANG</a:t>
            </a:r>
          </a:p>
          <a:p>
            <a:pPr algn="ctr"/>
            <a:r>
              <a:rPr lang="en-US" sz="2000" b="1" cap="none" spc="0">
                <a:ln w="9525">
                  <a:solidFill>
                    <a:schemeClr val="bg1"/>
                  </a:solidFill>
                  <a:prstDash val="solid"/>
                </a:ln>
                <a:solidFill>
                  <a:schemeClr val="tx1"/>
                </a:solidFill>
                <a:effectLst>
                  <a:outerShdw blurRad="12700" dist="38100" dir="2700000" algn="tl" rotWithShape="0">
                    <a:schemeClr val="bg1">
                      <a:lumMod val="50000"/>
                    </a:schemeClr>
                  </a:outerShdw>
                </a:effectLst>
              </a:rPr>
              <a:t>M</a:t>
            </a:r>
            <a:r>
              <a:rPr lang="en-US" sz="2000" b="1">
                <a:ln w="9525">
                  <a:solidFill>
                    <a:schemeClr val="bg1"/>
                  </a:solidFill>
                  <a:prstDash val="solid"/>
                </a:ln>
                <a:effectLst>
                  <a:outerShdw blurRad="12700" dist="38100" dir="2700000" algn="tl" rotWithShape="0">
                    <a:schemeClr val="bg1">
                      <a:lumMod val="50000"/>
                    </a:schemeClr>
                  </a:outerShdw>
                </a:effectLst>
              </a:rPr>
              <a:t>ÁY</a:t>
            </a:r>
            <a:endParaRPr lang="en-US" sz="2000" b="1" cap="none" spc="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59" name="Rectangle 58">
            <a:extLst>
              <a:ext uri="{FF2B5EF4-FFF2-40B4-BE49-F238E27FC236}">
                <a16:creationId xmlns:a16="http://schemas.microsoft.com/office/drawing/2014/main" id="{C8F7104D-08CB-4C7E-AE87-B4F09E685D28}"/>
              </a:ext>
            </a:extLst>
          </p:cNvPr>
          <p:cNvSpPr/>
          <p:nvPr/>
        </p:nvSpPr>
        <p:spPr>
          <a:xfrm>
            <a:off x="6319934" y="5363597"/>
            <a:ext cx="960519" cy="707886"/>
          </a:xfrm>
          <a:prstGeom prst="rect">
            <a:avLst/>
          </a:prstGeom>
          <a:noFill/>
        </p:spPr>
        <p:txBody>
          <a:bodyPr wrap="square" lIns="91440" tIns="45720" rIns="91440" bIns="45720">
            <a:spAutoFit/>
          </a:bodyPr>
          <a:lstStyle/>
          <a:p>
            <a:pPr algn="ctr"/>
            <a:r>
              <a:rPr lang="en-US" sz="2000" b="1" cap="none" spc="0">
                <a:ln w="9525">
                  <a:solidFill>
                    <a:schemeClr val="bg1"/>
                  </a:solidFill>
                  <a:prstDash val="solid"/>
                </a:ln>
                <a:solidFill>
                  <a:schemeClr val="tx1"/>
                </a:solidFill>
                <a:effectLst>
                  <a:outerShdw blurRad="12700" dist="38100" dir="2700000" algn="tl" rotWithShape="0">
                    <a:schemeClr val="bg1">
                      <a:lumMod val="50000"/>
                    </a:schemeClr>
                  </a:outerShdw>
                </a:effectLst>
              </a:rPr>
              <a:t>THANG</a:t>
            </a:r>
          </a:p>
          <a:p>
            <a:pPr algn="ctr"/>
            <a:r>
              <a:rPr lang="en-US" sz="2000" b="1" cap="none" spc="0">
                <a:ln w="9525">
                  <a:solidFill>
                    <a:schemeClr val="bg1"/>
                  </a:solidFill>
                  <a:prstDash val="solid"/>
                </a:ln>
                <a:solidFill>
                  <a:schemeClr val="tx1"/>
                </a:solidFill>
                <a:effectLst>
                  <a:outerShdw blurRad="12700" dist="38100" dir="2700000" algn="tl" rotWithShape="0">
                    <a:schemeClr val="bg1">
                      <a:lumMod val="50000"/>
                    </a:schemeClr>
                  </a:outerShdw>
                </a:effectLst>
              </a:rPr>
              <a:t>BỘ</a:t>
            </a:r>
          </a:p>
        </p:txBody>
      </p:sp>
      <p:sp>
        <p:nvSpPr>
          <p:cNvPr id="60" name="Rectangle 59">
            <a:extLst>
              <a:ext uri="{FF2B5EF4-FFF2-40B4-BE49-F238E27FC236}">
                <a16:creationId xmlns:a16="http://schemas.microsoft.com/office/drawing/2014/main" id="{7600CDCA-089A-4541-84BC-24E248A4E39D}"/>
              </a:ext>
            </a:extLst>
          </p:cNvPr>
          <p:cNvSpPr/>
          <p:nvPr/>
        </p:nvSpPr>
        <p:spPr>
          <a:xfrm>
            <a:off x="2905916" y="1244609"/>
            <a:ext cx="402674" cy="523220"/>
          </a:xfrm>
          <a:prstGeom prst="rect">
            <a:avLst/>
          </a:prstGeom>
          <a:noFill/>
        </p:spPr>
        <p:txBody>
          <a:bodyPr wrap="square" lIns="91440" tIns="45720" rIns="91440" bIns="45720">
            <a:spAutoFit/>
          </a:bodyPr>
          <a:lstStyle/>
          <a:p>
            <a:pPr algn="ctr"/>
            <a:r>
              <a:rPr lang="en-US" sz="28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A</a:t>
            </a:r>
          </a:p>
        </p:txBody>
      </p:sp>
      <p:sp>
        <p:nvSpPr>
          <p:cNvPr id="61" name="Rectangle 60">
            <a:extLst>
              <a:ext uri="{FF2B5EF4-FFF2-40B4-BE49-F238E27FC236}">
                <a16:creationId xmlns:a16="http://schemas.microsoft.com/office/drawing/2014/main" id="{27BE36F6-757D-4AAD-9E6F-FD59E1DDAB32}"/>
              </a:ext>
            </a:extLst>
          </p:cNvPr>
          <p:cNvSpPr/>
          <p:nvPr/>
        </p:nvSpPr>
        <p:spPr>
          <a:xfrm>
            <a:off x="4901079" y="1240265"/>
            <a:ext cx="386644" cy="523220"/>
          </a:xfrm>
          <a:prstGeom prst="rect">
            <a:avLst/>
          </a:prstGeom>
          <a:noFill/>
        </p:spPr>
        <p:txBody>
          <a:bodyPr wrap="square" lIns="91440" tIns="45720" rIns="91440" bIns="45720">
            <a:spAutoFit/>
          </a:bodyPr>
          <a:lstStyle/>
          <a:p>
            <a:pPr algn="ctr"/>
            <a:r>
              <a:rPr lang="en-US" sz="28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B</a:t>
            </a:r>
          </a:p>
        </p:txBody>
      </p:sp>
      <p:sp>
        <p:nvSpPr>
          <p:cNvPr id="62" name="Rectangle 61">
            <a:extLst>
              <a:ext uri="{FF2B5EF4-FFF2-40B4-BE49-F238E27FC236}">
                <a16:creationId xmlns:a16="http://schemas.microsoft.com/office/drawing/2014/main" id="{440B1A43-1AB1-4818-AF8F-1340AB311159}"/>
              </a:ext>
            </a:extLst>
          </p:cNvPr>
          <p:cNvSpPr/>
          <p:nvPr/>
        </p:nvSpPr>
        <p:spPr>
          <a:xfrm>
            <a:off x="8267892" y="1240265"/>
            <a:ext cx="375423" cy="523220"/>
          </a:xfrm>
          <a:prstGeom prst="rect">
            <a:avLst/>
          </a:prstGeom>
          <a:noFill/>
        </p:spPr>
        <p:txBody>
          <a:bodyPr wrap="square" lIns="91440" tIns="45720" rIns="91440" bIns="45720">
            <a:spAutoFit/>
          </a:bodyPr>
          <a:lstStyle/>
          <a:p>
            <a:pPr algn="ctr"/>
            <a:r>
              <a:rPr lang="en-US" sz="28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C</a:t>
            </a:r>
          </a:p>
        </p:txBody>
      </p:sp>
      <p:sp>
        <p:nvSpPr>
          <p:cNvPr id="63" name="Rectangle 62">
            <a:extLst>
              <a:ext uri="{FF2B5EF4-FFF2-40B4-BE49-F238E27FC236}">
                <a16:creationId xmlns:a16="http://schemas.microsoft.com/office/drawing/2014/main" id="{F6BD8870-3A5C-4E95-BF05-6A69D104629F}"/>
              </a:ext>
            </a:extLst>
          </p:cNvPr>
          <p:cNvSpPr/>
          <p:nvPr/>
        </p:nvSpPr>
        <p:spPr>
          <a:xfrm>
            <a:off x="9940545" y="1240265"/>
            <a:ext cx="410690" cy="523220"/>
          </a:xfrm>
          <a:prstGeom prst="rect">
            <a:avLst/>
          </a:prstGeom>
          <a:noFill/>
        </p:spPr>
        <p:txBody>
          <a:bodyPr wrap="square" lIns="91440" tIns="45720" rIns="91440" bIns="45720">
            <a:spAutoFit/>
          </a:bodyPr>
          <a:lstStyle/>
          <a:p>
            <a:pPr algn="ctr"/>
            <a:r>
              <a:rPr lang="en-US" sz="28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D</a:t>
            </a:r>
          </a:p>
        </p:txBody>
      </p:sp>
      <p:sp>
        <p:nvSpPr>
          <p:cNvPr id="68" name="Rectangle 67">
            <a:extLst>
              <a:ext uri="{FF2B5EF4-FFF2-40B4-BE49-F238E27FC236}">
                <a16:creationId xmlns:a16="http://schemas.microsoft.com/office/drawing/2014/main" id="{BBE61F29-A947-4F28-85B1-ACCB3B700D5E}"/>
              </a:ext>
            </a:extLst>
          </p:cNvPr>
          <p:cNvSpPr/>
          <p:nvPr/>
        </p:nvSpPr>
        <p:spPr>
          <a:xfrm>
            <a:off x="2901908" y="5460275"/>
            <a:ext cx="410690" cy="523220"/>
          </a:xfrm>
          <a:prstGeom prst="rect">
            <a:avLst/>
          </a:prstGeom>
          <a:noFill/>
        </p:spPr>
        <p:txBody>
          <a:bodyPr wrap="square" lIns="91440" tIns="45720" rIns="91440" bIns="45720">
            <a:spAutoFit/>
          </a:bodyPr>
          <a:lstStyle/>
          <a:p>
            <a:pPr algn="ctr"/>
            <a:r>
              <a:rPr lang="en-US" sz="28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H</a:t>
            </a:r>
          </a:p>
        </p:txBody>
      </p:sp>
      <p:sp>
        <p:nvSpPr>
          <p:cNvPr id="69" name="Rectangle 68">
            <a:extLst>
              <a:ext uri="{FF2B5EF4-FFF2-40B4-BE49-F238E27FC236}">
                <a16:creationId xmlns:a16="http://schemas.microsoft.com/office/drawing/2014/main" id="{B6EA926C-8444-471C-B36B-1A1734B32F68}"/>
              </a:ext>
            </a:extLst>
          </p:cNvPr>
          <p:cNvSpPr/>
          <p:nvPr/>
        </p:nvSpPr>
        <p:spPr>
          <a:xfrm>
            <a:off x="4887453" y="5455931"/>
            <a:ext cx="413896" cy="523220"/>
          </a:xfrm>
          <a:prstGeom prst="rect">
            <a:avLst/>
          </a:prstGeom>
          <a:noFill/>
        </p:spPr>
        <p:txBody>
          <a:bodyPr wrap="square" lIns="91440" tIns="45720" rIns="91440" bIns="45720">
            <a:spAutoFit/>
          </a:bodyPr>
          <a:lstStyle/>
          <a:p>
            <a:pPr algn="ctr"/>
            <a:r>
              <a:rPr lang="en-US" sz="28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G</a:t>
            </a:r>
          </a:p>
        </p:txBody>
      </p:sp>
      <p:sp>
        <p:nvSpPr>
          <p:cNvPr id="70" name="Rectangle 69">
            <a:extLst>
              <a:ext uri="{FF2B5EF4-FFF2-40B4-BE49-F238E27FC236}">
                <a16:creationId xmlns:a16="http://schemas.microsoft.com/office/drawing/2014/main" id="{A1AEA8AE-32C2-4682-8E36-674B542D95BC}"/>
              </a:ext>
            </a:extLst>
          </p:cNvPr>
          <p:cNvSpPr/>
          <p:nvPr/>
        </p:nvSpPr>
        <p:spPr>
          <a:xfrm>
            <a:off x="8280716" y="5455931"/>
            <a:ext cx="349775" cy="523220"/>
          </a:xfrm>
          <a:prstGeom prst="rect">
            <a:avLst/>
          </a:prstGeom>
          <a:noFill/>
        </p:spPr>
        <p:txBody>
          <a:bodyPr wrap="square" lIns="91440" tIns="45720" rIns="91440" bIns="45720">
            <a:spAutoFit/>
          </a:bodyPr>
          <a:lstStyle/>
          <a:p>
            <a:pPr algn="ctr"/>
            <a:r>
              <a:rPr lang="en-US" sz="28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F</a:t>
            </a:r>
          </a:p>
        </p:txBody>
      </p:sp>
      <p:sp>
        <p:nvSpPr>
          <p:cNvPr id="71" name="Rectangle 70">
            <a:extLst>
              <a:ext uri="{FF2B5EF4-FFF2-40B4-BE49-F238E27FC236}">
                <a16:creationId xmlns:a16="http://schemas.microsoft.com/office/drawing/2014/main" id="{1B1B05EC-C94B-4292-9207-7F3B3D6F4FCC}"/>
              </a:ext>
            </a:extLst>
          </p:cNvPr>
          <p:cNvSpPr/>
          <p:nvPr/>
        </p:nvSpPr>
        <p:spPr>
          <a:xfrm>
            <a:off x="9966193" y="5455931"/>
            <a:ext cx="359393" cy="523220"/>
          </a:xfrm>
          <a:prstGeom prst="rect">
            <a:avLst/>
          </a:prstGeom>
          <a:noFill/>
        </p:spPr>
        <p:txBody>
          <a:bodyPr wrap="square" lIns="91440" tIns="45720" rIns="91440" bIns="45720">
            <a:spAutoFit/>
          </a:bodyPr>
          <a:lstStyle/>
          <a:p>
            <a:pPr algn="ctr"/>
            <a:r>
              <a:rPr lang="en-US" sz="28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E</a:t>
            </a:r>
          </a:p>
        </p:txBody>
      </p:sp>
      <p:cxnSp>
        <p:nvCxnSpPr>
          <p:cNvPr id="73" name="Straight Connector 72">
            <a:extLst>
              <a:ext uri="{FF2B5EF4-FFF2-40B4-BE49-F238E27FC236}">
                <a16:creationId xmlns:a16="http://schemas.microsoft.com/office/drawing/2014/main" id="{6FD3C050-5DA0-435A-AC07-813D044481E0}"/>
              </a:ext>
            </a:extLst>
          </p:cNvPr>
          <p:cNvCxnSpPr>
            <a:cxnSpLocks/>
          </p:cNvCxnSpPr>
          <p:nvPr/>
        </p:nvCxnSpPr>
        <p:spPr>
          <a:xfrm>
            <a:off x="2366018" y="719206"/>
            <a:ext cx="1686560" cy="0"/>
          </a:xfrm>
          <a:prstGeom prst="line">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74" name="Straight Connector 73">
            <a:extLst>
              <a:ext uri="{FF2B5EF4-FFF2-40B4-BE49-F238E27FC236}">
                <a16:creationId xmlns:a16="http://schemas.microsoft.com/office/drawing/2014/main" id="{C4AE6309-2E8B-42E8-9838-AE5A22E0B793}"/>
              </a:ext>
            </a:extLst>
          </p:cNvPr>
          <p:cNvCxnSpPr>
            <a:cxnSpLocks/>
          </p:cNvCxnSpPr>
          <p:nvPr/>
        </p:nvCxnSpPr>
        <p:spPr>
          <a:xfrm>
            <a:off x="4057799" y="719206"/>
            <a:ext cx="2278549" cy="0"/>
          </a:xfrm>
          <a:prstGeom prst="line">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76" name="Straight Connector 75">
            <a:extLst>
              <a:ext uri="{FF2B5EF4-FFF2-40B4-BE49-F238E27FC236}">
                <a16:creationId xmlns:a16="http://schemas.microsoft.com/office/drawing/2014/main" id="{87D0FF4E-5C7F-4122-B445-190BBAA8B054}"/>
              </a:ext>
            </a:extLst>
          </p:cNvPr>
          <p:cNvCxnSpPr>
            <a:cxnSpLocks/>
          </p:cNvCxnSpPr>
          <p:nvPr/>
        </p:nvCxnSpPr>
        <p:spPr>
          <a:xfrm>
            <a:off x="6336348" y="719206"/>
            <a:ext cx="944217" cy="0"/>
          </a:xfrm>
          <a:prstGeom prst="line">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79" name="Straight Connector 78">
            <a:extLst>
              <a:ext uri="{FF2B5EF4-FFF2-40B4-BE49-F238E27FC236}">
                <a16:creationId xmlns:a16="http://schemas.microsoft.com/office/drawing/2014/main" id="{DD9E102B-2986-4386-81B4-D86AFC20F23C}"/>
              </a:ext>
            </a:extLst>
          </p:cNvPr>
          <p:cNvCxnSpPr>
            <a:cxnSpLocks/>
          </p:cNvCxnSpPr>
          <p:nvPr/>
        </p:nvCxnSpPr>
        <p:spPr>
          <a:xfrm>
            <a:off x="7280565" y="719206"/>
            <a:ext cx="2224828" cy="0"/>
          </a:xfrm>
          <a:prstGeom prst="line">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81" name="Straight Connector 80">
            <a:extLst>
              <a:ext uri="{FF2B5EF4-FFF2-40B4-BE49-F238E27FC236}">
                <a16:creationId xmlns:a16="http://schemas.microsoft.com/office/drawing/2014/main" id="{0C6787D7-238F-4AD1-88EC-B61AAAF1EB8A}"/>
              </a:ext>
            </a:extLst>
          </p:cNvPr>
          <p:cNvCxnSpPr>
            <a:cxnSpLocks/>
          </p:cNvCxnSpPr>
          <p:nvPr/>
        </p:nvCxnSpPr>
        <p:spPr>
          <a:xfrm>
            <a:off x="9505393" y="719206"/>
            <a:ext cx="1273105" cy="0"/>
          </a:xfrm>
          <a:prstGeom prst="line">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83" name="Straight Connector 82">
            <a:extLst>
              <a:ext uri="{FF2B5EF4-FFF2-40B4-BE49-F238E27FC236}">
                <a16:creationId xmlns:a16="http://schemas.microsoft.com/office/drawing/2014/main" id="{16F2EE22-30E7-47FD-85D3-0E9E6CC1574D}"/>
              </a:ext>
            </a:extLst>
          </p:cNvPr>
          <p:cNvCxnSpPr>
            <a:cxnSpLocks/>
          </p:cNvCxnSpPr>
          <p:nvPr/>
        </p:nvCxnSpPr>
        <p:spPr>
          <a:xfrm>
            <a:off x="1425590" y="719206"/>
            <a:ext cx="940428" cy="0"/>
          </a:xfrm>
          <a:prstGeom prst="line">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85" name="Rectangle 84">
            <a:extLst>
              <a:ext uri="{FF2B5EF4-FFF2-40B4-BE49-F238E27FC236}">
                <a16:creationId xmlns:a16="http://schemas.microsoft.com/office/drawing/2014/main" id="{4809F99B-DC1F-4811-9A89-9DE63699D25C}"/>
              </a:ext>
            </a:extLst>
          </p:cNvPr>
          <p:cNvSpPr/>
          <p:nvPr/>
        </p:nvSpPr>
        <p:spPr>
          <a:xfrm>
            <a:off x="2777676" y="190478"/>
            <a:ext cx="659155" cy="523220"/>
          </a:xfrm>
          <a:prstGeom prst="rect">
            <a:avLst/>
          </a:prstGeom>
          <a:noFill/>
        </p:spPr>
        <p:txBody>
          <a:bodyPr wrap="none" lIns="91440" tIns="45720" rIns="91440" bIns="45720">
            <a:spAutoFit/>
          </a:bodyPr>
          <a:lstStyle/>
          <a:p>
            <a:pPr algn="ctr"/>
            <a:r>
              <a:rPr lang="en-US" sz="28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4m</a:t>
            </a:r>
          </a:p>
        </p:txBody>
      </p:sp>
      <p:sp>
        <p:nvSpPr>
          <p:cNvPr id="86" name="Rectangle 85">
            <a:extLst>
              <a:ext uri="{FF2B5EF4-FFF2-40B4-BE49-F238E27FC236}">
                <a16:creationId xmlns:a16="http://schemas.microsoft.com/office/drawing/2014/main" id="{C4C99F66-E979-4F32-B590-A145D2FEE17C}"/>
              </a:ext>
            </a:extLst>
          </p:cNvPr>
          <p:cNvSpPr/>
          <p:nvPr/>
        </p:nvSpPr>
        <p:spPr>
          <a:xfrm>
            <a:off x="4636690" y="190478"/>
            <a:ext cx="841898" cy="523220"/>
          </a:xfrm>
          <a:prstGeom prst="rect">
            <a:avLst/>
          </a:prstGeom>
          <a:noFill/>
        </p:spPr>
        <p:txBody>
          <a:bodyPr wrap="none" lIns="91440" tIns="45720" rIns="91440" bIns="45720">
            <a:spAutoFit/>
          </a:bodyPr>
          <a:lstStyle/>
          <a:p>
            <a:pPr algn="ctr"/>
            <a:r>
              <a:rPr lang="en-US" sz="28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4m5</a:t>
            </a:r>
          </a:p>
        </p:txBody>
      </p:sp>
      <p:sp>
        <p:nvSpPr>
          <p:cNvPr id="87" name="Rectangle 86">
            <a:extLst>
              <a:ext uri="{FF2B5EF4-FFF2-40B4-BE49-F238E27FC236}">
                <a16:creationId xmlns:a16="http://schemas.microsoft.com/office/drawing/2014/main" id="{D5DF7C6D-08CF-4A59-A7A8-B2283C2987EF}"/>
              </a:ext>
            </a:extLst>
          </p:cNvPr>
          <p:cNvSpPr/>
          <p:nvPr/>
        </p:nvSpPr>
        <p:spPr>
          <a:xfrm>
            <a:off x="6447855" y="201495"/>
            <a:ext cx="659155" cy="523220"/>
          </a:xfrm>
          <a:prstGeom prst="rect">
            <a:avLst/>
          </a:prstGeom>
          <a:noFill/>
        </p:spPr>
        <p:txBody>
          <a:bodyPr wrap="none" lIns="91440" tIns="45720" rIns="91440" bIns="45720">
            <a:spAutoFit/>
          </a:bodyPr>
          <a:lstStyle/>
          <a:p>
            <a:pPr algn="ctr"/>
            <a:r>
              <a:rPr lang="en-US" sz="28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1m</a:t>
            </a:r>
          </a:p>
        </p:txBody>
      </p:sp>
      <p:sp>
        <p:nvSpPr>
          <p:cNvPr id="88" name="Rectangle 87">
            <a:extLst>
              <a:ext uri="{FF2B5EF4-FFF2-40B4-BE49-F238E27FC236}">
                <a16:creationId xmlns:a16="http://schemas.microsoft.com/office/drawing/2014/main" id="{0CC1E20A-03E2-4A3E-B646-7CAF1BDEF1A4}"/>
              </a:ext>
            </a:extLst>
          </p:cNvPr>
          <p:cNvSpPr/>
          <p:nvPr/>
        </p:nvSpPr>
        <p:spPr>
          <a:xfrm>
            <a:off x="8021515" y="201495"/>
            <a:ext cx="841898" cy="523220"/>
          </a:xfrm>
          <a:prstGeom prst="rect">
            <a:avLst/>
          </a:prstGeom>
          <a:noFill/>
        </p:spPr>
        <p:txBody>
          <a:bodyPr wrap="none" lIns="91440" tIns="45720" rIns="91440" bIns="45720">
            <a:spAutoFit/>
          </a:bodyPr>
          <a:lstStyle/>
          <a:p>
            <a:pPr algn="ctr"/>
            <a:r>
              <a:rPr lang="en-US" sz="28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4m5</a:t>
            </a:r>
          </a:p>
        </p:txBody>
      </p:sp>
      <p:sp>
        <p:nvSpPr>
          <p:cNvPr id="89" name="Rectangle 88">
            <a:extLst>
              <a:ext uri="{FF2B5EF4-FFF2-40B4-BE49-F238E27FC236}">
                <a16:creationId xmlns:a16="http://schemas.microsoft.com/office/drawing/2014/main" id="{BDB64CD1-322B-408B-9165-093544186B92}"/>
              </a:ext>
            </a:extLst>
          </p:cNvPr>
          <p:cNvSpPr/>
          <p:nvPr/>
        </p:nvSpPr>
        <p:spPr>
          <a:xfrm>
            <a:off x="9812367" y="190478"/>
            <a:ext cx="659155" cy="523220"/>
          </a:xfrm>
          <a:prstGeom prst="rect">
            <a:avLst/>
          </a:prstGeom>
          <a:noFill/>
        </p:spPr>
        <p:txBody>
          <a:bodyPr wrap="none" lIns="91440" tIns="45720" rIns="91440" bIns="45720">
            <a:spAutoFit/>
          </a:bodyPr>
          <a:lstStyle/>
          <a:p>
            <a:pPr algn="ctr"/>
            <a:r>
              <a:rPr lang="en-US" sz="28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3m</a:t>
            </a:r>
          </a:p>
        </p:txBody>
      </p:sp>
      <p:cxnSp>
        <p:nvCxnSpPr>
          <p:cNvPr id="91" name="Straight Connector 90">
            <a:extLst>
              <a:ext uri="{FF2B5EF4-FFF2-40B4-BE49-F238E27FC236}">
                <a16:creationId xmlns:a16="http://schemas.microsoft.com/office/drawing/2014/main" id="{5C030F4E-1B04-420B-B6A4-30C9593CCC43}"/>
              </a:ext>
            </a:extLst>
          </p:cNvPr>
          <p:cNvCxnSpPr>
            <a:cxnSpLocks/>
          </p:cNvCxnSpPr>
          <p:nvPr/>
        </p:nvCxnSpPr>
        <p:spPr>
          <a:xfrm>
            <a:off x="11072238" y="911860"/>
            <a:ext cx="0" cy="2151733"/>
          </a:xfrm>
          <a:prstGeom prst="line">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93" name="Rectangle 92">
            <a:extLst>
              <a:ext uri="{FF2B5EF4-FFF2-40B4-BE49-F238E27FC236}">
                <a16:creationId xmlns:a16="http://schemas.microsoft.com/office/drawing/2014/main" id="{34C736F0-1BFB-43D5-9D65-F201901A9286}"/>
              </a:ext>
            </a:extLst>
          </p:cNvPr>
          <p:cNvSpPr/>
          <p:nvPr/>
        </p:nvSpPr>
        <p:spPr>
          <a:xfrm>
            <a:off x="5697449" y="3351338"/>
            <a:ext cx="2006515" cy="523220"/>
          </a:xfrm>
          <a:prstGeom prst="rect">
            <a:avLst/>
          </a:prstGeom>
          <a:noFill/>
        </p:spPr>
        <p:txBody>
          <a:bodyPr wrap="square" lIns="91440" tIns="45720" rIns="91440" bIns="45720">
            <a:spAutoFit/>
          </a:bodyPr>
          <a:lstStyle/>
          <a:p>
            <a:pPr algn="ctr"/>
            <a:r>
              <a:rPr lang="en-US" sz="2800" b="1" cap="none" spc="0">
                <a:ln w="9525">
                  <a:solidFill>
                    <a:schemeClr val="bg1"/>
                  </a:solidFill>
                  <a:prstDash val="solid"/>
                </a:ln>
                <a:solidFill>
                  <a:schemeClr val="tx1"/>
                </a:solidFill>
                <a:effectLst>
                  <a:outerShdw blurRad="12700" dist="38100" dir="2700000" algn="tl" rotWithShape="0">
                    <a:schemeClr val="bg1">
                      <a:lumMod val="50000"/>
                    </a:schemeClr>
                  </a:outerShdw>
                </a:effectLst>
              </a:rPr>
              <a:t>TẦNG 1</a:t>
            </a:r>
          </a:p>
        </p:txBody>
      </p:sp>
      <p:sp>
        <p:nvSpPr>
          <p:cNvPr id="97" name="Oval 96">
            <a:extLst>
              <a:ext uri="{FF2B5EF4-FFF2-40B4-BE49-F238E27FC236}">
                <a16:creationId xmlns:a16="http://schemas.microsoft.com/office/drawing/2014/main" id="{8525DE9B-F56E-4753-A425-C2A2685AA66C}"/>
              </a:ext>
            </a:extLst>
          </p:cNvPr>
          <p:cNvSpPr/>
          <p:nvPr/>
        </p:nvSpPr>
        <p:spPr>
          <a:xfrm>
            <a:off x="9032316" y="2323909"/>
            <a:ext cx="197652" cy="206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2</a:t>
            </a:r>
            <a:endParaRPr lang="vi-VN"/>
          </a:p>
        </p:txBody>
      </p:sp>
      <p:sp>
        <p:nvSpPr>
          <p:cNvPr id="100" name="Oval 99">
            <a:extLst>
              <a:ext uri="{FF2B5EF4-FFF2-40B4-BE49-F238E27FC236}">
                <a16:creationId xmlns:a16="http://schemas.microsoft.com/office/drawing/2014/main" id="{EC766665-E8EC-43D0-85A8-023ACE05CC05}"/>
              </a:ext>
            </a:extLst>
          </p:cNvPr>
          <p:cNvSpPr/>
          <p:nvPr/>
        </p:nvSpPr>
        <p:spPr>
          <a:xfrm>
            <a:off x="3949327" y="2306116"/>
            <a:ext cx="206500" cy="206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1</a:t>
            </a:r>
            <a:endParaRPr lang="vi-VN"/>
          </a:p>
        </p:txBody>
      </p:sp>
      <p:cxnSp>
        <p:nvCxnSpPr>
          <p:cNvPr id="116" name="Straight Connector 115">
            <a:extLst>
              <a:ext uri="{FF2B5EF4-FFF2-40B4-BE49-F238E27FC236}">
                <a16:creationId xmlns:a16="http://schemas.microsoft.com/office/drawing/2014/main" id="{CEB91AB8-9DE3-4A91-A1D9-4FC4A6457E33}"/>
              </a:ext>
            </a:extLst>
          </p:cNvPr>
          <p:cNvCxnSpPr>
            <a:cxnSpLocks/>
          </p:cNvCxnSpPr>
          <p:nvPr/>
        </p:nvCxnSpPr>
        <p:spPr>
          <a:xfrm>
            <a:off x="3858567" y="4964599"/>
            <a:ext cx="2987393" cy="0"/>
          </a:xfrm>
          <a:prstGeom prst="line">
            <a:avLst/>
          </a:prstGeom>
          <a:ln w="9525" cap="flat" cmpd="sng" algn="ctr">
            <a:solidFill>
              <a:schemeClr val="accent2"/>
            </a:solidFill>
            <a:prstDash val="dash"/>
            <a:round/>
            <a:headEnd type="none" w="med" len="med"/>
            <a:tailEnd type="none" w="med" len="med"/>
          </a:ln>
          <a:effectLst>
            <a:glow rad="63500">
              <a:schemeClr val="accent6">
                <a:satMod val="175000"/>
                <a:alpha val="40000"/>
              </a:schemeClr>
            </a:glow>
          </a:effectLst>
        </p:spPr>
        <p:style>
          <a:lnRef idx="0">
            <a:scrgbClr r="0" g="0" b="0"/>
          </a:lnRef>
          <a:fillRef idx="0">
            <a:scrgbClr r="0" g="0" b="0"/>
          </a:fillRef>
          <a:effectRef idx="0">
            <a:scrgbClr r="0" g="0" b="0"/>
          </a:effectRef>
          <a:fontRef idx="minor">
            <a:schemeClr val="tx1"/>
          </a:fontRef>
        </p:style>
      </p:cxnSp>
      <p:cxnSp>
        <p:nvCxnSpPr>
          <p:cNvPr id="130" name="Straight Connector 129">
            <a:extLst>
              <a:ext uri="{FF2B5EF4-FFF2-40B4-BE49-F238E27FC236}">
                <a16:creationId xmlns:a16="http://schemas.microsoft.com/office/drawing/2014/main" id="{F3E2199E-FDE7-4F4A-940A-B44BD6A471CD}"/>
              </a:ext>
            </a:extLst>
          </p:cNvPr>
          <p:cNvCxnSpPr>
            <a:cxnSpLocks/>
          </p:cNvCxnSpPr>
          <p:nvPr/>
        </p:nvCxnSpPr>
        <p:spPr>
          <a:xfrm>
            <a:off x="11072238" y="3063593"/>
            <a:ext cx="0" cy="1060313"/>
          </a:xfrm>
          <a:prstGeom prst="line">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33" name="Straight Connector 132">
            <a:extLst>
              <a:ext uri="{FF2B5EF4-FFF2-40B4-BE49-F238E27FC236}">
                <a16:creationId xmlns:a16="http://schemas.microsoft.com/office/drawing/2014/main" id="{B28BDD4D-2E23-4810-94BF-77F5352C6465}"/>
              </a:ext>
            </a:extLst>
          </p:cNvPr>
          <p:cNvCxnSpPr>
            <a:cxnSpLocks/>
          </p:cNvCxnSpPr>
          <p:nvPr/>
        </p:nvCxnSpPr>
        <p:spPr>
          <a:xfrm>
            <a:off x="11072238" y="4123906"/>
            <a:ext cx="0" cy="2187994"/>
          </a:xfrm>
          <a:prstGeom prst="line">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36" name="Rectangle 135">
            <a:extLst>
              <a:ext uri="{FF2B5EF4-FFF2-40B4-BE49-F238E27FC236}">
                <a16:creationId xmlns:a16="http://schemas.microsoft.com/office/drawing/2014/main" id="{8F2AC44B-3CB2-493B-92A3-A72DE17CDABD}"/>
              </a:ext>
            </a:extLst>
          </p:cNvPr>
          <p:cNvSpPr/>
          <p:nvPr/>
        </p:nvSpPr>
        <p:spPr>
          <a:xfrm>
            <a:off x="1531715" y="188176"/>
            <a:ext cx="659155" cy="523220"/>
          </a:xfrm>
          <a:prstGeom prst="rect">
            <a:avLst/>
          </a:prstGeom>
          <a:noFill/>
        </p:spPr>
        <p:txBody>
          <a:bodyPr wrap="none" lIns="91440" tIns="45720" rIns="91440" bIns="45720">
            <a:spAutoFit/>
          </a:bodyPr>
          <a:lstStyle/>
          <a:p>
            <a:pPr algn="ctr"/>
            <a:r>
              <a:rPr lang="en-US" sz="28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1m</a:t>
            </a:r>
          </a:p>
        </p:txBody>
      </p:sp>
      <p:sp>
        <p:nvSpPr>
          <p:cNvPr id="138" name="Rectangle 137">
            <a:extLst>
              <a:ext uri="{FF2B5EF4-FFF2-40B4-BE49-F238E27FC236}">
                <a16:creationId xmlns:a16="http://schemas.microsoft.com/office/drawing/2014/main" id="{5FF3D019-3317-43D4-9E86-B6A0EE88BC2E}"/>
              </a:ext>
            </a:extLst>
          </p:cNvPr>
          <p:cNvSpPr/>
          <p:nvPr/>
        </p:nvSpPr>
        <p:spPr>
          <a:xfrm>
            <a:off x="11116422" y="3330568"/>
            <a:ext cx="841898" cy="523220"/>
          </a:xfrm>
          <a:prstGeom prst="rect">
            <a:avLst/>
          </a:prstGeom>
          <a:noFill/>
        </p:spPr>
        <p:txBody>
          <a:bodyPr wrap="square" lIns="91440" tIns="45720" rIns="91440" bIns="45720">
            <a:spAutoFit/>
          </a:bodyPr>
          <a:lstStyle/>
          <a:p>
            <a:pPr algn="ctr"/>
            <a:r>
              <a:rPr lang="en-US" sz="28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1m5</a:t>
            </a:r>
          </a:p>
        </p:txBody>
      </p:sp>
      <p:sp>
        <p:nvSpPr>
          <p:cNvPr id="139" name="Rectangle 138">
            <a:extLst>
              <a:ext uri="{FF2B5EF4-FFF2-40B4-BE49-F238E27FC236}">
                <a16:creationId xmlns:a16="http://schemas.microsoft.com/office/drawing/2014/main" id="{307A8FAA-36D4-4011-BFC8-EC8C8814B024}"/>
              </a:ext>
            </a:extLst>
          </p:cNvPr>
          <p:cNvSpPr/>
          <p:nvPr/>
        </p:nvSpPr>
        <p:spPr>
          <a:xfrm>
            <a:off x="11090974" y="1861614"/>
            <a:ext cx="841898" cy="523220"/>
          </a:xfrm>
          <a:prstGeom prst="rect">
            <a:avLst/>
          </a:prstGeom>
          <a:noFill/>
        </p:spPr>
        <p:txBody>
          <a:bodyPr wrap="square" lIns="91440" tIns="45720" rIns="91440" bIns="45720">
            <a:spAutoFit/>
          </a:bodyPr>
          <a:lstStyle/>
          <a:p>
            <a:pPr algn="ctr"/>
            <a:r>
              <a:rPr lang="en-US" sz="28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4m5</a:t>
            </a:r>
          </a:p>
        </p:txBody>
      </p:sp>
      <p:sp>
        <p:nvSpPr>
          <p:cNvPr id="140" name="Rectangle 139">
            <a:extLst>
              <a:ext uri="{FF2B5EF4-FFF2-40B4-BE49-F238E27FC236}">
                <a16:creationId xmlns:a16="http://schemas.microsoft.com/office/drawing/2014/main" id="{C544A312-8A67-4465-AD5C-526600C0DCAB}"/>
              </a:ext>
            </a:extLst>
          </p:cNvPr>
          <p:cNvSpPr/>
          <p:nvPr/>
        </p:nvSpPr>
        <p:spPr>
          <a:xfrm>
            <a:off x="11113629" y="4861349"/>
            <a:ext cx="841898" cy="523220"/>
          </a:xfrm>
          <a:prstGeom prst="rect">
            <a:avLst/>
          </a:prstGeom>
          <a:noFill/>
        </p:spPr>
        <p:txBody>
          <a:bodyPr wrap="square" lIns="91440" tIns="45720" rIns="91440" bIns="45720">
            <a:spAutoFit/>
          </a:bodyPr>
          <a:lstStyle/>
          <a:p>
            <a:pPr algn="ctr"/>
            <a:r>
              <a:rPr lang="en-US" sz="28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4m5</a:t>
            </a:r>
          </a:p>
        </p:txBody>
      </p:sp>
      <p:sp>
        <p:nvSpPr>
          <p:cNvPr id="190" name="Rectangle: Diagonal Corners Snipped 189">
            <a:extLst>
              <a:ext uri="{FF2B5EF4-FFF2-40B4-BE49-F238E27FC236}">
                <a16:creationId xmlns:a16="http://schemas.microsoft.com/office/drawing/2014/main" id="{6F58C275-1DF0-4189-813A-D08CF958E62C}"/>
              </a:ext>
            </a:extLst>
          </p:cNvPr>
          <p:cNvSpPr/>
          <p:nvPr/>
        </p:nvSpPr>
        <p:spPr>
          <a:xfrm rot="5400000">
            <a:off x="-303497" y="5015093"/>
            <a:ext cx="1897033" cy="604447"/>
          </a:xfrm>
          <a:prstGeom prst="snip2Diag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t>MÔ HÌNH CHUNG CƯ MINI</a:t>
            </a:r>
            <a:endParaRPr lang="vi-VN"/>
          </a:p>
        </p:txBody>
      </p:sp>
      <p:sp>
        <p:nvSpPr>
          <p:cNvPr id="197" name="Oval 196">
            <a:extLst>
              <a:ext uri="{FF2B5EF4-FFF2-40B4-BE49-F238E27FC236}">
                <a16:creationId xmlns:a16="http://schemas.microsoft.com/office/drawing/2014/main" id="{0242F75D-09F8-4339-8349-355C3836ECC5}"/>
              </a:ext>
            </a:extLst>
          </p:cNvPr>
          <p:cNvSpPr/>
          <p:nvPr/>
        </p:nvSpPr>
        <p:spPr>
          <a:xfrm>
            <a:off x="3949327" y="4658431"/>
            <a:ext cx="207793" cy="206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4</a:t>
            </a:r>
            <a:endParaRPr lang="vi-VN"/>
          </a:p>
        </p:txBody>
      </p:sp>
      <p:sp>
        <p:nvSpPr>
          <p:cNvPr id="200" name="Oval 199">
            <a:extLst>
              <a:ext uri="{FF2B5EF4-FFF2-40B4-BE49-F238E27FC236}">
                <a16:creationId xmlns:a16="http://schemas.microsoft.com/office/drawing/2014/main" id="{E268307B-E939-4BE0-B4CA-FECB61CC39E1}"/>
              </a:ext>
            </a:extLst>
          </p:cNvPr>
          <p:cNvSpPr/>
          <p:nvPr/>
        </p:nvSpPr>
        <p:spPr>
          <a:xfrm>
            <a:off x="9032642" y="4659819"/>
            <a:ext cx="206500" cy="206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3</a:t>
            </a:r>
            <a:endParaRPr lang="vi-VN"/>
          </a:p>
        </p:txBody>
      </p:sp>
      <p:cxnSp>
        <p:nvCxnSpPr>
          <p:cNvPr id="205" name="Straight Connector 204">
            <a:extLst>
              <a:ext uri="{FF2B5EF4-FFF2-40B4-BE49-F238E27FC236}">
                <a16:creationId xmlns:a16="http://schemas.microsoft.com/office/drawing/2014/main" id="{0D120ED5-B30A-4D4B-8266-5D04E496880E}"/>
              </a:ext>
            </a:extLst>
          </p:cNvPr>
          <p:cNvCxnSpPr>
            <a:cxnSpLocks/>
          </p:cNvCxnSpPr>
          <p:nvPr/>
        </p:nvCxnSpPr>
        <p:spPr>
          <a:xfrm>
            <a:off x="1288158" y="911860"/>
            <a:ext cx="0" cy="1176454"/>
          </a:xfrm>
          <a:prstGeom prst="line">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208" name="Rectangle 207">
            <a:extLst>
              <a:ext uri="{FF2B5EF4-FFF2-40B4-BE49-F238E27FC236}">
                <a16:creationId xmlns:a16="http://schemas.microsoft.com/office/drawing/2014/main" id="{79271C23-5EA8-471F-B06F-F3B55612FF22}"/>
              </a:ext>
            </a:extLst>
          </p:cNvPr>
          <p:cNvSpPr/>
          <p:nvPr/>
        </p:nvSpPr>
        <p:spPr>
          <a:xfrm>
            <a:off x="435260" y="1250414"/>
            <a:ext cx="841898" cy="523220"/>
          </a:xfrm>
          <a:prstGeom prst="rect">
            <a:avLst/>
          </a:prstGeom>
          <a:noFill/>
        </p:spPr>
        <p:txBody>
          <a:bodyPr wrap="none" lIns="91440" tIns="45720" rIns="91440" bIns="45720">
            <a:spAutoFit/>
          </a:bodyPr>
          <a:lstStyle/>
          <a:p>
            <a:pPr algn="ctr"/>
            <a:r>
              <a:rPr lang="en-US" sz="28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2m5</a:t>
            </a:r>
          </a:p>
        </p:txBody>
      </p:sp>
      <p:cxnSp>
        <p:nvCxnSpPr>
          <p:cNvPr id="72" name="Straight Connector 71">
            <a:extLst>
              <a:ext uri="{FF2B5EF4-FFF2-40B4-BE49-F238E27FC236}">
                <a16:creationId xmlns:a16="http://schemas.microsoft.com/office/drawing/2014/main" id="{D362ACD6-BEEF-4181-93A2-3E340C0E67DE}"/>
              </a:ext>
            </a:extLst>
          </p:cNvPr>
          <p:cNvCxnSpPr>
            <a:cxnSpLocks/>
          </p:cNvCxnSpPr>
          <p:nvPr/>
        </p:nvCxnSpPr>
        <p:spPr>
          <a:xfrm>
            <a:off x="3949327" y="2610924"/>
            <a:ext cx="2882455" cy="0"/>
          </a:xfrm>
          <a:prstGeom prst="line">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75" name="Rectangle 74">
            <a:extLst>
              <a:ext uri="{FF2B5EF4-FFF2-40B4-BE49-F238E27FC236}">
                <a16:creationId xmlns:a16="http://schemas.microsoft.com/office/drawing/2014/main" id="{EC7361E1-6D95-4A7C-A6CB-897D17A273CB}"/>
              </a:ext>
            </a:extLst>
          </p:cNvPr>
          <p:cNvSpPr/>
          <p:nvPr/>
        </p:nvSpPr>
        <p:spPr>
          <a:xfrm>
            <a:off x="5129104" y="2223456"/>
            <a:ext cx="522900" cy="400110"/>
          </a:xfrm>
          <a:prstGeom prst="rect">
            <a:avLst/>
          </a:prstGeom>
          <a:noFill/>
        </p:spPr>
        <p:txBody>
          <a:bodyPr wrap="none" lIns="91440" tIns="45720" rIns="91440" bIns="45720">
            <a:spAutoFit/>
          </a:bodyPr>
          <a:lstStyle/>
          <a:p>
            <a:pPr algn="ctr"/>
            <a:r>
              <a:rPr lang="en-US" sz="20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5m</a:t>
            </a:r>
          </a:p>
        </p:txBody>
      </p:sp>
      <p:cxnSp>
        <p:nvCxnSpPr>
          <p:cNvPr id="77" name="Straight Connector 76">
            <a:extLst>
              <a:ext uri="{FF2B5EF4-FFF2-40B4-BE49-F238E27FC236}">
                <a16:creationId xmlns:a16="http://schemas.microsoft.com/office/drawing/2014/main" id="{8D2602DB-3E27-4DBA-B714-931EBCAC77DC}"/>
              </a:ext>
            </a:extLst>
          </p:cNvPr>
          <p:cNvCxnSpPr>
            <a:cxnSpLocks/>
          </p:cNvCxnSpPr>
          <p:nvPr/>
        </p:nvCxnSpPr>
        <p:spPr>
          <a:xfrm>
            <a:off x="3635842" y="3606140"/>
            <a:ext cx="0" cy="1367242"/>
          </a:xfrm>
          <a:prstGeom prst="line">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80" name="Rectangle 79">
            <a:extLst>
              <a:ext uri="{FF2B5EF4-FFF2-40B4-BE49-F238E27FC236}">
                <a16:creationId xmlns:a16="http://schemas.microsoft.com/office/drawing/2014/main" id="{4A81C9B8-7769-4610-93D9-891D5F02ABF0}"/>
              </a:ext>
            </a:extLst>
          </p:cNvPr>
          <p:cNvSpPr/>
          <p:nvPr/>
        </p:nvSpPr>
        <p:spPr>
          <a:xfrm>
            <a:off x="3054315" y="4074615"/>
            <a:ext cx="522900" cy="400110"/>
          </a:xfrm>
          <a:prstGeom prst="rect">
            <a:avLst/>
          </a:prstGeom>
          <a:noFill/>
        </p:spPr>
        <p:txBody>
          <a:bodyPr wrap="none" lIns="91440" tIns="45720" rIns="91440" bIns="45720">
            <a:spAutoFit/>
          </a:bodyPr>
          <a:lstStyle/>
          <a:p>
            <a:pPr algn="ctr"/>
            <a:r>
              <a:rPr lang="en-US" sz="20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3m</a:t>
            </a:r>
          </a:p>
        </p:txBody>
      </p:sp>
    </p:spTree>
    <p:extLst>
      <p:ext uri="{BB962C8B-B14F-4D97-AF65-F5344CB8AC3E}">
        <p14:creationId xmlns:p14="http://schemas.microsoft.com/office/powerpoint/2010/main" val="24433486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869440" y="1665022"/>
            <a:ext cx="8453120" cy="2297378"/>
          </a:xfrm>
          <a:prstGeom prst="ellipse">
            <a:avLst/>
          </a:prstGeom>
          <a:ln>
            <a:solidFill>
              <a:srgbClr val="FF0000"/>
            </a:solidFill>
          </a:ln>
          <a:effectLst>
            <a:glow rad="228600">
              <a:schemeClr val="accent1">
                <a:satMod val="175000"/>
                <a:alpha val="40000"/>
              </a:schemeClr>
            </a:glow>
            <a:outerShdw blurRad="152400" dist="317500" dir="5400000" sx="90000" sy="-19000" rotWithShape="0">
              <a:prstClr val="black">
                <a:alpha val="15000"/>
              </a:prstClr>
            </a:outerShdw>
          </a:effectLst>
          <a:scene3d>
            <a:camera prst="orthographicFront"/>
            <a:lightRig rig="threePt" dir="t"/>
          </a:scene3d>
          <a:sp3d>
            <a:bevelT/>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b="1">
                <a:solidFill>
                  <a:srgbClr val="0070C0"/>
                </a:solidFill>
                <a:latin typeface="Times New Roman" panose="02020603050405020304" pitchFamily="18" charset="0"/>
                <a:cs typeface="Times New Roman" panose="02020603050405020304" pitchFamily="18" charset="0"/>
              </a:rPr>
              <a:t>THIẾT KẾ GIAO DIỆN </a:t>
            </a:r>
          </a:p>
          <a:p>
            <a:pPr algn="ctr"/>
            <a:r>
              <a:rPr lang="en-US" sz="3200" b="1">
                <a:solidFill>
                  <a:srgbClr val="0070C0"/>
                </a:solidFill>
                <a:latin typeface="Times New Roman" panose="02020603050405020304" pitchFamily="18" charset="0"/>
                <a:cs typeface="Times New Roman" panose="02020603050405020304" pitchFamily="18" charset="0"/>
              </a:rPr>
              <a:t>GIÁM SÁT</a:t>
            </a:r>
            <a:endParaRPr lang="en-US" sz="32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7584649"/>
      </p:ext>
    </p:extLst>
  </p:cSld>
  <p:clrMapOvr>
    <a:masterClrMapping/>
  </p:clrMapOvr>
  <p:transition spd="slow">
    <p:randomBar dir="ver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Jacquenetta template">
  <a:themeElements>
    <a:clrScheme name="Custom 347">
      <a:dk1>
        <a:srgbClr val="000000"/>
      </a:dk1>
      <a:lt1>
        <a:srgbClr val="FFFFFF"/>
      </a:lt1>
      <a:dk2>
        <a:srgbClr val="666666"/>
      </a:dk2>
      <a:lt2>
        <a:srgbClr val="F3F3F3"/>
      </a:lt2>
      <a:accent1>
        <a:srgbClr val="000000"/>
      </a:accent1>
      <a:accent2>
        <a:srgbClr val="666666"/>
      </a:accent2>
      <a:accent3>
        <a:srgbClr val="999999"/>
      </a:accent3>
      <a:accent4>
        <a:srgbClr val="CCCCCC"/>
      </a:accent4>
      <a:accent5>
        <a:srgbClr val="EFEFEF"/>
      </a:accent5>
      <a:accent6>
        <a:srgbClr val="F6B26B"/>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2275</TotalTime>
  <Words>1446</Words>
  <Application>Microsoft Office PowerPoint</Application>
  <PresentationFormat>Widescreen</PresentationFormat>
  <Paragraphs>356</Paragraphs>
  <Slides>25</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25</vt:i4>
      </vt:variant>
    </vt:vector>
  </HeadingPairs>
  <TitlesOfParts>
    <vt:vector size="34" baseType="lpstr">
      <vt:lpstr>Arial</vt:lpstr>
      <vt:lpstr>Calibri</vt:lpstr>
      <vt:lpstr>Calibri Light</vt:lpstr>
      <vt:lpstr>Segoe UI Black</vt:lpstr>
      <vt:lpstr>Times New Roman</vt:lpstr>
      <vt:lpstr>Work Sans</vt:lpstr>
      <vt:lpstr>Work Sans Regular</vt:lpstr>
      <vt:lpstr>Office Theme</vt:lpstr>
      <vt:lpstr>Jacquenetta template</vt:lpstr>
      <vt:lpstr>Thiết kế hệ thống báo cháy kết hợp hướng dẫn chỉ lối thoát hiểm trong chung cư mini</vt:lpstr>
      <vt:lpstr>TỔNG QUAN VỀ ĐỀ TÀI</vt:lpstr>
      <vt:lpstr>Thực trạng</vt:lpstr>
      <vt:lpstr>PowerPoint Presentation</vt:lpstr>
      <vt:lpstr>PowerPoint Presentation</vt:lpstr>
      <vt:lpstr>Mục tiêu đề tài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NỘI DUNG ĐỀ TÀI</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Vinh Phú</cp:lastModifiedBy>
  <cp:revision>364</cp:revision>
  <dcterms:created xsi:type="dcterms:W3CDTF">2021-03-08T07:12:31Z</dcterms:created>
  <dcterms:modified xsi:type="dcterms:W3CDTF">2021-05-18T09:59:05Z</dcterms:modified>
</cp:coreProperties>
</file>