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2370"/>
            <a:ext cx="8791575" cy="126477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b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1965533"/>
            <a:ext cx="8791575" cy="256373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9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LẬP TRÌNH TÍNH TOÁN </a:t>
            </a:r>
          </a:p>
          <a:p>
            <a:pPr algn="ctr"/>
            <a:r>
              <a:rPr lang="en-US" sz="9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9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9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9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9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B-spline </a:t>
            </a:r>
            <a:r>
              <a:rPr lang="en-US" sz="9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9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9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i="1" dirty="0">
              <a:solidFill>
                <a:schemeClr val="bg1"/>
              </a:solidFill>
            </a:endParaRPr>
          </a:p>
          <a:p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  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Khôi</a:t>
            </a:r>
            <a:endParaRPr lang="en-US" sz="6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Võ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endParaRPr lang="en-US" sz="6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MSSV:                                     102200350</a:t>
            </a:r>
          </a:p>
          <a:p>
            <a:r>
              <a:rPr lang="en-US" sz="6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LỚP:                                       20TCLC_Nhat2</a:t>
            </a:r>
          </a:p>
          <a:p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08/2020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800" b="1" dirty="0"/>
            </a:b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35693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4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sz="4400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60576"/>
            <a:ext cx="9905999" cy="5999147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50" y="1435693"/>
            <a:ext cx="8947446" cy="36490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752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01510"/>
          </a:xfrm>
        </p:spPr>
        <p:txBody>
          <a:bodyPr/>
          <a:lstStyle/>
          <a:p>
            <a:pPr algn="ctr"/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52030"/>
            <a:ext cx="9905999" cy="599060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233" y="1812925"/>
            <a:ext cx="9791178" cy="3938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4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35693"/>
          </a:xfrm>
        </p:spPr>
        <p:txBody>
          <a:bodyPr/>
          <a:lstStyle/>
          <a:p>
            <a:pPr algn="ctr"/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b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60576"/>
            <a:ext cx="9905999" cy="6097424"/>
          </a:xfrm>
        </p:spPr>
        <p:txBody>
          <a:bodyPr/>
          <a:lstStyle/>
          <a:p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vecor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U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1" y="786214"/>
            <a:ext cx="9906000" cy="487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2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1796" y="2967335"/>
            <a:ext cx="111284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WATCHING</a:t>
            </a:r>
            <a:endParaRPr lang="en-US" sz="7200" b="1" i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615155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51133"/>
            <a:ext cx="9905999" cy="4740068"/>
          </a:xfrm>
        </p:spPr>
        <p:txBody>
          <a:bodyPr>
            <a:normAutofit/>
          </a:bodyPr>
          <a:lstStyle/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cong.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học,hình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B-spline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Bezier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B-spline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8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9187"/>
          </a:xfrm>
        </p:spPr>
        <p:txBody>
          <a:bodyPr>
            <a:normAutofit fontScale="90000"/>
          </a:bodyPr>
          <a:lstStyle/>
          <a:p>
            <a:pPr lvl="1" algn="ctr"/>
            <a: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lang="en-US" sz="36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tưởng</a:t>
            </a:r>
            <a:br>
              <a:rPr lang="en-US" sz="36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4778"/>
            <a:ext cx="9905999" cy="4526423"/>
          </a:xfrm>
        </p:spPr>
        <p:txBody>
          <a:bodyPr/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vectơ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cong.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đấy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5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76099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4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4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br>
              <a:rPr lang="en-US" sz="4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52785"/>
            <a:ext cx="9905999" cy="4338416"/>
          </a:xfrm>
        </p:spPr>
        <p:txBody>
          <a:bodyPr>
            <a:normAutofit fontScale="925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 sử ta có (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điểm dữ liệu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= {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vi-V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vi-V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vi-V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 D</a:t>
            </a:r>
            <a:r>
              <a:rPr lang="vi-V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đường cong B-spline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được xây dựng từ các điểm dữ liệu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theo một trong các cách sau: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 Thiết lập các tham số cho đường cong B-Spline nội suy các điểm dữ liệu {D</a:t>
            </a:r>
            <a:r>
              <a:rPr lang="vi-V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B-spline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B5: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0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227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 CHỨC CẤU TRÚC DỮ LIỆU VÀ THUẬT TOÁN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36590"/>
            <a:ext cx="10027941" cy="5494946"/>
          </a:xfrm>
        </p:spPr>
        <p:txBody>
          <a:bodyPr>
            <a:normAutofit fontScale="25000" lnSpcReduction="20000"/>
          </a:bodyPr>
          <a:lstStyle/>
          <a:p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n+1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Oxy.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6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vi-V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utput là tập đỉnh gồm h+1 đỉnh và vector nút gồm h+p+2 phần tử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b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&gt; h ≥  p ≥ 1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lvl="1">
              <a:spcBef>
                <a:spcPts val="1000"/>
              </a:spcBef>
            </a:pP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2*n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double: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D[0], D[1],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D[2], D[3],..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h+p+2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double.</a:t>
            </a: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5*n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(n-1),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2*h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double,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P[0], P[1],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P[2], P[3],…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tọa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28600" lvl="1">
              <a:spcBef>
                <a:spcPts val="1000"/>
              </a:spcBef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3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9821"/>
            <a:ext cx="9905998" cy="1384417"/>
          </a:xfrm>
        </p:spPr>
        <p:txBody>
          <a:bodyPr>
            <a:normAutofit/>
          </a:bodyPr>
          <a:lstStyle/>
          <a:p>
            <a:pPr lvl="0"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69121"/>
            <a:ext cx="9905999" cy="583677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nut 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Tao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35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645"/>
            <a:ext cx="9905998" cy="1589517"/>
          </a:xfrm>
        </p:spPr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4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sz="4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42587"/>
                <a:ext cx="9905999" cy="474861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*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: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=0 →2*(n+1)-1,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tọa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endParaRPr lang="en-US" dirty="0"/>
              </a:p>
              <a:p>
                <a:r>
                  <a:rPr lang="en-US" dirty="0"/>
                  <a:t>*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vector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T 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điểm</a:t>
                </a:r>
                <a:r>
                  <a:rPr lang="en-US" dirty="0"/>
                  <a:t> </a:t>
                </a:r>
                <a:r>
                  <a:rPr lang="en-US" dirty="0" err="1"/>
                  <a:t>dữ</a:t>
                </a:r>
                <a:r>
                  <a:rPr lang="en-US" dirty="0"/>
                  <a:t> </a:t>
                </a:r>
                <a:r>
                  <a:rPr lang="en-US" dirty="0" err="1"/>
                  <a:t>liệu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- </a:t>
                </a:r>
                <a:r>
                  <a:rPr lang="en-US" dirty="0" err="1"/>
                  <a:t>Tính</a:t>
                </a:r>
                <a:r>
                  <a:rPr lang="en-US" dirty="0"/>
                  <a:t> d: </a:t>
                </a:r>
                <a:r>
                  <a:rPr lang="en-US" dirty="0" err="1"/>
                  <a:t>Lặp</a:t>
                </a:r>
                <a:r>
                  <a:rPr lang="en-US" dirty="0"/>
                  <a:t> k=1→n, </a:t>
                </a:r>
                <a:r>
                  <a:rPr lang="en-US" dirty="0" err="1"/>
                  <a:t>tính</a:t>
                </a:r>
                <a:r>
                  <a:rPr lang="en-US" dirty="0"/>
                  <a:t> d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xích</a:t>
                </a:r>
                <a:r>
                  <a:rPr lang="en-US" dirty="0"/>
                  <a:t> ma |D</a:t>
                </a:r>
                <a:r>
                  <a:rPr lang="en-US" baseline="-25000" dirty="0"/>
                  <a:t>k</a:t>
                </a:r>
                <a:r>
                  <a:rPr lang="en-US" dirty="0"/>
                  <a:t>-D</a:t>
                </a:r>
                <a:r>
                  <a:rPr lang="en-US" baseline="-25000" dirty="0"/>
                  <a:t>k-1</a:t>
                </a:r>
                <a:r>
                  <a:rPr lang="en-US" dirty="0"/>
                  <a:t>|</a:t>
                </a:r>
              </a:p>
              <a:p>
                <a:r>
                  <a:rPr lang="en-US" dirty="0"/>
                  <a:t>- </a:t>
                </a:r>
                <a:r>
                  <a:rPr lang="en-US" dirty="0" err="1"/>
                  <a:t>Tính</a:t>
                </a:r>
                <a:r>
                  <a:rPr lang="en-US" dirty="0"/>
                  <a:t> vector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k </a:t>
                </a:r>
                <a:r>
                  <a:rPr lang="en-US" dirty="0" err="1"/>
                  <a:t>từ</a:t>
                </a:r>
                <a:r>
                  <a:rPr lang="en-US" dirty="0"/>
                  <a:t> 1 </a:t>
                </a:r>
                <a:r>
                  <a:rPr lang="en-US" dirty="0" err="1"/>
                  <a:t>tới</a:t>
                </a:r>
                <a:r>
                  <a:rPr lang="en-US" dirty="0"/>
                  <a:t> n-1</a:t>
                </a:r>
              </a:p>
              <a:p>
                <a:r>
                  <a:rPr lang="en-US" dirty="0"/>
                  <a:t>- </a:t>
                </a:r>
                <a:r>
                  <a:rPr lang="en-US" dirty="0" err="1"/>
                  <a:t>Gán</a:t>
                </a:r>
                <a:r>
                  <a:rPr lang="en-US" dirty="0"/>
                  <a:t> t</a:t>
                </a:r>
                <a:r>
                  <a:rPr lang="en-US" baseline="-25000" dirty="0"/>
                  <a:t>0</a:t>
                </a:r>
                <a:r>
                  <a:rPr lang="en-US" dirty="0"/>
                  <a:t> = 0,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n</a:t>
                </a:r>
                <a:r>
                  <a:rPr lang="en-US" dirty="0"/>
                  <a:t> = 1</a:t>
                </a:r>
              </a:p>
              <a:p>
                <a:r>
                  <a:rPr lang="en-US" dirty="0"/>
                  <a:t>*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vector </a:t>
                </a:r>
                <a:r>
                  <a:rPr lang="en-US" dirty="0" err="1"/>
                  <a:t>nút</a:t>
                </a:r>
                <a:r>
                  <a:rPr lang="en-US" dirty="0"/>
                  <a:t> U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đường</a:t>
                </a:r>
                <a:r>
                  <a:rPr lang="en-US" dirty="0"/>
                  <a:t> </a:t>
                </a:r>
                <a:r>
                  <a:rPr lang="en-US" dirty="0" err="1"/>
                  <a:t>cong</a:t>
                </a:r>
                <a:r>
                  <a:rPr lang="en-US" dirty="0"/>
                  <a:t> B-spline </a:t>
                </a:r>
                <a:r>
                  <a:rPr lang="en-US" dirty="0" err="1"/>
                  <a:t>nôi</a:t>
                </a:r>
                <a:r>
                  <a:rPr lang="en-US" dirty="0"/>
                  <a:t> </a:t>
                </a:r>
                <a:r>
                  <a:rPr lang="en-US" dirty="0" err="1"/>
                  <a:t>suy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-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mảng</a:t>
                </a:r>
                <a:r>
                  <a:rPr lang="en-US" dirty="0"/>
                  <a:t> u[]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chứa</a:t>
                </a:r>
                <a:r>
                  <a:rPr lang="en-US" dirty="0"/>
                  <a:t> vector </a:t>
                </a:r>
                <a:r>
                  <a:rPr lang="en-US" dirty="0" err="1"/>
                  <a:t>nút</a:t>
                </a:r>
                <a:r>
                  <a:rPr lang="en-US" dirty="0"/>
                  <a:t>, </a:t>
                </a:r>
                <a:r>
                  <a:rPr lang="en-US" dirty="0" err="1"/>
                  <a:t>nhập</a:t>
                </a:r>
                <a:r>
                  <a:rPr lang="en-US" dirty="0"/>
                  <a:t> </a:t>
                </a:r>
                <a:r>
                  <a:rPr lang="en-US" dirty="0" err="1"/>
                  <a:t>n,p,t,sum</a:t>
                </a:r>
                <a:r>
                  <a:rPr lang="en-US" dirty="0"/>
                  <a:t>=0</a:t>
                </a:r>
              </a:p>
              <a:p>
                <a:r>
                  <a:rPr lang="en-US" dirty="0"/>
                  <a:t>- </a:t>
                </a:r>
                <a:r>
                  <a:rPr lang="en-US" dirty="0" err="1"/>
                  <a:t>Lặp</a:t>
                </a:r>
                <a:r>
                  <a:rPr lang="en-US" dirty="0"/>
                  <a:t> j=1→n-p</a:t>
                </a:r>
              </a:p>
              <a:p>
                <a:r>
                  <a:rPr lang="en-US" dirty="0"/>
                  <a:t>+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=j→j+p-1</a:t>
                </a:r>
              </a:p>
              <a:p>
                <a:r>
                  <a:rPr lang="en-US" dirty="0"/>
                  <a:t>+ sum = sum +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/>
                  <a:t>, u[</a:t>
                </a:r>
                <a:r>
                  <a:rPr lang="en-US" dirty="0" err="1"/>
                  <a:t>j+p</a:t>
                </a:r>
                <a:r>
                  <a:rPr lang="en-US" dirty="0"/>
                  <a:t>]=sum/p</a:t>
                </a:r>
              </a:p>
              <a:p>
                <a:r>
                  <a:rPr lang="en-US" dirty="0"/>
                  <a:t>+ </a:t>
                </a:r>
                <a:r>
                  <a:rPr lang="en-US" dirty="0" err="1"/>
                  <a:t>Gán</a:t>
                </a:r>
                <a:r>
                  <a:rPr lang="en-US" dirty="0"/>
                  <a:t> sum=0, </a:t>
                </a:r>
                <a:r>
                  <a:rPr lang="en-US" dirty="0" err="1"/>
                  <a:t>tiếp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 </a:t>
                </a:r>
                <a:r>
                  <a:rPr lang="en-US" dirty="0" err="1"/>
                  <a:t>vòng</a:t>
                </a:r>
                <a:r>
                  <a:rPr lang="en-US" dirty="0"/>
                  <a:t> </a:t>
                </a:r>
                <a:r>
                  <a:rPr lang="en-US" dirty="0" err="1"/>
                  <a:t>lặp</a:t>
                </a:r>
                <a:endParaRPr lang="en-US" dirty="0"/>
              </a:p>
              <a:p>
                <a:r>
                  <a:rPr lang="en-US" dirty="0"/>
                  <a:t>- </a:t>
                </a: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/>
                  <a:t>=n+1→n+p+1, </a:t>
                </a:r>
                <a:r>
                  <a:rPr lang="en-US" dirty="0" err="1"/>
                  <a:t>gán</a:t>
                </a:r>
                <a:r>
                  <a:rPr lang="en-US" dirty="0"/>
                  <a:t> u[</a:t>
                </a:r>
                <a:r>
                  <a:rPr lang="en-US" dirty="0" err="1"/>
                  <a:t>i</a:t>
                </a:r>
                <a:r>
                  <a:rPr lang="en-US" dirty="0"/>
                  <a:t>]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42587"/>
                <a:ext cx="9905999" cy="4748614"/>
              </a:xfrm>
              <a:blipFill rotWithShape="0">
                <a:blip r:embed="rId2"/>
                <a:stretch>
                  <a:fillRect l="-615" t="-1540" b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8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87865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55477"/>
            <a:ext cx="9905999" cy="5905144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t, u[],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tich1, tich2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if(u[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]==u[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 tich1=0;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tich1=((t-u[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])/(u[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]-u[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 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hamcosoN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(n,i,p-1,t,u);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if(u[i+p+1]==u[i+1]) tich2=0;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 tich2=((u[i+p+1]-t)/(u[i+p+1]-u[i+1]))*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hamcosoN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(n,i+1,p-1,t,u);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if(p==0) {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if(t&gt;=u[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&amp;&amp; t&lt;u[i+1]) return 1;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return 0;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              else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{               return tich1+tich2;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7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3914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b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581114"/>
            <a:ext cx="9905999" cy="618715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p, N[][], t[], u[]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N[0][0]=1; N[n][n]=1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=0→n-1: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j=0→n: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N[][]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a[][],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P→ma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=n→0: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j=i+1→n, s=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s+a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][j]*x[j];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x[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(a[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][n+1]-s) / a[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chẵn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0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1549</Words>
  <Application>Microsoft Office PowerPoint</Application>
  <PresentationFormat>Màn hình rộng</PresentationFormat>
  <Paragraphs>120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Times New Roman</vt:lpstr>
      <vt:lpstr>Tw Cen MT</vt:lpstr>
      <vt:lpstr>Circuit</vt:lpstr>
      <vt:lpstr>TRường Đại Học bách khoa đà nẵng Khoa công nghệ thông tin</vt:lpstr>
      <vt:lpstr>Mục đích thực hiện đề tài</vt:lpstr>
      <vt:lpstr>Ý tưởng </vt:lpstr>
      <vt:lpstr>Cơ sở lý thuyết </vt:lpstr>
      <vt:lpstr>TỔ CHỨC CẤU TRÚC DỮ LIỆU VÀ THUẬT TOÁN </vt:lpstr>
      <vt:lpstr>CHƯƠNG TRÌNH </vt:lpstr>
      <vt:lpstr>Thuật toán </vt:lpstr>
      <vt:lpstr>Thuật toán </vt:lpstr>
      <vt:lpstr>Thuật toán </vt:lpstr>
      <vt:lpstr>Kết quả thực thi của chương trình </vt:lpstr>
      <vt:lpstr>Kết quả thực thi của chương trình </vt:lpstr>
      <vt:lpstr>Kết quả thực thi của chương trình 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bách khoa đà nẵng Khoa công nghệ thông tin</dc:title>
  <dc:creator>LENOVO</dc:creator>
  <cp:lastModifiedBy>Tri Phuc Vo</cp:lastModifiedBy>
  <cp:revision>13</cp:revision>
  <dcterms:created xsi:type="dcterms:W3CDTF">2021-08-17T08:10:44Z</dcterms:created>
  <dcterms:modified xsi:type="dcterms:W3CDTF">2021-08-24T04:55:32Z</dcterms:modified>
</cp:coreProperties>
</file>