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85" r:id="rId5"/>
    <p:sldId id="287" r:id="rId6"/>
    <p:sldId id="327" r:id="rId7"/>
    <p:sldId id="328" r:id="rId8"/>
    <p:sldId id="329" r:id="rId9"/>
    <p:sldId id="319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2F2F"/>
    <a:srgbClr val="D51C29"/>
    <a:srgbClr val="2C3E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8" autoAdjust="0"/>
    <p:restoredTop sz="94061" autoAdjust="0"/>
  </p:normalViewPr>
  <p:slideViewPr>
    <p:cSldViewPr snapToGrid="0" showGuides="1">
      <p:cViewPr varScale="1">
        <p:scale>
          <a:sx n="62" d="100"/>
          <a:sy n="62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6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2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63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7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5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4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7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7958798" y="3443288"/>
            <a:ext cx="4233201" cy="3414712"/>
          </a:xfrm>
          <a:prstGeom prst="rect">
            <a:avLst/>
          </a:prstGeom>
        </p:spPr>
      </p:pic>
      <p:sp>
        <p:nvSpPr>
          <p:cNvPr id="4" name="文本框 4"/>
          <p:cNvSpPr txBox="1"/>
          <p:nvPr userDrawn="1"/>
        </p:nvSpPr>
        <p:spPr>
          <a:xfrm>
            <a:off x="4760730" y="1103916"/>
            <a:ext cx="2809295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b="1" u="sng" dirty="0">
                <a:solidFill>
                  <a:srgbClr val="0070C0"/>
                </a:solidFill>
                <a:latin typeface="Calibri" panose="020F0502020204030204" pitchFamily="34" charset="0"/>
              </a:rPr>
              <a:t>KHOA CÔNG</a:t>
            </a:r>
            <a:r>
              <a:rPr lang="en-US" altLang="zh-CN" sz="1600" b="1" u="sng" baseline="0" dirty="0">
                <a:solidFill>
                  <a:srgbClr val="0070C0"/>
                </a:solidFill>
                <a:latin typeface="Calibri" panose="020F0502020204030204" pitchFamily="34" charset="0"/>
              </a:rPr>
              <a:t> NGHỆ THÔNG TIN</a:t>
            </a:r>
            <a:endParaRPr lang="en-US" altLang="zh-CN" sz="1600" b="1" u="sng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1521978"/>
            <a:ext cx="2213113" cy="2599729"/>
          </a:xfrm>
          <a:prstGeom prst="rect">
            <a:avLst/>
          </a:prstGeom>
        </p:spPr>
      </p:pic>
      <p:pic>
        <p:nvPicPr>
          <p:cNvPr id="7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1313172" y="0"/>
            <a:ext cx="878828" cy="89192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AB04A29-9FD7-1E3C-D930-3FCEC6FB15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66" y="260506"/>
            <a:ext cx="3276600" cy="83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5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88415"/>
            <a:ext cx="4463844" cy="66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7925"/>
            <a:ext cx="6096000" cy="5550800"/>
          </a:xfrm>
          <a:prstGeom prst="rect">
            <a:avLst/>
          </a:prstGeom>
        </p:spPr>
      </p:pic>
      <p:sp>
        <p:nvSpPr>
          <p:cNvPr id="8" name="文本框 4"/>
          <p:cNvSpPr txBox="1"/>
          <p:nvPr userDrawn="1"/>
        </p:nvSpPr>
        <p:spPr>
          <a:xfrm>
            <a:off x="159762" y="885825"/>
            <a:ext cx="2569542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b="1" u="sng" dirty="0">
                <a:solidFill>
                  <a:srgbClr val="0070C0"/>
                </a:solidFill>
                <a:latin typeface="Calibri" panose="020F0502020204030204" pitchFamily="34" charset="0"/>
              </a:rPr>
              <a:t>KHOA CÔNG</a:t>
            </a:r>
            <a:r>
              <a:rPr lang="en-US" altLang="zh-CN" sz="1400" b="1" u="sng" baseline="0" dirty="0">
                <a:solidFill>
                  <a:srgbClr val="0070C0"/>
                </a:solidFill>
                <a:latin typeface="Calibri" panose="020F0502020204030204" pitchFamily="34" charset="0"/>
              </a:rPr>
              <a:t> NGHỆ THÔNG TIN</a:t>
            </a:r>
            <a:endParaRPr lang="en-US" altLang="zh-CN" sz="1400" b="1" u="sng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36F7703F-6067-2901-95F5-CB2A1F24B9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4" y="207764"/>
            <a:ext cx="2569542" cy="65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4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8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557766" cy="1418446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602899" y="628757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2052700-9C14-40BB-AC4A-3575FEFBB826}" type="slidenum">
              <a:rPr lang="en-US" b="1" smtClean="0">
                <a:latin typeface="Cambria" panose="02040503050406030204" pitchFamily="18" charset="0"/>
              </a:rPr>
              <a:t>‹#›</a:t>
            </a:fld>
            <a:endParaRPr lang="en-US" b="1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0" y="6457950"/>
            <a:ext cx="11458575" cy="14288"/>
          </a:xfrm>
          <a:prstGeom prst="line">
            <a:avLst/>
          </a:prstGeom>
          <a:ln w="28575">
            <a:solidFill>
              <a:srgbClr val="D3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154116" y="6546505"/>
            <a:ext cx="231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Cambria" panose="02040503050406030204" pitchFamily="18" charset="0"/>
              </a:rPr>
              <a:t>KHOA</a:t>
            </a:r>
            <a:r>
              <a:rPr lang="en-US" sz="1200" b="1" baseline="0" dirty="0">
                <a:solidFill>
                  <a:srgbClr val="0070C0"/>
                </a:solidFill>
                <a:latin typeface="Cambria" panose="02040503050406030204" pitchFamily="18" charset="0"/>
              </a:rPr>
              <a:t> CÔNG NGHỆ THÔNG TIN</a:t>
            </a:r>
            <a:endParaRPr lang="en-US" sz="1200" b="1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406FDC5-465B-8B5F-D50F-CCF388EC6A8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3" y="6526445"/>
            <a:ext cx="1090003" cy="27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2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EF99411-4709-4D85-A7C3-945C4791A054}"/>
              </a:ext>
            </a:extLst>
          </p:cNvPr>
          <p:cNvSpPr txBox="1"/>
          <p:nvPr/>
        </p:nvSpPr>
        <p:spPr>
          <a:xfrm>
            <a:off x="2004704" y="1686858"/>
            <a:ext cx="1012360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4800" i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CÁC NỀN TẢNG PHÁT TRIỂN PHẦN MỀM</a:t>
            </a:r>
            <a:endParaRPr lang="en-US" altLang="zh-CN" sz="4800" dirty="0">
              <a:solidFill>
                <a:srgbClr val="2C3E50"/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7D9BB3D-6037-4984-B1C9-6EA6F0733901}"/>
              </a:ext>
            </a:extLst>
          </p:cNvPr>
          <p:cNvGrpSpPr/>
          <p:nvPr/>
        </p:nvGrpSpPr>
        <p:grpSpPr>
          <a:xfrm>
            <a:off x="4520692" y="4513050"/>
            <a:ext cx="416937" cy="416934"/>
            <a:chOff x="891974" y="4415843"/>
            <a:chExt cx="450443" cy="45044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9DB4BA-54F7-4C0E-AE0C-B1C46DE8FD76}"/>
                </a:ext>
              </a:extLst>
            </p:cNvPr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椭圆 39">
              <a:extLst>
                <a:ext uri="{FF2B5EF4-FFF2-40B4-BE49-F238E27FC236}">
                  <a16:creationId xmlns:a16="http://schemas.microsoft.com/office/drawing/2014/main" id="{A2EF981A-E8A3-4B9C-9705-339D975A808A}"/>
                </a:ext>
              </a:extLst>
            </p:cNvPr>
            <p:cNvSpPr/>
            <p:nvPr/>
          </p:nvSpPr>
          <p:spPr>
            <a:xfrm>
              <a:off x="993275" y="4502064"/>
              <a:ext cx="247839" cy="278000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5088019" y="4533582"/>
            <a:ext cx="369879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+mj-ea"/>
              </a:rPr>
              <a:t>BM KTPM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+mj-ea"/>
            </a:endParaRPr>
          </a:p>
        </p:txBody>
      </p:sp>
      <p:grpSp>
        <p:nvGrpSpPr>
          <p:cNvPr id="14" name="组合 12">
            <a:extLst>
              <a:ext uri="{FF2B5EF4-FFF2-40B4-BE49-F238E27FC236}">
                <a16:creationId xmlns:a16="http://schemas.microsoft.com/office/drawing/2014/main" id="{A6373AAE-0444-45F1-A55E-2836D8D88CFA}"/>
              </a:ext>
            </a:extLst>
          </p:cNvPr>
          <p:cNvGrpSpPr/>
          <p:nvPr/>
        </p:nvGrpSpPr>
        <p:grpSpPr>
          <a:xfrm>
            <a:off x="4520692" y="5285515"/>
            <a:ext cx="416937" cy="416934"/>
            <a:chOff x="891974" y="4415843"/>
            <a:chExt cx="450443" cy="450443"/>
          </a:xfrm>
        </p:grpSpPr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CDAA027D-F144-4D14-B4A5-F6916DF57A23}"/>
                </a:ext>
              </a:extLst>
            </p:cNvPr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椭圆 44">
              <a:extLst>
                <a:ext uri="{FF2B5EF4-FFF2-40B4-BE49-F238E27FC236}">
                  <a16:creationId xmlns:a16="http://schemas.microsoft.com/office/drawing/2014/main" id="{92A36B17-D0F9-46AC-BA69-068766D94A9C}"/>
                </a:ext>
              </a:extLst>
            </p:cNvPr>
            <p:cNvSpPr/>
            <p:nvPr/>
          </p:nvSpPr>
          <p:spPr>
            <a:xfrm>
              <a:off x="978196" y="4510710"/>
              <a:ext cx="278000" cy="260708"/>
            </a:xfrm>
            <a:custGeom>
              <a:avLst/>
              <a:gdLst>
                <a:gd name="connsiteX0" fmla="*/ 249749 w 331788"/>
                <a:gd name="connsiteY0" fmla="*/ 163513 h 311151"/>
                <a:gd name="connsiteX1" fmla="*/ 243291 w 331788"/>
                <a:gd name="connsiteY1" fmla="*/ 171424 h 311151"/>
                <a:gd name="connsiteX2" fmla="*/ 243291 w 331788"/>
                <a:gd name="connsiteY2" fmla="*/ 218888 h 311151"/>
                <a:gd name="connsiteX3" fmla="*/ 238125 w 331788"/>
                <a:gd name="connsiteY3" fmla="*/ 229435 h 311151"/>
                <a:gd name="connsiteX4" fmla="*/ 249749 w 331788"/>
                <a:gd name="connsiteY4" fmla="*/ 241301 h 311151"/>
                <a:gd name="connsiteX5" fmla="*/ 260081 w 331788"/>
                <a:gd name="connsiteY5" fmla="*/ 236027 h 311151"/>
                <a:gd name="connsiteX6" fmla="*/ 288495 w 331788"/>
                <a:gd name="connsiteY6" fmla="*/ 236027 h 311151"/>
                <a:gd name="connsiteX7" fmla="*/ 307868 w 331788"/>
                <a:gd name="connsiteY7" fmla="*/ 236027 h 311151"/>
                <a:gd name="connsiteX8" fmla="*/ 314325 w 331788"/>
                <a:gd name="connsiteY8" fmla="*/ 229435 h 311151"/>
                <a:gd name="connsiteX9" fmla="*/ 307868 w 331788"/>
                <a:gd name="connsiteY9" fmla="*/ 221525 h 311151"/>
                <a:gd name="connsiteX10" fmla="*/ 260081 w 331788"/>
                <a:gd name="connsiteY10" fmla="*/ 221525 h 311151"/>
                <a:gd name="connsiteX11" fmla="*/ 257498 w 331788"/>
                <a:gd name="connsiteY11" fmla="*/ 218888 h 311151"/>
                <a:gd name="connsiteX12" fmla="*/ 257498 w 331788"/>
                <a:gd name="connsiteY12" fmla="*/ 171424 h 311151"/>
                <a:gd name="connsiteX13" fmla="*/ 249749 w 331788"/>
                <a:gd name="connsiteY13" fmla="*/ 163513 h 311151"/>
                <a:gd name="connsiteX14" fmla="*/ 250178 w 331788"/>
                <a:gd name="connsiteY14" fmla="*/ 147638 h 311151"/>
                <a:gd name="connsiteX15" fmla="*/ 289040 w 331788"/>
                <a:gd name="connsiteY15" fmla="*/ 158020 h 311151"/>
                <a:gd name="connsiteX16" fmla="*/ 331788 w 331788"/>
                <a:gd name="connsiteY16" fmla="*/ 229395 h 311151"/>
                <a:gd name="connsiteX17" fmla="*/ 250178 w 331788"/>
                <a:gd name="connsiteY17" fmla="*/ 311151 h 311151"/>
                <a:gd name="connsiteX18" fmla="*/ 175044 w 331788"/>
                <a:gd name="connsiteY18" fmla="*/ 260540 h 311151"/>
                <a:gd name="connsiteX19" fmla="*/ 169863 w 331788"/>
                <a:gd name="connsiteY19" fmla="*/ 229395 h 311151"/>
                <a:gd name="connsiteX20" fmla="*/ 250178 w 331788"/>
                <a:gd name="connsiteY20" fmla="*/ 147638 h 311151"/>
                <a:gd name="connsiteX21" fmla="*/ 22336 w 331788"/>
                <a:gd name="connsiteY21" fmla="*/ 44450 h 311151"/>
                <a:gd name="connsiteX22" fmla="*/ 15875 w 331788"/>
                <a:gd name="connsiteY22" fmla="*/ 49630 h 311151"/>
                <a:gd name="connsiteX23" fmla="*/ 15875 w 331788"/>
                <a:gd name="connsiteY23" fmla="*/ 93663 h 311151"/>
                <a:gd name="connsiteX24" fmla="*/ 273050 w 331788"/>
                <a:gd name="connsiteY24" fmla="*/ 93663 h 311151"/>
                <a:gd name="connsiteX25" fmla="*/ 273050 w 331788"/>
                <a:gd name="connsiteY25" fmla="*/ 49630 h 311151"/>
                <a:gd name="connsiteX26" fmla="*/ 267881 w 331788"/>
                <a:gd name="connsiteY26" fmla="*/ 44450 h 311151"/>
                <a:gd name="connsiteX27" fmla="*/ 245911 w 331788"/>
                <a:gd name="connsiteY27" fmla="*/ 44450 h 311151"/>
                <a:gd name="connsiteX28" fmla="*/ 245911 w 331788"/>
                <a:gd name="connsiteY28" fmla="*/ 53515 h 311151"/>
                <a:gd name="connsiteX29" fmla="*/ 231695 w 331788"/>
                <a:gd name="connsiteY29" fmla="*/ 67761 h 311151"/>
                <a:gd name="connsiteX30" fmla="*/ 212310 w 331788"/>
                <a:gd name="connsiteY30" fmla="*/ 67761 h 311151"/>
                <a:gd name="connsiteX31" fmla="*/ 198094 w 331788"/>
                <a:gd name="connsiteY31" fmla="*/ 53515 h 311151"/>
                <a:gd name="connsiteX32" fmla="*/ 198094 w 331788"/>
                <a:gd name="connsiteY32" fmla="*/ 44450 h 311151"/>
                <a:gd name="connsiteX33" fmla="*/ 168370 w 331788"/>
                <a:gd name="connsiteY33" fmla="*/ 44450 h 311151"/>
                <a:gd name="connsiteX34" fmla="*/ 168370 w 331788"/>
                <a:gd name="connsiteY34" fmla="*/ 53515 h 311151"/>
                <a:gd name="connsiteX35" fmla="*/ 154155 w 331788"/>
                <a:gd name="connsiteY35" fmla="*/ 67761 h 311151"/>
                <a:gd name="connsiteX36" fmla="*/ 134770 w 331788"/>
                <a:gd name="connsiteY36" fmla="*/ 67761 h 311151"/>
                <a:gd name="connsiteX37" fmla="*/ 120554 w 331788"/>
                <a:gd name="connsiteY37" fmla="*/ 53515 h 311151"/>
                <a:gd name="connsiteX38" fmla="*/ 120554 w 331788"/>
                <a:gd name="connsiteY38" fmla="*/ 44450 h 311151"/>
                <a:gd name="connsiteX39" fmla="*/ 92123 w 331788"/>
                <a:gd name="connsiteY39" fmla="*/ 44450 h 311151"/>
                <a:gd name="connsiteX40" fmla="*/ 92123 w 331788"/>
                <a:gd name="connsiteY40" fmla="*/ 53515 h 311151"/>
                <a:gd name="connsiteX41" fmla="*/ 77907 w 331788"/>
                <a:gd name="connsiteY41" fmla="*/ 67761 h 311151"/>
                <a:gd name="connsiteX42" fmla="*/ 58522 w 331788"/>
                <a:gd name="connsiteY42" fmla="*/ 67761 h 311151"/>
                <a:gd name="connsiteX43" fmla="*/ 44306 w 331788"/>
                <a:gd name="connsiteY43" fmla="*/ 53515 h 311151"/>
                <a:gd name="connsiteX44" fmla="*/ 44306 w 331788"/>
                <a:gd name="connsiteY44" fmla="*/ 44450 h 311151"/>
                <a:gd name="connsiteX45" fmla="*/ 22336 w 331788"/>
                <a:gd name="connsiteY45" fmla="*/ 44450 h 311151"/>
                <a:gd name="connsiteX46" fmla="*/ 58303 w 331788"/>
                <a:gd name="connsiteY46" fmla="*/ 0 h 311151"/>
                <a:gd name="connsiteX47" fmla="*/ 77737 w 331788"/>
                <a:gd name="connsiteY47" fmla="*/ 0 h 311151"/>
                <a:gd name="connsiteX48" fmla="*/ 91989 w 331788"/>
                <a:gd name="connsiteY48" fmla="*/ 14248 h 311151"/>
                <a:gd name="connsiteX49" fmla="*/ 91989 w 331788"/>
                <a:gd name="connsiteY49" fmla="*/ 29791 h 311151"/>
                <a:gd name="connsiteX50" fmla="*/ 120493 w 331788"/>
                <a:gd name="connsiteY50" fmla="*/ 29791 h 311151"/>
                <a:gd name="connsiteX51" fmla="*/ 120493 w 331788"/>
                <a:gd name="connsiteY51" fmla="*/ 14248 h 311151"/>
                <a:gd name="connsiteX52" fmla="*/ 134745 w 331788"/>
                <a:gd name="connsiteY52" fmla="*/ 0 h 311151"/>
                <a:gd name="connsiteX53" fmla="*/ 154179 w 331788"/>
                <a:gd name="connsiteY53" fmla="*/ 0 h 311151"/>
                <a:gd name="connsiteX54" fmla="*/ 168431 w 331788"/>
                <a:gd name="connsiteY54" fmla="*/ 14248 h 311151"/>
                <a:gd name="connsiteX55" fmla="*/ 168431 w 331788"/>
                <a:gd name="connsiteY55" fmla="*/ 29791 h 311151"/>
                <a:gd name="connsiteX56" fmla="*/ 198231 w 331788"/>
                <a:gd name="connsiteY56" fmla="*/ 29791 h 311151"/>
                <a:gd name="connsiteX57" fmla="*/ 198231 w 331788"/>
                <a:gd name="connsiteY57" fmla="*/ 14248 h 311151"/>
                <a:gd name="connsiteX58" fmla="*/ 212483 w 331788"/>
                <a:gd name="connsiteY58" fmla="*/ 0 h 311151"/>
                <a:gd name="connsiteX59" fmla="*/ 231917 w 331788"/>
                <a:gd name="connsiteY59" fmla="*/ 0 h 311151"/>
                <a:gd name="connsiteX60" fmla="*/ 246170 w 331788"/>
                <a:gd name="connsiteY60" fmla="*/ 14248 h 311151"/>
                <a:gd name="connsiteX61" fmla="*/ 246170 w 331788"/>
                <a:gd name="connsiteY61" fmla="*/ 29791 h 311151"/>
                <a:gd name="connsiteX62" fmla="*/ 268195 w 331788"/>
                <a:gd name="connsiteY62" fmla="*/ 29791 h 311151"/>
                <a:gd name="connsiteX63" fmla="*/ 288925 w 331788"/>
                <a:gd name="connsiteY63" fmla="*/ 50516 h 311151"/>
                <a:gd name="connsiteX64" fmla="*/ 288925 w 331788"/>
                <a:gd name="connsiteY64" fmla="*/ 146366 h 311151"/>
                <a:gd name="connsiteX65" fmla="*/ 286334 w 331788"/>
                <a:gd name="connsiteY65" fmla="*/ 143775 h 311151"/>
                <a:gd name="connsiteX66" fmla="*/ 250056 w 331788"/>
                <a:gd name="connsiteY66" fmla="*/ 137299 h 311151"/>
                <a:gd name="connsiteX67" fmla="*/ 215074 w 331788"/>
                <a:gd name="connsiteY67" fmla="*/ 143775 h 311151"/>
                <a:gd name="connsiteX68" fmla="*/ 185275 w 331788"/>
                <a:gd name="connsiteY68" fmla="*/ 164500 h 311151"/>
                <a:gd name="connsiteX69" fmla="*/ 165840 w 331788"/>
                <a:gd name="connsiteY69" fmla="*/ 192996 h 311151"/>
                <a:gd name="connsiteX70" fmla="*/ 158066 w 331788"/>
                <a:gd name="connsiteY70" fmla="*/ 229264 h 311151"/>
                <a:gd name="connsiteX71" fmla="*/ 163249 w 331788"/>
                <a:gd name="connsiteY71" fmla="*/ 260350 h 311151"/>
                <a:gd name="connsiteX72" fmla="*/ 22025 w 331788"/>
                <a:gd name="connsiteY72" fmla="*/ 260350 h 311151"/>
                <a:gd name="connsiteX73" fmla="*/ 0 w 331788"/>
                <a:gd name="connsiteY73" fmla="*/ 238330 h 311151"/>
                <a:gd name="connsiteX74" fmla="*/ 0 w 331788"/>
                <a:gd name="connsiteY74" fmla="*/ 50516 h 311151"/>
                <a:gd name="connsiteX75" fmla="*/ 22025 w 331788"/>
                <a:gd name="connsiteY75" fmla="*/ 29791 h 311151"/>
                <a:gd name="connsiteX76" fmla="*/ 44051 w 331788"/>
                <a:gd name="connsiteY76" fmla="*/ 29791 h 311151"/>
                <a:gd name="connsiteX77" fmla="*/ 44051 w 331788"/>
                <a:gd name="connsiteY77" fmla="*/ 14248 h 311151"/>
                <a:gd name="connsiteX78" fmla="*/ 58303 w 331788"/>
                <a:gd name="connsiteY78" fmla="*/ 0 h 3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1788" h="311151">
                  <a:moveTo>
                    <a:pt x="249749" y="163513"/>
                  </a:moveTo>
                  <a:cubicBezTo>
                    <a:pt x="245874" y="163513"/>
                    <a:pt x="243291" y="167468"/>
                    <a:pt x="243291" y="171424"/>
                  </a:cubicBezTo>
                  <a:cubicBezTo>
                    <a:pt x="243291" y="171424"/>
                    <a:pt x="243291" y="171424"/>
                    <a:pt x="243291" y="218888"/>
                  </a:cubicBezTo>
                  <a:cubicBezTo>
                    <a:pt x="239417" y="221525"/>
                    <a:pt x="238125" y="225480"/>
                    <a:pt x="238125" y="229435"/>
                  </a:cubicBezTo>
                  <a:cubicBezTo>
                    <a:pt x="238125" y="236027"/>
                    <a:pt x="243291" y="241301"/>
                    <a:pt x="249749" y="241301"/>
                  </a:cubicBezTo>
                  <a:cubicBezTo>
                    <a:pt x="253624" y="241301"/>
                    <a:pt x="257498" y="239983"/>
                    <a:pt x="260081" y="236027"/>
                  </a:cubicBezTo>
                  <a:cubicBezTo>
                    <a:pt x="260081" y="236027"/>
                    <a:pt x="260081" y="236027"/>
                    <a:pt x="288495" y="236027"/>
                  </a:cubicBezTo>
                  <a:lnTo>
                    <a:pt x="307868" y="236027"/>
                  </a:lnTo>
                  <a:cubicBezTo>
                    <a:pt x="311742" y="236027"/>
                    <a:pt x="314325" y="233390"/>
                    <a:pt x="314325" y="229435"/>
                  </a:cubicBezTo>
                  <a:cubicBezTo>
                    <a:pt x="314325" y="225480"/>
                    <a:pt x="311742" y="221525"/>
                    <a:pt x="307868" y="221525"/>
                  </a:cubicBezTo>
                  <a:cubicBezTo>
                    <a:pt x="307868" y="221525"/>
                    <a:pt x="307868" y="221525"/>
                    <a:pt x="260081" y="221525"/>
                  </a:cubicBezTo>
                  <a:cubicBezTo>
                    <a:pt x="258790" y="221525"/>
                    <a:pt x="257498" y="220206"/>
                    <a:pt x="257498" y="218888"/>
                  </a:cubicBezTo>
                  <a:cubicBezTo>
                    <a:pt x="257498" y="218888"/>
                    <a:pt x="257498" y="218888"/>
                    <a:pt x="257498" y="171424"/>
                  </a:cubicBezTo>
                  <a:cubicBezTo>
                    <a:pt x="257498" y="167468"/>
                    <a:pt x="253624" y="163513"/>
                    <a:pt x="249749" y="163513"/>
                  </a:cubicBezTo>
                  <a:close/>
                  <a:moveTo>
                    <a:pt x="250178" y="147638"/>
                  </a:moveTo>
                  <a:cubicBezTo>
                    <a:pt x="264427" y="147638"/>
                    <a:pt x="277381" y="151531"/>
                    <a:pt x="289040" y="158020"/>
                  </a:cubicBezTo>
                  <a:cubicBezTo>
                    <a:pt x="314948" y="172295"/>
                    <a:pt x="331788" y="198249"/>
                    <a:pt x="331788" y="229395"/>
                  </a:cubicBezTo>
                  <a:cubicBezTo>
                    <a:pt x="331788" y="274815"/>
                    <a:pt x="295517" y="311151"/>
                    <a:pt x="250178" y="311151"/>
                  </a:cubicBezTo>
                  <a:cubicBezTo>
                    <a:pt x="216497" y="311151"/>
                    <a:pt x="186703" y="289090"/>
                    <a:pt x="175044" y="260540"/>
                  </a:cubicBezTo>
                  <a:cubicBezTo>
                    <a:pt x="171158" y="250158"/>
                    <a:pt x="169863" y="239776"/>
                    <a:pt x="169863" y="229395"/>
                  </a:cubicBezTo>
                  <a:cubicBezTo>
                    <a:pt x="169863" y="183974"/>
                    <a:pt x="206134" y="147638"/>
                    <a:pt x="250178" y="147638"/>
                  </a:cubicBezTo>
                  <a:close/>
                  <a:moveTo>
                    <a:pt x="22336" y="44450"/>
                  </a:moveTo>
                  <a:cubicBezTo>
                    <a:pt x="18459" y="44450"/>
                    <a:pt x="15875" y="47040"/>
                    <a:pt x="15875" y="49630"/>
                  </a:cubicBezTo>
                  <a:lnTo>
                    <a:pt x="15875" y="93663"/>
                  </a:lnTo>
                  <a:cubicBezTo>
                    <a:pt x="15875" y="93663"/>
                    <a:pt x="15875" y="93663"/>
                    <a:pt x="273050" y="93663"/>
                  </a:cubicBezTo>
                  <a:cubicBezTo>
                    <a:pt x="273050" y="93663"/>
                    <a:pt x="273050" y="93663"/>
                    <a:pt x="273050" y="49630"/>
                  </a:cubicBezTo>
                  <a:cubicBezTo>
                    <a:pt x="273050" y="47040"/>
                    <a:pt x="270466" y="44450"/>
                    <a:pt x="267881" y="44450"/>
                  </a:cubicBezTo>
                  <a:cubicBezTo>
                    <a:pt x="267881" y="44450"/>
                    <a:pt x="267881" y="44450"/>
                    <a:pt x="245911" y="44450"/>
                  </a:cubicBezTo>
                  <a:cubicBezTo>
                    <a:pt x="245911" y="44450"/>
                    <a:pt x="245911" y="44450"/>
                    <a:pt x="245911" y="53515"/>
                  </a:cubicBezTo>
                  <a:cubicBezTo>
                    <a:pt x="245911" y="61286"/>
                    <a:pt x="239449" y="67761"/>
                    <a:pt x="231695" y="67761"/>
                  </a:cubicBezTo>
                  <a:cubicBezTo>
                    <a:pt x="231695" y="67761"/>
                    <a:pt x="231695" y="67761"/>
                    <a:pt x="212310" y="67761"/>
                  </a:cubicBezTo>
                  <a:cubicBezTo>
                    <a:pt x="204556" y="67761"/>
                    <a:pt x="198094" y="61286"/>
                    <a:pt x="198094" y="53515"/>
                  </a:cubicBezTo>
                  <a:cubicBezTo>
                    <a:pt x="198094" y="53515"/>
                    <a:pt x="198094" y="53515"/>
                    <a:pt x="198094" y="44450"/>
                  </a:cubicBezTo>
                  <a:cubicBezTo>
                    <a:pt x="198094" y="44450"/>
                    <a:pt x="198094" y="44450"/>
                    <a:pt x="168370" y="44450"/>
                  </a:cubicBezTo>
                  <a:cubicBezTo>
                    <a:pt x="168370" y="44450"/>
                    <a:pt x="168370" y="44450"/>
                    <a:pt x="168370" y="53515"/>
                  </a:cubicBezTo>
                  <a:cubicBezTo>
                    <a:pt x="168370" y="61286"/>
                    <a:pt x="161909" y="67761"/>
                    <a:pt x="154155" y="67761"/>
                  </a:cubicBezTo>
                  <a:cubicBezTo>
                    <a:pt x="154155" y="67761"/>
                    <a:pt x="154155" y="67761"/>
                    <a:pt x="134770" y="67761"/>
                  </a:cubicBezTo>
                  <a:cubicBezTo>
                    <a:pt x="127016" y="67761"/>
                    <a:pt x="120554" y="61286"/>
                    <a:pt x="120554" y="53515"/>
                  </a:cubicBezTo>
                  <a:cubicBezTo>
                    <a:pt x="120554" y="53515"/>
                    <a:pt x="120554" y="53515"/>
                    <a:pt x="120554" y="44450"/>
                  </a:cubicBezTo>
                  <a:cubicBezTo>
                    <a:pt x="120554" y="44450"/>
                    <a:pt x="120554" y="44450"/>
                    <a:pt x="92123" y="44450"/>
                  </a:cubicBezTo>
                  <a:cubicBezTo>
                    <a:pt x="92123" y="44450"/>
                    <a:pt x="92123" y="44450"/>
                    <a:pt x="92123" y="53515"/>
                  </a:cubicBezTo>
                  <a:cubicBezTo>
                    <a:pt x="92123" y="61286"/>
                    <a:pt x="85661" y="67761"/>
                    <a:pt x="77907" y="67761"/>
                  </a:cubicBezTo>
                  <a:cubicBezTo>
                    <a:pt x="77907" y="67761"/>
                    <a:pt x="77907" y="67761"/>
                    <a:pt x="58522" y="67761"/>
                  </a:cubicBezTo>
                  <a:cubicBezTo>
                    <a:pt x="50768" y="67761"/>
                    <a:pt x="44306" y="61286"/>
                    <a:pt x="44306" y="53515"/>
                  </a:cubicBezTo>
                  <a:cubicBezTo>
                    <a:pt x="44306" y="53515"/>
                    <a:pt x="44306" y="53515"/>
                    <a:pt x="44306" y="44450"/>
                  </a:cubicBezTo>
                  <a:cubicBezTo>
                    <a:pt x="44306" y="44450"/>
                    <a:pt x="44306" y="44450"/>
                    <a:pt x="22336" y="44450"/>
                  </a:cubicBezTo>
                  <a:close/>
                  <a:moveTo>
                    <a:pt x="58303" y="0"/>
                  </a:moveTo>
                  <a:cubicBezTo>
                    <a:pt x="58303" y="0"/>
                    <a:pt x="58303" y="0"/>
                    <a:pt x="77737" y="0"/>
                  </a:cubicBezTo>
                  <a:cubicBezTo>
                    <a:pt x="85511" y="0"/>
                    <a:pt x="91989" y="6476"/>
                    <a:pt x="91989" y="14248"/>
                  </a:cubicBezTo>
                  <a:cubicBezTo>
                    <a:pt x="91989" y="14248"/>
                    <a:pt x="91989" y="14248"/>
                    <a:pt x="91989" y="29791"/>
                  </a:cubicBezTo>
                  <a:cubicBezTo>
                    <a:pt x="91989" y="29791"/>
                    <a:pt x="91989" y="29791"/>
                    <a:pt x="120493" y="29791"/>
                  </a:cubicBezTo>
                  <a:cubicBezTo>
                    <a:pt x="120493" y="29791"/>
                    <a:pt x="120493" y="29791"/>
                    <a:pt x="120493" y="14248"/>
                  </a:cubicBezTo>
                  <a:cubicBezTo>
                    <a:pt x="120493" y="6476"/>
                    <a:pt x="126971" y="0"/>
                    <a:pt x="134745" y="0"/>
                  </a:cubicBezTo>
                  <a:cubicBezTo>
                    <a:pt x="134745" y="0"/>
                    <a:pt x="134745" y="0"/>
                    <a:pt x="154179" y="0"/>
                  </a:cubicBezTo>
                  <a:cubicBezTo>
                    <a:pt x="161953" y="0"/>
                    <a:pt x="168431" y="6476"/>
                    <a:pt x="168431" y="14248"/>
                  </a:cubicBezTo>
                  <a:cubicBezTo>
                    <a:pt x="168431" y="14248"/>
                    <a:pt x="168431" y="14248"/>
                    <a:pt x="168431" y="29791"/>
                  </a:cubicBezTo>
                  <a:cubicBezTo>
                    <a:pt x="168431" y="29791"/>
                    <a:pt x="168431" y="29791"/>
                    <a:pt x="198231" y="29791"/>
                  </a:cubicBezTo>
                  <a:cubicBezTo>
                    <a:pt x="198231" y="29791"/>
                    <a:pt x="198231" y="29791"/>
                    <a:pt x="198231" y="14248"/>
                  </a:cubicBezTo>
                  <a:cubicBezTo>
                    <a:pt x="198231" y="6476"/>
                    <a:pt x="204709" y="0"/>
                    <a:pt x="212483" y="0"/>
                  </a:cubicBezTo>
                  <a:cubicBezTo>
                    <a:pt x="212483" y="0"/>
                    <a:pt x="212483" y="0"/>
                    <a:pt x="231917" y="0"/>
                  </a:cubicBezTo>
                  <a:cubicBezTo>
                    <a:pt x="239691" y="0"/>
                    <a:pt x="246170" y="6476"/>
                    <a:pt x="246170" y="14248"/>
                  </a:cubicBezTo>
                  <a:cubicBezTo>
                    <a:pt x="246170" y="14248"/>
                    <a:pt x="246170" y="14248"/>
                    <a:pt x="246170" y="29791"/>
                  </a:cubicBezTo>
                  <a:cubicBezTo>
                    <a:pt x="246170" y="29791"/>
                    <a:pt x="246170" y="29791"/>
                    <a:pt x="268195" y="29791"/>
                  </a:cubicBezTo>
                  <a:cubicBezTo>
                    <a:pt x="279856" y="29791"/>
                    <a:pt x="288925" y="38858"/>
                    <a:pt x="288925" y="50516"/>
                  </a:cubicBezTo>
                  <a:cubicBezTo>
                    <a:pt x="288925" y="50516"/>
                    <a:pt x="288925" y="50516"/>
                    <a:pt x="288925" y="146366"/>
                  </a:cubicBezTo>
                  <a:cubicBezTo>
                    <a:pt x="288925" y="145071"/>
                    <a:pt x="287630" y="145071"/>
                    <a:pt x="286334" y="143775"/>
                  </a:cubicBezTo>
                  <a:cubicBezTo>
                    <a:pt x="274673" y="139889"/>
                    <a:pt x="263013" y="137299"/>
                    <a:pt x="250056" y="137299"/>
                  </a:cubicBezTo>
                  <a:cubicBezTo>
                    <a:pt x="238396" y="137299"/>
                    <a:pt x="225439" y="139889"/>
                    <a:pt x="215074" y="143775"/>
                  </a:cubicBezTo>
                  <a:cubicBezTo>
                    <a:pt x="203413" y="148956"/>
                    <a:pt x="194344" y="155433"/>
                    <a:pt x="185275" y="164500"/>
                  </a:cubicBezTo>
                  <a:cubicBezTo>
                    <a:pt x="177501" y="172272"/>
                    <a:pt x="169727" y="182634"/>
                    <a:pt x="165840" y="192996"/>
                  </a:cubicBezTo>
                  <a:cubicBezTo>
                    <a:pt x="160658" y="204653"/>
                    <a:pt x="158066" y="216311"/>
                    <a:pt x="158066" y="229264"/>
                  </a:cubicBezTo>
                  <a:cubicBezTo>
                    <a:pt x="158066" y="239626"/>
                    <a:pt x="160658" y="249988"/>
                    <a:pt x="163249" y="260350"/>
                  </a:cubicBezTo>
                  <a:cubicBezTo>
                    <a:pt x="163249" y="260350"/>
                    <a:pt x="163249" y="260350"/>
                    <a:pt x="22025" y="260350"/>
                  </a:cubicBezTo>
                  <a:cubicBezTo>
                    <a:pt x="9069" y="260350"/>
                    <a:pt x="0" y="249988"/>
                    <a:pt x="0" y="238330"/>
                  </a:cubicBezTo>
                  <a:cubicBezTo>
                    <a:pt x="0" y="238330"/>
                    <a:pt x="0" y="238330"/>
                    <a:pt x="0" y="50516"/>
                  </a:cubicBezTo>
                  <a:cubicBezTo>
                    <a:pt x="0" y="38858"/>
                    <a:pt x="9069" y="29791"/>
                    <a:pt x="22025" y="29791"/>
                  </a:cubicBezTo>
                  <a:cubicBezTo>
                    <a:pt x="22025" y="29791"/>
                    <a:pt x="22025" y="29791"/>
                    <a:pt x="44051" y="29791"/>
                  </a:cubicBezTo>
                  <a:cubicBezTo>
                    <a:pt x="44051" y="29791"/>
                    <a:pt x="44051" y="29791"/>
                    <a:pt x="44051" y="14248"/>
                  </a:cubicBezTo>
                  <a:cubicBezTo>
                    <a:pt x="44051" y="6476"/>
                    <a:pt x="50529" y="0"/>
                    <a:pt x="58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7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5088019" y="5310140"/>
            <a:ext cx="369879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HỌC </a:t>
            </a:r>
            <a:r>
              <a:rPr lang="en-US" altLang="zh-CN" b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KỲ 2 – 2022-2023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0" name="椭圆 13">
            <a:extLst>
              <a:ext uri="{FF2B5EF4-FFF2-40B4-BE49-F238E27FC236}">
                <a16:creationId xmlns:a16="http://schemas.microsoft.com/office/drawing/2014/main" id="{CDAA027D-F144-4D14-B4A5-F6916DF57A23}"/>
              </a:ext>
            </a:extLst>
          </p:cNvPr>
          <p:cNvSpPr/>
          <p:nvPr/>
        </p:nvSpPr>
        <p:spPr>
          <a:xfrm>
            <a:off x="4520692" y="5897645"/>
            <a:ext cx="416937" cy="41693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2" name="椭圆 11"/>
          <p:cNvSpPr/>
          <p:nvPr/>
        </p:nvSpPr>
        <p:spPr>
          <a:xfrm>
            <a:off x="4614254" y="5987353"/>
            <a:ext cx="229812" cy="237518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5088019" y="5897645"/>
            <a:ext cx="369879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KHÓA K27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id="{CEF99411-4709-4D85-A7C3-945C4791A054}"/>
              </a:ext>
            </a:extLst>
          </p:cNvPr>
          <p:cNvSpPr txBox="1"/>
          <p:nvPr/>
        </p:nvSpPr>
        <p:spPr>
          <a:xfrm>
            <a:off x="2574330" y="2811425"/>
            <a:ext cx="809866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Chương 8:  ĐỒ ÁN MÔN HỌC CUỐI KỲ </a:t>
            </a:r>
            <a:endParaRPr lang="en-US" altLang="zh-CN" sz="32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6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>
        <p14:vortex dir="r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1555" y="2271350"/>
            <a:ext cx="2810385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dirty="0">
                <a:solidFill>
                  <a:schemeClr val="accent1"/>
                </a:solidFill>
                <a:latin typeface="Cambria" panose="02040503050406030204" pitchFamily="18" charset="0"/>
                <a:ea typeface="+mj-ea"/>
                <a:cs typeface="经典综艺体简" panose="02010609000101010101" pitchFamily="49" charset="-122"/>
              </a:rPr>
              <a:t>NỘI DUNG</a:t>
            </a:r>
          </a:p>
        </p:txBody>
      </p:sp>
      <p:sp>
        <p:nvSpPr>
          <p:cNvPr id="3" name="文本框 17">
            <a:extLst>
              <a:ext uri="{FF2B5EF4-FFF2-40B4-BE49-F238E27FC236}">
                <a16:creationId xmlns:a16="http://schemas.microsoft.com/office/drawing/2014/main" id="{992CC663-C3BF-6086-4883-80F80FEBB3B6}"/>
              </a:ext>
            </a:extLst>
          </p:cNvPr>
          <p:cNvSpPr txBox="1"/>
          <p:nvPr/>
        </p:nvSpPr>
        <p:spPr>
          <a:xfrm>
            <a:off x="4936265" y="2611023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i="1">
                <a:solidFill>
                  <a:schemeClr val="accent1"/>
                </a:solidFill>
                <a:latin typeface="Cambria" panose="02040503050406030204" pitchFamily="18" charset="0"/>
              </a:rPr>
              <a:t>02.</a:t>
            </a:r>
            <a:endParaRPr lang="en-US" altLang="zh-CN" sz="3600" b="1" i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8BADE5D2-824A-B37F-816B-4D7EA5C974CE}"/>
              </a:ext>
            </a:extLst>
          </p:cNvPr>
          <p:cNvSpPr txBox="1"/>
          <p:nvPr/>
        </p:nvSpPr>
        <p:spPr>
          <a:xfrm>
            <a:off x="5950203" y="2579814"/>
            <a:ext cx="518301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2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z="3600"/>
              <a:t>Báo cáo Đồ án cuối kỳ</a:t>
            </a:r>
            <a:endParaRPr lang="en-US" altLang="zh-CN" sz="3600" dirty="0"/>
          </a:p>
        </p:txBody>
      </p:sp>
      <p:sp>
        <p:nvSpPr>
          <p:cNvPr id="5" name="文本框 17">
            <a:extLst>
              <a:ext uri="{FF2B5EF4-FFF2-40B4-BE49-F238E27FC236}">
                <a16:creationId xmlns:a16="http://schemas.microsoft.com/office/drawing/2014/main" id="{01D33013-AFDE-DC57-154D-A0AFE7DA7A4D}"/>
              </a:ext>
            </a:extLst>
          </p:cNvPr>
          <p:cNvSpPr txBox="1"/>
          <p:nvPr/>
        </p:nvSpPr>
        <p:spPr>
          <a:xfrm>
            <a:off x="5000433" y="1626701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i="1">
                <a:solidFill>
                  <a:schemeClr val="accent1"/>
                </a:solidFill>
                <a:latin typeface="Cambria" panose="02040503050406030204" pitchFamily="18" charset="0"/>
              </a:rPr>
              <a:t>01.</a:t>
            </a:r>
            <a:endParaRPr lang="en-US" altLang="zh-CN" sz="3600" b="1" i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34B32BF5-F556-BCA3-DF65-2652C30269AD}"/>
              </a:ext>
            </a:extLst>
          </p:cNvPr>
          <p:cNvSpPr txBox="1"/>
          <p:nvPr/>
        </p:nvSpPr>
        <p:spPr>
          <a:xfrm>
            <a:off x="6014372" y="1595492"/>
            <a:ext cx="500655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3200" b="1">
                <a:solidFill>
                  <a:schemeClr val="accent2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z="3600"/>
              <a:t>Nội dung Đồ án cuối kỳ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3380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333953" y="394103"/>
            <a:ext cx="6866515" cy="7792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1" spc="-1">
                <a:solidFill>
                  <a:schemeClr val="accent5">
                    <a:lumMod val="75000"/>
                  </a:schemeClr>
                </a:solidFill>
                <a:latin typeface="Times New Roman"/>
                <a:ea typeface="DejaVu Sans"/>
              </a:rPr>
              <a:t>1. NỘI DUNG </a:t>
            </a:r>
            <a:r>
              <a:rPr lang="en-US" sz="36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CUỐI KỲ</a:t>
            </a:r>
            <a:endParaRPr lang="vi-VN" sz="3600" spc="-1">
              <a:solidFill>
                <a:schemeClr val="accent5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962484" y="1542304"/>
            <a:ext cx="10521572" cy="4794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12" tIns="40806" rIns="81612" bIns="40806"/>
          <a:lstStyle/>
          <a:p>
            <a:pPr algn="just">
              <a:spcAft>
                <a:spcPts val="600"/>
              </a:spcAft>
              <a:buClr>
                <a:srgbClr val="D51C29"/>
              </a:buClr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Bao gồm các nội dung đã giới thiệu trong bài học, các mô hình dịch vụ của các nhà cung cấp ĐTĐM như </a:t>
            </a:r>
            <a:r>
              <a:rPr lang="en-US" sz="28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Platform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Salesforce,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  <a:p>
            <a:pPr marL="966788" indent="-4572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điểm cơ bản của ĐTĐM, </a:t>
            </a:r>
          </a:p>
          <a:p>
            <a:pPr marL="966788" indent="-4572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mô hình dịch vụ trong ĐTĐM: </a:t>
            </a:r>
            <a:r>
              <a:rPr lang="vi-VN" sz="2800" spc="-1">
                <a:latin typeface="Times New Roman" panose="02020603050405020304" pitchFamily="18" charset="0"/>
                <a:cs typeface="Times New Roman" panose="02020603050405020304" pitchFamily="18" charset="0"/>
              </a:rPr>
              <a:t>SaaS</a:t>
            </a:r>
            <a:r>
              <a:rPr lang="en-US" sz="2800" spc="-1">
                <a:latin typeface="Times New Roman" panose="02020603050405020304" pitchFamily="18" charset="0"/>
                <a:cs typeface="Times New Roman" panose="02020603050405020304" pitchFamily="18" charset="0"/>
              </a:rPr>
              <a:t>, PaaS, IaaS,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6788" indent="-4572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kiến trúc trong ĐTĐM,</a:t>
            </a:r>
          </a:p>
          <a:p>
            <a:pPr marL="966788" indent="-4572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module đã được học trên các nhà cung cấp ĐTĐM,</a:t>
            </a:r>
          </a:p>
          <a:p>
            <a:pPr marL="966788" indent="-4572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948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039549-31AF-864D-56CE-695FCA641C11}"/>
              </a:ext>
            </a:extLst>
          </p:cNvPr>
          <p:cNvSpPr txBox="1"/>
          <p:nvPr/>
        </p:nvSpPr>
        <p:spPr>
          <a:xfrm>
            <a:off x="759417" y="48802"/>
            <a:ext cx="11432583" cy="660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CHỦ ĐỀ ĐỒ ÁN CUỐI KỲ</a:t>
            </a:r>
          </a:p>
          <a:p>
            <a:pPr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Mỗi sinh viên chọn một chủ đề làm đồ án cuối kỳ (cá nhân) theo gợi ý bên dưới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: (dựa trên mô hình ĐTĐM MS Azure/ Google/ AWS/ Salesfore/… đã học)</a:t>
            </a:r>
          </a:p>
          <a:p>
            <a:pPr marL="1379538" indent="-3429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máy ảo </a:t>
            </a:r>
          </a:p>
          <a:p>
            <a:pPr marL="1379538" indent="-3429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Build được Chatbot</a:t>
            </a:r>
          </a:p>
          <a:p>
            <a:pPr marL="1379538" indent="-3429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Tiếp cận Machine learning </a:t>
            </a:r>
          </a:p>
          <a:p>
            <a:pPr marL="1379538" indent="-3429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ứng dụng trong phát triển phần mềm như: ….</a:t>
            </a:r>
          </a:p>
          <a:p>
            <a:pPr marL="1379538" indent="-3429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Build App bán hàng, …</a:t>
            </a:r>
          </a:p>
          <a:p>
            <a:pPr marL="1379538" indent="-3429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API, xây dựng Web API</a:t>
            </a:r>
          </a:p>
          <a:p>
            <a:pPr marL="1379538" indent="-3429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Blockchain,  AI, Buil AI with App,  …</a:t>
            </a:r>
          </a:p>
          <a:p>
            <a:pPr marL="1379538" indent="-3429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i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Azure Kubernetes Service, </a:t>
            </a:r>
            <a:r>
              <a:rPr lang="en-US" sz="2800" i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Docker containers, …</a:t>
            </a:r>
            <a:endParaRPr lang="en-US" sz="2800" i="0">
              <a:solidFill>
                <a:srgbClr val="161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400"/>
              </a:spcAft>
            </a:pPr>
            <a:endParaRPr lang="en-US" sz="1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400"/>
              </a:spcAft>
            </a:pPr>
            <a:r>
              <a:rPr 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 chọn và đăng ký chủ đề với Giảng viên trong tuần này</a:t>
            </a:r>
          </a:p>
        </p:txBody>
      </p:sp>
    </p:spTree>
    <p:extLst>
      <p:ext uri="{BB962C8B-B14F-4D97-AF65-F5344CB8AC3E}">
        <p14:creationId xmlns:p14="http://schemas.microsoft.com/office/powerpoint/2010/main" val="119987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2"/>
          <p:cNvSpPr/>
          <p:nvPr/>
        </p:nvSpPr>
        <p:spPr>
          <a:xfrm>
            <a:off x="1012701" y="635877"/>
            <a:ext cx="11050962" cy="47221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12" tIns="40806" rIns="81612" bIns="40806"/>
          <a:lstStyle/>
          <a:p>
            <a:pPr algn="ctr">
              <a:lnSpc>
                <a:spcPct val="100000"/>
              </a:lnSpc>
              <a:spcAft>
                <a:spcPts val="600"/>
              </a:spcAft>
              <a:buClr>
                <a:srgbClr val="D51C29"/>
              </a:buClr>
            </a:pPr>
            <a:r>
              <a:rPr lang="en-US" sz="36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BÁO CÁO ĐỒ ÁN CUỐI KỲ</a:t>
            </a:r>
          </a:p>
          <a:p>
            <a:pPr marL="509588" algn="ctr">
              <a:lnSpc>
                <a:spcPct val="100000"/>
              </a:lnSpc>
              <a:spcAft>
                <a:spcPts val="600"/>
              </a:spcAft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báo cáo theo lớp thực hành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Tuần 10: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SV nộp 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 word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đồ án cuối kỳ theo mẫu cho GV thực hành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Tuần 11: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SV báo cáo đồ án cuối kỳ bằng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PowerPoint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và GV sẽ hỏi đáp nội dung liên quan đền chủ đề đã trình bày.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175B4-EADC-48CA-D901-CCE96BE3122C}"/>
              </a:ext>
            </a:extLst>
          </p:cNvPr>
          <p:cNvSpPr txBox="1"/>
          <p:nvPr/>
        </p:nvSpPr>
        <p:spPr>
          <a:xfrm>
            <a:off x="453189" y="5698902"/>
            <a:ext cx="9829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b="1" u="sng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8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         F</a:t>
            </a:r>
            <a:r>
              <a:rPr lang="en-US" sz="28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 mẫu làm đồ án đính kèm trên trang elearning</a:t>
            </a:r>
          </a:p>
        </p:txBody>
      </p:sp>
    </p:spTree>
    <p:extLst>
      <p:ext uri="{BB962C8B-B14F-4D97-AF65-F5344CB8AC3E}">
        <p14:creationId xmlns:p14="http://schemas.microsoft.com/office/powerpoint/2010/main" val="12999638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uora vs. Wikipedia – Q&amp;A not effective in Social Media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56" y="1236757"/>
            <a:ext cx="5037756" cy="438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08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1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F213B"/>
      </a:accent1>
      <a:accent2>
        <a:srgbClr val="595959"/>
      </a:accent2>
      <a:accent3>
        <a:srgbClr val="DF213B"/>
      </a:accent3>
      <a:accent4>
        <a:srgbClr val="595959"/>
      </a:accent4>
      <a:accent5>
        <a:srgbClr val="DF213B"/>
      </a:accent5>
      <a:accent6>
        <a:srgbClr val="595959"/>
      </a:accent6>
      <a:hlink>
        <a:srgbClr val="DF213B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3340B4192568459646F9B653BAFA7E" ma:contentTypeVersion="2" ma:contentTypeDescription="Create a new document." ma:contentTypeScope="" ma:versionID="8fa2eee46c08b17abf4e370e54625036">
  <xsd:schema xmlns:xsd="http://www.w3.org/2001/XMLSchema" xmlns:xs="http://www.w3.org/2001/XMLSchema" xmlns:p="http://schemas.microsoft.com/office/2006/metadata/properties" xmlns:ns2="c5511e85-c099-4f17-98be-db5a7c585c08" targetNamespace="http://schemas.microsoft.com/office/2006/metadata/properties" ma:root="true" ma:fieldsID="94ae712d6c711f482c139c20a75a6902" ns2:_="">
    <xsd:import namespace="c5511e85-c099-4f17-98be-db5a7c585c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11e85-c099-4f17-98be-db5a7c585c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3E23DE-AB27-4D82-8C31-D22132BF5B5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7F2F3D-2DE4-4A0C-ABE5-7A45556D01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511e85-c099-4f17-98be-db5a7c585c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F46CE2-98CE-4FAB-8B65-B5DB3D008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1567</TotalTime>
  <Words>321</Words>
  <Application>Microsoft Office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Cambria</vt:lpstr>
      <vt:lpstr>Segoe UI</vt:lpstr>
      <vt:lpstr>Times New Roman</vt:lpstr>
      <vt:lpstr>Wingdings</vt:lpstr>
      <vt:lpstr>包图主题2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Tran Kim My Van</cp:lastModifiedBy>
  <cp:revision>216</cp:revision>
  <dcterms:created xsi:type="dcterms:W3CDTF">2017-09-22T08:16:39Z</dcterms:created>
  <dcterms:modified xsi:type="dcterms:W3CDTF">2023-03-08T01:43:35Z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0x010100E43340B4192568459646F9B653BAFA7E</vt:lpwstr>
  </property>
</Properties>
</file>