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dec Pro" panose="020B0604020202020204" charset="0"/>
      <p:regular r:id="rId17"/>
    </p:embeddedFont>
    <p:embeddedFont>
      <p:font typeface="Open Sans Extra Bold" panose="020B0604020202020204" charset="0"/>
      <p:regular r:id="rId18"/>
    </p:embeddedFont>
    <p:embeddedFont>
      <p:font typeface="Open Sans Extra Bold Italic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11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333668">
            <a:off x="12325885" y="10225078"/>
            <a:ext cx="5994986" cy="0"/>
          </a:xfrm>
          <a:prstGeom prst="line">
            <a:avLst/>
          </a:prstGeom>
          <a:ln w="76200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333668">
            <a:off x="14403955" y="5131888"/>
            <a:ext cx="1713785" cy="1720098"/>
          </a:xfrm>
          <a:prstGeom prst="rect">
            <a:avLst/>
          </a:prstGeom>
          <a:solidFill>
            <a:srgbClr val="FFBEC4"/>
          </a:solidFill>
        </p:spPr>
      </p:sp>
      <p:sp>
        <p:nvSpPr>
          <p:cNvPr id="4" name="AutoShape 4"/>
          <p:cNvSpPr/>
          <p:nvPr/>
        </p:nvSpPr>
        <p:spPr>
          <a:xfrm rot="333668">
            <a:off x="14728611" y="1797502"/>
            <a:ext cx="1713785" cy="1720098"/>
          </a:xfrm>
          <a:prstGeom prst="rect">
            <a:avLst/>
          </a:prstGeom>
          <a:solidFill>
            <a:srgbClr val="82FF87"/>
          </a:solidFill>
        </p:spPr>
      </p:sp>
      <p:sp>
        <p:nvSpPr>
          <p:cNvPr id="5" name="AutoShape 5"/>
          <p:cNvSpPr/>
          <p:nvPr/>
        </p:nvSpPr>
        <p:spPr>
          <a:xfrm rot="-5066331">
            <a:off x="10765138" y="4914239"/>
            <a:ext cx="10865308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066331">
            <a:off x="9135027" y="4734376"/>
            <a:ext cx="10826935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5066331">
            <a:off x="7462824" y="4568893"/>
            <a:ext cx="10865308" cy="0"/>
          </a:xfrm>
          <a:prstGeom prst="line">
            <a:avLst/>
          </a:prstGeom>
          <a:ln w="76200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333668">
            <a:off x="12527380" y="8518049"/>
            <a:ext cx="5962095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333668">
            <a:off x="12689391" y="6854107"/>
            <a:ext cx="5962095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333668">
            <a:off x="12851403" y="5166352"/>
            <a:ext cx="5962095" cy="0"/>
          </a:xfrm>
          <a:prstGeom prst="line">
            <a:avLst/>
          </a:prstGeom>
          <a:ln w="76200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rot="333668">
            <a:off x="13013415" y="3526222"/>
            <a:ext cx="5962095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333668">
            <a:off x="13175427" y="1862280"/>
            <a:ext cx="5962095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333668">
            <a:off x="13315339" y="62881"/>
            <a:ext cx="5994986" cy="0"/>
          </a:xfrm>
          <a:prstGeom prst="line">
            <a:avLst/>
          </a:prstGeom>
          <a:ln w="76200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2128456" y="6218703"/>
            <a:ext cx="4711861" cy="1704763"/>
            <a:chOff x="0" y="0"/>
            <a:chExt cx="5088477" cy="184102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88477" cy="1841023"/>
            </a:xfrm>
            <a:custGeom>
              <a:avLst/>
              <a:gdLst/>
              <a:ahLst/>
              <a:cxnLst/>
              <a:rect l="l" t="t" r="r" b="b"/>
              <a:pathLst>
                <a:path w="5088477" h="1841023">
                  <a:moveTo>
                    <a:pt x="5088477" y="920512"/>
                  </a:moveTo>
                  <a:lnTo>
                    <a:pt x="5088477" y="920512"/>
                  </a:lnTo>
                  <a:cubicBezTo>
                    <a:pt x="5088477" y="1412525"/>
                    <a:pt x="4660106" y="1841023"/>
                    <a:pt x="4131532" y="1841023"/>
                  </a:cubicBezTo>
                  <a:lnTo>
                    <a:pt x="956945" y="1841023"/>
                  </a:lnTo>
                  <a:cubicBezTo>
                    <a:pt x="428371" y="1841023"/>
                    <a:pt x="0" y="1412525"/>
                    <a:pt x="0" y="920512"/>
                  </a:cubicBezTo>
                  <a:lnTo>
                    <a:pt x="0" y="920512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131532" y="0"/>
                  </a:lnTo>
                  <a:cubicBezTo>
                    <a:pt x="4659980" y="0"/>
                    <a:pt x="5088477" y="428371"/>
                    <a:pt x="5088477" y="920512"/>
                  </a:cubicBezTo>
                  <a:close/>
                </a:path>
              </a:pathLst>
            </a:custGeom>
            <a:solidFill>
              <a:srgbClr val="D9176C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5204694" y="6356584"/>
            <a:ext cx="1370378" cy="1370378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E7DE"/>
            </a:solidFill>
          </p:spPr>
        </p:sp>
      </p:grpSp>
      <p:sp>
        <p:nvSpPr>
          <p:cNvPr id="18" name="AutoShape 18"/>
          <p:cNvSpPr/>
          <p:nvPr/>
        </p:nvSpPr>
        <p:spPr>
          <a:xfrm rot="-5066331">
            <a:off x="12410920" y="5050670"/>
            <a:ext cx="10865308" cy="0"/>
          </a:xfrm>
          <a:prstGeom prst="line">
            <a:avLst/>
          </a:prstGeom>
          <a:ln w="76200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521351" y="7041773"/>
            <a:ext cx="1245298" cy="1211335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128456" y="895687"/>
            <a:ext cx="9785547" cy="4861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89"/>
              </a:lnSpc>
            </a:pPr>
            <a:r>
              <a:rPr lang="en-US" sz="11535">
                <a:solidFill>
                  <a:srgbClr val="D9176C"/>
                </a:solidFill>
                <a:latin typeface="Open Sans Extra Bold"/>
              </a:rPr>
              <a:t>Giải sudoku  bằng opencv và keras</a:t>
            </a:r>
          </a:p>
        </p:txBody>
      </p:sp>
      <p:sp>
        <p:nvSpPr>
          <p:cNvPr id="21" name="TextBox 21"/>
          <p:cNvSpPr txBox="1"/>
          <p:nvPr/>
        </p:nvSpPr>
        <p:spPr>
          <a:xfrm rot="333668">
            <a:off x="13554168" y="568432"/>
            <a:ext cx="1112948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1</a:t>
            </a:r>
          </a:p>
        </p:txBody>
      </p:sp>
      <p:sp>
        <p:nvSpPr>
          <p:cNvPr id="22" name="TextBox 22"/>
          <p:cNvSpPr txBox="1"/>
          <p:nvPr/>
        </p:nvSpPr>
        <p:spPr>
          <a:xfrm rot="333668">
            <a:off x="15195562" y="727320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9</a:t>
            </a:r>
          </a:p>
        </p:txBody>
      </p:sp>
      <p:sp>
        <p:nvSpPr>
          <p:cNvPr id="23" name="TextBox 23"/>
          <p:cNvSpPr txBox="1"/>
          <p:nvPr/>
        </p:nvSpPr>
        <p:spPr>
          <a:xfrm rot="333668">
            <a:off x="15031937" y="2407830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8</a:t>
            </a:r>
          </a:p>
        </p:txBody>
      </p:sp>
      <p:sp>
        <p:nvSpPr>
          <p:cNvPr id="24" name="TextBox 24"/>
          <p:cNvSpPr txBox="1"/>
          <p:nvPr/>
        </p:nvSpPr>
        <p:spPr>
          <a:xfrm rot="333668">
            <a:off x="16665264" y="2566861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7</a:t>
            </a:r>
          </a:p>
        </p:txBody>
      </p:sp>
      <p:sp>
        <p:nvSpPr>
          <p:cNvPr id="25" name="TextBox 25"/>
          <p:cNvSpPr txBox="1"/>
          <p:nvPr/>
        </p:nvSpPr>
        <p:spPr>
          <a:xfrm rot="333668">
            <a:off x="13390543" y="2248942"/>
            <a:ext cx="1112948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4</a:t>
            </a:r>
          </a:p>
        </p:txBody>
      </p:sp>
      <p:sp>
        <p:nvSpPr>
          <p:cNvPr id="26" name="TextBox 26"/>
          <p:cNvSpPr txBox="1"/>
          <p:nvPr/>
        </p:nvSpPr>
        <p:spPr>
          <a:xfrm rot="333668">
            <a:off x="14870265" y="4109863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2</a:t>
            </a:r>
          </a:p>
        </p:txBody>
      </p:sp>
      <p:sp>
        <p:nvSpPr>
          <p:cNvPr id="27" name="TextBox 27"/>
          <p:cNvSpPr txBox="1"/>
          <p:nvPr/>
        </p:nvSpPr>
        <p:spPr>
          <a:xfrm rot="333668">
            <a:off x="16503178" y="4248668"/>
            <a:ext cx="1093880" cy="53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D9176C"/>
                </a:solidFill>
                <a:latin typeface="Open Sans Extra Bold"/>
              </a:rPr>
              <a:t>3</a:t>
            </a:r>
          </a:p>
        </p:txBody>
      </p:sp>
      <p:sp>
        <p:nvSpPr>
          <p:cNvPr id="28" name="TextBox 28"/>
          <p:cNvSpPr txBox="1"/>
          <p:nvPr/>
        </p:nvSpPr>
        <p:spPr>
          <a:xfrm rot="333668">
            <a:off x="13228871" y="3950975"/>
            <a:ext cx="1112948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5</a:t>
            </a:r>
          </a:p>
        </p:txBody>
      </p:sp>
      <p:sp>
        <p:nvSpPr>
          <p:cNvPr id="29" name="TextBox 29"/>
          <p:cNvSpPr txBox="1"/>
          <p:nvPr/>
        </p:nvSpPr>
        <p:spPr>
          <a:xfrm rot="333668">
            <a:off x="16828889" y="886351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6</a:t>
            </a:r>
          </a:p>
        </p:txBody>
      </p:sp>
      <p:sp>
        <p:nvSpPr>
          <p:cNvPr id="30" name="TextBox 30"/>
          <p:cNvSpPr txBox="1"/>
          <p:nvPr/>
        </p:nvSpPr>
        <p:spPr>
          <a:xfrm rot="333668">
            <a:off x="14674879" y="5781793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8</a:t>
            </a:r>
          </a:p>
        </p:txBody>
      </p:sp>
      <p:sp>
        <p:nvSpPr>
          <p:cNvPr id="31" name="TextBox 31"/>
          <p:cNvSpPr txBox="1"/>
          <p:nvPr/>
        </p:nvSpPr>
        <p:spPr>
          <a:xfrm rot="333668">
            <a:off x="14511255" y="7462302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6</a:t>
            </a:r>
          </a:p>
        </p:txBody>
      </p:sp>
      <p:sp>
        <p:nvSpPr>
          <p:cNvPr id="32" name="TextBox 32"/>
          <p:cNvSpPr txBox="1"/>
          <p:nvPr/>
        </p:nvSpPr>
        <p:spPr>
          <a:xfrm rot="333668">
            <a:off x="16144582" y="7621333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2</a:t>
            </a:r>
          </a:p>
        </p:txBody>
      </p:sp>
      <p:sp>
        <p:nvSpPr>
          <p:cNvPr id="33" name="TextBox 33"/>
          <p:cNvSpPr txBox="1"/>
          <p:nvPr/>
        </p:nvSpPr>
        <p:spPr>
          <a:xfrm rot="333668">
            <a:off x="12869861" y="7303414"/>
            <a:ext cx="1112948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7</a:t>
            </a:r>
          </a:p>
        </p:txBody>
      </p:sp>
      <p:sp>
        <p:nvSpPr>
          <p:cNvPr id="34" name="TextBox 34"/>
          <p:cNvSpPr txBox="1"/>
          <p:nvPr/>
        </p:nvSpPr>
        <p:spPr>
          <a:xfrm rot="333668">
            <a:off x="15982910" y="9323366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9</a:t>
            </a:r>
          </a:p>
        </p:txBody>
      </p:sp>
      <p:sp>
        <p:nvSpPr>
          <p:cNvPr id="35" name="TextBox 35"/>
          <p:cNvSpPr txBox="1"/>
          <p:nvPr/>
        </p:nvSpPr>
        <p:spPr>
          <a:xfrm rot="333668">
            <a:off x="16308207" y="5940823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4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695926" y="6792181"/>
            <a:ext cx="2239203" cy="575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0"/>
              </a:lnSpc>
            </a:pPr>
            <a:r>
              <a:rPr lang="en-US" sz="4300">
                <a:solidFill>
                  <a:srgbClr val="F1E7DE"/>
                </a:solidFill>
                <a:latin typeface="Open Sans Extra Bold Italics"/>
              </a:rPr>
              <a:t>Start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19434" y="0"/>
            <a:ext cx="1418532" cy="19804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l="8581" t="12770" r="35229"/>
          <a:stretch>
            <a:fillRect/>
          </a:stretch>
        </p:blipFill>
        <p:spPr>
          <a:xfrm>
            <a:off x="1405422" y="3766044"/>
            <a:ext cx="5962690" cy="521550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361409" y="3766044"/>
            <a:ext cx="5460830" cy="521550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289887" y="141632"/>
            <a:ext cx="7436584" cy="887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D9176C"/>
                </a:solidFill>
                <a:latin typeface="Open Sans Extra Bold"/>
              </a:rPr>
              <a:t>Giải và in ra màn hình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2556" y="2406866"/>
            <a:ext cx="17962888" cy="58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D9176C"/>
                </a:solidFill>
                <a:latin typeface="Open Sans Extra Bold"/>
              </a:rPr>
              <a:t>Sử dụng thuật toán best first search được bắt nguồn từ thuật toán backtracking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4B80E2-F1FA-71FC-3A91-6FAF42BDBE00}"/>
              </a:ext>
            </a:extLst>
          </p:cNvPr>
          <p:cNvSpPr/>
          <p:nvPr/>
        </p:nvSpPr>
        <p:spPr>
          <a:xfrm>
            <a:off x="3737658" y="4681835"/>
            <a:ext cx="10812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Cảm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thầy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bạn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đã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lắng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70582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6114859" y="7216144"/>
            <a:ext cx="7597349" cy="500475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437946" y="0"/>
            <a:ext cx="7850054" cy="10287000"/>
            <a:chOff x="0" y="0"/>
            <a:chExt cx="10466739" cy="137160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/>
            <a:srcRect l="22465" t="9528" r="36038" b="14748"/>
            <a:stretch>
              <a:fillRect/>
            </a:stretch>
          </p:blipFill>
          <p:spPr>
            <a:xfrm>
              <a:off x="0" y="0"/>
              <a:ext cx="10466739" cy="13716000"/>
            </a:xfrm>
            <a:prstGeom prst="rect">
              <a:avLst/>
            </a:prstGeom>
          </p:spPr>
        </p:pic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632394" y="8429788"/>
            <a:ext cx="3252010" cy="39615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488566" y="3200902"/>
            <a:ext cx="4884036" cy="4114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63640" y="1152525"/>
            <a:ext cx="10989722" cy="939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7000">
                <a:solidFill>
                  <a:srgbClr val="D9176C"/>
                </a:solidFill>
                <a:latin typeface="Open Sans Extra Bold"/>
              </a:rPr>
              <a:t>Làm bằng cách nào?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00285" y="3277102"/>
            <a:ext cx="6144635" cy="783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9"/>
              </a:lnSpc>
              <a:spcBef>
                <a:spcPct val="0"/>
              </a:spcBef>
            </a:pPr>
            <a:r>
              <a:rPr lang="en-US" sz="3099">
                <a:solidFill>
                  <a:srgbClr val="D9176C"/>
                </a:solidFill>
                <a:latin typeface="Open Sans Extra Bold"/>
              </a:rPr>
              <a:t>Lấy hình ảnh trò chơi sudoku từ webcam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00285" y="4750473"/>
            <a:ext cx="6144635" cy="783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9"/>
              </a:lnSpc>
              <a:spcBef>
                <a:spcPct val="0"/>
              </a:spcBef>
            </a:pPr>
            <a:r>
              <a:rPr lang="en-US" sz="3099">
                <a:solidFill>
                  <a:srgbClr val="D9176C"/>
                </a:solidFill>
                <a:latin typeface="Open Sans Extra Bold"/>
              </a:rPr>
              <a:t>Phân tích và xác định các con số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00285" y="6219787"/>
            <a:ext cx="6144635" cy="393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9"/>
              </a:lnSpc>
              <a:spcBef>
                <a:spcPct val="0"/>
              </a:spcBef>
            </a:pPr>
            <a:r>
              <a:rPr lang="en-US" sz="3099">
                <a:solidFill>
                  <a:srgbClr val="D9176C"/>
                </a:solidFill>
                <a:latin typeface="Open Sans Extra Bold"/>
              </a:rPr>
              <a:t>Giải và in ra màn hình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08183" y="0"/>
            <a:ext cx="2003337" cy="20033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98935" y="2853370"/>
            <a:ext cx="2290130" cy="229013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951666" y="177888"/>
            <a:ext cx="10989722" cy="1825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7000" dirty="0" err="1">
                <a:solidFill>
                  <a:srgbClr val="D9176C"/>
                </a:solidFill>
                <a:latin typeface="Open Sans Extra Bold"/>
              </a:rPr>
              <a:t>Lấy</a:t>
            </a:r>
            <a:r>
              <a:rPr lang="en-US" sz="70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7000" dirty="0" err="1">
                <a:solidFill>
                  <a:srgbClr val="D9176C"/>
                </a:solidFill>
                <a:latin typeface="Open Sans Extra Bold"/>
              </a:rPr>
              <a:t>hình</a:t>
            </a:r>
            <a:r>
              <a:rPr lang="en-US" sz="70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7000" dirty="0" err="1">
                <a:solidFill>
                  <a:srgbClr val="D9176C"/>
                </a:solidFill>
                <a:latin typeface="Open Sans Extra Bold"/>
              </a:rPr>
              <a:t>ảnh</a:t>
            </a:r>
            <a:r>
              <a:rPr lang="en-US" sz="70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7000" dirty="0" err="1">
                <a:solidFill>
                  <a:srgbClr val="D9176C"/>
                </a:solidFill>
                <a:latin typeface="Open Sans Extra Bold"/>
              </a:rPr>
              <a:t>trò</a:t>
            </a:r>
            <a:r>
              <a:rPr lang="en-US" sz="70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7000" dirty="0" err="1">
                <a:solidFill>
                  <a:srgbClr val="D9176C"/>
                </a:solidFill>
                <a:latin typeface="Open Sans Extra Bold"/>
              </a:rPr>
              <a:t>chơi</a:t>
            </a:r>
            <a:r>
              <a:rPr lang="en-US" sz="7000" dirty="0">
                <a:solidFill>
                  <a:srgbClr val="D9176C"/>
                </a:solidFill>
                <a:latin typeface="Open Sans Extra Bold"/>
              </a:rPr>
              <a:t> sudoku </a:t>
            </a:r>
            <a:r>
              <a:rPr lang="en-US" sz="7000" dirty="0" err="1">
                <a:solidFill>
                  <a:srgbClr val="D9176C"/>
                </a:solidFill>
                <a:latin typeface="Open Sans Extra Bold"/>
              </a:rPr>
              <a:t>từ</a:t>
            </a:r>
            <a:r>
              <a:rPr lang="en-US" sz="7000" dirty="0">
                <a:solidFill>
                  <a:srgbClr val="D9176C"/>
                </a:solidFill>
                <a:latin typeface="Open Sans Extra Bold"/>
              </a:rPr>
              <a:t> webcam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05449" y="6724002"/>
            <a:ext cx="1928987" cy="318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400">
                <a:solidFill>
                  <a:srgbClr val="D9176C"/>
                </a:solidFill>
                <a:latin typeface="Open Sans Extra Bold"/>
              </a:rPr>
              <a:t>Original img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83730" y="6724002"/>
            <a:ext cx="1695019" cy="318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400">
                <a:solidFill>
                  <a:srgbClr val="D9176C"/>
                </a:solidFill>
                <a:latin typeface="Open Sans Extra Bold"/>
              </a:rPr>
              <a:t>Binary img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76871" y="7453635"/>
            <a:ext cx="15734258" cy="1804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8557" lvl="1" indent="-374279" algn="ctr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D9176C"/>
                </a:solidFill>
                <a:latin typeface="Open Sans Extra Bold"/>
              </a:rPr>
              <a:t>Chuyển kênh màu sang màu gray </a:t>
            </a:r>
          </a:p>
          <a:p>
            <a:pPr marL="748557" lvl="1" indent="-374279" algn="ctr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D9176C"/>
                </a:solidFill>
                <a:latin typeface="Open Sans Extra Bold"/>
              </a:rPr>
              <a:t>Dùng Gaussian blur để khử nhiễu</a:t>
            </a:r>
          </a:p>
          <a:p>
            <a:pPr marL="748557" lvl="1" indent="-374279" algn="ctr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D9176C"/>
                </a:solidFill>
                <a:latin typeface="Open Sans Extra Bold"/>
              </a:rPr>
              <a:t>Sử dụng Adaptive Thresholding để chuyển hình sang ảnh nhị phân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711CFD-B4F4-4F68-03EB-CE4BCDB33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42" y="2027472"/>
            <a:ext cx="6553200" cy="457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9E5B0D-70CA-BA7C-402E-6AB38D70F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239" y="2027472"/>
            <a:ext cx="6096000" cy="4572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70883" y="377949"/>
            <a:ext cx="1746234" cy="171448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2683423"/>
            <a:ext cx="18288000" cy="1910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  <a:spcBef>
                <a:spcPct val="0"/>
              </a:spcBef>
            </a:pPr>
            <a:r>
              <a:rPr lang="en-US" sz="3600" dirty="0">
                <a:solidFill>
                  <a:srgbClr val="D9176C"/>
                </a:solidFill>
                <a:latin typeface="Codec Pro"/>
              </a:rPr>
              <a:t>gray = cv2.cvtColor(image, cv2.COLOR_BGR2GRAY)</a:t>
            </a:r>
          </a:p>
          <a:p>
            <a:pPr algn="just">
              <a:lnSpc>
                <a:spcPts val="3600"/>
              </a:lnSpc>
              <a:spcBef>
                <a:spcPct val="0"/>
              </a:spcBef>
            </a:pPr>
            <a:r>
              <a:rPr lang="en-US" sz="3600" dirty="0">
                <a:solidFill>
                  <a:srgbClr val="D9176C"/>
                </a:solidFill>
                <a:latin typeface="Codec Pro"/>
              </a:rPr>
              <a:t>blur = cv2.GaussianBlur(gray, (5,5), 2)</a:t>
            </a:r>
          </a:p>
          <a:p>
            <a:pPr algn="just">
              <a:lnSpc>
                <a:spcPts val="3600"/>
              </a:lnSpc>
              <a:spcBef>
                <a:spcPct val="0"/>
              </a:spcBef>
            </a:pPr>
            <a:r>
              <a:rPr lang="en-US" sz="3600" dirty="0">
                <a:solidFill>
                  <a:srgbClr val="D9176C"/>
                </a:solidFill>
                <a:latin typeface="Codec Pro"/>
              </a:rPr>
              <a:t>thresh = cv2.adaptiveThreshold(blur, 255, 1, 1, 11, 2)</a:t>
            </a:r>
          </a:p>
          <a:p>
            <a:pPr algn="just">
              <a:lnSpc>
                <a:spcPts val="3600"/>
              </a:lnSpc>
              <a:spcBef>
                <a:spcPct val="0"/>
              </a:spcBef>
            </a:pPr>
            <a:endParaRPr lang="en-US" sz="3600" dirty="0">
              <a:solidFill>
                <a:srgbClr val="D9176C"/>
              </a:solidFill>
              <a:latin typeface="Codec Pro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828360" y="5017399"/>
            <a:ext cx="3452973" cy="345297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310486" y="5205982"/>
            <a:ext cx="4117302" cy="429571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856094"/>
            <a:ext cx="2698771" cy="106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BEC4"/>
                </a:solidFill>
                <a:latin typeface="Open Sans Extra Bold"/>
              </a:rPr>
              <a:t>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78975" y="3920667"/>
            <a:ext cx="2698771" cy="106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BEC4"/>
                </a:solidFill>
                <a:latin typeface="Open Sans Extra Bold"/>
              </a:rPr>
              <a:t>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0264" y="7295165"/>
            <a:ext cx="2698771" cy="106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BEC4"/>
                </a:solidFill>
                <a:latin typeface="Open Sans Extra Bold"/>
              </a:rPr>
              <a:t>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60529" y="2127467"/>
            <a:ext cx="2698771" cy="106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BEC4"/>
                </a:solidFill>
                <a:latin typeface="Open Sans Extra Bold"/>
              </a:rPr>
              <a:t>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560529" y="5132496"/>
            <a:ext cx="2698771" cy="106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BEC4"/>
                </a:solidFill>
                <a:latin typeface="Open Sans Extra Bold"/>
              </a:rPr>
              <a:t>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183987" y="8014666"/>
            <a:ext cx="2698771" cy="106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BEC4"/>
                </a:solidFill>
                <a:latin typeface="Open Sans Extra Bold"/>
              </a:rPr>
              <a:t>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77746" y="4313968"/>
            <a:ext cx="10725352" cy="938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D9176C"/>
                </a:solidFill>
                <a:latin typeface="Open Sans Extra Bold"/>
              </a:rPr>
              <a:t>Sử</a:t>
            </a:r>
            <a:r>
              <a:rPr lang="en-US" sz="36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3600" dirty="0" err="1">
                <a:solidFill>
                  <a:srgbClr val="D9176C"/>
                </a:solidFill>
                <a:latin typeface="Open Sans Extra Bold"/>
              </a:rPr>
              <a:t>dụng</a:t>
            </a:r>
            <a:r>
              <a:rPr lang="en-US" sz="3600" dirty="0">
                <a:solidFill>
                  <a:srgbClr val="D9176C"/>
                </a:solidFill>
                <a:latin typeface="Open Sans Extra Bold"/>
              </a:rPr>
              <a:t> find contour </a:t>
            </a:r>
            <a:r>
              <a:rPr lang="en-US" sz="3600" dirty="0" err="1">
                <a:solidFill>
                  <a:srgbClr val="D9176C"/>
                </a:solidFill>
                <a:latin typeface="Open Sans Extra Bold"/>
              </a:rPr>
              <a:t>và</a:t>
            </a:r>
            <a:r>
              <a:rPr lang="en-US" sz="36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3600" dirty="0" err="1">
                <a:solidFill>
                  <a:srgbClr val="D9176C"/>
                </a:solidFill>
                <a:latin typeface="Open Sans Extra Bold"/>
              </a:rPr>
              <a:t>contourArea</a:t>
            </a:r>
            <a:r>
              <a:rPr lang="en-US" sz="36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3600" dirty="0" err="1">
                <a:solidFill>
                  <a:srgbClr val="D9176C"/>
                </a:solidFill>
                <a:latin typeface="Open Sans Extra Bold"/>
              </a:rPr>
              <a:t>để</a:t>
            </a:r>
            <a:r>
              <a:rPr lang="en-US" sz="36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3600" dirty="0" err="1">
                <a:solidFill>
                  <a:srgbClr val="D9176C"/>
                </a:solidFill>
                <a:latin typeface="Open Sans Extra Bold"/>
              </a:rPr>
              <a:t>tìm</a:t>
            </a:r>
            <a:r>
              <a:rPr lang="en-US" sz="3600" dirty="0">
                <a:solidFill>
                  <a:srgbClr val="D9176C"/>
                </a:solidFill>
                <a:latin typeface="Open Sans Extra Bold"/>
              </a:rPr>
              <a:t> contours </a:t>
            </a:r>
            <a:r>
              <a:rPr lang="en-US" sz="3600" dirty="0" err="1">
                <a:solidFill>
                  <a:srgbClr val="D9176C"/>
                </a:solidFill>
                <a:latin typeface="Open Sans Extra Bold"/>
              </a:rPr>
              <a:t>lớn</a:t>
            </a:r>
            <a:r>
              <a:rPr lang="en-US" sz="36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3600" dirty="0" err="1">
                <a:solidFill>
                  <a:srgbClr val="D9176C"/>
                </a:solidFill>
                <a:latin typeface="Open Sans Extra Bold"/>
              </a:rPr>
              <a:t>nhất</a:t>
            </a:r>
            <a:r>
              <a:rPr lang="en-US" sz="36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3600" dirty="0" err="1">
                <a:solidFill>
                  <a:srgbClr val="D9176C"/>
                </a:solidFill>
                <a:latin typeface="Open Sans Extra Bold"/>
              </a:rPr>
              <a:t>tìm</a:t>
            </a:r>
            <a:r>
              <a:rPr lang="en-US" sz="3600" dirty="0">
                <a:solidFill>
                  <a:srgbClr val="D9176C"/>
                </a:solidFill>
                <a:latin typeface="Open Sans Extra Bold"/>
              </a:rPr>
              <a:t> 4 </a:t>
            </a:r>
            <a:r>
              <a:rPr lang="en-US" sz="3600" dirty="0" err="1">
                <a:solidFill>
                  <a:srgbClr val="D9176C"/>
                </a:solidFill>
                <a:latin typeface="Open Sans Extra Bold"/>
              </a:rPr>
              <a:t>góc</a:t>
            </a:r>
            <a:r>
              <a:rPr lang="en-US" sz="36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3600" dirty="0" err="1">
                <a:solidFill>
                  <a:srgbClr val="D9176C"/>
                </a:solidFill>
                <a:latin typeface="Open Sans Extra Bold"/>
              </a:rPr>
              <a:t>của</a:t>
            </a:r>
            <a:r>
              <a:rPr lang="en-US" sz="3600" dirty="0">
                <a:solidFill>
                  <a:srgbClr val="D9176C"/>
                </a:solidFill>
                <a:latin typeface="Open Sans Extra Bold"/>
              </a:rPr>
              <a:t> contours </a:t>
            </a:r>
            <a:r>
              <a:rPr lang="en-US" sz="3600" dirty="0" err="1">
                <a:solidFill>
                  <a:srgbClr val="D9176C"/>
                </a:solidFill>
                <a:latin typeface="Open Sans Extra Bold"/>
              </a:rPr>
              <a:t>ấy</a:t>
            </a:r>
            <a:endParaRPr lang="en-US" sz="3600" dirty="0">
              <a:solidFill>
                <a:srgbClr val="D9176C"/>
              </a:solidFill>
              <a:latin typeface="Open Sans Extra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969246" y="9675043"/>
            <a:ext cx="6799782" cy="37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5"/>
              </a:lnSpc>
              <a:spcBef>
                <a:spcPct val="0"/>
              </a:spcBef>
            </a:pPr>
            <a:r>
              <a:rPr lang="en-US" sz="2875">
                <a:solidFill>
                  <a:srgbClr val="D9176C"/>
                </a:solidFill>
                <a:latin typeface="Open Sans Extra Bold"/>
              </a:rPr>
              <a:t>Wrap sudoku bằng warpPerspective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2D8562-8A69-C514-BE74-44B5BF81F9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06" y="166100"/>
            <a:ext cx="5041987" cy="3781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70883" y="377949"/>
            <a:ext cx="1746234" cy="171448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683423"/>
            <a:ext cx="9525" cy="53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0" y="2957686"/>
            <a:ext cx="17963263" cy="5109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Codec Pro"/>
              </a:rPr>
              <a:t>contours, _ = cv2.findContours(thresh, cv2.RETR_TREE, cv2.CHAIN_APPROX_SIMPLE)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Codec Pro"/>
              </a:rPr>
              <a:t>cv2.contourArea(c)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Codec Pro"/>
              </a:rPr>
              <a:t>    if area &gt; max_area: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Codec Pro"/>
              </a:rPr>
              <a:t>      max_area = area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Codec Pro"/>
              </a:rPr>
              <a:t>      biggest_contour = c 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Codec Pro"/>
              </a:rPr>
              <a:t>epsilon = coefficient * cv2.arcLength(contours, True)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Codec Pro"/>
              </a:rPr>
              <a:t>    poly_approx = cv2.approxPolyDP(contours, epsilon, True)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Codec Pro"/>
              </a:rPr>
              <a:t>    hull = cv2.convexHull(poly_approx)</a:t>
            </a:r>
          </a:p>
          <a:p>
            <a:pPr>
              <a:lnSpc>
                <a:spcPts val="3600"/>
              </a:lnSpc>
            </a:pPr>
            <a:endParaRPr lang="en-US" sz="3600">
              <a:solidFill>
                <a:srgbClr val="D9176C"/>
              </a:solidFill>
              <a:latin typeface="Codec Pro"/>
            </a:endParaRPr>
          </a:p>
          <a:p>
            <a:pPr>
              <a:lnSpc>
                <a:spcPts val="3600"/>
              </a:lnSpc>
            </a:pPr>
            <a:endParaRPr lang="en-US" sz="3600">
              <a:solidFill>
                <a:srgbClr val="D9176C"/>
              </a:solidFill>
              <a:latin typeface="Codec Pro"/>
            </a:endParaRPr>
          </a:p>
          <a:p>
            <a:pPr>
              <a:lnSpc>
                <a:spcPts val="3600"/>
              </a:lnSpc>
              <a:spcBef>
                <a:spcPct val="0"/>
              </a:spcBef>
            </a:pPr>
            <a:endParaRPr lang="en-US" sz="3600">
              <a:solidFill>
                <a:srgbClr val="D9176C"/>
              </a:solidFill>
              <a:latin typeface="Codec Pr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0" y="6985155"/>
            <a:ext cx="13771423" cy="1780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D9176C"/>
                </a:solidFill>
                <a:latin typeface="Open Sans Extra Bold"/>
              </a:rPr>
              <a:t>với 2 điều kiện: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9176C"/>
                </a:solidFill>
                <a:latin typeface="Open Sans Extra Bold"/>
              </a:rPr>
              <a:t>4 góc của sudoku phải có sai số bé hơn 20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9176C"/>
                </a:solidFill>
                <a:latin typeface="Open Sans Extra Bold"/>
              </a:rPr>
              <a:t>độ dài của 4 cạnh phải bằng nhau (không được sai quá 1.2) 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78792" y="24000"/>
            <a:ext cx="1426675" cy="200940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462792" y="75592"/>
            <a:ext cx="7381584" cy="1810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D9176C"/>
                </a:solidFill>
                <a:latin typeface="Open Sans Extra Bold"/>
              </a:rPr>
              <a:t>Phân tích và xác định các con số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785460"/>
            <a:ext cx="9081145" cy="728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800">
                <a:solidFill>
                  <a:srgbClr val="D9176C"/>
                </a:solidFill>
                <a:latin typeface="Open Sans Extra Bold"/>
              </a:rPr>
              <a:t>Chia nhỏ sudoku thành các hình vuông nhỏ 9x9 xác định các ô trắng theo 2 tiêu chí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3276814" y="2033400"/>
            <a:ext cx="3370848" cy="3473917"/>
            <a:chOff x="0" y="0"/>
            <a:chExt cx="4494465" cy="463189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5984" y="0"/>
              <a:ext cx="4439511" cy="463189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5984" y="166942"/>
              <a:ext cx="1529463" cy="152946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5984" y="1696405"/>
              <a:ext cx="1529463" cy="1529463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5984" y="3141397"/>
              <a:ext cx="1490493" cy="1490493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471008" y="166942"/>
              <a:ext cx="1529463" cy="1529463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474509" y="1643902"/>
              <a:ext cx="1529463" cy="1529463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474509" y="3141397"/>
              <a:ext cx="1490493" cy="1490493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965002" y="166942"/>
              <a:ext cx="1529463" cy="1529463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965002" y="1608433"/>
              <a:ext cx="1529463" cy="1529463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926032" y="3102427"/>
              <a:ext cx="1529463" cy="1529463"/>
            </a:xfrm>
            <a:prstGeom prst="rect">
              <a:avLst/>
            </a:prstGeom>
          </p:spPr>
        </p:pic>
        <p:sp>
          <p:nvSpPr>
            <p:cNvPr id="16" name="AutoShape 16"/>
            <p:cNvSpPr/>
            <p:nvPr/>
          </p:nvSpPr>
          <p:spPr>
            <a:xfrm>
              <a:off x="15984" y="4135867"/>
              <a:ext cx="4439511" cy="0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54954" y="3756047"/>
              <a:ext cx="4439511" cy="0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>
              <a:off x="0" y="2659015"/>
              <a:ext cx="4439511" cy="0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>
              <a:off x="15984" y="2176338"/>
              <a:ext cx="4439511" cy="0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AutoShape 20"/>
            <p:cNvSpPr/>
            <p:nvPr/>
          </p:nvSpPr>
          <p:spPr>
            <a:xfrm>
              <a:off x="503087" y="188878"/>
              <a:ext cx="0" cy="4439511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AutoShape 21"/>
            <p:cNvSpPr/>
            <p:nvPr/>
          </p:nvSpPr>
          <p:spPr>
            <a:xfrm>
              <a:off x="1002755" y="153409"/>
              <a:ext cx="0" cy="4439511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" name="AutoShape 22"/>
            <p:cNvSpPr/>
            <p:nvPr/>
          </p:nvSpPr>
          <p:spPr>
            <a:xfrm>
              <a:off x="1992537" y="166942"/>
              <a:ext cx="0" cy="4439511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AutoShape 23"/>
            <p:cNvSpPr/>
            <p:nvPr/>
          </p:nvSpPr>
          <p:spPr>
            <a:xfrm>
              <a:off x="2479307" y="166942"/>
              <a:ext cx="0" cy="4439511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4" name="TextBox 24"/>
          <p:cNvSpPr txBox="1"/>
          <p:nvPr/>
        </p:nvSpPr>
        <p:spPr>
          <a:xfrm>
            <a:off x="231437" y="3485252"/>
            <a:ext cx="9207547" cy="976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D9176C"/>
                </a:solidFill>
                <a:latin typeface="Open Sans Extra Bold"/>
              </a:rPr>
              <a:t>Sử dụng hàm connectComponetwithStats đê kết nối với tùng ô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05549" y="4535360"/>
            <a:ext cx="11533568" cy="448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if(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len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(sizes) &lt;= 1):</a:t>
            </a:r>
          </a:p>
          <a:p>
            <a:pPr>
              <a:lnSpc>
                <a:spcPts val="3220"/>
              </a:lnSpc>
            </a:pP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  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blank_image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=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np.zeros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(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image.shape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)</a:t>
            </a:r>
          </a:p>
          <a:p>
            <a:pPr>
              <a:lnSpc>
                <a:spcPts val="3220"/>
              </a:lnSpc>
            </a:pP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  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blank_image.fill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(255)</a:t>
            </a:r>
          </a:p>
          <a:p>
            <a:pPr>
              <a:lnSpc>
                <a:spcPts val="3220"/>
              </a:lnSpc>
            </a:pP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   return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blank_image</a:t>
            </a:r>
            <a:endParaRPr lang="en-US" sz="2300" dirty="0">
              <a:solidFill>
                <a:srgbClr val="D9176C"/>
              </a:solidFill>
              <a:latin typeface="Open Sans Extra Bold"/>
            </a:endParaRPr>
          </a:p>
          <a:p>
            <a:pPr>
              <a:lnSpc>
                <a:spcPts val="3220"/>
              </a:lnSpc>
            </a:pP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for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i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in range(2,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nb_components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):</a:t>
            </a:r>
          </a:p>
          <a:p>
            <a:pPr>
              <a:lnSpc>
                <a:spcPts val="3220"/>
              </a:lnSpc>
            </a:pP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   if sizes[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i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] &gt;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max_size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:</a:t>
            </a:r>
          </a:p>
          <a:p>
            <a:pPr>
              <a:lnSpc>
                <a:spcPts val="3220"/>
              </a:lnSpc>
            </a:pP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    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max_label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=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i</a:t>
            </a:r>
            <a:endParaRPr lang="en-US" sz="2300" dirty="0">
              <a:solidFill>
                <a:srgbClr val="D9176C"/>
              </a:solidFill>
              <a:latin typeface="Open Sans Extra Bold"/>
            </a:endParaRPr>
          </a:p>
          <a:p>
            <a:pPr>
              <a:lnSpc>
                <a:spcPts val="3220"/>
              </a:lnSpc>
            </a:pP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    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max_size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= sizes[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i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]</a:t>
            </a:r>
          </a:p>
          <a:p>
            <a:pPr>
              <a:lnSpc>
                <a:spcPts val="3220"/>
              </a:lnSpc>
            </a:pP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Hàm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check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xem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có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hơn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1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thành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phần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để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kết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nối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hay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không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.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Nếu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không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thì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nó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sẽ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tạo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ra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1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hình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ảnh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chứa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đầy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pixels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màu</a:t>
            </a:r>
            <a:r>
              <a:rPr lang="en-US" sz="2300" dirty="0">
                <a:solidFill>
                  <a:srgbClr val="D9176C"/>
                </a:solidFill>
                <a:latin typeface="Open Sans Extra Bold"/>
              </a:rPr>
              <a:t> </a:t>
            </a:r>
            <a:r>
              <a:rPr lang="en-US" sz="2300" dirty="0" err="1">
                <a:solidFill>
                  <a:srgbClr val="D9176C"/>
                </a:solidFill>
                <a:latin typeface="Open Sans Extra Bold"/>
              </a:rPr>
              <a:t>trắng</a:t>
            </a:r>
            <a:endParaRPr lang="en-US" sz="2300" dirty="0">
              <a:solidFill>
                <a:srgbClr val="D9176C"/>
              </a:solidFill>
              <a:latin typeface="Open Sans Extra Bold"/>
            </a:endParaRPr>
          </a:p>
          <a:p>
            <a:pPr>
              <a:lnSpc>
                <a:spcPts val="3220"/>
              </a:lnSpc>
            </a:pPr>
            <a:endParaRPr lang="en-US" sz="2300" dirty="0">
              <a:solidFill>
                <a:srgbClr val="D9176C"/>
              </a:solidFill>
              <a:latin typeface="Open Sans Extra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05549" y="8760084"/>
            <a:ext cx="7737275" cy="375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800">
                <a:solidFill>
                  <a:srgbClr val="D9176C"/>
                </a:solidFill>
                <a:latin typeface="Open Sans Extra Bold"/>
              </a:rPr>
              <a:t>Để xác định được có quá ít pixels màu đen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76814" y="2033400"/>
            <a:ext cx="3370848" cy="3473917"/>
            <a:chOff x="0" y="0"/>
            <a:chExt cx="4494465" cy="463189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984" y="0"/>
              <a:ext cx="4439511" cy="463189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5984" y="166942"/>
              <a:ext cx="1529463" cy="1529463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5984" y="1696405"/>
              <a:ext cx="1529463" cy="1529463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5984" y="3141397"/>
              <a:ext cx="1490493" cy="149049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471008" y="166942"/>
              <a:ext cx="1529463" cy="152946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474509" y="1643902"/>
              <a:ext cx="1529463" cy="1529463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474509" y="3141397"/>
              <a:ext cx="1490493" cy="1490493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965002" y="166942"/>
              <a:ext cx="1529463" cy="1529463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965002" y="1608433"/>
              <a:ext cx="1529463" cy="1529463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926032" y="3102427"/>
              <a:ext cx="1529463" cy="1529463"/>
            </a:xfrm>
            <a:prstGeom prst="rect">
              <a:avLst/>
            </a:prstGeom>
          </p:spPr>
        </p:pic>
        <p:sp>
          <p:nvSpPr>
            <p:cNvPr id="13" name="AutoShape 13"/>
            <p:cNvSpPr/>
            <p:nvPr/>
          </p:nvSpPr>
          <p:spPr>
            <a:xfrm>
              <a:off x="15984" y="4135867"/>
              <a:ext cx="4439511" cy="0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54954" y="3756047"/>
              <a:ext cx="4439511" cy="0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>
              <a:off x="0" y="2659015"/>
              <a:ext cx="4439511" cy="0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>
              <a:off x="15984" y="2176338"/>
              <a:ext cx="4439511" cy="0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503087" y="188878"/>
              <a:ext cx="0" cy="4439511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>
              <a:off x="1002755" y="153409"/>
              <a:ext cx="0" cy="4439511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>
              <a:off x="1992537" y="166942"/>
              <a:ext cx="0" cy="4439511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AutoShape 20"/>
            <p:cNvSpPr/>
            <p:nvPr/>
          </p:nvSpPr>
          <p:spPr>
            <a:xfrm>
              <a:off x="2479307" y="166942"/>
              <a:ext cx="0" cy="4439511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78792" y="24000"/>
            <a:ext cx="1426675" cy="2009401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2462792" y="75592"/>
            <a:ext cx="7381584" cy="1810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D9176C"/>
                </a:solidFill>
                <a:latin typeface="Open Sans Extra Bold"/>
              </a:rPr>
              <a:t>Phân tích và xác định các con số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248" y="3104855"/>
            <a:ext cx="9165585" cy="938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Xác định ô có quá nhiều màu trắng ở giữa trung tâm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24248" y="4110466"/>
            <a:ext cx="14572256" cy="6423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center_width = crop_image.shape[1] // 2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      center_height = crop_image.shape[0] // 2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      x_start = center_height // 2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      x_end = center_height // 2 + center_height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      y_start = center_width // 2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      y_end = center_width // 2 + center_width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      center_region = crop_image[x_start:x_end, y_start:y_end]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if center_region.sum() &gt;= center_width * center_height * 255 - 255: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        grid[i][j] = 0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        continue 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</a:rPr>
              <a:t>nếu nó đạt được 2 điều kiện thì gán nó bằng 0 và tiếp tục vòng lặp</a:t>
            </a:r>
          </a:p>
          <a:p>
            <a:pPr>
              <a:lnSpc>
                <a:spcPts val="3600"/>
              </a:lnSpc>
              <a:spcBef>
                <a:spcPct val="0"/>
              </a:spcBef>
            </a:pPr>
            <a:endParaRPr lang="en-US" sz="3600">
              <a:solidFill>
                <a:srgbClr val="D9176C"/>
              </a:solidFill>
              <a:latin typeface="Open Sans Extra Bol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76923" y="1669583"/>
            <a:ext cx="3690577" cy="38505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376923" y="1808362"/>
            <a:ext cx="1271446" cy="127144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376923" y="3079809"/>
            <a:ext cx="1271446" cy="127144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376923" y="4281034"/>
            <a:ext cx="1239051" cy="123905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586488" y="1808362"/>
            <a:ext cx="1271446" cy="127144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589399" y="3036163"/>
            <a:ext cx="1271446" cy="127144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589399" y="4281034"/>
            <a:ext cx="1239051" cy="123905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828449" y="1808362"/>
            <a:ext cx="1271446" cy="127144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828449" y="3006677"/>
            <a:ext cx="1271446" cy="127144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796054" y="4248639"/>
            <a:ext cx="1271446" cy="1271446"/>
          </a:xfrm>
          <a:prstGeom prst="rect">
            <a:avLst/>
          </a:prstGeom>
        </p:spPr>
      </p:pic>
      <p:sp>
        <p:nvSpPr>
          <p:cNvPr id="12" name="AutoShape 12"/>
          <p:cNvSpPr/>
          <p:nvPr/>
        </p:nvSpPr>
        <p:spPr>
          <a:xfrm>
            <a:off x="12376923" y="5107740"/>
            <a:ext cx="3690577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2409319" y="4791995"/>
            <a:ext cx="3690577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2363636" y="3880029"/>
            <a:ext cx="3690577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2376923" y="3478778"/>
            <a:ext cx="3690577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2781853" y="1826597"/>
            <a:ext cx="0" cy="3690577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3197228" y="1797112"/>
            <a:ext cx="0" cy="3690577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020037" y="1808362"/>
            <a:ext cx="0" cy="3690577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14424690" y="1808362"/>
            <a:ext cx="0" cy="3690577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406163" y="425438"/>
            <a:ext cx="7683144" cy="887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D9176C"/>
                </a:solidFill>
                <a:latin typeface="Open Sans Extra Bold"/>
              </a:rPr>
              <a:t>Xác định các con số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0486" y="1479344"/>
            <a:ext cx="10423399" cy="7003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D9176C"/>
                </a:solidFill>
                <a:latin typeface="Open Sans Extra Bold"/>
              </a:rPr>
              <a:t>Sử dụng CNN được tạo bởi F.Chollet nằm trong thư viện keras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D9176C"/>
                </a:solidFill>
                <a:latin typeface="Open Sans Extra Bold"/>
              </a:rPr>
              <a:t>model = Sequential()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D9176C"/>
                </a:solidFill>
                <a:latin typeface="Open Sans Extra Bold"/>
              </a:rPr>
              <a:t>model.add(Conv2D(32, kernel_size=(3, 3),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D9176C"/>
                </a:solidFill>
                <a:latin typeface="Open Sans Extra Bold"/>
              </a:rPr>
              <a:t>         activation='relu',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D9176C"/>
                </a:solidFill>
                <a:latin typeface="Open Sans Extra Bold"/>
              </a:rPr>
              <a:t>         input_shape=input_shape))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D9176C"/>
                </a:solidFill>
                <a:latin typeface="Open Sans Extra Bold"/>
              </a:rPr>
              <a:t>model.add(Conv2D(64, (3, 3), activation='relu'))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D9176C"/>
                </a:solidFill>
                <a:latin typeface="Open Sans Extra Bold"/>
              </a:rPr>
              <a:t>model.add(MaxPooling2D(pool_size=(2, 2)))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D9176C"/>
                </a:solidFill>
                <a:latin typeface="Open Sans Extra Bold"/>
              </a:rPr>
              <a:t>model.add(Dropout(0.25))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D9176C"/>
                </a:solidFill>
                <a:latin typeface="Open Sans Extra Bold"/>
              </a:rPr>
              <a:t>model.add(Flatten())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D9176C"/>
                </a:solidFill>
                <a:latin typeface="Open Sans Extra Bold"/>
              </a:rPr>
              <a:t>model.add(Dense(128, activation='relu'))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D9176C"/>
                </a:solidFill>
                <a:latin typeface="Open Sans Extra Bold"/>
              </a:rPr>
              <a:t>model.add(Dropout(0.5))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D9176C"/>
                </a:solidFill>
                <a:latin typeface="Open Sans Extra Bold"/>
              </a:rPr>
              <a:t>model.add(Dense(num_classes, activation='softmax'))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D9176C"/>
                </a:solidFill>
                <a:latin typeface="Open Sans Extra Bold"/>
              </a:rPr>
              <a:t>model.load_weights("digitRecognition.h5") </a:t>
            </a:r>
          </a:p>
          <a:p>
            <a:pPr algn="just">
              <a:lnSpc>
                <a:spcPts val="3500"/>
              </a:lnSpc>
            </a:pPr>
            <a:endParaRPr lang="en-US" sz="2500">
              <a:solidFill>
                <a:srgbClr val="D9176C"/>
              </a:solidFill>
              <a:latin typeface="Open Sans Extra Bold"/>
            </a:endParaR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D9176C"/>
                </a:solidFill>
                <a:latin typeface="Open Sans Extra Bold"/>
              </a:rPr>
              <a:t>prediction = model.predict([crop_image]) </a:t>
            </a:r>
          </a:p>
          <a:p>
            <a:pPr algn="just">
              <a:lnSpc>
                <a:spcPts val="3500"/>
              </a:lnSpc>
            </a:pPr>
            <a:endParaRPr lang="en-US" sz="2500">
              <a:solidFill>
                <a:srgbClr val="D9176C"/>
              </a:solidFill>
              <a:latin typeface="Open Sans Extra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775</Words>
  <Application>Microsoft Office PowerPoint</Application>
  <PresentationFormat>Custom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Open Sans Extra Bold</vt:lpstr>
      <vt:lpstr>Open Sans Extra Bold Italics</vt:lpstr>
      <vt:lpstr>Codec Pro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sudoku bằng opencv và keras</dc:title>
  <cp:lastModifiedBy>n20dcpt057</cp:lastModifiedBy>
  <cp:revision>2</cp:revision>
  <dcterms:created xsi:type="dcterms:W3CDTF">2006-08-16T00:00:00Z</dcterms:created>
  <dcterms:modified xsi:type="dcterms:W3CDTF">2023-05-29T04:28:36Z</dcterms:modified>
  <dc:identifier>DAFkFNWJlGM</dc:identifier>
</cp:coreProperties>
</file>