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79429-320A-42A2-B6B6-9E429BC79B91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D7687-3FBA-4123-B883-F472E669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4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775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756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948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449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505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992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610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700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166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060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24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76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937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252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23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269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896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7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594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326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24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5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B7-94A9-4D46-8112-D3588CD8ADA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9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B7-94A9-4D46-8112-D3588CD8ADA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B7-94A9-4D46-8112-D3588CD8ADA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35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solidFill>
          <a:srgbClr val="6FA8D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793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793600" y="0"/>
            <a:ext cx="9398400" cy="68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71833" y="2169000"/>
            <a:ext cx="22832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392300" y="396489"/>
            <a:ext cx="3975200" cy="6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▸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7607035" y="396489"/>
            <a:ext cx="3975200" cy="6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▸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055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B7-94A9-4D46-8112-D3588CD8ADA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B7-94A9-4D46-8112-D3588CD8ADA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2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B7-94A9-4D46-8112-D3588CD8ADA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B7-94A9-4D46-8112-D3588CD8ADA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B7-94A9-4D46-8112-D3588CD8ADA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3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B7-94A9-4D46-8112-D3588CD8ADA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8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98AEB7-94A9-4D46-8112-D3588CD8ADA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B7-94A9-4D46-8112-D3588CD8ADA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4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98AEB7-94A9-4D46-8112-D3588CD8ADA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CF3A9C-A39D-4431-BF19-39BA02DB94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6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dynamodb/latest/developerguide/Limits.html#limits-ap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icgames.com/fortnit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pubg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dynamodb/latest/developerguide/HowItWorks.NamingRulesDataType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Amazon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WebServices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high speed, 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suitable for handling large data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/>
              <a:t>Automatic data scattering with high </a:t>
            </a:r>
            <a:r>
              <a:rPr lang="en-US" sz="2400" dirty="0" smtClean="0"/>
              <a:t>access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care about hardware provisioning, setup settings and 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copying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need to care about the read / write throughput of the board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Query or Scan, both give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1MB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fix: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pack of 1MB and then handle</a:t>
            </a:r>
          </a:p>
          <a:p>
            <a:pPr marL="342900" indent="-342900">
              <a:buFontTx/>
              <a:buChar char="-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about  response size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KeyConditions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with Sort Key we can’t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CONTAINS, IN that can only use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EQ|LE|LT|GE|GT|BEGINS_WITH|BETWEEN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 between uppercase and lowercase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letters. Example: `%Sample%` different with `%sample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%`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function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hlinkClick r:id="rId3"/>
              </a:rPr>
              <a:t>https://docs.aws.amazon.com/amazondynamodb/latest/developerguide/Limits.html#limits-api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about 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data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receive maximum 100 value in array IN, will have error if over 100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fix: use And to join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id IN(1,2,3…100) AND id IN(101,102,…)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have NOT IN(). Fix: NOT(id IN(1,2,3))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OPERATOR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 to index and capacity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 Use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5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 delete all data of the table, delete by delete table or create look delete each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delete 25 items for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request (?)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-154545" y="468989"/>
            <a:ext cx="2975018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About Delete Data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9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receive maximum 100 value in array IN, will have error if over 100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fix: use And to join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id IN(1,2,3…100) AND id IN(101,102,…)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have NOT IN(). Fix: NOT(id IN(1,2,3))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OPERATOR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877287" y="2923581"/>
            <a:ext cx="8841333" cy="36337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/>
              <a:t>A </a:t>
            </a:r>
            <a:r>
              <a:rPr lang="en-US" sz="2400" i="1" dirty="0"/>
              <a:t>User</a:t>
            </a:r>
            <a:r>
              <a:rPr lang="en-US" sz="2400" dirty="0"/>
              <a:t> can create multiple </a:t>
            </a:r>
            <a:r>
              <a:rPr lang="en-US" sz="2400" i="1" dirty="0"/>
              <a:t>Game</a:t>
            </a:r>
            <a:r>
              <a:rPr lang="en-US" sz="2400" dirty="0"/>
              <a:t> entities, so there is a one-to-many relationship between </a:t>
            </a:r>
            <a:r>
              <a:rPr lang="en-US" sz="2400" i="1" dirty="0"/>
              <a:t>Users </a:t>
            </a:r>
            <a:r>
              <a:rPr lang="en-US" sz="2400" dirty="0"/>
              <a:t>and </a:t>
            </a:r>
            <a:r>
              <a:rPr lang="en-US" sz="2400" i="1" dirty="0" smtClean="0"/>
              <a:t>Games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 </a:t>
            </a:r>
            <a:r>
              <a:rPr lang="en-US" sz="2400" dirty="0" smtClean="0"/>
              <a:t>A</a:t>
            </a:r>
            <a:r>
              <a:rPr lang="en-US" sz="2400" dirty="0"/>
              <a:t> </a:t>
            </a:r>
            <a:r>
              <a:rPr lang="en-US" sz="2400" i="1" dirty="0"/>
              <a:t>Game</a:t>
            </a:r>
            <a:r>
              <a:rPr lang="en-US" sz="2400" dirty="0"/>
              <a:t> contains </a:t>
            </a:r>
            <a:r>
              <a:rPr lang="en-US" sz="2400" dirty="0" smtClean="0"/>
              <a:t>multiple</a:t>
            </a:r>
            <a:r>
              <a:rPr lang="en-US" sz="2400" dirty="0"/>
              <a:t> </a:t>
            </a:r>
            <a:r>
              <a:rPr lang="en-US" sz="2400" i="1" dirty="0"/>
              <a:t>Users</a:t>
            </a:r>
            <a:r>
              <a:rPr lang="en-US" sz="2400" dirty="0"/>
              <a:t> and a </a:t>
            </a:r>
            <a:r>
              <a:rPr lang="en-US" sz="2400" i="1" dirty="0"/>
              <a:t>User</a:t>
            </a:r>
            <a:r>
              <a:rPr lang="en-US" sz="2400" dirty="0"/>
              <a:t> can play in multiple different </a:t>
            </a:r>
            <a:r>
              <a:rPr lang="en-US" sz="2400" i="1" dirty="0"/>
              <a:t>Games</a:t>
            </a:r>
            <a:r>
              <a:rPr lang="en-US" sz="2400" dirty="0"/>
              <a:t> over time. Thus, there is a many-to-many relationship between </a:t>
            </a:r>
            <a:r>
              <a:rPr lang="en-US" sz="2400" i="1" dirty="0"/>
              <a:t>Users</a:t>
            </a:r>
            <a:r>
              <a:rPr lang="en-US" sz="2400" dirty="0"/>
              <a:t> and </a:t>
            </a:r>
            <a:r>
              <a:rPr lang="en-US" sz="2400" i="1" dirty="0" smtClean="0"/>
              <a:t>Games</a:t>
            </a:r>
          </a:p>
          <a:p>
            <a:pPr marL="342900" indent="-342900">
              <a:buFontTx/>
              <a:buChar char="-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31806" y="40511"/>
            <a:ext cx="2520594" cy="165637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Diagram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4" y="40511"/>
            <a:ext cx="4326401" cy="314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819622" y="98002"/>
            <a:ext cx="8841333" cy="457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Our game is an online multiplayer game similar to </a:t>
            </a:r>
            <a:r>
              <a:rPr lang="en-US" sz="2400" dirty="0" err="1">
                <a:hlinkClick r:id="rId3"/>
              </a:rPr>
              <a:t>Fortnite</a:t>
            </a:r>
            <a:r>
              <a:rPr lang="en-US" sz="2400" dirty="0"/>
              <a:t> or </a:t>
            </a:r>
            <a:r>
              <a:rPr lang="en-US" sz="2400" dirty="0">
                <a:hlinkClick r:id="rId4"/>
              </a:rPr>
              <a:t>PUBG</a:t>
            </a:r>
            <a:r>
              <a:rPr lang="en-US" sz="2400" dirty="0"/>
              <a:t>. Players can create a game at a particular map, and other players can join the game. When 50 players have joined the game, the game starts and no additional players can join.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/>
              <a:t> In the gaming application, we may want to fetch details about a game. These details include information about the game itself such as the time it started, time it ended, who placed in it, and details about the users that played in the </a:t>
            </a:r>
            <a:r>
              <a:rPr lang="en-US" sz="2400" dirty="0" smtClean="0"/>
              <a:t>game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fetch_game_and_players.py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5330" y="0"/>
            <a:ext cx="2520594" cy="165637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Retrieve multiple entity types in a single request</a:t>
            </a:r>
          </a:p>
        </p:txBody>
      </p:sp>
    </p:spTree>
    <p:extLst>
      <p:ext uri="{BB962C8B-B14F-4D97-AF65-F5344CB8AC3E}">
        <p14:creationId xmlns:p14="http://schemas.microsoft.com/office/powerpoint/2010/main" val="40524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910239" y="40510"/>
            <a:ext cx="8841333" cy="64756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400" dirty="0"/>
              <a:t>Let’s see how this plays out for us. You might remember that we have two access patterns for finding open games:</a:t>
            </a:r>
          </a:p>
          <a:p>
            <a:r>
              <a:rPr lang="en-US" sz="2400" dirty="0"/>
              <a:t>Find open games (</a:t>
            </a:r>
            <a:r>
              <a:rPr lang="en-US" sz="2400" i="1" dirty="0"/>
              <a:t>Read</a:t>
            </a:r>
            <a:r>
              <a:rPr lang="en-US" sz="2400" dirty="0"/>
              <a:t>)</a:t>
            </a:r>
          </a:p>
          <a:p>
            <a:r>
              <a:rPr lang="en-US" sz="2400" dirty="0"/>
              <a:t>Find open games by map (</a:t>
            </a:r>
            <a:r>
              <a:rPr lang="en-US" sz="2400" i="1" dirty="0"/>
              <a:t>Read</a:t>
            </a:r>
            <a:r>
              <a:rPr lang="en-US" sz="2400" dirty="0"/>
              <a:t>)</a:t>
            </a:r>
          </a:p>
          <a:p>
            <a:r>
              <a:rPr lang="en-US" sz="2400" dirty="0"/>
              <a:t>We can create a secondary index using a composite primary key where the </a:t>
            </a:r>
            <a:r>
              <a:rPr lang="en-US" sz="2400" i="1" dirty="0"/>
              <a:t>HASH</a:t>
            </a:r>
            <a:r>
              <a:rPr lang="en-US" sz="2400" dirty="0"/>
              <a:t> key is the </a:t>
            </a:r>
            <a:r>
              <a:rPr lang="en-US" sz="2400" i="1" dirty="0"/>
              <a:t>map</a:t>
            </a:r>
            <a:r>
              <a:rPr lang="en-US" sz="2400" dirty="0"/>
              <a:t> attribute for the game and the </a:t>
            </a:r>
            <a:r>
              <a:rPr lang="en-US" sz="2400" i="1" dirty="0"/>
              <a:t>RANGE</a:t>
            </a:r>
            <a:r>
              <a:rPr lang="en-US" sz="2400" dirty="0"/>
              <a:t> key is the </a:t>
            </a:r>
            <a:r>
              <a:rPr lang="en-US" sz="2400" i="1" dirty="0" err="1"/>
              <a:t>open_timestamp</a:t>
            </a:r>
            <a:r>
              <a:rPr lang="en-US" sz="2400" dirty="0"/>
              <a:t> attribute for the game, indicating the time the game was opened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add_secondary_index.py</a:t>
            </a:r>
            <a:endParaRPr lang="en-US" sz="2400" dirty="0" smtClean="0"/>
          </a:p>
          <a:p>
            <a:r>
              <a:rPr lang="en-US" sz="2400" dirty="0"/>
              <a:t>find_open_games_by_map.py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31806" y="40511"/>
            <a:ext cx="2520594" cy="165637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b="1" dirty="0" smtClean="0">
                <a:solidFill>
                  <a:schemeClr val="bg1"/>
                </a:solidFill>
              </a:rPr>
              <a:t>econdary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b="1" dirty="0" smtClean="0">
                <a:solidFill>
                  <a:schemeClr val="bg1"/>
                </a:solidFill>
              </a:rPr>
              <a:t>ndex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9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910239" y="40510"/>
            <a:ext cx="8841333" cy="64756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 </a:t>
            </a:r>
            <a:r>
              <a:rPr lang="vi-VN" sz="2400" dirty="0" smtClean="0"/>
              <a:t>R</a:t>
            </a:r>
            <a:r>
              <a:rPr lang="en-US" sz="2400" dirty="0" err="1" smtClean="0"/>
              <a:t>ather</a:t>
            </a:r>
            <a:r>
              <a:rPr lang="en-US" sz="2400" dirty="0" smtClean="0"/>
              <a:t> </a:t>
            </a:r>
            <a:r>
              <a:rPr lang="en-US" sz="2400" dirty="0"/>
              <a:t>than using the</a:t>
            </a:r>
            <a:r>
              <a:rPr lang="en-US" sz="2400" i="1" dirty="0"/>
              <a:t> query()</a:t>
            </a:r>
            <a:r>
              <a:rPr lang="en-US" sz="2400" dirty="0"/>
              <a:t> method on the </a:t>
            </a:r>
            <a:r>
              <a:rPr lang="en-US" sz="2400" dirty="0" err="1"/>
              <a:t>DynamoDB</a:t>
            </a:r>
            <a:r>
              <a:rPr lang="en-US" sz="2400" dirty="0"/>
              <a:t> client, we use the </a:t>
            </a:r>
            <a:r>
              <a:rPr lang="en-US" sz="2400" i="1" dirty="0"/>
              <a:t>scan()</a:t>
            </a:r>
            <a:r>
              <a:rPr lang="en-US" sz="2400" dirty="0"/>
              <a:t> method. Because we’re using </a:t>
            </a:r>
            <a:r>
              <a:rPr lang="en-US" sz="2400" i="1" dirty="0"/>
              <a:t>scan()</a:t>
            </a:r>
            <a:r>
              <a:rPr lang="en-US" sz="2400" dirty="0"/>
              <a:t>, we don’t need to specify anything about the key conditions like we did with</a:t>
            </a:r>
            <a:r>
              <a:rPr lang="en-US" sz="2400" i="1" dirty="0"/>
              <a:t> query()</a:t>
            </a:r>
            <a:r>
              <a:rPr lang="en-US" sz="2400" dirty="0"/>
              <a:t>. We’re just having </a:t>
            </a:r>
            <a:r>
              <a:rPr lang="en-US" sz="2400" dirty="0" err="1"/>
              <a:t>DynamoDB</a:t>
            </a:r>
            <a:r>
              <a:rPr lang="en-US" sz="2400" dirty="0"/>
              <a:t> return a bunch of items in no specific </a:t>
            </a:r>
            <a:r>
              <a:rPr lang="en-US" sz="2400" dirty="0" smtClean="0"/>
              <a:t>order.</a:t>
            </a:r>
            <a:endParaRPr lang="vi-VN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find_open_games.py</a:t>
            </a:r>
            <a:endParaRPr lang="en-US" sz="2400"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0" y="-17155"/>
            <a:ext cx="2520594" cy="165637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 Scan the sparse secondary index</a:t>
            </a:r>
          </a:p>
        </p:txBody>
      </p:sp>
    </p:spTree>
    <p:extLst>
      <p:ext uri="{BB962C8B-B14F-4D97-AF65-F5344CB8AC3E}">
        <p14:creationId xmlns:p14="http://schemas.microsoft.com/office/powerpoint/2010/main" val="38428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Indexes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910239" y="40510"/>
            <a:ext cx="8841333" cy="64756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400" dirty="0"/>
              <a:t>When adding a new user to a game, we need to:</a:t>
            </a:r>
          </a:p>
          <a:p>
            <a:pPr>
              <a:buFontTx/>
              <a:buChar char="-"/>
            </a:pPr>
            <a:r>
              <a:rPr lang="en-US" sz="2400" dirty="0" smtClean="0"/>
              <a:t>Confirm </a:t>
            </a:r>
            <a:r>
              <a:rPr lang="en-US" sz="2400" dirty="0"/>
              <a:t>that there are not already 50 players in the game (each game can have a maximum of 50 players</a:t>
            </a:r>
            <a:r>
              <a:rPr lang="en-US" sz="2400" dirty="0" smtClean="0"/>
              <a:t>).</a:t>
            </a:r>
            <a:endParaRPr lang="vi-VN" sz="2400" dirty="0" smtClean="0"/>
          </a:p>
          <a:p>
            <a:pPr>
              <a:buFontTx/>
              <a:buChar char="-"/>
            </a:pPr>
            <a:r>
              <a:rPr lang="en-US" sz="2400" dirty="0"/>
              <a:t>Confirm that the user is not already in the game.</a:t>
            </a:r>
          </a:p>
          <a:p>
            <a:pPr>
              <a:buFontTx/>
              <a:buChar char="-"/>
            </a:pPr>
            <a:r>
              <a:rPr lang="en-US" sz="2400" dirty="0" smtClean="0"/>
              <a:t>Create </a:t>
            </a:r>
            <a:r>
              <a:rPr lang="en-US" sz="2400" dirty="0"/>
              <a:t>a new </a:t>
            </a:r>
            <a:r>
              <a:rPr lang="en-US" sz="2400" i="1" dirty="0" err="1"/>
              <a:t>UserGameMapping</a:t>
            </a:r>
            <a:r>
              <a:rPr lang="en-US" sz="2400" i="1" dirty="0"/>
              <a:t> </a:t>
            </a:r>
            <a:r>
              <a:rPr lang="en-US" sz="2400" dirty="0"/>
              <a:t>entity to add the user to the game</a:t>
            </a:r>
            <a:r>
              <a:rPr lang="en-US" sz="2400" dirty="0" smtClean="0"/>
              <a:t>.</a:t>
            </a:r>
            <a:endParaRPr lang="vi-VN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Increment </a:t>
            </a:r>
            <a:r>
              <a:rPr lang="en-US" sz="2400" dirty="0"/>
              <a:t>the</a:t>
            </a:r>
            <a:r>
              <a:rPr lang="en-US" sz="2400" i="1" dirty="0"/>
              <a:t> people</a:t>
            </a:r>
            <a:r>
              <a:rPr lang="en-US" sz="2400" dirty="0"/>
              <a:t> attribute on the </a:t>
            </a:r>
            <a:r>
              <a:rPr lang="en-US" sz="2400" i="1" dirty="0"/>
              <a:t>Game</a:t>
            </a:r>
            <a:r>
              <a:rPr lang="en-US" sz="2400" dirty="0"/>
              <a:t> entity to track how many players are in the </a:t>
            </a:r>
            <a:r>
              <a:rPr lang="en-US" sz="2400" dirty="0" smtClean="0"/>
              <a:t>game</a:t>
            </a:r>
            <a:endParaRPr lang="vi-V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join_game.py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07092" y="304121"/>
            <a:ext cx="2520594" cy="165637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Add </a:t>
            </a:r>
            <a:r>
              <a:rPr lang="vi-VN" sz="3200" b="1" dirty="0" smtClean="0">
                <a:solidFill>
                  <a:schemeClr val="bg1"/>
                </a:solidFill>
              </a:rPr>
              <a:t>U</a:t>
            </a:r>
            <a:r>
              <a:rPr lang="en-US" sz="3200" b="1" dirty="0" err="1" smtClean="0">
                <a:solidFill>
                  <a:schemeClr val="bg1"/>
                </a:solidFill>
              </a:rPr>
              <a:t>sers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to a game</a:t>
            </a:r>
          </a:p>
        </p:txBody>
      </p:sp>
    </p:spTree>
    <p:extLst>
      <p:ext uri="{BB962C8B-B14F-4D97-AF65-F5344CB8AC3E}">
        <p14:creationId xmlns:p14="http://schemas.microsoft.com/office/powerpoint/2010/main" val="328933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910239" y="40510"/>
            <a:ext cx="8841333" cy="64756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400" dirty="0"/>
              <a:t>When our application backend receives a request to start the game, we check three things:</a:t>
            </a:r>
          </a:p>
          <a:p>
            <a:pPr marL="101598" indent="0">
              <a:buNone/>
            </a:pPr>
            <a:r>
              <a:rPr lang="vi-VN" sz="2400" dirty="0" smtClean="0"/>
              <a:t>-  </a:t>
            </a:r>
            <a:r>
              <a:rPr lang="en-US" sz="2400" dirty="0" smtClean="0"/>
              <a:t>The </a:t>
            </a:r>
            <a:r>
              <a:rPr lang="en-US" sz="2400" dirty="0"/>
              <a:t>game has 50 people signed up.</a:t>
            </a:r>
          </a:p>
          <a:p>
            <a:pPr marL="101598" indent="0">
              <a:buNone/>
            </a:pPr>
            <a:r>
              <a:rPr lang="vi-VN" sz="2400" dirty="0" smtClean="0"/>
              <a:t>- </a:t>
            </a:r>
            <a:r>
              <a:rPr lang="en-US" sz="2400" dirty="0" smtClean="0"/>
              <a:t>The </a:t>
            </a:r>
            <a:r>
              <a:rPr lang="en-US" sz="2400" dirty="0"/>
              <a:t>requesting user is the creator of the game.</a:t>
            </a:r>
          </a:p>
          <a:p>
            <a:pPr marL="101598" indent="0">
              <a:buNone/>
            </a:pPr>
            <a:r>
              <a:rPr lang="vi-VN" sz="2400" dirty="0" smtClean="0"/>
              <a:t>- </a:t>
            </a:r>
            <a:r>
              <a:rPr lang="en-US" sz="2400" dirty="0" smtClean="0"/>
              <a:t>The </a:t>
            </a:r>
            <a:r>
              <a:rPr lang="en-US" sz="2400" dirty="0"/>
              <a:t>game has not already started.</a:t>
            </a:r>
          </a:p>
          <a:p>
            <a:pPr marL="101598" indent="0">
              <a:buNone/>
            </a:pPr>
            <a:r>
              <a:rPr lang="vi-VN" sz="2400" dirty="0" smtClean="0"/>
              <a:t>- </a:t>
            </a:r>
            <a:r>
              <a:rPr lang="en-US" sz="2400" dirty="0" smtClean="0"/>
              <a:t>Remove </a:t>
            </a:r>
            <a:r>
              <a:rPr lang="en-US" sz="2400" dirty="0"/>
              <a:t>the </a:t>
            </a:r>
            <a:r>
              <a:rPr lang="en-US" sz="2400" i="1" dirty="0" err="1"/>
              <a:t>open_timestamp</a:t>
            </a:r>
            <a:r>
              <a:rPr lang="en-US" sz="2400" dirty="0"/>
              <a:t> attribute so that it does not appear as an open game in the sparse secondary index from the previous module.</a:t>
            </a:r>
          </a:p>
          <a:p>
            <a:pPr>
              <a:buFontTx/>
              <a:buChar char="-"/>
            </a:pPr>
            <a:r>
              <a:rPr lang="en-US" sz="2400" dirty="0" smtClean="0"/>
              <a:t>Add </a:t>
            </a:r>
            <a:r>
              <a:rPr lang="en-US" sz="2400" dirty="0"/>
              <a:t>a </a:t>
            </a:r>
            <a:r>
              <a:rPr lang="en-US" sz="2400" i="1" dirty="0" err="1"/>
              <a:t>start_time</a:t>
            </a:r>
            <a:r>
              <a:rPr lang="en-US" sz="2400" i="1" dirty="0"/>
              <a:t> </a:t>
            </a:r>
            <a:r>
              <a:rPr lang="en-US" sz="2400" dirty="0"/>
              <a:t>attribute to indicate when the game started</a:t>
            </a:r>
            <a:r>
              <a:rPr lang="en-US" sz="2400" dirty="0" smtClean="0"/>
              <a:t>.</a:t>
            </a:r>
            <a:endParaRPr lang="vi-VN" sz="2400" dirty="0" smtClean="0"/>
          </a:p>
          <a:p>
            <a:pPr>
              <a:buFontTx/>
              <a:buChar char="-"/>
            </a:pPr>
            <a:r>
              <a:rPr lang="en-US" sz="2400" dirty="0"/>
              <a:t>start_game.py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07092" y="304121"/>
            <a:ext cx="2520594" cy="165637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Start a game</a:t>
            </a:r>
          </a:p>
        </p:txBody>
      </p:sp>
    </p:spTree>
    <p:extLst>
      <p:ext uri="{BB962C8B-B14F-4D97-AF65-F5344CB8AC3E}">
        <p14:creationId xmlns:p14="http://schemas.microsoft.com/office/powerpoint/2010/main" val="40613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910239" y="40510"/>
            <a:ext cx="8841333" cy="64756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400" dirty="0" smtClean="0"/>
              <a:t>add_inverted_index.py</a:t>
            </a:r>
            <a:endParaRPr lang="vi-VN" sz="2400" dirty="0" smtClean="0"/>
          </a:p>
          <a:p>
            <a:r>
              <a:rPr lang="en-US" sz="2400"/>
              <a:t>find_games_for_user.py</a:t>
            </a:r>
            <a:endParaRPr lang="en-US" sz="2400"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07092" y="304121"/>
            <a:ext cx="2520594" cy="165637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Add an inverted index</a:t>
            </a:r>
          </a:p>
        </p:txBody>
      </p:sp>
    </p:spTree>
    <p:extLst>
      <p:ext uri="{BB962C8B-B14F-4D97-AF65-F5344CB8AC3E}">
        <p14:creationId xmlns:p14="http://schemas.microsoft.com/office/powerpoint/2010/main" val="17830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table: name table, primary key,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/ write throughput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for each item is 400kb</a:t>
            </a:r>
          </a:p>
          <a:p>
            <a:pPr marL="342900" indent="-342900">
              <a:buFontTx/>
              <a:buChar char="-"/>
            </a:pPr>
            <a:r>
              <a:rPr lang="en-US" sz="2400" b="1" dirty="0"/>
              <a:t>Hash Primary </a:t>
            </a:r>
            <a:r>
              <a:rPr lang="en-US" sz="2400" b="1" dirty="0" smtClean="0"/>
              <a:t>Ke</a:t>
            </a:r>
            <a:r>
              <a:rPr lang="en-US" sz="2400" dirty="0" smtClean="0"/>
              <a:t>y and </a:t>
            </a:r>
            <a:r>
              <a:rPr lang="en-US" sz="2400" b="1" dirty="0" smtClean="0"/>
              <a:t>Hash </a:t>
            </a:r>
            <a:r>
              <a:rPr lang="en-US" sz="2400" b="1" dirty="0"/>
              <a:t>and Range Primary Key</a:t>
            </a:r>
            <a:r>
              <a:rPr lang="en-US" sz="2400" dirty="0"/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b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5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index: an index with a hash and a range key different from the hash and range key from the original table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secondary index: an index whose hash key is the same as the hash key from the original table and range key is another attribute added when querying.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Indexes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An </a:t>
            </a:r>
            <a:r>
              <a:rPr lang="en-US" sz="2400" dirty="0"/>
              <a:t>item is a collection of attributes</a:t>
            </a:r>
            <a:r>
              <a:rPr lang="en-US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Each </a:t>
            </a:r>
            <a:r>
              <a:rPr lang="en-US" sz="2400" dirty="0"/>
              <a:t>attribute has a name and a value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6" y="649938"/>
            <a:ext cx="8330471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 types: number, String, Binary, Boolean, Null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types: List and Map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types: String set, Number set, Binary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hlinkClick r:id="rId3"/>
              </a:rPr>
              <a:t>https://docs.aws.amazon.com/amazondynamodb/latest/developerguide/HowItWorks.NamingRulesDataTypes.html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Atributes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6" y="649938"/>
            <a:ext cx="8742595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z="2400" dirty="0" smtClean="0"/>
              <a:t>Query</a:t>
            </a:r>
            <a:r>
              <a:rPr lang="en-US" sz="2400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	Access </a:t>
            </a:r>
            <a:r>
              <a:rPr lang="en-US" sz="2400" dirty="0"/>
              <a:t>folder based on primary key value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	Can </a:t>
            </a:r>
            <a:r>
              <a:rPr lang="en-US" sz="2400" dirty="0"/>
              <a:t>query on tables or </a:t>
            </a:r>
            <a:r>
              <a:rPr lang="en-US" sz="2400" dirty="0" err="1"/>
              <a:t>seconday</a:t>
            </a:r>
            <a:r>
              <a:rPr lang="en-US" sz="2400" dirty="0"/>
              <a:t> indexes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	Must </a:t>
            </a:r>
            <a:r>
              <a:rPr lang="en-US" sz="2400" dirty="0"/>
              <a:t>provide hash key, range key is optional</a:t>
            </a:r>
          </a:p>
          <a:p>
            <a:pPr lvl="0"/>
            <a:r>
              <a:rPr lang="en-US" sz="2400" dirty="0" smtClean="0"/>
              <a:t>Scan</a:t>
            </a:r>
            <a:r>
              <a:rPr lang="en-US" sz="2400" dirty="0"/>
              <a:t>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 smtClean="0"/>
              <a:t>	Browse </a:t>
            </a:r>
            <a:r>
              <a:rPr lang="en-US" sz="2400" dirty="0"/>
              <a:t>all items in the table or secondary indexes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 smtClean="0"/>
              <a:t>	Slow </a:t>
            </a:r>
            <a:r>
              <a:rPr lang="en-US" sz="2400" dirty="0"/>
              <a:t>speed, the more capacity then the slower the leveling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 smtClean="0"/>
              <a:t>	Limiting </a:t>
            </a:r>
            <a:r>
              <a:rPr lang="en-US" sz="2400" dirty="0"/>
              <a:t>scanning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7" y="649938"/>
            <a:ext cx="7725164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support the order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support order by according to range key contained in primary or secondary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maximum 5 for Local secondary index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secondary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many different fields like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SQL, each query only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delarce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query only declare use 1 index and order by field of that index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1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350666" y="649938"/>
            <a:ext cx="8472139" cy="47784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LastEvaluatedKey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ExclusiveStartKey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not choice from Pagination 1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17286" y="468989"/>
            <a:ext cx="251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251108" y="2165015"/>
            <a:ext cx="5486400" cy="22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730</TotalTime>
  <Words>667</Words>
  <Application>Microsoft Office PowerPoint</Application>
  <PresentationFormat>Widescreen</PresentationFormat>
  <Paragraphs>102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Retrospect</vt:lpstr>
      <vt:lpstr>Introduce DynamoDB</vt:lpstr>
      <vt:lpstr>Structure of DynamoDB</vt:lpstr>
      <vt:lpstr>Table </vt:lpstr>
      <vt:lpstr>Secondary Indexes</vt:lpstr>
      <vt:lpstr>Items</vt:lpstr>
      <vt:lpstr>Atributes</vt:lpstr>
      <vt:lpstr>Query</vt:lpstr>
      <vt:lpstr>OrderBy</vt:lpstr>
      <vt:lpstr>Pagination</vt:lpstr>
      <vt:lpstr>Limit about  response size</vt:lpstr>
      <vt:lpstr>Limit about  filter data</vt:lpstr>
      <vt:lpstr>IN OPERATOR</vt:lpstr>
      <vt:lpstr>Cost Of  Use</vt:lpstr>
      <vt:lpstr>Limit About Delete Data</vt:lpstr>
      <vt:lpstr>IN OPERATOR</vt:lpstr>
      <vt:lpstr>Entity-Relationship Diagram</vt:lpstr>
      <vt:lpstr>Retrieve multiple entity types in a single request</vt:lpstr>
      <vt:lpstr>Secondary Index</vt:lpstr>
      <vt:lpstr> Scan the sparse secondary index</vt:lpstr>
      <vt:lpstr>Add Users to a game</vt:lpstr>
      <vt:lpstr>Start a game</vt:lpstr>
      <vt:lpstr>Add an inverted index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DynamoDB</dc:title>
  <dc:creator>oopp</dc:creator>
  <cp:lastModifiedBy>Phuc Nguyen Hoang</cp:lastModifiedBy>
  <cp:revision>80</cp:revision>
  <dcterms:created xsi:type="dcterms:W3CDTF">2019-12-28T12:31:08Z</dcterms:created>
  <dcterms:modified xsi:type="dcterms:W3CDTF">2019-12-30T10:39:03Z</dcterms:modified>
</cp:coreProperties>
</file>