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8" d="100"/>
          <a:sy n="78"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9429-320A-42A2-B6B6-9E429BC79B91}" type="datetimeFigureOut">
              <a:rPr lang="en-US" smtClean="0"/>
              <a:t>12/31/2019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D7687-3FBA-4123-B883-F472E66951DF}" type="slidenum">
              <a:rPr lang="en-US" smtClean="0"/>
              <a:t>‹#›</a:t>
            </a:fld>
            <a:endParaRPr lang="en-US"/>
          </a:p>
        </p:txBody>
      </p:sp>
    </p:spTree>
    <p:extLst>
      <p:ext uri="{BB962C8B-B14F-4D97-AF65-F5344CB8AC3E}">
        <p14:creationId xmlns:p14="http://schemas.microsoft.com/office/powerpoint/2010/main" val="91134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877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8275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68948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42449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350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56992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86610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49700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0716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7706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612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976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11937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81252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57238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3155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5114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286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7026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8189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7473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74594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6832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9224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165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98AEB7-94A9-4D46-8112-D3588CD8ADA3}"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3A9C-A39D-4431-BF19-39BA02DB94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9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8AEB7-94A9-4D46-8112-D3588CD8ADA3}"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3A9C-A39D-4431-BF19-39BA02DB9444}" type="slidenum">
              <a:rPr lang="en-US" smtClean="0"/>
              <a:t>‹#›</a:t>
            </a:fld>
            <a:endParaRPr lang="en-US"/>
          </a:p>
        </p:txBody>
      </p:sp>
    </p:spTree>
    <p:extLst>
      <p:ext uri="{BB962C8B-B14F-4D97-AF65-F5344CB8AC3E}">
        <p14:creationId xmlns:p14="http://schemas.microsoft.com/office/powerpoint/2010/main" val="988835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8AEB7-94A9-4D46-8112-D3588CD8ADA3}"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3A9C-A39D-4431-BF19-39BA02DB9444}" type="slidenum">
              <a:rPr lang="en-US" smtClean="0"/>
              <a:t>‹#›</a:t>
            </a:fld>
            <a:endParaRPr lang="en-US"/>
          </a:p>
        </p:txBody>
      </p:sp>
    </p:spTree>
    <p:extLst>
      <p:ext uri="{BB962C8B-B14F-4D97-AF65-F5344CB8AC3E}">
        <p14:creationId xmlns:p14="http://schemas.microsoft.com/office/powerpoint/2010/main" val="340863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793600" cy="6858000"/>
          </a:xfrm>
          <a:prstGeom prst="rect">
            <a:avLst/>
          </a:prstGeom>
          <a:noFill/>
          <a:ln>
            <a:noFill/>
          </a:ln>
        </p:spPr>
      </p:pic>
      <p:sp>
        <p:nvSpPr>
          <p:cNvPr id="29" name="Google Shape;29;p6"/>
          <p:cNvSpPr/>
          <p:nvPr/>
        </p:nvSpPr>
        <p:spPr>
          <a:xfrm flipH="1">
            <a:off x="2793600" y="0"/>
            <a:ext cx="9398400" cy="6857600"/>
          </a:xfrm>
          <a:prstGeom prst="rect">
            <a:avLst/>
          </a:prstGeom>
          <a:solidFill>
            <a:srgbClr val="FFFFFF"/>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a:solidFill>
                <a:srgbClr val="FFFFFF"/>
              </a:solidFill>
            </a:endParaRPr>
          </a:p>
        </p:txBody>
      </p:sp>
      <p:sp>
        <p:nvSpPr>
          <p:cNvPr id="30" name="Google Shape;30;p6"/>
          <p:cNvSpPr txBox="1">
            <a:spLocks noGrp="1"/>
          </p:cNvSpPr>
          <p:nvPr>
            <p:ph type="title"/>
          </p:nvPr>
        </p:nvSpPr>
        <p:spPr>
          <a:xfrm>
            <a:off x="271833" y="2169000"/>
            <a:ext cx="2283200" cy="1143200"/>
          </a:xfrm>
          <a:prstGeom prst="rect">
            <a:avLst/>
          </a:prstGeom>
        </p:spPr>
        <p:txBody>
          <a:bodyPr spcFirstLastPara="1" wrap="square" lIns="91425" tIns="91425" rIns="91425" bIns="91425" anchor="t"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3392300" y="396489"/>
            <a:ext cx="3975200" cy="62152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endParaRPr/>
          </a:p>
        </p:txBody>
      </p:sp>
      <p:sp>
        <p:nvSpPr>
          <p:cNvPr id="32" name="Google Shape;32;p6"/>
          <p:cNvSpPr txBox="1">
            <a:spLocks noGrp="1"/>
          </p:cNvSpPr>
          <p:nvPr>
            <p:ph type="body" idx="2"/>
          </p:nvPr>
        </p:nvSpPr>
        <p:spPr>
          <a:xfrm>
            <a:off x="7607035" y="396489"/>
            <a:ext cx="3975200" cy="62152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sz="3200"/>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sz="3200"/>
            </a:lvl4pPr>
            <a:lvl5pPr marL="3047924" lvl="4" indent="-507987">
              <a:spcBef>
                <a:spcPts val="0"/>
              </a:spcBef>
              <a:spcAft>
                <a:spcPts val="0"/>
              </a:spcAft>
              <a:buSzPts val="2400"/>
              <a:buChar char="○"/>
              <a:defRPr sz="3200"/>
            </a:lvl5pPr>
            <a:lvl6pPr marL="3657509" lvl="5" indent="-507987">
              <a:spcBef>
                <a:spcPts val="0"/>
              </a:spcBef>
              <a:spcAft>
                <a:spcPts val="0"/>
              </a:spcAft>
              <a:buSzPts val="2400"/>
              <a:buChar char="■"/>
              <a:defRPr sz="3200"/>
            </a:lvl6pPr>
            <a:lvl7pPr marL="4267093" lvl="6" indent="-507987">
              <a:spcBef>
                <a:spcPts val="0"/>
              </a:spcBef>
              <a:spcAft>
                <a:spcPts val="0"/>
              </a:spcAft>
              <a:buSzPts val="2400"/>
              <a:buChar char="●"/>
              <a:defRPr sz="3200"/>
            </a:lvl7pPr>
            <a:lvl8pPr marL="4876678" lvl="7" indent="-507987">
              <a:spcBef>
                <a:spcPts val="0"/>
              </a:spcBef>
              <a:spcAft>
                <a:spcPts val="0"/>
              </a:spcAft>
              <a:buSzPts val="2400"/>
              <a:buChar char="○"/>
              <a:defRPr sz="3200"/>
            </a:lvl8pPr>
            <a:lvl9pPr marL="5486263" lvl="8" indent="-507987">
              <a:spcBef>
                <a:spcPts val="0"/>
              </a:spcBef>
              <a:spcAft>
                <a:spcPts val="0"/>
              </a:spcAft>
              <a:buSzPts val="2400"/>
              <a:buChar char="■"/>
              <a:defRPr sz="3200"/>
            </a:lvl9pPr>
          </a:lstStyle>
          <a:p>
            <a:endParaRPr/>
          </a:p>
        </p:txBody>
      </p:sp>
      <p:sp>
        <p:nvSpPr>
          <p:cNvPr id="33" name="Google Shape;33;p6"/>
          <p:cNvSpPr txBox="1">
            <a:spLocks noGrp="1"/>
          </p:cNvSpPr>
          <p:nvPr>
            <p:ph type="sldNum" idx="12"/>
          </p:nvPr>
        </p:nvSpPr>
        <p:spPr>
          <a:xfrm>
            <a:off x="145433" y="194699"/>
            <a:ext cx="2409600" cy="1670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2055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8AEB7-94A9-4D46-8112-D3588CD8ADA3}"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3A9C-A39D-4431-BF19-39BA02DB9444}" type="slidenum">
              <a:rPr lang="en-US" smtClean="0"/>
              <a:t>‹#›</a:t>
            </a:fld>
            <a:endParaRPr lang="en-US"/>
          </a:p>
        </p:txBody>
      </p:sp>
    </p:spTree>
    <p:extLst>
      <p:ext uri="{BB962C8B-B14F-4D97-AF65-F5344CB8AC3E}">
        <p14:creationId xmlns:p14="http://schemas.microsoft.com/office/powerpoint/2010/main" val="12315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8AEB7-94A9-4D46-8112-D3588CD8ADA3}" type="datetimeFigureOut">
              <a:rPr lang="en-US" smtClean="0"/>
              <a:t>12/31/2019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F3A9C-A39D-4431-BF19-39BA02DB944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2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98AEB7-94A9-4D46-8112-D3588CD8ADA3}" type="datetimeFigureOut">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F3A9C-A39D-4431-BF19-39BA02DB9444}" type="slidenum">
              <a:rPr lang="en-US" smtClean="0"/>
              <a:t>‹#›</a:t>
            </a:fld>
            <a:endParaRPr lang="en-US"/>
          </a:p>
        </p:txBody>
      </p:sp>
    </p:spTree>
    <p:extLst>
      <p:ext uri="{BB962C8B-B14F-4D97-AF65-F5344CB8AC3E}">
        <p14:creationId xmlns:p14="http://schemas.microsoft.com/office/powerpoint/2010/main" val="7018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98AEB7-94A9-4D46-8112-D3588CD8ADA3}" type="datetimeFigureOut">
              <a:rPr lang="en-US" smtClean="0"/>
              <a:t>12/31/2019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F3A9C-A39D-4431-BF19-39BA02DB9444}" type="slidenum">
              <a:rPr lang="en-US" smtClean="0"/>
              <a:t>‹#›</a:t>
            </a:fld>
            <a:endParaRPr lang="en-US"/>
          </a:p>
        </p:txBody>
      </p:sp>
    </p:spTree>
    <p:extLst>
      <p:ext uri="{BB962C8B-B14F-4D97-AF65-F5344CB8AC3E}">
        <p14:creationId xmlns:p14="http://schemas.microsoft.com/office/powerpoint/2010/main" val="1642668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98AEB7-94A9-4D46-8112-D3588CD8ADA3}" type="datetimeFigureOut">
              <a:rPr lang="en-US" smtClean="0"/>
              <a:t>12/31/2019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F3A9C-A39D-4431-BF19-39BA02DB9444}" type="slidenum">
              <a:rPr lang="en-US" smtClean="0"/>
              <a:t>‹#›</a:t>
            </a:fld>
            <a:endParaRPr lang="en-US"/>
          </a:p>
        </p:txBody>
      </p:sp>
    </p:spTree>
    <p:extLst>
      <p:ext uri="{BB962C8B-B14F-4D97-AF65-F5344CB8AC3E}">
        <p14:creationId xmlns:p14="http://schemas.microsoft.com/office/powerpoint/2010/main" val="269333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98AEB7-94A9-4D46-8112-D3588CD8ADA3}" type="datetimeFigureOut">
              <a:rPr lang="en-US" smtClean="0"/>
              <a:t>12/31/2019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1CF3A9C-A39D-4431-BF19-39BA02DB9444}" type="slidenum">
              <a:rPr lang="en-US" smtClean="0"/>
              <a:t>‹#›</a:t>
            </a:fld>
            <a:endParaRPr lang="en-US"/>
          </a:p>
        </p:txBody>
      </p:sp>
    </p:spTree>
    <p:extLst>
      <p:ext uri="{BB962C8B-B14F-4D97-AF65-F5344CB8AC3E}">
        <p14:creationId xmlns:p14="http://schemas.microsoft.com/office/powerpoint/2010/main" val="279058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98AEB7-94A9-4D46-8112-D3588CD8ADA3}" type="datetimeFigureOut">
              <a:rPr lang="en-US" smtClean="0"/>
              <a:t>12/31/2019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CF3A9C-A39D-4431-BF19-39BA02DB9444}" type="slidenum">
              <a:rPr lang="en-US" smtClean="0"/>
              <a:t>‹#›</a:t>
            </a:fld>
            <a:endParaRPr lang="en-US"/>
          </a:p>
        </p:txBody>
      </p:sp>
    </p:spTree>
    <p:extLst>
      <p:ext uri="{BB962C8B-B14F-4D97-AF65-F5344CB8AC3E}">
        <p14:creationId xmlns:p14="http://schemas.microsoft.com/office/powerpoint/2010/main" val="59980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8AEB7-94A9-4D46-8112-D3588CD8ADA3}" type="datetimeFigureOut">
              <a:rPr lang="en-US" smtClean="0"/>
              <a:t>12/31/2019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F3A9C-A39D-4431-BF19-39BA02DB9444}" type="slidenum">
              <a:rPr lang="en-US" smtClean="0"/>
              <a:t>‹#›</a:t>
            </a:fld>
            <a:endParaRPr lang="en-US"/>
          </a:p>
        </p:txBody>
      </p:sp>
    </p:spTree>
    <p:extLst>
      <p:ext uri="{BB962C8B-B14F-4D97-AF65-F5344CB8AC3E}">
        <p14:creationId xmlns:p14="http://schemas.microsoft.com/office/powerpoint/2010/main" val="215204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98AEB7-94A9-4D46-8112-D3588CD8ADA3}" type="datetimeFigureOut">
              <a:rPr lang="en-US" smtClean="0"/>
              <a:t>12/31/2019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CF3A9C-A39D-4431-BF19-39BA02DB944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66359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amazondynamodb/latest/developerguide/Limits.html#limits-api"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epicgames.com/fortnit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hyperlink" Target="https://www.pubg.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amazondynamodb/latest/developerguide/HowItWorks.NamingRulesDataTypes.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err="1" smtClean="0">
                <a:latin typeface="Times New Roman" panose="02020603050405020304" pitchFamily="18" charset="0"/>
                <a:cs typeface="Times New Roman" panose="02020603050405020304" pitchFamily="18" charset="0"/>
              </a:rPr>
              <a:t>NoSQL</a:t>
            </a:r>
            <a:r>
              <a:rPr lang="en-US" sz="2400" dirty="0" smtClean="0">
                <a:latin typeface="Times New Roman" panose="02020603050405020304" pitchFamily="18" charset="0"/>
                <a:cs typeface="Times New Roman" panose="02020603050405020304" pitchFamily="18" charset="0"/>
              </a:rPr>
              <a:t> of Amazon </a:t>
            </a:r>
            <a:r>
              <a:rPr lang="en-US" sz="2400" dirty="0" err="1" smtClean="0">
                <a:latin typeface="Times New Roman" panose="02020603050405020304" pitchFamily="18" charset="0"/>
                <a:cs typeface="Times New Roman" panose="02020603050405020304" pitchFamily="18" charset="0"/>
              </a:rPr>
              <a:t>WebServices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high speed, s</a:t>
            </a:r>
            <a:r>
              <a:rPr lang="en-US" sz="2400" dirty="0" smtClean="0">
                <a:latin typeface="Times New Roman" panose="02020603050405020304" pitchFamily="18" charset="0"/>
                <a:cs typeface="Times New Roman" panose="02020603050405020304" pitchFamily="18" charset="0"/>
              </a:rPr>
              <a:t>table</a:t>
            </a:r>
            <a:r>
              <a:rPr lang="en-US" sz="2400" dirty="0">
                <a:latin typeface="Times New Roman" panose="02020603050405020304" pitchFamily="18" charset="0"/>
                <a:cs typeface="Times New Roman" panose="02020603050405020304" pitchFamily="18" charset="0"/>
              </a:rPr>
              <a:t>, suitable for handling large data</a:t>
            </a:r>
            <a:endParaRPr lang="en-US" sz="2400" dirty="0" smtClean="0">
              <a:latin typeface="Times New Roman" panose="02020603050405020304" pitchFamily="18" charset="0"/>
              <a:cs typeface="Times New Roman" panose="02020603050405020304" pitchFamily="18" charset="0"/>
            </a:endParaRPr>
          </a:p>
          <a:p>
            <a:pPr marL="342900" indent="-342900">
              <a:buFontTx/>
              <a:buChar char="-"/>
            </a:pPr>
            <a:r>
              <a:rPr lang="en-US" sz="2400" dirty="0"/>
              <a:t>Automatic data scattering with high </a:t>
            </a:r>
            <a:r>
              <a:rPr lang="en-US" sz="2400" dirty="0" smtClean="0"/>
              <a:t>access</a:t>
            </a: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en-US" sz="2400" dirty="0">
                <a:latin typeface="Times New Roman" panose="02020603050405020304" pitchFamily="18" charset="0"/>
                <a:cs typeface="Times New Roman" panose="02020603050405020304" pitchFamily="18" charset="0"/>
              </a:rPr>
              <a:t>No need to care about hardware provisioning, setup settings and data </a:t>
            </a:r>
            <a:r>
              <a:rPr lang="en-US" sz="2400" dirty="0" smtClean="0">
                <a:latin typeface="Times New Roman" panose="02020603050405020304" pitchFamily="18" charset="0"/>
                <a:cs typeface="Times New Roman" panose="02020603050405020304" pitchFamily="18" charset="0"/>
              </a:rPr>
              <a:t>copying</a:t>
            </a:r>
          </a:p>
          <a:p>
            <a:pPr marL="342900" indent="-342900">
              <a:buFontTx/>
              <a:buChar char="-"/>
            </a:pPr>
            <a:r>
              <a:rPr lang="en-US" sz="2400" dirty="0">
                <a:latin typeface="Times New Roman" panose="02020603050405020304" pitchFamily="18" charset="0"/>
                <a:cs typeface="Times New Roman" panose="02020603050405020304" pitchFamily="18" charset="0"/>
              </a:rPr>
              <a:t>Only need to care about the read / write throughput of the board</a:t>
            </a: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Introduce </a:t>
            </a:r>
            <a:r>
              <a:rPr lang="en-US" sz="3200" dirty="0" err="1" smtClean="0">
                <a:solidFill>
                  <a:schemeClr val="bg1"/>
                </a:solidFill>
                <a:latin typeface="Times New Roman" panose="02020603050405020304" pitchFamily="18" charset="0"/>
                <a:cs typeface="Times New Roman" panose="02020603050405020304" pitchFamily="18" charset="0"/>
              </a:rPr>
              <a:t>DynamoDB</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80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using Query or Scan, both give </a:t>
            </a:r>
            <a:r>
              <a:rPr lang="en-US" sz="2400" dirty="0" err="1">
                <a:latin typeface="Times New Roman" panose="02020603050405020304" pitchFamily="18" charset="0"/>
                <a:cs typeface="Times New Roman" panose="02020603050405020304" pitchFamily="18" charset="0"/>
              </a:rPr>
              <a:t>respone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max 1MB</a:t>
            </a:r>
          </a:p>
          <a:p>
            <a:pPr marL="342900" indent="-342900">
              <a:buFontTx/>
              <a:buChar char="-"/>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to fix: </a:t>
            </a:r>
            <a:r>
              <a:rPr lang="en-US" sz="2400" dirty="0" smtClean="0">
                <a:latin typeface="Times New Roman" panose="02020603050405020304" pitchFamily="18" charset="0"/>
                <a:cs typeface="Times New Roman" panose="02020603050405020304" pitchFamily="18" charset="0"/>
              </a:rPr>
              <a:t>get </a:t>
            </a:r>
            <a:r>
              <a:rPr lang="en-US" sz="2400" dirty="0">
                <a:latin typeface="Times New Roman" panose="02020603050405020304" pitchFamily="18" charset="0"/>
                <a:cs typeface="Times New Roman" panose="02020603050405020304" pitchFamily="18" charset="0"/>
              </a:rPr>
              <a:t>each pack of 1MB and then handle</a:t>
            </a:r>
          </a:p>
          <a:p>
            <a:pPr marL="342900" indent="-342900">
              <a:buFontTx/>
              <a:buChar char="-"/>
            </a:pPr>
            <a:endParaRPr lang="en-US" sz="2400" dirty="0" smtClean="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Limit about  response size</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878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When using </a:t>
            </a:r>
            <a:r>
              <a:rPr lang="en-US" sz="2400" dirty="0" err="1" smtClean="0">
                <a:latin typeface="Times New Roman" panose="02020603050405020304" pitchFamily="18" charset="0"/>
                <a:cs typeface="Times New Roman" panose="02020603050405020304" pitchFamily="18" charset="0"/>
              </a:rPr>
              <a:t>KeyConditions</a:t>
            </a:r>
            <a:r>
              <a:rPr lang="en-US" sz="2400" dirty="0" smtClean="0">
                <a:latin typeface="Times New Roman" panose="02020603050405020304" pitchFamily="18" charset="0"/>
                <a:cs typeface="Times New Roman" panose="02020603050405020304" pitchFamily="18" charset="0"/>
              </a:rPr>
              <a:t> then with Sort Key we can’t </a:t>
            </a:r>
            <a:r>
              <a:rPr lang="en-US" sz="2400" dirty="0">
                <a:latin typeface="Times New Roman" panose="02020603050405020304" pitchFamily="18" charset="0"/>
                <a:cs typeface="Times New Roman" panose="02020603050405020304" pitchFamily="18" charset="0"/>
              </a:rPr>
              <a:t>use CONTAINS, IN that can only use </a:t>
            </a:r>
            <a:r>
              <a:rPr lang="en-US" sz="2400" dirty="0" smtClean="0">
                <a:latin typeface="Times New Roman" panose="02020603050405020304" pitchFamily="18" charset="0"/>
                <a:cs typeface="Times New Roman" panose="02020603050405020304" pitchFamily="18" charset="0"/>
              </a:rPr>
              <a:t>operator EQ|LE|LT|GE|GT|BEGINS_WITH|BETWEEN</a:t>
            </a:r>
          </a:p>
          <a:p>
            <a:pPr marL="342900" indent="-342900">
              <a:buFontTx/>
              <a:buChar char="-"/>
            </a:pPr>
            <a:r>
              <a:rPr lang="en-US" sz="2400" dirty="0">
                <a:latin typeface="Times New Roman" panose="02020603050405020304" pitchFamily="18" charset="0"/>
                <a:cs typeface="Times New Roman" panose="02020603050405020304" pitchFamily="18" charset="0"/>
              </a:rPr>
              <a:t>Distinguish between uppercase and lowercase </a:t>
            </a:r>
            <a:r>
              <a:rPr lang="en-US" sz="2400" dirty="0" smtClean="0">
                <a:latin typeface="Times New Roman" panose="02020603050405020304" pitchFamily="18" charset="0"/>
                <a:cs typeface="Times New Roman" panose="02020603050405020304" pitchFamily="18" charset="0"/>
              </a:rPr>
              <a:t>letters. Example: `%Sample%` different with `%sample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buFontTx/>
              <a:buChar char="-"/>
            </a:pPr>
            <a:r>
              <a:rPr lang="en-US" sz="2400" dirty="0">
                <a:latin typeface="Times New Roman" panose="02020603050405020304" pitchFamily="18" charset="0"/>
                <a:cs typeface="Times New Roman" panose="02020603050405020304" pitchFamily="18" charset="0"/>
              </a:rPr>
              <a:t>How to fix</a:t>
            </a:r>
            <a:r>
              <a:rPr lang="en-US" sz="2400" dirty="0" smtClean="0">
                <a:latin typeface="Times New Roman" panose="02020603050405020304" pitchFamily="18" charset="0"/>
                <a:cs typeface="Times New Roman" panose="02020603050405020304" pitchFamily="18" charset="0"/>
              </a:rPr>
              <a:t>: create function convert</a:t>
            </a:r>
          </a:p>
          <a:p>
            <a:pPr marL="342900" indent="-342900">
              <a:buFontTx/>
              <a:buChar char="-"/>
            </a:pPr>
            <a:r>
              <a:rPr lang="en-US" sz="2400" dirty="0">
                <a:hlinkClick r:id="rId3"/>
              </a:rPr>
              <a:t>https://docs.aws.amazon.com/amazondynamodb/latest/developerguide/Limits.html#limits-api</a:t>
            </a:r>
            <a:endParaRPr lang="en-US" sz="2400" dirty="0" smtClean="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a:solidFill>
                  <a:schemeClr val="bg1"/>
                </a:solidFill>
                <a:latin typeface="Times New Roman" panose="02020603050405020304" pitchFamily="18" charset="0"/>
                <a:cs typeface="Times New Roman" panose="02020603050405020304" pitchFamily="18" charset="0"/>
              </a:rPr>
              <a:t>Limit about  </a:t>
            </a:r>
            <a:r>
              <a:rPr lang="en-US" sz="3200" dirty="0" smtClean="0">
                <a:solidFill>
                  <a:schemeClr val="bg1"/>
                </a:solidFill>
                <a:latin typeface="Times New Roman" panose="02020603050405020304" pitchFamily="18" charset="0"/>
                <a:cs typeface="Times New Roman" panose="02020603050405020304" pitchFamily="18" charset="0"/>
              </a:rPr>
              <a:t>filter data</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228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Only receive maximum 100 value in array IN, will have error if over 100</a:t>
            </a:r>
          </a:p>
          <a:p>
            <a:pPr marL="342900" indent="-342900">
              <a:buFontTx/>
              <a:buChar char="-"/>
            </a:pPr>
            <a:r>
              <a:rPr lang="en-US" sz="2400" dirty="0">
                <a:latin typeface="Times New Roman" panose="02020603050405020304" pitchFamily="18" charset="0"/>
                <a:cs typeface="Times New Roman" panose="02020603050405020304" pitchFamily="18" charset="0"/>
              </a:rPr>
              <a:t>How to fix: use And to join </a:t>
            </a:r>
            <a:r>
              <a:rPr lang="en-US" sz="2400" dirty="0" smtClean="0">
                <a:latin typeface="Times New Roman" panose="02020603050405020304" pitchFamily="18" charset="0"/>
                <a:cs typeface="Times New Roman" panose="02020603050405020304" pitchFamily="18" charset="0"/>
              </a:rPr>
              <a:t>condition</a:t>
            </a:r>
          </a:p>
          <a:p>
            <a:pPr marL="0" indent="0">
              <a:buNone/>
            </a:pPr>
            <a:r>
              <a:rPr lang="en-US" sz="2400" dirty="0" err="1" smtClean="0">
                <a:latin typeface="Times New Roman" panose="02020603050405020304" pitchFamily="18" charset="0"/>
                <a:cs typeface="Times New Roman" panose="02020603050405020304" pitchFamily="18" charset="0"/>
              </a:rPr>
              <a:t>Emple</a:t>
            </a:r>
            <a:r>
              <a:rPr lang="en-US" sz="2400" dirty="0" smtClean="0">
                <a:latin typeface="Times New Roman" panose="02020603050405020304" pitchFamily="18" charset="0"/>
                <a:cs typeface="Times New Roman" panose="02020603050405020304" pitchFamily="18" charset="0"/>
              </a:rPr>
              <a:t>: id IN(1,2,3…100) AND id IN(101,102,…)</a:t>
            </a:r>
          </a:p>
          <a:p>
            <a:pPr marL="342900" indent="-342900">
              <a:buFontTx/>
              <a:buChar char="-"/>
            </a:pPr>
            <a:r>
              <a:rPr lang="en-US" sz="2400" dirty="0" smtClean="0">
                <a:latin typeface="Times New Roman" panose="02020603050405020304" pitchFamily="18" charset="0"/>
                <a:cs typeface="Times New Roman" panose="02020603050405020304" pitchFamily="18" charset="0"/>
              </a:rPr>
              <a:t>Not have NOT IN(). Fix: NOT(id IN(1,2,3))</a:t>
            </a: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IN OPERATOR</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067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a:t>
            </a:r>
          </a:p>
          <a:p>
            <a:pPr marL="342900" indent="-342900">
              <a:buFontTx/>
              <a:buChar char="-"/>
            </a:pPr>
            <a:r>
              <a:rPr lang="en-US" sz="2400" dirty="0" smtClean="0">
                <a:latin typeface="Times New Roman" panose="02020603050405020304" pitchFamily="18" charset="0"/>
                <a:cs typeface="Times New Roman" panose="02020603050405020304" pitchFamily="18" charset="0"/>
              </a:rPr>
              <a:t>Depend to index and capacity</a:t>
            </a: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rgbClr val="FF0000"/>
                </a:solidFill>
                <a:latin typeface="Times New Roman" panose="02020603050405020304" pitchFamily="18" charset="0"/>
                <a:cs typeface="Times New Roman" panose="02020603050405020304" pitchFamily="18" charset="0"/>
              </a:rPr>
              <a:t>Cost</a:t>
            </a:r>
            <a:r>
              <a:rPr lang="en-US" sz="3200" dirty="0" smtClean="0">
                <a:solidFill>
                  <a:schemeClr val="bg1"/>
                </a:solidFill>
                <a:latin typeface="Times New Roman" panose="02020603050405020304" pitchFamily="18" charset="0"/>
                <a:cs typeface="Times New Roman" panose="02020603050405020304" pitchFamily="18" charset="0"/>
              </a:rPr>
              <a:t> Of  Use</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571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a:latin typeface="Times New Roman" panose="02020603050405020304" pitchFamily="18" charset="0"/>
                <a:cs typeface="Times New Roman" panose="02020603050405020304" pitchFamily="18" charset="0"/>
              </a:rPr>
              <a:t>Can’t delete all data of the table, delete by delete table or create look delete each </a:t>
            </a:r>
            <a:r>
              <a:rPr lang="en-US" sz="2400" dirty="0" smtClean="0">
                <a:latin typeface="Times New Roman" panose="02020603050405020304" pitchFamily="18" charset="0"/>
                <a:cs typeface="Times New Roman" panose="02020603050405020304" pitchFamily="18" charset="0"/>
              </a:rPr>
              <a:t>Item</a:t>
            </a:r>
          </a:p>
          <a:p>
            <a:pPr marL="342900" indent="-342900">
              <a:buFontTx/>
              <a:buChar char="-"/>
            </a:pPr>
            <a:r>
              <a:rPr lang="en-US" sz="2400" dirty="0" smtClean="0">
                <a:latin typeface="Times New Roman" panose="02020603050405020304" pitchFamily="18" charset="0"/>
                <a:cs typeface="Times New Roman" panose="02020603050405020304" pitchFamily="18" charset="0"/>
              </a:rPr>
              <a:t>Maximum delete 25 items for </a:t>
            </a:r>
            <a:r>
              <a:rPr lang="en-US" sz="2400" smtClean="0">
                <a:latin typeface="Times New Roman" panose="02020603050405020304" pitchFamily="18" charset="0"/>
                <a:cs typeface="Times New Roman" panose="02020603050405020304" pitchFamily="18" charset="0"/>
              </a:rPr>
              <a:t>one request (?)</a:t>
            </a:r>
            <a:endParaRPr lang="en-US" sz="2400" dirty="0" smtClean="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54545" y="468989"/>
            <a:ext cx="2975018"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Limit About Delete Data</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943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Only receive maximum 100 value in array IN, will have error if over 100</a:t>
            </a:r>
          </a:p>
          <a:p>
            <a:pPr marL="342900" indent="-342900">
              <a:buFontTx/>
              <a:buChar char="-"/>
            </a:pPr>
            <a:r>
              <a:rPr lang="en-US" sz="2400" dirty="0">
                <a:latin typeface="Times New Roman" panose="02020603050405020304" pitchFamily="18" charset="0"/>
                <a:cs typeface="Times New Roman" panose="02020603050405020304" pitchFamily="18" charset="0"/>
              </a:rPr>
              <a:t>How to fix: use And to join </a:t>
            </a:r>
            <a:r>
              <a:rPr lang="en-US" sz="2400" dirty="0" smtClean="0">
                <a:latin typeface="Times New Roman" panose="02020603050405020304" pitchFamily="18" charset="0"/>
                <a:cs typeface="Times New Roman" panose="02020603050405020304" pitchFamily="18" charset="0"/>
              </a:rPr>
              <a:t>condition</a:t>
            </a:r>
          </a:p>
          <a:p>
            <a:pPr marL="0" indent="0">
              <a:buNone/>
            </a:pPr>
            <a:r>
              <a:rPr lang="en-US" sz="2400" dirty="0" err="1" smtClean="0">
                <a:latin typeface="Times New Roman" panose="02020603050405020304" pitchFamily="18" charset="0"/>
                <a:cs typeface="Times New Roman" panose="02020603050405020304" pitchFamily="18" charset="0"/>
              </a:rPr>
              <a:t>Emple</a:t>
            </a:r>
            <a:r>
              <a:rPr lang="en-US" sz="2400" dirty="0" smtClean="0">
                <a:latin typeface="Times New Roman" panose="02020603050405020304" pitchFamily="18" charset="0"/>
                <a:cs typeface="Times New Roman" panose="02020603050405020304" pitchFamily="18" charset="0"/>
              </a:rPr>
              <a:t>: id IN(1,2,3…100) AND id IN(101,102,…)</a:t>
            </a:r>
          </a:p>
          <a:p>
            <a:pPr marL="342900" indent="-342900">
              <a:buFontTx/>
              <a:buChar char="-"/>
            </a:pPr>
            <a:r>
              <a:rPr lang="en-US" sz="2400" dirty="0" smtClean="0">
                <a:latin typeface="Times New Roman" panose="02020603050405020304" pitchFamily="18" charset="0"/>
                <a:cs typeface="Times New Roman" panose="02020603050405020304" pitchFamily="18" charset="0"/>
              </a:rPr>
              <a:t>Not have NOT IN(). Fix: NOT(id IN(1,2,3))</a:t>
            </a: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IN OPERATOR</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829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877287" y="2923581"/>
            <a:ext cx="8841333" cy="3633737"/>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t> </a:t>
            </a:r>
            <a:r>
              <a:rPr lang="en-US" sz="2400" dirty="0"/>
              <a:t>A </a:t>
            </a:r>
            <a:r>
              <a:rPr lang="en-US" sz="2400" i="1" dirty="0"/>
              <a:t>User</a:t>
            </a:r>
            <a:r>
              <a:rPr lang="en-US" sz="2400" dirty="0"/>
              <a:t> can create multiple </a:t>
            </a:r>
            <a:r>
              <a:rPr lang="en-US" sz="2400" i="1" dirty="0"/>
              <a:t>Game</a:t>
            </a:r>
            <a:r>
              <a:rPr lang="en-US" sz="2400" dirty="0"/>
              <a:t> entities, so there is a one-to-many relationship between </a:t>
            </a:r>
            <a:r>
              <a:rPr lang="en-US" sz="2400" i="1" dirty="0"/>
              <a:t>Users </a:t>
            </a:r>
            <a:r>
              <a:rPr lang="en-US" sz="2400" dirty="0"/>
              <a:t>and </a:t>
            </a:r>
            <a:r>
              <a:rPr lang="en-US" sz="2400" i="1" dirty="0" smtClean="0"/>
              <a:t>Games</a:t>
            </a:r>
          </a:p>
          <a:p>
            <a:pPr marL="342900" indent="-342900">
              <a:buFontTx/>
              <a:buChar char="-"/>
            </a:pPr>
            <a:r>
              <a:rPr lang="en-US" sz="2400" dirty="0"/>
              <a:t> </a:t>
            </a:r>
            <a:r>
              <a:rPr lang="en-US" sz="2400" dirty="0" smtClean="0"/>
              <a:t>A</a:t>
            </a:r>
            <a:r>
              <a:rPr lang="en-US" sz="2400" dirty="0"/>
              <a:t> </a:t>
            </a:r>
            <a:r>
              <a:rPr lang="en-US" sz="2400" i="1" dirty="0"/>
              <a:t>Game</a:t>
            </a:r>
            <a:r>
              <a:rPr lang="en-US" sz="2400" dirty="0"/>
              <a:t> contains </a:t>
            </a:r>
            <a:r>
              <a:rPr lang="en-US" sz="2400" dirty="0" smtClean="0"/>
              <a:t>multiple</a:t>
            </a:r>
            <a:r>
              <a:rPr lang="en-US" sz="2400" dirty="0"/>
              <a:t> </a:t>
            </a:r>
            <a:r>
              <a:rPr lang="en-US" sz="2400" i="1" dirty="0"/>
              <a:t>Users</a:t>
            </a:r>
            <a:r>
              <a:rPr lang="en-US" sz="2400" dirty="0"/>
              <a:t> and a </a:t>
            </a:r>
            <a:r>
              <a:rPr lang="en-US" sz="2400" i="1" dirty="0"/>
              <a:t>User</a:t>
            </a:r>
            <a:r>
              <a:rPr lang="en-US" sz="2400" dirty="0"/>
              <a:t> can play in multiple different </a:t>
            </a:r>
            <a:r>
              <a:rPr lang="en-US" sz="2400" i="1" dirty="0"/>
              <a:t>Games</a:t>
            </a:r>
            <a:r>
              <a:rPr lang="en-US" sz="2400" dirty="0"/>
              <a:t> over time. Thus, there is a many-to-many relationship between </a:t>
            </a:r>
            <a:r>
              <a:rPr lang="en-US" sz="2400" i="1" dirty="0"/>
              <a:t>Users</a:t>
            </a:r>
            <a:r>
              <a:rPr lang="en-US" sz="2400" dirty="0"/>
              <a:t> and </a:t>
            </a:r>
            <a:r>
              <a:rPr lang="en-US" sz="2400" i="1" dirty="0" smtClean="0"/>
              <a:t>Games</a:t>
            </a:r>
          </a:p>
          <a:p>
            <a:pPr marL="342900" indent="-342900">
              <a:buFontTx/>
              <a:buChar char="-"/>
            </a:pPr>
            <a:endParaRPr lang="en-US" sz="2400" dirty="0" smtClean="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31806" y="40511"/>
            <a:ext cx="2520594" cy="1656373"/>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Entity-Relationship Diagram</a:t>
            </a:r>
            <a:endParaRPr sz="32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754" y="40511"/>
            <a:ext cx="4326401" cy="3143356"/>
          </a:xfrm>
          <a:prstGeom prst="rect">
            <a:avLst/>
          </a:prstGeom>
        </p:spPr>
      </p:pic>
    </p:spTree>
    <p:extLst>
      <p:ext uri="{BB962C8B-B14F-4D97-AF65-F5344CB8AC3E}">
        <p14:creationId xmlns:p14="http://schemas.microsoft.com/office/powerpoint/2010/main" val="3700319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819622" y="98002"/>
            <a:ext cx="8841333" cy="4572851"/>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a:t>Our game is an online multiplayer game similar to </a:t>
            </a:r>
            <a:r>
              <a:rPr lang="en-US" sz="2400" dirty="0" err="1">
                <a:hlinkClick r:id="rId3"/>
              </a:rPr>
              <a:t>Fortnite</a:t>
            </a:r>
            <a:r>
              <a:rPr lang="en-US" sz="2400" dirty="0"/>
              <a:t> or </a:t>
            </a:r>
            <a:r>
              <a:rPr lang="en-US" sz="2400" dirty="0">
                <a:hlinkClick r:id="rId4"/>
              </a:rPr>
              <a:t>PUBG</a:t>
            </a:r>
            <a:r>
              <a:rPr lang="en-US" sz="2400" dirty="0"/>
              <a:t>. Players can create a game at a particular map, and other players can join the game. When 50 players have joined the game, the game starts and no additional players can join.</a:t>
            </a:r>
            <a:endParaRPr lang="en-US" sz="2400" dirty="0" smtClean="0"/>
          </a:p>
          <a:p>
            <a:pPr marL="342900" indent="-342900">
              <a:buFontTx/>
              <a:buChar char="-"/>
            </a:pPr>
            <a:r>
              <a:rPr lang="en-US" sz="2400" dirty="0"/>
              <a:t> In the gaming application, we may want to fetch details about a game. These details include information about the game itself such as the time it started, time it ended, who placed in it, and details about the users that played in the </a:t>
            </a:r>
            <a:r>
              <a:rPr lang="en-US" sz="2400" dirty="0" smtClean="0"/>
              <a:t>game</a:t>
            </a:r>
          </a:p>
          <a:p>
            <a:pPr marL="342900" indent="-342900">
              <a:buFontTx/>
              <a:buChar char="-"/>
            </a:pPr>
            <a:r>
              <a:rPr lang="en-US" sz="2400" dirty="0" smtClean="0"/>
              <a:t>fetch_game_and_players.py</a:t>
            </a:r>
            <a:endParaRPr lang="en-US" sz="2400" dirty="0" smtClean="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15330" y="0"/>
            <a:ext cx="2520594" cy="1656373"/>
          </a:xfrm>
          <a:prstGeom prst="rect">
            <a:avLst/>
          </a:prstGeom>
        </p:spPr>
        <p:txBody>
          <a:bodyPr spcFirstLastPara="1" vert="horz" wrap="square" lIns="121900" tIns="121900" rIns="121900" bIns="121900" rtlCol="0" anchor="t" anchorCtr="0">
            <a:noAutofit/>
          </a:bodyPr>
          <a:lstStyle/>
          <a:p>
            <a:pPr algn="ctr"/>
            <a:r>
              <a:rPr lang="en-US" sz="3200" dirty="0">
                <a:solidFill>
                  <a:schemeClr val="bg1"/>
                </a:solidFill>
              </a:rPr>
              <a:t>Retrieve multiple entity types in a single request</a:t>
            </a:r>
          </a:p>
        </p:txBody>
      </p:sp>
    </p:spTree>
    <p:extLst>
      <p:ext uri="{BB962C8B-B14F-4D97-AF65-F5344CB8AC3E}">
        <p14:creationId xmlns:p14="http://schemas.microsoft.com/office/powerpoint/2010/main" val="4052422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910239" y="40510"/>
            <a:ext cx="8841333" cy="6475619"/>
          </a:xfrm>
          <a:prstGeom prst="rect">
            <a:avLst/>
          </a:prstGeom>
        </p:spPr>
        <p:txBody>
          <a:bodyPr spcFirstLastPara="1" vert="horz" wrap="square" lIns="121900" tIns="121900" rIns="121900" bIns="121900" rtlCol="0" anchor="t" anchorCtr="0">
            <a:noAutofit/>
          </a:bodyPr>
          <a:lstStyle/>
          <a:p>
            <a:r>
              <a:rPr lang="en-US" sz="2400" dirty="0"/>
              <a:t>Let’s see how this plays out for us. You might remember that we have two access patterns for finding open games:</a:t>
            </a:r>
          </a:p>
          <a:p>
            <a:r>
              <a:rPr lang="en-US" sz="2400" dirty="0"/>
              <a:t>Find open games (</a:t>
            </a:r>
            <a:r>
              <a:rPr lang="en-US" sz="2400" i="1" dirty="0"/>
              <a:t>Read</a:t>
            </a:r>
            <a:r>
              <a:rPr lang="en-US" sz="2400" dirty="0"/>
              <a:t>)</a:t>
            </a:r>
          </a:p>
          <a:p>
            <a:r>
              <a:rPr lang="en-US" sz="2400" dirty="0"/>
              <a:t>Find open games by map (</a:t>
            </a:r>
            <a:r>
              <a:rPr lang="en-US" sz="2400" i="1" dirty="0"/>
              <a:t>Read</a:t>
            </a:r>
            <a:r>
              <a:rPr lang="en-US" sz="2400" dirty="0"/>
              <a:t>)</a:t>
            </a:r>
          </a:p>
          <a:p>
            <a:r>
              <a:rPr lang="en-US" sz="2400" dirty="0"/>
              <a:t>We can create a secondary index using a composite primary key where the </a:t>
            </a:r>
            <a:r>
              <a:rPr lang="en-US" sz="2400" i="1" dirty="0"/>
              <a:t>HASH</a:t>
            </a:r>
            <a:r>
              <a:rPr lang="en-US" sz="2400" dirty="0"/>
              <a:t> key is the </a:t>
            </a:r>
            <a:r>
              <a:rPr lang="en-US" sz="2400" i="1" dirty="0"/>
              <a:t>map</a:t>
            </a:r>
            <a:r>
              <a:rPr lang="en-US" sz="2400" dirty="0"/>
              <a:t> attribute for the game and the </a:t>
            </a:r>
            <a:r>
              <a:rPr lang="en-US" sz="2400" i="1" dirty="0"/>
              <a:t>RANGE</a:t>
            </a:r>
            <a:r>
              <a:rPr lang="en-US" sz="2400" dirty="0"/>
              <a:t> key is the </a:t>
            </a:r>
            <a:r>
              <a:rPr lang="en-US" sz="2400" i="1" dirty="0" err="1"/>
              <a:t>open_timestamp</a:t>
            </a:r>
            <a:r>
              <a:rPr lang="en-US" sz="2400" dirty="0"/>
              <a:t> attribute for the game, indicating the time the game was opened</a:t>
            </a:r>
            <a:r>
              <a:rPr lang="en-US" sz="2400" dirty="0" smtClean="0"/>
              <a:t>.</a:t>
            </a:r>
          </a:p>
          <a:p>
            <a:r>
              <a:rPr lang="en-US" sz="2400" b="1" dirty="0"/>
              <a:t>add_secondary_index.py</a:t>
            </a:r>
            <a:endParaRPr lang="en-US" sz="2400" dirty="0" smtClean="0"/>
          </a:p>
          <a:p>
            <a:r>
              <a:rPr lang="en-US" sz="2400" dirty="0"/>
              <a:t>find_open_games_by_map.py</a:t>
            </a:r>
          </a:p>
        </p:txBody>
      </p:sp>
      <p:sp>
        <p:nvSpPr>
          <p:cNvPr id="70" name="Google Shape;70;p14"/>
          <p:cNvSpPr txBox="1">
            <a:spLocks noGrp="1"/>
          </p:cNvSpPr>
          <p:nvPr>
            <p:ph type="title"/>
          </p:nvPr>
        </p:nvSpPr>
        <p:spPr>
          <a:xfrm>
            <a:off x="131806" y="40511"/>
            <a:ext cx="2520594" cy="1656373"/>
          </a:xfrm>
          <a:prstGeom prst="rect">
            <a:avLst/>
          </a:prstGeom>
        </p:spPr>
        <p:txBody>
          <a:bodyPr spcFirstLastPara="1" vert="horz" wrap="square" lIns="121900" tIns="121900" rIns="121900" bIns="121900" rtlCol="0" anchor="t" anchorCtr="0">
            <a:noAutofit/>
          </a:bodyPr>
          <a:lstStyle/>
          <a:p>
            <a:pPr algn="ctr"/>
            <a:r>
              <a:rPr lang="en-US" sz="3200" b="1" dirty="0">
                <a:solidFill>
                  <a:schemeClr val="bg1"/>
                </a:solidFill>
              </a:rPr>
              <a:t>S</a:t>
            </a:r>
            <a:r>
              <a:rPr lang="en-US" sz="3200" b="1" dirty="0" smtClean="0">
                <a:solidFill>
                  <a:schemeClr val="bg1"/>
                </a:solidFill>
              </a:rPr>
              <a:t>econdary </a:t>
            </a:r>
            <a:r>
              <a:rPr lang="en-US" sz="3200" b="1" dirty="0">
                <a:solidFill>
                  <a:schemeClr val="bg1"/>
                </a:solidFill>
              </a:rPr>
              <a:t>I</a:t>
            </a:r>
            <a:r>
              <a:rPr lang="en-US" sz="3200" b="1" dirty="0" smtClean="0">
                <a:solidFill>
                  <a:schemeClr val="bg1"/>
                </a:solidFill>
              </a:rPr>
              <a:t>ndex</a:t>
            </a:r>
            <a:endParaRPr lang="en-US" sz="3200" b="1" dirty="0">
              <a:solidFill>
                <a:schemeClr val="bg1"/>
              </a:solidFill>
            </a:endParaRPr>
          </a:p>
        </p:txBody>
      </p:sp>
    </p:spTree>
    <p:extLst>
      <p:ext uri="{BB962C8B-B14F-4D97-AF65-F5344CB8AC3E}">
        <p14:creationId xmlns:p14="http://schemas.microsoft.com/office/powerpoint/2010/main" val="1144962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910239" y="40510"/>
            <a:ext cx="8841333" cy="6475619"/>
          </a:xfrm>
          <a:prstGeom prst="rect">
            <a:avLst/>
          </a:prstGeom>
        </p:spPr>
        <p:txBody>
          <a:bodyPr spcFirstLastPara="1" vert="horz" wrap="square" lIns="121900" tIns="121900" rIns="121900" bIns="121900" rtlCol="0" anchor="t" anchorCtr="0">
            <a:noAutofit/>
          </a:bodyPr>
          <a:lstStyle/>
          <a:p>
            <a:pPr>
              <a:buFont typeface="Wingdings" panose="05000000000000000000" pitchFamily="2" charset="2"/>
              <a:buChar char="§"/>
            </a:pPr>
            <a:r>
              <a:rPr lang="en-US" sz="2400" dirty="0"/>
              <a:t> </a:t>
            </a:r>
            <a:r>
              <a:rPr lang="vi-VN" sz="2400" dirty="0" smtClean="0"/>
              <a:t>R</a:t>
            </a:r>
            <a:r>
              <a:rPr lang="en-US" sz="2400" dirty="0" err="1" smtClean="0"/>
              <a:t>ather</a:t>
            </a:r>
            <a:r>
              <a:rPr lang="en-US" sz="2400" dirty="0" smtClean="0"/>
              <a:t> </a:t>
            </a:r>
            <a:r>
              <a:rPr lang="en-US" sz="2400" dirty="0"/>
              <a:t>than using the</a:t>
            </a:r>
            <a:r>
              <a:rPr lang="en-US" sz="2400" i="1" dirty="0"/>
              <a:t> query()</a:t>
            </a:r>
            <a:r>
              <a:rPr lang="en-US" sz="2400" dirty="0"/>
              <a:t> method on the </a:t>
            </a:r>
            <a:r>
              <a:rPr lang="en-US" sz="2400" dirty="0" err="1"/>
              <a:t>DynamoDB</a:t>
            </a:r>
            <a:r>
              <a:rPr lang="en-US" sz="2400" dirty="0"/>
              <a:t> client, we use the </a:t>
            </a:r>
            <a:r>
              <a:rPr lang="en-US" sz="2400" i="1" dirty="0"/>
              <a:t>scan()</a:t>
            </a:r>
            <a:r>
              <a:rPr lang="en-US" sz="2400" dirty="0"/>
              <a:t> method. Because we’re using </a:t>
            </a:r>
            <a:r>
              <a:rPr lang="en-US" sz="2400" i="1" dirty="0"/>
              <a:t>scan()</a:t>
            </a:r>
            <a:r>
              <a:rPr lang="en-US" sz="2400" dirty="0"/>
              <a:t>, we don’t need to specify anything about the key conditions like we did with</a:t>
            </a:r>
            <a:r>
              <a:rPr lang="en-US" sz="2400" i="1" dirty="0"/>
              <a:t> query()</a:t>
            </a:r>
            <a:r>
              <a:rPr lang="en-US" sz="2400" dirty="0"/>
              <a:t>. We’re just having </a:t>
            </a:r>
            <a:r>
              <a:rPr lang="en-US" sz="2400" dirty="0" err="1"/>
              <a:t>DynamoDB</a:t>
            </a:r>
            <a:r>
              <a:rPr lang="en-US" sz="2400" dirty="0"/>
              <a:t> return a bunch of items in no specific </a:t>
            </a:r>
            <a:r>
              <a:rPr lang="en-US" sz="2400" dirty="0" smtClean="0"/>
              <a:t>order.</a:t>
            </a:r>
            <a:endParaRPr lang="vi-VN" sz="2400" dirty="0" smtClean="0"/>
          </a:p>
          <a:p>
            <a:pPr>
              <a:buFont typeface="Wingdings" panose="05000000000000000000" pitchFamily="2" charset="2"/>
              <a:buChar char="§"/>
            </a:pPr>
            <a:r>
              <a:rPr lang="en-US" sz="2400" b="1" dirty="0"/>
              <a:t>find_open_games.py</a:t>
            </a:r>
            <a:endParaRPr lang="en-US" sz="2400" dirty="0"/>
          </a:p>
        </p:txBody>
      </p:sp>
      <p:sp>
        <p:nvSpPr>
          <p:cNvPr id="70" name="Google Shape;70;p14"/>
          <p:cNvSpPr txBox="1">
            <a:spLocks noGrp="1"/>
          </p:cNvSpPr>
          <p:nvPr>
            <p:ph type="title"/>
          </p:nvPr>
        </p:nvSpPr>
        <p:spPr>
          <a:xfrm>
            <a:off x="0" y="-17155"/>
            <a:ext cx="2520594" cy="1656373"/>
          </a:xfrm>
          <a:prstGeom prst="rect">
            <a:avLst/>
          </a:prstGeom>
        </p:spPr>
        <p:txBody>
          <a:bodyPr spcFirstLastPara="1" vert="horz" wrap="square" lIns="121900" tIns="121900" rIns="121900" bIns="121900" rtlCol="0" anchor="t" anchorCtr="0">
            <a:noAutofit/>
          </a:bodyPr>
          <a:lstStyle/>
          <a:p>
            <a:pPr algn="ctr"/>
            <a:r>
              <a:rPr lang="en-US" sz="3200" b="1" dirty="0">
                <a:solidFill>
                  <a:schemeClr val="bg1"/>
                </a:solidFill>
              </a:rPr>
              <a:t> Scan the sparse secondary index</a:t>
            </a:r>
          </a:p>
        </p:txBody>
      </p:sp>
    </p:spTree>
    <p:extLst>
      <p:ext uri="{BB962C8B-B14F-4D97-AF65-F5344CB8AC3E}">
        <p14:creationId xmlns:p14="http://schemas.microsoft.com/office/powerpoint/2010/main" val="3842877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Table</a:t>
            </a:r>
          </a:p>
          <a:p>
            <a:pPr marL="342900" indent="-342900">
              <a:buFontTx/>
              <a:buChar char="-"/>
            </a:pPr>
            <a:r>
              <a:rPr lang="en-US" sz="2400" dirty="0" smtClean="0">
                <a:latin typeface="Times New Roman" panose="02020603050405020304" pitchFamily="18" charset="0"/>
                <a:cs typeface="Times New Roman" panose="02020603050405020304" pitchFamily="18" charset="0"/>
              </a:rPr>
              <a:t>Secondary Indexes</a:t>
            </a:r>
          </a:p>
          <a:p>
            <a:pPr marL="342900" indent="-342900">
              <a:buFontTx/>
              <a:buChar char="-"/>
            </a:pPr>
            <a:r>
              <a:rPr lang="en-US" sz="2400" dirty="0" smtClean="0">
                <a:latin typeface="Times New Roman" panose="02020603050405020304" pitchFamily="18" charset="0"/>
                <a:cs typeface="Times New Roman" panose="02020603050405020304" pitchFamily="18" charset="0"/>
              </a:rPr>
              <a:t>Items</a:t>
            </a:r>
          </a:p>
          <a:p>
            <a:pPr marL="342900" indent="-342900">
              <a:buFontTx/>
              <a:buChar char="-"/>
            </a:pPr>
            <a:r>
              <a:rPr lang="en-US" sz="2400" dirty="0" smtClean="0">
                <a:latin typeface="Times New Roman" panose="02020603050405020304" pitchFamily="18" charset="0"/>
                <a:cs typeface="Times New Roman" panose="02020603050405020304" pitchFamily="18" charset="0"/>
              </a:rPr>
              <a:t>Attributes</a:t>
            </a:r>
          </a:p>
          <a:p>
            <a:pPr marL="342900" indent="-342900">
              <a:buFontTx/>
              <a:buChar char="-"/>
            </a:pPr>
            <a:r>
              <a:rPr lang="en-US" sz="2400" dirty="0" smtClean="0">
                <a:latin typeface="Times New Roman" panose="02020603050405020304" pitchFamily="18" charset="0"/>
                <a:cs typeface="Times New Roman" panose="02020603050405020304" pitchFamily="18" charset="0"/>
              </a:rPr>
              <a:t>Query</a:t>
            </a:r>
            <a:endParaRPr lang="en-US" sz="2400" dirty="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Structure of </a:t>
            </a:r>
            <a:r>
              <a:rPr lang="en-US" sz="3200" dirty="0" err="1" smtClean="0">
                <a:solidFill>
                  <a:schemeClr val="bg1"/>
                </a:solidFill>
                <a:latin typeface="Times New Roman" panose="02020603050405020304" pitchFamily="18" charset="0"/>
                <a:cs typeface="Times New Roman" panose="02020603050405020304" pitchFamily="18" charset="0"/>
              </a:rPr>
              <a:t>DynamoDB</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099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910239" y="40510"/>
            <a:ext cx="8841333" cy="6475619"/>
          </a:xfrm>
          <a:prstGeom prst="rect">
            <a:avLst/>
          </a:prstGeom>
        </p:spPr>
        <p:txBody>
          <a:bodyPr spcFirstLastPara="1" vert="horz" wrap="square" lIns="121900" tIns="121900" rIns="121900" bIns="121900" rtlCol="0" anchor="t" anchorCtr="0">
            <a:noAutofit/>
          </a:bodyPr>
          <a:lstStyle/>
          <a:p>
            <a:r>
              <a:rPr lang="en-US" sz="2400" dirty="0"/>
              <a:t>When adding a new user to a game, we need to:</a:t>
            </a:r>
          </a:p>
          <a:p>
            <a:pPr>
              <a:buFontTx/>
              <a:buChar char="-"/>
            </a:pPr>
            <a:r>
              <a:rPr lang="en-US" sz="2400" dirty="0" smtClean="0"/>
              <a:t>Confirm </a:t>
            </a:r>
            <a:r>
              <a:rPr lang="en-US" sz="2400" dirty="0"/>
              <a:t>that there are not already 50 players in the game (each game can have a maximum of 50 players</a:t>
            </a:r>
            <a:r>
              <a:rPr lang="en-US" sz="2400" dirty="0" smtClean="0"/>
              <a:t>).</a:t>
            </a:r>
            <a:endParaRPr lang="vi-VN" sz="2400" dirty="0" smtClean="0"/>
          </a:p>
          <a:p>
            <a:pPr>
              <a:buFontTx/>
              <a:buChar char="-"/>
            </a:pPr>
            <a:r>
              <a:rPr lang="en-US" sz="2400" dirty="0"/>
              <a:t>Confirm that the user is not already in the game.</a:t>
            </a:r>
          </a:p>
          <a:p>
            <a:pPr>
              <a:buFontTx/>
              <a:buChar char="-"/>
            </a:pPr>
            <a:r>
              <a:rPr lang="en-US" sz="2400" dirty="0" smtClean="0"/>
              <a:t>Create </a:t>
            </a:r>
            <a:r>
              <a:rPr lang="en-US" sz="2400" dirty="0"/>
              <a:t>a new </a:t>
            </a:r>
            <a:r>
              <a:rPr lang="en-US" sz="2400" i="1" dirty="0" err="1"/>
              <a:t>UserGameMapping</a:t>
            </a:r>
            <a:r>
              <a:rPr lang="en-US" sz="2400" i="1" dirty="0"/>
              <a:t> </a:t>
            </a:r>
            <a:r>
              <a:rPr lang="en-US" sz="2400" dirty="0"/>
              <a:t>entity to add the user to the game</a:t>
            </a:r>
            <a:r>
              <a:rPr lang="en-US" sz="2400" dirty="0" smtClean="0"/>
              <a:t>.</a:t>
            </a:r>
            <a:endParaRPr lang="vi-VN" sz="2400" dirty="0" smtClean="0"/>
          </a:p>
          <a:p>
            <a:pPr>
              <a:buFontTx/>
              <a:buChar char="-"/>
            </a:pPr>
            <a:r>
              <a:rPr lang="en-US" sz="2400" dirty="0" smtClean="0"/>
              <a:t>Increment </a:t>
            </a:r>
            <a:r>
              <a:rPr lang="en-US" sz="2400" dirty="0"/>
              <a:t>the</a:t>
            </a:r>
            <a:r>
              <a:rPr lang="en-US" sz="2400" i="1" dirty="0"/>
              <a:t> people</a:t>
            </a:r>
            <a:r>
              <a:rPr lang="en-US" sz="2400" dirty="0"/>
              <a:t> attribute on the </a:t>
            </a:r>
            <a:r>
              <a:rPr lang="en-US" sz="2400" i="1" dirty="0"/>
              <a:t>Game</a:t>
            </a:r>
            <a:r>
              <a:rPr lang="en-US" sz="2400" dirty="0"/>
              <a:t> entity to track how many players are in the </a:t>
            </a:r>
            <a:r>
              <a:rPr lang="en-US" sz="2400" dirty="0" smtClean="0"/>
              <a:t>game</a:t>
            </a:r>
            <a:endParaRPr lang="vi-VN" sz="2400" dirty="0" smtClean="0"/>
          </a:p>
          <a:p>
            <a:pPr>
              <a:buFont typeface="Wingdings" panose="05000000000000000000" pitchFamily="2" charset="2"/>
              <a:buChar char="Ø"/>
            </a:pPr>
            <a:r>
              <a:rPr lang="en-US" sz="2400" dirty="0"/>
              <a:t>join_game.py</a:t>
            </a:r>
          </a:p>
        </p:txBody>
      </p:sp>
      <p:sp>
        <p:nvSpPr>
          <p:cNvPr id="70" name="Google Shape;70;p14"/>
          <p:cNvSpPr txBox="1">
            <a:spLocks noGrp="1"/>
          </p:cNvSpPr>
          <p:nvPr>
            <p:ph type="title"/>
          </p:nvPr>
        </p:nvSpPr>
        <p:spPr>
          <a:xfrm>
            <a:off x="107092" y="304121"/>
            <a:ext cx="2520594" cy="1656373"/>
          </a:xfrm>
          <a:prstGeom prst="rect">
            <a:avLst/>
          </a:prstGeom>
        </p:spPr>
        <p:txBody>
          <a:bodyPr spcFirstLastPara="1" vert="horz" wrap="square" lIns="121900" tIns="121900" rIns="121900" bIns="121900" rtlCol="0" anchor="t" anchorCtr="0">
            <a:noAutofit/>
          </a:bodyPr>
          <a:lstStyle/>
          <a:p>
            <a:pPr algn="ctr"/>
            <a:r>
              <a:rPr lang="en-US" sz="3200" b="1" dirty="0">
                <a:solidFill>
                  <a:schemeClr val="bg1"/>
                </a:solidFill>
              </a:rPr>
              <a:t>Add </a:t>
            </a:r>
            <a:r>
              <a:rPr lang="vi-VN" sz="3200" b="1" dirty="0" smtClean="0">
                <a:solidFill>
                  <a:schemeClr val="bg1"/>
                </a:solidFill>
              </a:rPr>
              <a:t>U</a:t>
            </a:r>
            <a:r>
              <a:rPr lang="en-US" sz="3200" b="1" dirty="0" err="1" smtClean="0">
                <a:solidFill>
                  <a:schemeClr val="bg1"/>
                </a:solidFill>
              </a:rPr>
              <a:t>sers</a:t>
            </a:r>
            <a:r>
              <a:rPr lang="en-US" sz="3200" b="1" dirty="0" smtClean="0">
                <a:solidFill>
                  <a:schemeClr val="bg1"/>
                </a:solidFill>
              </a:rPr>
              <a:t> </a:t>
            </a:r>
            <a:r>
              <a:rPr lang="en-US" sz="3200" b="1" dirty="0">
                <a:solidFill>
                  <a:schemeClr val="bg1"/>
                </a:solidFill>
              </a:rPr>
              <a:t>to a game</a:t>
            </a:r>
          </a:p>
        </p:txBody>
      </p:sp>
    </p:spTree>
    <p:extLst>
      <p:ext uri="{BB962C8B-B14F-4D97-AF65-F5344CB8AC3E}">
        <p14:creationId xmlns:p14="http://schemas.microsoft.com/office/powerpoint/2010/main" val="3289334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910239" y="40510"/>
            <a:ext cx="8841333" cy="6475619"/>
          </a:xfrm>
          <a:prstGeom prst="rect">
            <a:avLst/>
          </a:prstGeom>
        </p:spPr>
        <p:txBody>
          <a:bodyPr spcFirstLastPara="1" vert="horz" wrap="square" lIns="121900" tIns="121900" rIns="121900" bIns="121900" rtlCol="0" anchor="t" anchorCtr="0">
            <a:noAutofit/>
          </a:bodyPr>
          <a:lstStyle/>
          <a:p>
            <a:r>
              <a:rPr lang="en-US" sz="2400" dirty="0"/>
              <a:t>When our application backend receives a request to start the game, we check three things:</a:t>
            </a:r>
          </a:p>
          <a:p>
            <a:pPr marL="101598" indent="0">
              <a:buNone/>
            </a:pPr>
            <a:r>
              <a:rPr lang="vi-VN" sz="2400" dirty="0" smtClean="0"/>
              <a:t>-  </a:t>
            </a:r>
            <a:r>
              <a:rPr lang="en-US" sz="2400" dirty="0" smtClean="0"/>
              <a:t>The </a:t>
            </a:r>
            <a:r>
              <a:rPr lang="en-US" sz="2400" dirty="0"/>
              <a:t>game has 50 people signed up.</a:t>
            </a:r>
          </a:p>
          <a:p>
            <a:pPr marL="101598" indent="0">
              <a:buNone/>
            </a:pPr>
            <a:r>
              <a:rPr lang="vi-VN" sz="2400" dirty="0" smtClean="0"/>
              <a:t>- </a:t>
            </a:r>
            <a:r>
              <a:rPr lang="en-US" sz="2400" dirty="0" smtClean="0"/>
              <a:t>The </a:t>
            </a:r>
            <a:r>
              <a:rPr lang="en-US" sz="2400" dirty="0"/>
              <a:t>requesting user is the creator of the game.</a:t>
            </a:r>
          </a:p>
          <a:p>
            <a:pPr marL="101598" indent="0">
              <a:buNone/>
            </a:pPr>
            <a:r>
              <a:rPr lang="vi-VN" sz="2400" dirty="0" smtClean="0"/>
              <a:t>- </a:t>
            </a:r>
            <a:r>
              <a:rPr lang="en-US" sz="2400" dirty="0" smtClean="0"/>
              <a:t>The </a:t>
            </a:r>
            <a:r>
              <a:rPr lang="en-US" sz="2400" dirty="0"/>
              <a:t>game has not already started.</a:t>
            </a:r>
          </a:p>
          <a:p>
            <a:pPr marL="101598" indent="0">
              <a:buNone/>
            </a:pPr>
            <a:r>
              <a:rPr lang="vi-VN" sz="2400" dirty="0" smtClean="0"/>
              <a:t>- </a:t>
            </a:r>
            <a:r>
              <a:rPr lang="en-US" sz="2400" dirty="0" smtClean="0"/>
              <a:t>Remove </a:t>
            </a:r>
            <a:r>
              <a:rPr lang="en-US" sz="2400" dirty="0"/>
              <a:t>the </a:t>
            </a:r>
            <a:r>
              <a:rPr lang="en-US" sz="2400" i="1" dirty="0" err="1"/>
              <a:t>open_timestamp</a:t>
            </a:r>
            <a:r>
              <a:rPr lang="en-US" sz="2400" dirty="0"/>
              <a:t> attribute so that it does not appear as an open game in the sparse secondary index from the previous module.</a:t>
            </a:r>
          </a:p>
          <a:p>
            <a:pPr>
              <a:buFontTx/>
              <a:buChar char="-"/>
            </a:pPr>
            <a:r>
              <a:rPr lang="en-US" sz="2400" dirty="0" smtClean="0"/>
              <a:t>Add </a:t>
            </a:r>
            <a:r>
              <a:rPr lang="en-US" sz="2400" dirty="0"/>
              <a:t>a </a:t>
            </a:r>
            <a:r>
              <a:rPr lang="en-US" sz="2400" i="1" dirty="0" err="1"/>
              <a:t>start_time</a:t>
            </a:r>
            <a:r>
              <a:rPr lang="en-US" sz="2400" i="1" dirty="0"/>
              <a:t> </a:t>
            </a:r>
            <a:r>
              <a:rPr lang="en-US" sz="2400" dirty="0"/>
              <a:t>attribute to indicate when the game started</a:t>
            </a:r>
            <a:r>
              <a:rPr lang="en-US" sz="2400" dirty="0" smtClean="0"/>
              <a:t>.</a:t>
            </a:r>
            <a:endParaRPr lang="vi-VN" sz="2400" dirty="0" smtClean="0"/>
          </a:p>
          <a:p>
            <a:pPr>
              <a:buFontTx/>
              <a:buChar char="-"/>
            </a:pPr>
            <a:r>
              <a:rPr lang="en-US" sz="2400" dirty="0"/>
              <a:t>start_game.py</a:t>
            </a:r>
          </a:p>
        </p:txBody>
      </p:sp>
      <p:sp>
        <p:nvSpPr>
          <p:cNvPr id="70" name="Google Shape;70;p14"/>
          <p:cNvSpPr txBox="1">
            <a:spLocks noGrp="1"/>
          </p:cNvSpPr>
          <p:nvPr>
            <p:ph type="title"/>
          </p:nvPr>
        </p:nvSpPr>
        <p:spPr>
          <a:xfrm>
            <a:off x="107092" y="304121"/>
            <a:ext cx="2520594" cy="1656373"/>
          </a:xfrm>
          <a:prstGeom prst="rect">
            <a:avLst/>
          </a:prstGeom>
        </p:spPr>
        <p:txBody>
          <a:bodyPr spcFirstLastPara="1" vert="horz" wrap="square" lIns="121900" tIns="121900" rIns="121900" bIns="121900" rtlCol="0" anchor="t" anchorCtr="0">
            <a:noAutofit/>
          </a:bodyPr>
          <a:lstStyle/>
          <a:p>
            <a:pPr algn="ctr"/>
            <a:r>
              <a:rPr lang="en-US" sz="3200" b="1" dirty="0">
                <a:solidFill>
                  <a:schemeClr val="bg1"/>
                </a:solidFill>
              </a:rPr>
              <a:t>Start a game</a:t>
            </a:r>
          </a:p>
        </p:txBody>
      </p:sp>
    </p:spTree>
    <p:extLst>
      <p:ext uri="{BB962C8B-B14F-4D97-AF65-F5344CB8AC3E}">
        <p14:creationId xmlns:p14="http://schemas.microsoft.com/office/powerpoint/2010/main" val="4061357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910239" y="40510"/>
            <a:ext cx="8841333" cy="6475619"/>
          </a:xfrm>
          <a:prstGeom prst="rect">
            <a:avLst/>
          </a:prstGeom>
        </p:spPr>
        <p:txBody>
          <a:bodyPr spcFirstLastPara="1" vert="horz" wrap="square" lIns="121900" tIns="121900" rIns="121900" bIns="121900" rtlCol="0" anchor="t" anchorCtr="0">
            <a:noAutofit/>
          </a:bodyPr>
          <a:lstStyle/>
          <a:p>
            <a:r>
              <a:rPr lang="en-US" sz="2400" dirty="0" smtClean="0"/>
              <a:t>add_inverted_index.py</a:t>
            </a:r>
            <a:endParaRPr lang="vi-VN" sz="2400" dirty="0" smtClean="0"/>
          </a:p>
          <a:p>
            <a:r>
              <a:rPr lang="en-US" sz="2400"/>
              <a:t>find_games_for_user.py</a:t>
            </a:r>
            <a:endParaRPr lang="en-US" sz="2400" dirty="0"/>
          </a:p>
        </p:txBody>
      </p:sp>
      <p:sp>
        <p:nvSpPr>
          <p:cNvPr id="70" name="Google Shape;70;p14"/>
          <p:cNvSpPr txBox="1">
            <a:spLocks noGrp="1"/>
          </p:cNvSpPr>
          <p:nvPr>
            <p:ph type="title"/>
          </p:nvPr>
        </p:nvSpPr>
        <p:spPr>
          <a:xfrm>
            <a:off x="107092" y="304121"/>
            <a:ext cx="2520594" cy="1656373"/>
          </a:xfrm>
          <a:prstGeom prst="rect">
            <a:avLst/>
          </a:prstGeom>
        </p:spPr>
        <p:txBody>
          <a:bodyPr spcFirstLastPara="1" vert="horz" wrap="square" lIns="121900" tIns="121900" rIns="121900" bIns="121900" rtlCol="0" anchor="t" anchorCtr="0">
            <a:noAutofit/>
          </a:bodyPr>
          <a:lstStyle/>
          <a:p>
            <a:pPr algn="ctr"/>
            <a:r>
              <a:rPr lang="en-US" sz="3200" b="1" dirty="0">
                <a:solidFill>
                  <a:schemeClr val="bg1"/>
                </a:solidFill>
              </a:rPr>
              <a:t>Add an inverted index</a:t>
            </a:r>
          </a:p>
        </p:txBody>
      </p:sp>
    </p:spTree>
    <p:extLst>
      <p:ext uri="{BB962C8B-B14F-4D97-AF65-F5344CB8AC3E}">
        <p14:creationId xmlns:p14="http://schemas.microsoft.com/office/powerpoint/2010/main" val="1783009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910239" y="40510"/>
            <a:ext cx="8841333" cy="6475619"/>
          </a:xfrm>
          <a:prstGeom prst="rect">
            <a:avLst/>
          </a:prstGeom>
        </p:spPr>
        <p:txBody>
          <a:bodyPr spcFirstLastPara="1" vert="horz" wrap="square" lIns="121900" tIns="121900" rIns="121900" bIns="121900" rtlCol="0" anchor="t" anchorCtr="0">
            <a:noAutofit/>
          </a:bodyPr>
          <a:lstStyle/>
          <a:p>
            <a:r>
              <a:rPr lang="en-US" sz="2400" dirty="0"/>
              <a:t>An Amazon </a:t>
            </a:r>
            <a:r>
              <a:rPr lang="en-US" sz="2400" dirty="0" err="1"/>
              <a:t>DocumentDB</a:t>
            </a:r>
            <a:r>
              <a:rPr lang="en-US" sz="2400" dirty="0"/>
              <a:t> cluster consists of two components:</a:t>
            </a:r>
          </a:p>
          <a:p>
            <a:r>
              <a:rPr lang="en-US" sz="2400" b="1" dirty="0"/>
              <a:t>Cluster volume</a:t>
            </a:r>
            <a:r>
              <a:rPr lang="en-US" sz="2400" dirty="0"/>
              <a:t>—Uses a cloud-native storage service to replicate data six ways across three Availability Zones, providing highly durable and available storage. An Amazon </a:t>
            </a:r>
            <a:r>
              <a:rPr lang="en-US" sz="2400" dirty="0" err="1"/>
              <a:t>DocumentDB</a:t>
            </a:r>
            <a:r>
              <a:rPr lang="en-US" sz="2400" dirty="0"/>
              <a:t> cluster has exactly one cluster volume, which can store up to 64 TB of data.</a:t>
            </a:r>
          </a:p>
          <a:p>
            <a:r>
              <a:rPr lang="en-US" sz="2400" b="1" dirty="0"/>
              <a:t>Instances</a:t>
            </a:r>
            <a:r>
              <a:rPr lang="en-US" sz="2400" dirty="0"/>
              <a:t>—Provide the processing power for the database, writing data to, and reading data from, the cluster storage volume. An Amazon </a:t>
            </a:r>
            <a:r>
              <a:rPr lang="en-US" sz="2400" dirty="0" err="1"/>
              <a:t>DocumentDB</a:t>
            </a:r>
            <a:r>
              <a:rPr lang="en-US" sz="2400" dirty="0"/>
              <a:t> cluster can have 0–16 instances.</a:t>
            </a:r>
          </a:p>
          <a:p>
            <a:r>
              <a:rPr lang="en-US" sz="2400" dirty="0"/>
              <a:t>Instances serve one of two roles:</a:t>
            </a:r>
          </a:p>
          <a:p>
            <a:r>
              <a:rPr lang="en-US" sz="2400" b="1" dirty="0"/>
              <a:t>Primary instance</a:t>
            </a:r>
            <a:r>
              <a:rPr lang="en-US" sz="2400" dirty="0"/>
              <a:t>—Supports read and write operations, and performs all the data modifications to the cluster volume. Each Amazon </a:t>
            </a:r>
            <a:r>
              <a:rPr lang="en-US" sz="2400" dirty="0" err="1"/>
              <a:t>DocumentDB</a:t>
            </a:r>
            <a:r>
              <a:rPr lang="en-US" sz="2400" dirty="0"/>
              <a:t> cluster has one primary instance.</a:t>
            </a:r>
          </a:p>
          <a:p>
            <a:r>
              <a:rPr lang="en-US" sz="2400" b="1" dirty="0"/>
              <a:t>Replica instance</a:t>
            </a:r>
            <a:r>
              <a:rPr lang="en-US" sz="2400" dirty="0"/>
              <a:t>—Supports only read operations. An Amazon </a:t>
            </a:r>
            <a:r>
              <a:rPr lang="en-US" sz="2400" dirty="0" err="1"/>
              <a:t>DocumentDB</a:t>
            </a:r>
            <a:r>
              <a:rPr lang="en-US" sz="2400" dirty="0"/>
              <a:t> cluster can have up to 15 replicas in addition to the primary instance. Having multiple replicas enables you to distribute read workloads. In addition, by placing replicas in separate Availability Zones, you also increase your cluster availability.</a:t>
            </a:r>
          </a:p>
          <a:p>
            <a:endParaRPr lang="en-US" sz="2400" dirty="0"/>
          </a:p>
        </p:txBody>
      </p:sp>
      <p:sp>
        <p:nvSpPr>
          <p:cNvPr id="70" name="Google Shape;70;p14"/>
          <p:cNvSpPr txBox="1">
            <a:spLocks noGrp="1"/>
          </p:cNvSpPr>
          <p:nvPr>
            <p:ph type="title"/>
          </p:nvPr>
        </p:nvSpPr>
        <p:spPr>
          <a:xfrm>
            <a:off x="107092" y="304121"/>
            <a:ext cx="2520594" cy="1656373"/>
          </a:xfrm>
          <a:prstGeom prst="rect">
            <a:avLst/>
          </a:prstGeom>
        </p:spPr>
        <p:txBody>
          <a:bodyPr spcFirstLastPara="1" vert="horz" wrap="square" lIns="121900" tIns="121900" rIns="121900" bIns="121900" rtlCol="0" anchor="t" anchorCtr="0">
            <a:noAutofit/>
          </a:bodyPr>
          <a:lstStyle/>
          <a:p>
            <a:pPr algn="ctr"/>
            <a:r>
              <a:rPr lang="en-US" sz="3200" b="1" dirty="0" smtClean="0">
                <a:solidFill>
                  <a:schemeClr val="bg1"/>
                </a:solidFill>
              </a:rPr>
              <a:t>Document DB</a:t>
            </a:r>
            <a:endParaRPr lang="en-US" sz="3200" b="1" dirty="0">
              <a:solidFill>
                <a:schemeClr val="bg1"/>
              </a:solidFill>
            </a:endParaRPr>
          </a:p>
        </p:txBody>
      </p:sp>
    </p:spTree>
    <p:extLst>
      <p:ext uri="{BB962C8B-B14F-4D97-AF65-F5344CB8AC3E}">
        <p14:creationId xmlns:p14="http://schemas.microsoft.com/office/powerpoint/2010/main" val="23509124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910239" y="40510"/>
            <a:ext cx="8841333" cy="6475619"/>
          </a:xfrm>
          <a:prstGeom prst="rect">
            <a:avLst/>
          </a:prstGeom>
        </p:spPr>
        <p:txBody>
          <a:bodyPr spcFirstLastPara="1" vert="horz" wrap="square" lIns="121900" tIns="121900" rIns="121900" bIns="121900" rtlCol="0" anchor="t" anchorCtr="0">
            <a:noAutofit/>
          </a:bodyPr>
          <a:lstStyle/>
          <a:p>
            <a:endParaRPr lang="en-US" sz="2400" dirty="0"/>
          </a:p>
        </p:txBody>
      </p:sp>
      <p:sp>
        <p:nvSpPr>
          <p:cNvPr id="70" name="Google Shape;70;p14"/>
          <p:cNvSpPr txBox="1">
            <a:spLocks noGrp="1"/>
          </p:cNvSpPr>
          <p:nvPr>
            <p:ph type="title"/>
          </p:nvPr>
        </p:nvSpPr>
        <p:spPr>
          <a:xfrm>
            <a:off x="107092" y="304121"/>
            <a:ext cx="2520594" cy="1656373"/>
          </a:xfrm>
          <a:prstGeom prst="rect">
            <a:avLst/>
          </a:prstGeom>
        </p:spPr>
        <p:txBody>
          <a:bodyPr spcFirstLastPara="1" vert="horz" wrap="square" lIns="121900" tIns="121900" rIns="121900" bIns="121900" rtlCol="0" anchor="t" anchorCtr="0">
            <a:noAutofit/>
          </a:bodyPr>
          <a:lstStyle/>
          <a:p>
            <a:pPr algn="ctr"/>
            <a:r>
              <a:rPr lang="en-US" sz="3200" b="1" dirty="0">
                <a:solidFill>
                  <a:schemeClr val="bg1"/>
                </a:solidFill>
              </a:rPr>
              <a:t>Add an inverted index</a:t>
            </a:r>
          </a:p>
        </p:txBody>
      </p:sp>
      <p:pic>
        <p:nvPicPr>
          <p:cNvPr id="2" name="Picture 1"/>
          <p:cNvPicPr>
            <a:picLocks noChangeAspect="1"/>
          </p:cNvPicPr>
          <p:nvPr/>
        </p:nvPicPr>
        <p:blipFill>
          <a:blip r:embed="rId3"/>
          <a:stretch>
            <a:fillRect/>
          </a:stretch>
        </p:blipFill>
        <p:spPr>
          <a:xfrm>
            <a:off x="4059452" y="1465434"/>
            <a:ext cx="7829550" cy="4371975"/>
          </a:xfrm>
          <a:prstGeom prst="rect">
            <a:avLst/>
          </a:prstGeom>
        </p:spPr>
      </p:pic>
    </p:spTree>
    <p:extLst>
      <p:ext uri="{BB962C8B-B14F-4D97-AF65-F5344CB8AC3E}">
        <p14:creationId xmlns:p14="http://schemas.microsoft.com/office/powerpoint/2010/main" val="1539299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910239" y="40510"/>
            <a:ext cx="8841333" cy="6475619"/>
          </a:xfrm>
          <a:prstGeom prst="rect">
            <a:avLst/>
          </a:prstGeom>
        </p:spPr>
        <p:txBody>
          <a:bodyPr spcFirstLastPara="1" vert="horz" wrap="square" lIns="121900" tIns="121900" rIns="121900" bIns="121900" rtlCol="0" anchor="t" anchorCtr="0">
            <a:noAutofit/>
          </a:bodyPr>
          <a:lstStyle/>
          <a:p>
            <a:r>
              <a:rPr lang="en-US" sz="2400" dirty="0" smtClean="0"/>
              <a:t>add_inverted_index.py</a:t>
            </a:r>
            <a:endParaRPr lang="vi-VN" sz="2400" dirty="0" smtClean="0"/>
          </a:p>
          <a:p>
            <a:r>
              <a:rPr lang="en-US" sz="2400"/>
              <a:t>find_games_for_user.py</a:t>
            </a:r>
            <a:endParaRPr lang="en-US" sz="2400" dirty="0"/>
          </a:p>
        </p:txBody>
      </p:sp>
      <p:sp>
        <p:nvSpPr>
          <p:cNvPr id="70" name="Google Shape;70;p14"/>
          <p:cNvSpPr txBox="1">
            <a:spLocks noGrp="1"/>
          </p:cNvSpPr>
          <p:nvPr>
            <p:ph type="title"/>
          </p:nvPr>
        </p:nvSpPr>
        <p:spPr>
          <a:xfrm>
            <a:off x="107092" y="304121"/>
            <a:ext cx="2520594" cy="1656373"/>
          </a:xfrm>
          <a:prstGeom prst="rect">
            <a:avLst/>
          </a:prstGeom>
        </p:spPr>
        <p:txBody>
          <a:bodyPr spcFirstLastPara="1" vert="horz" wrap="square" lIns="121900" tIns="121900" rIns="121900" bIns="121900" rtlCol="0" anchor="t" anchorCtr="0">
            <a:noAutofit/>
          </a:bodyPr>
          <a:lstStyle/>
          <a:p>
            <a:pPr algn="ctr"/>
            <a:r>
              <a:rPr lang="en-US" sz="3200" b="1" dirty="0">
                <a:solidFill>
                  <a:schemeClr val="bg1"/>
                </a:solidFill>
              </a:rPr>
              <a:t>Add an inverted index</a:t>
            </a:r>
          </a:p>
        </p:txBody>
      </p:sp>
    </p:spTree>
    <p:extLst>
      <p:ext uri="{BB962C8B-B14F-4D97-AF65-F5344CB8AC3E}">
        <p14:creationId xmlns:p14="http://schemas.microsoft.com/office/powerpoint/2010/main" val="282848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Create table: name table, primary key, </a:t>
            </a:r>
            <a:r>
              <a:rPr lang="en-US" sz="2400" dirty="0">
                <a:latin typeface="Times New Roman" panose="02020603050405020304" pitchFamily="18" charset="0"/>
                <a:cs typeface="Times New Roman" panose="02020603050405020304" pitchFamily="18" charset="0"/>
              </a:rPr>
              <a:t>read / write throughput </a:t>
            </a:r>
            <a:endParaRPr lang="en-US" sz="2400" dirty="0" smtClean="0">
              <a:latin typeface="Times New Roman" panose="02020603050405020304" pitchFamily="18" charset="0"/>
              <a:cs typeface="Times New Roman" panose="02020603050405020304" pitchFamily="18" charset="0"/>
            </a:endParaRPr>
          </a:p>
          <a:p>
            <a:pPr marL="342900" indent="-342900">
              <a:buFontTx/>
              <a:buChar char="-"/>
            </a:pPr>
            <a:r>
              <a:rPr lang="en-US" sz="2400" dirty="0" smtClean="0">
                <a:latin typeface="Times New Roman" panose="02020603050405020304" pitchFamily="18" charset="0"/>
                <a:cs typeface="Times New Roman" panose="02020603050405020304" pitchFamily="18" charset="0"/>
              </a:rPr>
              <a:t>Limit for each item is 400kb</a:t>
            </a:r>
          </a:p>
          <a:p>
            <a:pPr marL="342900" indent="-342900">
              <a:buFontTx/>
              <a:buChar char="-"/>
            </a:pPr>
            <a:r>
              <a:rPr lang="en-US" sz="2400" b="1" dirty="0"/>
              <a:t>Hash Primary </a:t>
            </a:r>
            <a:r>
              <a:rPr lang="en-US" sz="2400" b="1" dirty="0" smtClean="0"/>
              <a:t>Ke</a:t>
            </a:r>
            <a:r>
              <a:rPr lang="en-US" sz="2400" dirty="0" smtClean="0"/>
              <a:t>y and </a:t>
            </a:r>
            <a:r>
              <a:rPr lang="en-US" sz="2400" b="1" dirty="0" smtClean="0"/>
              <a:t>Hash </a:t>
            </a:r>
            <a:r>
              <a:rPr lang="en-US" sz="2400" b="1" dirty="0"/>
              <a:t>and Range Primary Key</a:t>
            </a:r>
            <a:r>
              <a:rPr lang="en-US" sz="2400" dirty="0"/>
              <a:t> </a:t>
            </a:r>
            <a:endParaRPr lang="en-US" sz="2400" dirty="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Table</a:t>
            </a:r>
            <a:br>
              <a:rPr lang="en-US" sz="3200" dirty="0" smtClean="0">
                <a:solidFill>
                  <a:schemeClr val="bg1"/>
                </a:solidFill>
                <a:latin typeface="Times New Roman" panose="02020603050405020304" pitchFamily="18" charset="0"/>
                <a:cs typeface="Times New Roman" panose="02020603050405020304" pitchFamily="18" charset="0"/>
              </a:rPr>
            </a:b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550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Global </a:t>
            </a:r>
            <a:r>
              <a:rPr lang="en-US" sz="2400" dirty="0">
                <a:latin typeface="Times New Roman" panose="02020603050405020304" pitchFamily="18" charset="0"/>
                <a:cs typeface="Times New Roman" panose="02020603050405020304" pitchFamily="18" charset="0"/>
              </a:rPr>
              <a:t>secondary index: an index with a hash and a range key different from the hash and range key from the original table</a:t>
            </a:r>
            <a:r>
              <a:rPr lang="en-US" sz="2400" dirty="0" smtClean="0">
                <a:latin typeface="Times New Roman" panose="02020603050405020304" pitchFamily="18" charset="0"/>
                <a:cs typeface="Times New Roman" panose="02020603050405020304" pitchFamily="18" charset="0"/>
              </a:rPr>
              <a:t>. </a:t>
            </a:r>
          </a:p>
          <a:p>
            <a:pPr marL="342900" indent="-342900">
              <a:buFontTx/>
              <a:buChar char="-"/>
            </a:pPr>
            <a:r>
              <a:rPr lang="en-US" sz="2400" dirty="0">
                <a:latin typeface="Times New Roman" panose="02020603050405020304" pitchFamily="18" charset="0"/>
                <a:cs typeface="Times New Roman" panose="02020603050405020304" pitchFamily="18" charset="0"/>
              </a:rPr>
              <a:t>Local secondary index: an index whose hash key is the same as the hash key from the original table and range key is another attribute added when querying.</a:t>
            </a: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Secondary Indexes</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228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t>An </a:t>
            </a:r>
            <a:r>
              <a:rPr lang="en-US" sz="2400" dirty="0"/>
              <a:t>item is a collection of attributes</a:t>
            </a:r>
            <a:r>
              <a:rPr lang="en-US" sz="2400" dirty="0" smtClean="0"/>
              <a:t>.</a:t>
            </a:r>
          </a:p>
          <a:p>
            <a:pPr marL="342900" indent="-342900">
              <a:buFontTx/>
              <a:buChar char="-"/>
            </a:pPr>
            <a:r>
              <a:rPr lang="en-US" sz="2400" dirty="0" smtClean="0"/>
              <a:t>Each </a:t>
            </a:r>
            <a:r>
              <a:rPr lang="en-US" sz="2400" dirty="0"/>
              <a:t>attribute has a name and a value</a:t>
            </a:r>
            <a:endParaRPr lang="en-US" sz="2400" dirty="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Items</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07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6" y="649938"/>
            <a:ext cx="8330471"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a:latin typeface="Times New Roman" panose="02020603050405020304" pitchFamily="18" charset="0"/>
                <a:cs typeface="Times New Roman" panose="02020603050405020304" pitchFamily="18" charset="0"/>
              </a:rPr>
              <a:t>Scalar types: number, String, Binary, Boolean, Null </a:t>
            </a:r>
            <a:r>
              <a:rPr lang="en-US" sz="2400" dirty="0" smtClean="0">
                <a:latin typeface="Times New Roman" panose="02020603050405020304" pitchFamily="18" charset="0"/>
                <a:cs typeface="Times New Roman" panose="02020603050405020304" pitchFamily="18" charset="0"/>
              </a:rPr>
              <a:t>Items</a:t>
            </a:r>
          </a:p>
          <a:p>
            <a:pPr marL="342900" indent="-342900">
              <a:buFontTx/>
              <a:buChar char="-"/>
            </a:pPr>
            <a:r>
              <a:rPr lang="en-US" sz="2400" dirty="0">
                <a:latin typeface="Times New Roman" panose="02020603050405020304" pitchFamily="18" charset="0"/>
                <a:cs typeface="Times New Roman" panose="02020603050405020304" pitchFamily="18" charset="0"/>
              </a:rPr>
              <a:t>Document types: List and Map</a:t>
            </a:r>
            <a:endParaRPr lang="en-US" sz="2400" dirty="0" smtClean="0">
              <a:latin typeface="Times New Roman" panose="02020603050405020304" pitchFamily="18" charset="0"/>
              <a:cs typeface="Times New Roman" panose="02020603050405020304" pitchFamily="18" charset="0"/>
            </a:endParaRPr>
          </a:p>
          <a:p>
            <a:pPr marL="342900" indent="-342900">
              <a:buFontTx/>
              <a:buChar char="-"/>
            </a:pPr>
            <a:r>
              <a:rPr lang="en-US" sz="2400" dirty="0">
                <a:latin typeface="Times New Roman" panose="02020603050405020304" pitchFamily="18" charset="0"/>
                <a:cs typeface="Times New Roman" panose="02020603050405020304" pitchFamily="18" charset="0"/>
              </a:rPr>
              <a:t>Set types: String set, Number set, Binary </a:t>
            </a:r>
            <a:r>
              <a:rPr lang="en-US" sz="2400" dirty="0" smtClean="0">
                <a:latin typeface="Times New Roman" panose="02020603050405020304" pitchFamily="18" charset="0"/>
                <a:cs typeface="Times New Roman" panose="02020603050405020304" pitchFamily="18" charset="0"/>
              </a:rPr>
              <a:t>Set</a:t>
            </a:r>
          </a:p>
          <a:p>
            <a:pPr marL="342900" indent="-342900">
              <a:buFontTx/>
              <a:buChar char="-"/>
            </a:pPr>
            <a:r>
              <a:rPr lang="en-US" sz="2400" dirty="0">
                <a:hlinkClick r:id="rId3"/>
              </a:rPr>
              <a:t>https://docs.aws.amazon.com/amazondynamodb/latest/developerguide/HowItWorks.NamingRulesDataTypes.html</a:t>
            </a:r>
            <a:endParaRPr lang="en-US" sz="2400" dirty="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err="1" smtClean="0">
                <a:solidFill>
                  <a:schemeClr val="bg1"/>
                </a:solidFill>
                <a:latin typeface="Times New Roman" panose="02020603050405020304" pitchFamily="18" charset="0"/>
                <a:cs typeface="Times New Roman" panose="02020603050405020304" pitchFamily="18" charset="0"/>
              </a:rPr>
              <a:t>Atributes</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053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6" y="649938"/>
            <a:ext cx="8742595" cy="4778405"/>
          </a:xfrm>
          <a:prstGeom prst="rect">
            <a:avLst/>
          </a:prstGeom>
        </p:spPr>
        <p:txBody>
          <a:bodyPr spcFirstLastPara="1" vert="horz" wrap="square" lIns="121900" tIns="121900" rIns="121900" bIns="121900" rtlCol="0" anchor="t" anchorCtr="0">
            <a:noAutofit/>
          </a:bodyPr>
          <a:lstStyle/>
          <a:p>
            <a:pPr lvl="0"/>
            <a:r>
              <a:rPr lang="en-US" sz="2400" dirty="0" smtClean="0"/>
              <a:t>Query</a:t>
            </a:r>
            <a:r>
              <a:rPr lang="en-US" sz="2400" dirty="0"/>
              <a:t>:</a:t>
            </a:r>
          </a:p>
          <a:p>
            <a:pPr>
              <a:buFont typeface="Wingdings" panose="05000000000000000000" pitchFamily="2" charset="2"/>
              <a:buChar char="ü"/>
            </a:pPr>
            <a:r>
              <a:rPr lang="en-US" sz="2400" dirty="0" smtClean="0"/>
              <a:t>	Access </a:t>
            </a:r>
            <a:r>
              <a:rPr lang="en-US" sz="2400" dirty="0"/>
              <a:t>folder based on primary key value</a:t>
            </a:r>
          </a:p>
          <a:p>
            <a:pPr>
              <a:buFont typeface="Wingdings" panose="05000000000000000000" pitchFamily="2" charset="2"/>
              <a:buChar char="ü"/>
            </a:pPr>
            <a:r>
              <a:rPr lang="en-US" sz="2400" dirty="0" smtClean="0"/>
              <a:t> 	Can </a:t>
            </a:r>
            <a:r>
              <a:rPr lang="en-US" sz="2400" dirty="0"/>
              <a:t>query on tables or </a:t>
            </a:r>
            <a:r>
              <a:rPr lang="en-US" sz="2400" dirty="0" err="1"/>
              <a:t>seconday</a:t>
            </a:r>
            <a:r>
              <a:rPr lang="en-US" sz="2400" dirty="0"/>
              <a:t> indexes</a:t>
            </a:r>
          </a:p>
          <a:p>
            <a:pPr>
              <a:buFont typeface="Wingdings" panose="05000000000000000000" pitchFamily="2" charset="2"/>
              <a:buChar char="ü"/>
            </a:pPr>
            <a:r>
              <a:rPr lang="en-US" sz="2400" dirty="0" smtClean="0"/>
              <a:t>	Must </a:t>
            </a:r>
            <a:r>
              <a:rPr lang="en-US" sz="2400" dirty="0"/>
              <a:t>provide hash key, range key is optional</a:t>
            </a:r>
          </a:p>
          <a:p>
            <a:pPr lvl="0"/>
            <a:r>
              <a:rPr lang="en-US" sz="2400" dirty="0" smtClean="0"/>
              <a:t>Scan</a:t>
            </a:r>
            <a:r>
              <a:rPr lang="en-US" sz="2400" dirty="0"/>
              <a:t>:</a:t>
            </a:r>
          </a:p>
          <a:p>
            <a:pPr lvl="0">
              <a:buFont typeface="Wingdings" panose="05000000000000000000" pitchFamily="2" charset="2"/>
              <a:buChar char="ü"/>
            </a:pPr>
            <a:r>
              <a:rPr lang="en-US" sz="2400" dirty="0" smtClean="0"/>
              <a:t>	Browse </a:t>
            </a:r>
            <a:r>
              <a:rPr lang="en-US" sz="2400" dirty="0"/>
              <a:t>all items in the table or secondary indexes</a:t>
            </a:r>
          </a:p>
          <a:p>
            <a:pPr lvl="0">
              <a:buFont typeface="Wingdings" panose="05000000000000000000" pitchFamily="2" charset="2"/>
              <a:buChar char="ü"/>
            </a:pPr>
            <a:r>
              <a:rPr lang="en-US" sz="2400" dirty="0" smtClean="0"/>
              <a:t>	Slow </a:t>
            </a:r>
            <a:r>
              <a:rPr lang="en-US" sz="2400" dirty="0"/>
              <a:t>speed, the more capacity then the slower the leveling</a:t>
            </a:r>
          </a:p>
          <a:p>
            <a:pPr lvl="0">
              <a:buFont typeface="Wingdings" panose="05000000000000000000" pitchFamily="2" charset="2"/>
              <a:buChar char="ü"/>
            </a:pPr>
            <a:r>
              <a:rPr lang="en-US" sz="2400" dirty="0" smtClean="0"/>
              <a:t>	Limiting </a:t>
            </a:r>
            <a:r>
              <a:rPr lang="en-US" sz="2400" dirty="0"/>
              <a:t>scanning</a:t>
            </a: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Query</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398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7" y="649938"/>
            <a:ext cx="7725164"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a:latin typeface="Times New Roman" panose="02020603050405020304" pitchFamily="18" charset="0"/>
                <a:cs typeface="Times New Roman" panose="02020603050405020304" pitchFamily="18" charset="0"/>
              </a:rPr>
              <a:t>Does not support the order by </a:t>
            </a:r>
            <a:r>
              <a:rPr lang="en-US" sz="2400" dirty="0" smtClean="0">
                <a:latin typeface="Times New Roman" panose="02020603050405020304" pitchFamily="18" charset="0"/>
                <a:cs typeface="Times New Roman" panose="02020603050405020304" pitchFamily="18" charset="0"/>
              </a:rPr>
              <a:t>function</a:t>
            </a:r>
          </a:p>
          <a:p>
            <a:pPr marL="342900" indent="-342900">
              <a:buFontTx/>
              <a:buChar char="-"/>
            </a:pPr>
            <a:r>
              <a:rPr lang="en-US" sz="2400" dirty="0">
                <a:latin typeface="Times New Roman" panose="02020603050405020304" pitchFamily="18" charset="0"/>
                <a:cs typeface="Times New Roman" panose="02020603050405020304" pitchFamily="18" charset="0"/>
              </a:rPr>
              <a:t>Only support order by according to range key contained in primary or secondary </a:t>
            </a:r>
            <a:r>
              <a:rPr lang="en-US" sz="2400" dirty="0" smtClean="0">
                <a:latin typeface="Times New Roman" panose="02020603050405020304" pitchFamily="18" charset="0"/>
                <a:cs typeface="Times New Roman" panose="02020603050405020304" pitchFamily="18" charset="0"/>
              </a:rPr>
              <a:t>key</a:t>
            </a:r>
          </a:p>
          <a:p>
            <a:pPr marL="342900" indent="-342900">
              <a:buFontTx/>
              <a:buChar char="-"/>
            </a:pPr>
            <a:r>
              <a:rPr lang="en-US" sz="2400" dirty="0" smtClean="0">
                <a:latin typeface="Times New Roman" panose="02020603050405020304" pitchFamily="18" charset="0"/>
                <a:cs typeface="Times New Roman" panose="02020603050405020304" pitchFamily="18" charset="0"/>
              </a:rPr>
              <a:t>Support maximum 5 for Local secondary index and </a:t>
            </a:r>
            <a:r>
              <a:rPr lang="en-US" sz="2400" dirty="0">
                <a:latin typeface="Times New Roman" panose="02020603050405020304" pitchFamily="18" charset="0"/>
                <a:cs typeface="Times New Roman" panose="02020603050405020304" pitchFamily="18" charset="0"/>
              </a:rPr>
              <a:t>5 for </a:t>
            </a:r>
            <a:r>
              <a:rPr lang="en-US" sz="2400" dirty="0" smtClean="0">
                <a:latin typeface="Times New Roman" panose="02020603050405020304" pitchFamily="18" charset="0"/>
                <a:cs typeface="Times New Roman" panose="02020603050405020304" pitchFamily="18" charset="0"/>
              </a:rPr>
              <a:t>Global secondary </a:t>
            </a:r>
          </a:p>
          <a:p>
            <a:pPr marL="342900" indent="-342900">
              <a:buFontTx/>
              <a:buChar char="-"/>
            </a:pPr>
            <a:r>
              <a:rPr lang="en-US" sz="2400" dirty="0">
                <a:latin typeface="Times New Roman" panose="02020603050405020304" pitchFamily="18" charset="0"/>
                <a:cs typeface="Times New Roman" panose="02020603050405020304" pitchFamily="18" charset="0"/>
              </a:rPr>
              <a:t>Cannot </a:t>
            </a:r>
            <a:r>
              <a:rPr lang="en-US" sz="2400" dirty="0" smtClean="0">
                <a:latin typeface="Times New Roman" panose="02020603050405020304" pitchFamily="18" charset="0"/>
                <a:cs typeface="Times New Roman" panose="02020603050405020304" pitchFamily="18" charset="0"/>
              </a:rPr>
              <a:t>order </a:t>
            </a:r>
            <a:r>
              <a:rPr lang="en-US" sz="2400" dirty="0">
                <a:latin typeface="Times New Roman" panose="02020603050405020304" pitchFamily="18" charset="0"/>
                <a:cs typeface="Times New Roman" panose="02020603050405020304" pitchFamily="18" charset="0"/>
              </a:rPr>
              <a:t>by many different fields like </a:t>
            </a:r>
            <a:r>
              <a:rPr lang="en-US" sz="2400" dirty="0" smtClean="0">
                <a:latin typeface="Times New Roman" panose="02020603050405020304" pitchFamily="18" charset="0"/>
                <a:cs typeface="Times New Roman" panose="02020603050405020304" pitchFamily="18" charset="0"/>
              </a:rPr>
              <a:t>SQL, each query only </a:t>
            </a:r>
            <a:r>
              <a:rPr lang="en-US" sz="2400" dirty="0" err="1" smtClean="0">
                <a:latin typeface="Times New Roman" panose="02020603050405020304" pitchFamily="18" charset="0"/>
                <a:cs typeface="Times New Roman" panose="02020603050405020304" pitchFamily="18" charset="0"/>
              </a:rPr>
              <a:t>delarce</a:t>
            </a:r>
            <a:r>
              <a:rPr lang="en-US" sz="2400" dirty="0">
                <a:latin typeface="Times New Roman" panose="02020603050405020304" pitchFamily="18" charset="0"/>
                <a:cs typeface="Times New Roman" panose="02020603050405020304" pitchFamily="18" charset="0"/>
              </a:rPr>
              <a:t>, each query only declare use 1 index and order by field of that index</a:t>
            </a:r>
            <a:endParaRPr lang="en-US" sz="2400" dirty="0" smtClean="0">
              <a:latin typeface="Times New Roman" panose="02020603050405020304" pitchFamily="18" charset="0"/>
              <a:cs typeface="Times New Roman" panose="02020603050405020304" pitchFamily="18" charset="0"/>
            </a:endParaRP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err="1" smtClean="0">
                <a:solidFill>
                  <a:schemeClr val="bg1"/>
                </a:solidFill>
                <a:latin typeface="Times New Roman" panose="02020603050405020304" pitchFamily="18" charset="0"/>
                <a:cs typeface="Times New Roman" panose="02020603050405020304" pitchFamily="18" charset="0"/>
              </a:rPr>
              <a:t>OrderBy</a:t>
            </a:r>
            <a:endParaRPr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131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3350666" y="649938"/>
            <a:ext cx="8472139" cy="4778405"/>
          </a:xfrm>
          <a:prstGeom prst="rect">
            <a:avLst/>
          </a:prstGeom>
        </p:spPr>
        <p:txBody>
          <a:bodyPr spcFirstLastPara="1" vert="horz" wrap="square" lIns="121900" tIns="121900" rIns="121900" bIns="121900" rtlCol="0" anchor="t" anchorCtr="0">
            <a:noAutofit/>
          </a:bodyPr>
          <a:lstStyle/>
          <a:p>
            <a:pPr marL="342900" indent="-342900">
              <a:buFontTx/>
              <a:buChar char="-"/>
            </a:pPr>
            <a:r>
              <a:rPr lang="en-US" sz="2400" dirty="0" smtClean="0">
                <a:latin typeface="Times New Roman" panose="02020603050405020304" pitchFamily="18" charset="0"/>
                <a:cs typeface="Times New Roman" panose="02020603050405020304" pitchFamily="18" charset="0"/>
              </a:rPr>
              <a:t>Use </a:t>
            </a:r>
            <a:r>
              <a:rPr lang="en-US" sz="2400" dirty="0" err="1" smtClean="0">
                <a:latin typeface="Times New Roman" panose="02020603050405020304" pitchFamily="18" charset="0"/>
                <a:cs typeface="Times New Roman" panose="02020603050405020304" pitchFamily="18" charset="0"/>
              </a:rPr>
              <a:t>LastEvaluatedKey</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ExclusiveStartKey</a:t>
            </a:r>
            <a:r>
              <a:rPr lang="en-US" sz="2400" dirty="0">
                <a:latin typeface="Times New Roman" panose="02020603050405020304" pitchFamily="18" charset="0"/>
                <a:cs typeface="Times New Roman" panose="02020603050405020304" pitchFamily="18" charset="0"/>
              </a:rPr>
              <a:t> to </a:t>
            </a:r>
            <a:r>
              <a:rPr lang="en-US" sz="2400" dirty="0" smtClean="0">
                <a:latin typeface="Times New Roman" panose="02020603050405020304" pitchFamily="18" charset="0"/>
                <a:cs typeface="Times New Roman" panose="02020603050405020304" pitchFamily="18" charset="0"/>
              </a:rPr>
              <a:t>Pagination</a:t>
            </a:r>
          </a:p>
          <a:p>
            <a:pPr marL="342900" indent="-342900">
              <a:buFontTx/>
              <a:buChar char="-"/>
            </a:pPr>
            <a:r>
              <a:rPr lang="en-US" sz="2400" dirty="0" smtClean="0">
                <a:latin typeface="Times New Roman" panose="02020603050405020304" pitchFamily="18" charset="0"/>
                <a:cs typeface="Times New Roman" panose="02020603050405020304" pitchFamily="18" charset="0"/>
              </a:rPr>
              <a:t>Can not choice from Pagination 1 to </a:t>
            </a:r>
            <a:r>
              <a:rPr lang="en-US" sz="2400" dirty="0">
                <a:latin typeface="Times New Roman" panose="02020603050405020304" pitchFamily="18" charset="0"/>
                <a:cs typeface="Times New Roman" panose="02020603050405020304" pitchFamily="18" charset="0"/>
              </a:rPr>
              <a:t>Pagination </a:t>
            </a:r>
            <a:r>
              <a:rPr lang="en-US" sz="2400" dirty="0" smtClean="0">
                <a:latin typeface="Times New Roman" panose="02020603050405020304" pitchFamily="18" charset="0"/>
                <a:cs typeface="Times New Roman" panose="02020603050405020304" pitchFamily="18" charset="0"/>
              </a:rPr>
              <a:t>2</a:t>
            </a:r>
          </a:p>
        </p:txBody>
      </p:sp>
      <p:sp>
        <p:nvSpPr>
          <p:cNvPr id="70" name="Google Shape;70;p14"/>
          <p:cNvSpPr txBox="1">
            <a:spLocks noGrp="1"/>
          </p:cNvSpPr>
          <p:nvPr>
            <p:ph type="title"/>
          </p:nvPr>
        </p:nvSpPr>
        <p:spPr>
          <a:xfrm>
            <a:off x="117286" y="468989"/>
            <a:ext cx="2510400" cy="1143200"/>
          </a:xfrm>
          <a:prstGeom prst="rect">
            <a:avLst/>
          </a:prstGeom>
        </p:spPr>
        <p:txBody>
          <a:bodyPr spcFirstLastPara="1" vert="horz" wrap="square" lIns="121900" tIns="121900" rIns="121900" bIns="121900" rtlCol="0" anchor="t" anchorCtr="0">
            <a:noAutofit/>
          </a:bodyPr>
          <a:lstStyle/>
          <a:p>
            <a:pPr algn="ctr"/>
            <a:r>
              <a:rPr lang="en-US" sz="3200" dirty="0" smtClean="0">
                <a:solidFill>
                  <a:schemeClr val="bg1"/>
                </a:solidFill>
                <a:latin typeface="Times New Roman" panose="02020603050405020304" pitchFamily="18" charset="0"/>
                <a:cs typeface="Times New Roman" panose="02020603050405020304" pitchFamily="18" charset="0"/>
              </a:rPr>
              <a:t>Pagination</a:t>
            </a:r>
            <a:endParaRPr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3"/>
          <a:stretch>
            <a:fillRect/>
          </a:stretch>
        </p:blipFill>
        <p:spPr>
          <a:xfrm>
            <a:off x="4251108" y="2165015"/>
            <a:ext cx="5486400" cy="2207260"/>
          </a:xfrm>
          <a:prstGeom prst="rect">
            <a:avLst/>
          </a:prstGeom>
        </p:spPr>
      </p:pic>
    </p:spTree>
    <p:extLst>
      <p:ext uri="{BB962C8B-B14F-4D97-AF65-F5344CB8AC3E}">
        <p14:creationId xmlns:p14="http://schemas.microsoft.com/office/powerpoint/2010/main" val="1103576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745</TotalTime>
  <Words>847</Words>
  <Application>Microsoft Office PowerPoint</Application>
  <PresentationFormat>Widescreen</PresentationFormat>
  <Paragraphs>113</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Retrospect</vt:lpstr>
      <vt:lpstr>Introduce DynamoDB</vt:lpstr>
      <vt:lpstr>Structure of DynamoDB</vt:lpstr>
      <vt:lpstr>Table </vt:lpstr>
      <vt:lpstr>Secondary Indexes</vt:lpstr>
      <vt:lpstr>Items</vt:lpstr>
      <vt:lpstr>Atributes</vt:lpstr>
      <vt:lpstr>Query</vt:lpstr>
      <vt:lpstr>OrderBy</vt:lpstr>
      <vt:lpstr>Pagination</vt:lpstr>
      <vt:lpstr>Limit about  response size</vt:lpstr>
      <vt:lpstr>Limit about  filter data</vt:lpstr>
      <vt:lpstr>IN OPERATOR</vt:lpstr>
      <vt:lpstr>Cost Of  Use</vt:lpstr>
      <vt:lpstr>Limit About Delete Data</vt:lpstr>
      <vt:lpstr>IN OPERATOR</vt:lpstr>
      <vt:lpstr>Entity-Relationship Diagram</vt:lpstr>
      <vt:lpstr>Retrieve multiple entity types in a single request</vt:lpstr>
      <vt:lpstr>Secondary Index</vt:lpstr>
      <vt:lpstr> Scan the sparse secondary index</vt:lpstr>
      <vt:lpstr>Add Users to a game</vt:lpstr>
      <vt:lpstr>Start a game</vt:lpstr>
      <vt:lpstr>Add an inverted index</vt:lpstr>
      <vt:lpstr>Document DB</vt:lpstr>
      <vt:lpstr>Add an inverted index</vt:lpstr>
      <vt:lpstr>Add an inverted index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DynamoDB</dc:title>
  <dc:creator>oopp</dc:creator>
  <cp:lastModifiedBy>Phuc Nguyen Hoang</cp:lastModifiedBy>
  <cp:revision>86</cp:revision>
  <dcterms:created xsi:type="dcterms:W3CDTF">2019-12-28T12:31:08Z</dcterms:created>
  <dcterms:modified xsi:type="dcterms:W3CDTF">2019-12-31T08:00:48Z</dcterms:modified>
</cp:coreProperties>
</file>