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Phan Hoàng Phúc" initials="NPHP" lastIdx="4" clrIdx="0">
    <p:extLst>
      <p:ext uri="{19B8F6BF-5375-455C-9EA6-DF929625EA0E}">
        <p15:presenceInfo xmlns:p15="http://schemas.microsoft.com/office/powerpoint/2012/main" userId="S::17520909@ms.uit.edu.vn::faffcc4e-fc3b-42a0-8516-31f735f336a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B0E4802-23FF-4D60-99B1-2958F0CBB1C7}" type="datetimeFigureOut">
              <a:rPr lang="en-US" smtClean="0"/>
              <a:t>8/12/2019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3C7FCF3-C2A6-4B5E-AE62-43DBC64935E4}"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1129429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E4802-23FF-4D60-99B1-2958F0CBB1C7}"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7FCF3-C2A6-4B5E-AE62-43DBC64935E4}" type="slidenum">
              <a:rPr lang="en-US" smtClean="0"/>
              <a:t>‹#›</a:t>
            </a:fld>
            <a:endParaRPr lang="en-US"/>
          </a:p>
        </p:txBody>
      </p:sp>
    </p:spTree>
    <p:extLst>
      <p:ext uri="{BB962C8B-B14F-4D97-AF65-F5344CB8AC3E}">
        <p14:creationId xmlns:p14="http://schemas.microsoft.com/office/powerpoint/2010/main" val="776454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E4802-23FF-4D60-99B1-2958F0CBB1C7}"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7FCF3-C2A6-4B5E-AE62-43DBC64935E4}" type="slidenum">
              <a:rPr lang="en-US" smtClean="0"/>
              <a:t>‹#›</a:t>
            </a:fld>
            <a:endParaRPr lang="en-US"/>
          </a:p>
        </p:txBody>
      </p:sp>
    </p:spTree>
    <p:extLst>
      <p:ext uri="{BB962C8B-B14F-4D97-AF65-F5344CB8AC3E}">
        <p14:creationId xmlns:p14="http://schemas.microsoft.com/office/powerpoint/2010/main" val="2830391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E4802-23FF-4D60-99B1-2958F0CBB1C7}"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7FCF3-C2A6-4B5E-AE62-43DBC64935E4}" type="slidenum">
              <a:rPr lang="en-US" smtClean="0"/>
              <a:t>‹#›</a:t>
            </a:fld>
            <a:endParaRPr lang="en-US"/>
          </a:p>
        </p:txBody>
      </p:sp>
    </p:spTree>
    <p:extLst>
      <p:ext uri="{BB962C8B-B14F-4D97-AF65-F5344CB8AC3E}">
        <p14:creationId xmlns:p14="http://schemas.microsoft.com/office/powerpoint/2010/main" val="4178130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B0E4802-23FF-4D60-99B1-2958F0CBB1C7}" type="datetimeFigureOut">
              <a:rPr lang="en-US" smtClean="0"/>
              <a:t>8/12/2019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3C7FCF3-C2A6-4B5E-AE62-43DBC64935E4}"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35039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0E4802-23FF-4D60-99B1-2958F0CBB1C7}"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7FCF3-C2A6-4B5E-AE62-43DBC64935E4}" type="slidenum">
              <a:rPr lang="en-US" smtClean="0"/>
              <a:t>‹#›</a:t>
            </a:fld>
            <a:endParaRPr lang="en-US"/>
          </a:p>
        </p:txBody>
      </p:sp>
    </p:spTree>
    <p:extLst>
      <p:ext uri="{BB962C8B-B14F-4D97-AF65-F5344CB8AC3E}">
        <p14:creationId xmlns:p14="http://schemas.microsoft.com/office/powerpoint/2010/main" val="253663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0E4802-23FF-4D60-99B1-2958F0CBB1C7}" type="datetimeFigureOut">
              <a:rPr lang="en-US" smtClean="0"/>
              <a:t>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C7FCF3-C2A6-4B5E-AE62-43DBC64935E4}" type="slidenum">
              <a:rPr lang="en-US" smtClean="0"/>
              <a:t>‹#›</a:t>
            </a:fld>
            <a:endParaRPr lang="en-US"/>
          </a:p>
        </p:txBody>
      </p:sp>
    </p:spTree>
    <p:extLst>
      <p:ext uri="{BB962C8B-B14F-4D97-AF65-F5344CB8AC3E}">
        <p14:creationId xmlns:p14="http://schemas.microsoft.com/office/powerpoint/2010/main" val="976604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0E4802-23FF-4D60-99B1-2958F0CBB1C7}" type="datetimeFigureOut">
              <a:rPr lang="en-US" smtClean="0"/>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C7FCF3-C2A6-4B5E-AE62-43DBC64935E4}" type="slidenum">
              <a:rPr lang="en-US" smtClean="0"/>
              <a:t>‹#›</a:t>
            </a:fld>
            <a:endParaRPr lang="en-US"/>
          </a:p>
        </p:txBody>
      </p:sp>
    </p:spTree>
    <p:extLst>
      <p:ext uri="{BB962C8B-B14F-4D97-AF65-F5344CB8AC3E}">
        <p14:creationId xmlns:p14="http://schemas.microsoft.com/office/powerpoint/2010/main" val="123354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E4802-23FF-4D60-99B1-2958F0CBB1C7}" type="datetimeFigureOut">
              <a:rPr lang="en-US" smtClean="0"/>
              <a:t>8/12/2019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C7FCF3-C2A6-4B5E-AE62-43DBC64935E4}" type="slidenum">
              <a:rPr lang="en-US" smtClean="0"/>
              <a:t>‹#›</a:t>
            </a:fld>
            <a:endParaRPr lang="en-US"/>
          </a:p>
        </p:txBody>
      </p:sp>
    </p:spTree>
    <p:extLst>
      <p:ext uri="{BB962C8B-B14F-4D97-AF65-F5344CB8AC3E}">
        <p14:creationId xmlns:p14="http://schemas.microsoft.com/office/powerpoint/2010/main" val="347048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B0E4802-23FF-4D60-99B1-2958F0CBB1C7}" type="datetimeFigureOut">
              <a:rPr lang="en-US" smtClean="0"/>
              <a:t>8/12/2019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3C7FCF3-C2A6-4B5E-AE62-43DBC64935E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553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B0E4802-23FF-4D60-99B1-2958F0CBB1C7}" type="datetimeFigureOut">
              <a:rPr lang="en-US" smtClean="0"/>
              <a:t>8/12/2019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3C7FCF3-C2A6-4B5E-AE62-43DBC64935E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7538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B0E4802-23FF-4D60-99B1-2958F0CBB1C7}" type="datetimeFigureOut">
              <a:rPr lang="en-US" smtClean="0"/>
              <a:t>8/12/2019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3C7FCF3-C2A6-4B5E-AE62-43DBC64935E4}"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1599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FCC1-92B7-4D02-B3CD-7AA2920EE6A9}"/>
              </a:ext>
            </a:extLst>
          </p:cNvPr>
          <p:cNvSpPr>
            <a:spLocks noGrp="1"/>
          </p:cNvSpPr>
          <p:nvPr>
            <p:ph type="ctrTitle"/>
          </p:nvPr>
        </p:nvSpPr>
        <p:spPr/>
        <p:txBody>
          <a:bodyPr/>
          <a:lstStyle/>
          <a:p>
            <a:r>
              <a:rPr lang="en-US" dirty="0"/>
              <a:t>Report 4</a:t>
            </a:r>
            <a:r>
              <a:rPr lang="en-US" baseline="30000" dirty="0"/>
              <a:t>th</a:t>
            </a:r>
            <a:r>
              <a:rPr lang="en-US" dirty="0"/>
              <a:t> week</a:t>
            </a:r>
          </a:p>
        </p:txBody>
      </p:sp>
      <p:sp>
        <p:nvSpPr>
          <p:cNvPr id="3" name="Subtitle 2">
            <a:extLst>
              <a:ext uri="{FF2B5EF4-FFF2-40B4-BE49-F238E27FC236}">
                <a16:creationId xmlns:a16="http://schemas.microsoft.com/office/drawing/2014/main" id="{72D1026A-156F-48EC-BE41-8621741A9C39}"/>
              </a:ext>
            </a:extLst>
          </p:cNvPr>
          <p:cNvSpPr>
            <a:spLocks noGrp="1"/>
          </p:cNvSpPr>
          <p:nvPr>
            <p:ph type="subTitle" idx="1"/>
          </p:nvPr>
        </p:nvSpPr>
        <p:spPr/>
        <p:txBody>
          <a:bodyPr/>
          <a:lstStyle/>
          <a:p>
            <a:r>
              <a:rPr lang="en-US" dirty="0"/>
              <a:t>Nguyễn Phan Hoàng Phúc - 17520909</a:t>
            </a:r>
          </a:p>
        </p:txBody>
      </p:sp>
    </p:spTree>
    <p:extLst>
      <p:ext uri="{BB962C8B-B14F-4D97-AF65-F5344CB8AC3E}">
        <p14:creationId xmlns:p14="http://schemas.microsoft.com/office/powerpoint/2010/main" val="2841620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F877-7A1D-41AE-A3A9-7B36112A6459}"/>
              </a:ext>
            </a:extLst>
          </p:cNvPr>
          <p:cNvSpPr>
            <a:spLocks noGrp="1"/>
          </p:cNvSpPr>
          <p:nvPr>
            <p:ph type="title"/>
          </p:nvPr>
        </p:nvSpPr>
        <p:spPr>
          <a:xfrm>
            <a:off x="723900" y="38099"/>
            <a:ext cx="9601200" cy="1485900"/>
          </a:xfrm>
        </p:spPr>
        <p:txBody>
          <a:bodyPr/>
          <a:lstStyle/>
          <a:p>
            <a:r>
              <a:rPr lang="en-US" dirty="0"/>
              <a:t>3.Hazard</a:t>
            </a:r>
            <a:br>
              <a:rPr lang="en-US" dirty="0"/>
            </a:br>
            <a:r>
              <a:rPr lang="en-US" dirty="0"/>
              <a:t> 	a. Pipeline overview</a:t>
            </a:r>
          </a:p>
        </p:txBody>
      </p:sp>
      <p:sp>
        <p:nvSpPr>
          <p:cNvPr id="3" name="Content Placeholder 2">
            <a:extLst>
              <a:ext uri="{FF2B5EF4-FFF2-40B4-BE49-F238E27FC236}">
                <a16:creationId xmlns:a16="http://schemas.microsoft.com/office/drawing/2014/main" id="{90EDD681-FE34-4FA9-AB0B-146831ED2542}"/>
              </a:ext>
            </a:extLst>
          </p:cNvPr>
          <p:cNvSpPr>
            <a:spLocks noGrp="1"/>
          </p:cNvSpPr>
          <p:nvPr>
            <p:ph idx="1"/>
          </p:nvPr>
        </p:nvSpPr>
        <p:spPr>
          <a:xfrm>
            <a:off x="740425" y="1936749"/>
            <a:ext cx="3429000" cy="2146300"/>
          </a:xfrm>
        </p:spPr>
        <p:txBody>
          <a:bodyPr/>
          <a:lstStyle/>
          <a:p>
            <a:pPr marL="0" indent="0">
              <a:buNone/>
            </a:pPr>
            <a:r>
              <a:rPr lang="en-US" dirty="0"/>
              <a:t>There are 3 types of hazard:</a:t>
            </a:r>
          </a:p>
          <a:p>
            <a:pPr lvl="1"/>
            <a:r>
              <a:rPr lang="en-US" dirty="0"/>
              <a:t>Structural hazard</a:t>
            </a:r>
          </a:p>
          <a:p>
            <a:pPr lvl="1"/>
            <a:r>
              <a:rPr lang="en-US" dirty="0"/>
              <a:t>Data hazard</a:t>
            </a:r>
          </a:p>
          <a:p>
            <a:pPr lvl="1"/>
            <a:r>
              <a:rPr lang="en-US" dirty="0"/>
              <a:t>Control hazard</a:t>
            </a:r>
          </a:p>
        </p:txBody>
      </p:sp>
      <p:pic>
        <p:nvPicPr>
          <p:cNvPr id="4" name="Picture 3">
            <a:extLst>
              <a:ext uri="{FF2B5EF4-FFF2-40B4-BE49-F238E27FC236}">
                <a16:creationId xmlns:a16="http://schemas.microsoft.com/office/drawing/2014/main" id="{9C0FC2DC-6F90-46F7-8F5F-2D5C3EDCAEAD}"/>
              </a:ext>
            </a:extLst>
          </p:cNvPr>
          <p:cNvPicPr>
            <a:picLocks noChangeAspect="1"/>
          </p:cNvPicPr>
          <p:nvPr/>
        </p:nvPicPr>
        <p:blipFill>
          <a:blip r:embed="rId2"/>
          <a:stretch>
            <a:fillRect/>
          </a:stretch>
        </p:blipFill>
        <p:spPr>
          <a:xfrm>
            <a:off x="4451350" y="1501740"/>
            <a:ext cx="7353300" cy="5318161"/>
          </a:xfrm>
          <a:prstGeom prst="rect">
            <a:avLst/>
          </a:prstGeom>
        </p:spPr>
      </p:pic>
      <p:pic>
        <p:nvPicPr>
          <p:cNvPr id="5" name="Picture 4">
            <a:extLst>
              <a:ext uri="{FF2B5EF4-FFF2-40B4-BE49-F238E27FC236}">
                <a16:creationId xmlns:a16="http://schemas.microsoft.com/office/drawing/2014/main" id="{505667C9-2840-45FC-8FE3-E03EE51312F2}"/>
              </a:ext>
            </a:extLst>
          </p:cNvPr>
          <p:cNvPicPr>
            <a:picLocks noChangeAspect="1"/>
          </p:cNvPicPr>
          <p:nvPr/>
        </p:nvPicPr>
        <p:blipFill>
          <a:blip r:embed="rId3"/>
          <a:stretch>
            <a:fillRect/>
          </a:stretch>
        </p:blipFill>
        <p:spPr>
          <a:xfrm>
            <a:off x="4043366" y="1523999"/>
            <a:ext cx="8148633" cy="4152901"/>
          </a:xfrm>
          <a:prstGeom prst="rect">
            <a:avLst/>
          </a:prstGeom>
        </p:spPr>
      </p:pic>
    </p:spTree>
    <p:extLst>
      <p:ext uri="{BB962C8B-B14F-4D97-AF65-F5344CB8AC3E}">
        <p14:creationId xmlns:p14="http://schemas.microsoft.com/office/powerpoint/2010/main" val="49592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8006-F0F7-4F84-8C84-9B4723DAB845}"/>
              </a:ext>
            </a:extLst>
          </p:cNvPr>
          <p:cNvSpPr>
            <a:spLocks noGrp="1"/>
          </p:cNvSpPr>
          <p:nvPr>
            <p:ph type="title"/>
          </p:nvPr>
        </p:nvSpPr>
        <p:spPr>
          <a:xfrm>
            <a:off x="723900" y="0"/>
            <a:ext cx="9601200" cy="1485900"/>
          </a:xfrm>
        </p:spPr>
        <p:txBody>
          <a:bodyPr/>
          <a:lstStyle/>
          <a:p>
            <a:r>
              <a:rPr lang="en-US" dirty="0"/>
              <a:t>3.Hazard</a:t>
            </a:r>
            <a:br>
              <a:rPr lang="en-US" dirty="0"/>
            </a:br>
            <a:r>
              <a:rPr lang="en-US" dirty="0"/>
              <a:t> 	a. Pipeline over view</a:t>
            </a:r>
          </a:p>
        </p:txBody>
      </p:sp>
      <p:pic>
        <p:nvPicPr>
          <p:cNvPr id="4" name="Picture 3">
            <a:extLst>
              <a:ext uri="{FF2B5EF4-FFF2-40B4-BE49-F238E27FC236}">
                <a16:creationId xmlns:a16="http://schemas.microsoft.com/office/drawing/2014/main" id="{86D5DCF4-2BC8-4A06-83F1-FFAEC2DF55EC}"/>
              </a:ext>
            </a:extLst>
          </p:cNvPr>
          <p:cNvPicPr>
            <a:picLocks noChangeAspect="1"/>
          </p:cNvPicPr>
          <p:nvPr/>
        </p:nvPicPr>
        <p:blipFill>
          <a:blip r:embed="rId2"/>
          <a:stretch>
            <a:fillRect/>
          </a:stretch>
        </p:blipFill>
        <p:spPr>
          <a:xfrm>
            <a:off x="2171699" y="1485900"/>
            <a:ext cx="9029700" cy="5019675"/>
          </a:xfrm>
          <a:prstGeom prst="rect">
            <a:avLst/>
          </a:prstGeom>
        </p:spPr>
      </p:pic>
      <p:pic>
        <p:nvPicPr>
          <p:cNvPr id="5" name="Picture 4">
            <a:extLst>
              <a:ext uri="{FF2B5EF4-FFF2-40B4-BE49-F238E27FC236}">
                <a16:creationId xmlns:a16="http://schemas.microsoft.com/office/drawing/2014/main" id="{4C48D19A-73DF-40C2-B29A-8E0BE471D20B}"/>
              </a:ext>
            </a:extLst>
          </p:cNvPr>
          <p:cNvPicPr>
            <a:picLocks noChangeAspect="1"/>
          </p:cNvPicPr>
          <p:nvPr/>
        </p:nvPicPr>
        <p:blipFill>
          <a:blip r:embed="rId3"/>
          <a:stretch>
            <a:fillRect/>
          </a:stretch>
        </p:blipFill>
        <p:spPr>
          <a:xfrm>
            <a:off x="3157537" y="1817687"/>
            <a:ext cx="7477125" cy="4295775"/>
          </a:xfrm>
          <a:prstGeom prst="rect">
            <a:avLst/>
          </a:prstGeom>
        </p:spPr>
      </p:pic>
    </p:spTree>
    <p:extLst>
      <p:ext uri="{BB962C8B-B14F-4D97-AF65-F5344CB8AC3E}">
        <p14:creationId xmlns:p14="http://schemas.microsoft.com/office/powerpoint/2010/main" val="153818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72194D-6CFA-412C-82C5-F7D8C518C36D}"/>
              </a:ext>
            </a:extLst>
          </p:cNvPr>
          <p:cNvPicPr>
            <a:picLocks noChangeAspect="1"/>
          </p:cNvPicPr>
          <p:nvPr/>
        </p:nvPicPr>
        <p:blipFill>
          <a:blip r:embed="rId2"/>
          <a:stretch>
            <a:fillRect/>
          </a:stretch>
        </p:blipFill>
        <p:spPr>
          <a:xfrm>
            <a:off x="2609850" y="1270000"/>
            <a:ext cx="7867650" cy="5401670"/>
          </a:xfrm>
          <a:prstGeom prst="rect">
            <a:avLst/>
          </a:prstGeom>
        </p:spPr>
      </p:pic>
      <p:sp>
        <p:nvSpPr>
          <p:cNvPr id="5" name="Title 1">
            <a:extLst>
              <a:ext uri="{FF2B5EF4-FFF2-40B4-BE49-F238E27FC236}">
                <a16:creationId xmlns:a16="http://schemas.microsoft.com/office/drawing/2014/main" id="{D1D9F29A-7A1C-440E-BDAD-AC71FD0B42B9}"/>
              </a:ext>
            </a:extLst>
          </p:cNvPr>
          <p:cNvSpPr>
            <a:spLocks noGrp="1"/>
          </p:cNvSpPr>
          <p:nvPr>
            <p:ph type="title"/>
          </p:nvPr>
        </p:nvSpPr>
        <p:spPr>
          <a:xfrm>
            <a:off x="704850" y="0"/>
            <a:ext cx="9601200" cy="1485900"/>
          </a:xfrm>
        </p:spPr>
        <p:txBody>
          <a:bodyPr/>
          <a:lstStyle/>
          <a:p>
            <a:r>
              <a:rPr lang="en-US" dirty="0"/>
              <a:t>3.Hazard</a:t>
            </a:r>
            <a:br>
              <a:rPr lang="en-US" dirty="0"/>
            </a:br>
            <a:r>
              <a:rPr lang="en-US" dirty="0"/>
              <a:t> 	a. Pipeline over view</a:t>
            </a:r>
          </a:p>
        </p:txBody>
      </p:sp>
    </p:spTree>
    <p:extLst>
      <p:ext uri="{BB962C8B-B14F-4D97-AF65-F5344CB8AC3E}">
        <p14:creationId xmlns:p14="http://schemas.microsoft.com/office/powerpoint/2010/main" val="679556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C110B4-D26A-44C6-8576-236CA24E9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44AD9-E036-4815-BA79-DD8293072ABD}"/>
              </a:ext>
            </a:extLst>
          </p:cNvPr>
          <p:cNvSpPr>
            <a:spLocks noGrp="1"/>
          </p:cNvSpPr>
          <p:nvPr>
            <p:ph type="title"/>
          </p:nvPr>
        </p:nvSpPr>
        <p:spPr>
          <a:xfrm>
            <a:off x="1021750" y="4278245"/>
            <a:ext cx="4913384" cy="1762969"/>
          </a:xfrm>
        </p:spPr>
        <p:txBody>
          <a:bodyPr vert="horz" lIns="91440" tIns="45720" rIns="91440" bIns="45720" rtlCol="0" anchor="t">
            <a:normAutofit/>
          </a:bodyPr>
          <a:lstStyle/>
          <a:p>
            <a:r>
              <a:rPr lang="en-US" dirty="0"/>
              <a:t>3.Hazard</a:t>
            </a:r>
            <a:br>
              <a:rPr lang="en-US" dirty="0"/>
            </a:br>
            <a:r>
              <a:rPr lang="en-US" dirty="0"/>
              <a:t>	b. Data Hazard</a:t>
            </a:r>
          </a:p>
        </p:txBody>
      </p:sp>
      <p:pic>
        <p:nvPicPr>
          <p:cNvPr id="4" name="Content Placeholder 3">
            <a:extLst>
              <a:ext uri="{FF2B5EF4-FFF2-40B4-BE49-F238E27FC236}">
                <a16:creationId xmlns:a16="http://schemas.microsoft.com/office/drawing/2014/main" id="{C43F3E84-076E-4779-A058-62741C633BF5}"/>
              </a:ext>
            </a:extLst>
          </p:cNvPr>
          <p:cNvPicPr>
            <a:picLocks noGrp="1" noChangeAspect="1"/>
          </p:cNvPicPr>
          <p:nvPr>
            <p:ph idx="1"/>
          </p:nvPr>
        </p:nvPicPr>
        <p:blipFill>
          <a:blip r:embed="rId2"/>
          <a:stretch>
            <a:fillRect/>
          </a:stretch>
        </p:blipFill>
        <p:spPr>
          <a:xfrm>
            <a:off x="643466" y="1537494"/>
            <a:ext cx="5291668" cy="1124479"/>
          </a:xfrm>
          <a:prstGeom prst="rect">
            <a:avLst/>
          </a:prstGeom>
        </p:spPr>
      </p:pic>
      <p:pic>
        <p:nvPicPr>
          <p:cNvPr id="3" name="Picture 2">
            <a:extLst>
              <a:ext uri="{FF2B5EF4-FFF2-40B4-BE49-F238E27FC236}">
                <a16:creationId xmlns:a16="http://schemas.microsoft.com/office/drawing/2014/main" id="{E6BC5909-1F3D-46E0-8A11-48CFCA17C976}"/>
              </a:ext>
            </a:extLst>
          </p:cNvPr>
          <p:cNvPicPr>
            <a:picLocks noChangeAspect="1"/>
          </p:cNvPicPr>
          <p:nvPr/>
        </p:nvPicPr>
        <p:blipFill>
          <a:blip r:embed="rId3"/>
          <a:stretch>
            <a:fillRect/>
          </a:stretch>
        </p:blipFill>
        <p:spPr>
          <a:xfrm>
            <a:off x="6328275" y="643467"/>
            <a:ext cx="4832202" cy="3116770"/>
          </a:xfrm>
          <a:prstGeom prst="rect">
            <a:avLst/>
          </a:prstGeom>
        </p:spPr>
      </p:pic>
      <p:sp>
        <p:nvSpPr>
          <p:cNvPr id="12" name="Freeform: Shape 11">
            <a:extLst>
              <a:ext uri="{FF2B5EF4-FFF2-40B4-BE49-F238E27FC236}">
                <a16:creationId xmlns:a16="http://schemas.microsoft.com/office/drawing/2014/main" id="{5BFD4DBB-3229-4DF6-A68A-CD91F83258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3856976"/>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5" name="TextBox 4">
            <a:extLst>
              <a:ext uri="{FF2B5EF4-FFF2-40B4-BE49-F238E27FC236}">
                <a16:creationId xmlns:a16="http://schemas.microsoft.com/office/drawing/2014/main" id="{6943ABF1-3690-442C-9D51-B937F459BDDF}"/>
              </a:ext>
            </a:extLst>
          </p:cNvPr>
          <p:cNvSpPr txBox="1"/>
          <p:nvPr/>
        </p:nvSpPr>
        <p:spPr>
          <a:xfrm>
            <a:off x="6253810" y="4278246"/>
            <a:ext cx="4718989" cy="1841856"/>
          </a:xfrm>
          <a:prstGeom prst="rect">
            <a:avLst/>
          </a:prstGeom>
        </p:spPr>
        <p:txBody>
          <a:bodyPr vert="horz" lIns="91440" tIns="45720" rIns="91440" bIns="45720" rtlCol="0">
            <a:normAutofit/>
          </a:bodyPr>
          <a:lstStyle/>
          <a:p>
            <a:pPr indent="-384048" defTabSz="914400">
              <a:lnSpc>
                <a:spcPct val="94000"/>
              </a:lnSpc>
              <a:spcAft>
                <a:spcPts val="200"/>
              </a:spcAft>
              <a:buFont typeface="Franklin Gothic Book" panose="020B0503020102020204" pitchFamily="34" charset="0"/>
            </a:pPr>
            <a:r>
              <a:rPr lang="en-US" dirty="0">
                <a:solidFill>
                  <a:schemeClr val="tx2"/>
                </a:solidFill>
              </a:rPr>
              <a:t>=&gt;The last potential hazard can be resolved by the design of the register file hardware:  the write is in the first half of the clock cycle and the read is in the second half</a:t>
            </a:r>
            <a:br>
              <a:rPr lang="en-US" dirty="0">
                <a:solidFill>
                  <a:schemeClr val="tx2"/>
                </a:solidFill>
              </a:rPr>
            </a:br>
            <a:r>
              <a:rPr lang="en-US" dirty="0">
                <a:solidFill>
                  <a:schemeClr val="tx2"/>
                </a:solidFill>
              </a:rPr>
              <a:t>=&gt; We need forward data in other instructions</a:t>
            </a:r>
          </a:p>
        </p:txBody>
      </p:sp>
      <p:sp>
        <p:nvSpPr>
          <p:cNvPr id="14" name="Freeform: Shape 13">
            <a:extLst>
              <a:ext uri="{FF2B5EF4-FFF2-40B4-BE49-F238E27FC236}">
                <a16:creationId xmlns:a16="http://schemas.microsoft.com/office/drawing/2014/main" id="{792979E5-1F93-4CE3-975E-3CAEC618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423630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E2B8A2D-F46F-4DA5-8AFF-BC57461C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6C9524-0468-4E41-AFCC-3A8868579258}"/>
              </a:ext>
            </a:extLst>
          </p:cNvPr>
          <p:cNvSpPr>
            <a:spLocks noGrp="1"/>
          </p:cNvSpPr>
          <p:nvPr>
            <p:ph type="title"/>
          </p:nvPr>
        </p:nvSpPr>
        <p:spPr>
          <a:xfrm>
            <a:off x="784743" y="685800"/>
            <a:ext cx="5793475" cy="1485900"/>
          </a:xfrm>
        </p:spPr>
        <p:txBody>
          <a:bodyPr vert="horz" lIns="91440" tIns="45720" rIns="91440" bIns="45720" rtlCol="0" anchor="t">
            <a:normAutofit/>
          </a:bodyPr>
          <a:lstStyle/>
          <a:p>
            <a:r>
              <a:rPr lang="en-US" dirty="0"/>
              <a:t>3.Hazard</a:t>
            </a:r>
            <a:br>
              <a:rPr lang="en-US" dirty="0"/>
            </a:br>
            <a:r>
              <a:rPr lang="en-US" dirty="0"/>
              <a:t>	b. Data Hazard</a:t>
            </a:r>
          </a:p>
        </p:txBody>
      </p:sp>
      <p:sp>
        <p:nvSpPr>
          <p:cNvPr id="5" name="TextBox 4">
            <a:extLst>
              <a:ext uri="{FF2B5EF4-FFF2-40B4-BE49-F238E27FC236}">
                <a16:creationId xmlns:a16="http://schemas.microsoft.com/office/drawing/2014/main" id="{ABFFC339-889F-4C4C-9712-FDD6CADB337B}"/>
              </a:ext>
            </a:extLst>
          </p:cNvPr>
          <p:cNvSpPr txBox="1"/>
          <p:nvPr/>
        </p:nvSpPr>
        <p:spPr>
          <a:xfrm>
            <a:off x="784743" y="2286000"/>
            <a:ext cx="5793475" cy="3581400"/>
          </a:xfrm>
          <a:prstGeom prst="rect">
            <a:avLst/>
          </a:prstGeom>
        </p:spPr>
        <p:txBody>
          <a:bodyPr vert="horz" lIns="91440" tIns="45720" rIns="91440" bIns="45720" rtlCol="0">
            <a:normAutofit/>
          </a:bodyPr>
          <a:lstStyle/>
          <a:p>
            <a:pPr indent="-384048" defTabSz="914400">
              <a:lnSpc>
                <a:spcPct val="94000"/>
              </a:lnSpc>
              <a:spcAft>
                <a:spcPts val="200"/>
              </a:spcAft>
              <a:buFont typeface="Franklin Gothic Book" panose="020B0503020102020204" pitchFamily="34" charset="0"/>
            </a:pPr>
            <a:r>
              <a:rPr lang="en-US">
                <a:solidFill>
                  <a:schemeClr val="tx2"/>
                </a:solidFill>
              </a:rPr>
              <a:t>Now we have two pairs of hazard conditions are: </a:t>
            </a:r>
          </a:p>
          <a:p>
            <a:pPr indent="-384048" defTabSz="914400">
              <a:lnSpc>
                <a:spcPct val="94000"/>
              </a:lnSpc>
              <a:spcAft>
                <a:spcPts val="200"/>
              </a:spcAft>
              <a:buFont typeface="Franklin Gothic Book" panose="020B0503020102020204" pitchFamily="34" charset="0"/>
            </a:pPr>
            <a:r>
              <a:rPr lang="en-US">
                <a:solidFill>
                  <a:schemeClr val="tx2"/>
                </a:solidFill>
              </a:rPr>
              <a:t>	1a. EX/MEM.RegisterRd = ID/EX.RegisterRs1</a:t>
            </a:r>
            <a:br>
              <a:rPr lang="en-US">
                <a:solidFill>
                  <a:schemeClr val="tx2"/>
                </a:solidFill>
              </a:rPr>
            </a:br>
            <a:r>
              <a:rPr lang="en-US">
                <a:solidFill>
                  <a:schemeClr val="tx2"/>
                </a:solidFill>
              </a:rPr>
              <a:t>	1b. EX/MEM.RegisterRd = ID/EX.RegisterRs2</a:t>
            </a:r>
            <a:br>
              <a:rPr lang="en-US">
                <a:solidFill>
                  <a:schemeClr val="tx2"/>
                </a:solidFill>
              </a:rPr>
            </a:br>
            <a:r>
              <a:rPr lang="en-US">
                <a:solidFill>
                  <a:schemeClr val="tx2"/>
                </a:solidFill>
              </a:rPr>
              <a:t>	2a. MEM/WB.RegisterRd = ID/EX.RegisterRs1</a:t>
            </a:r>
            <a:br>
              <a:rPr lang="en-US">
                <a:solidFill>
                  <a:schemeClr val="tx2"/>
                </a:solidFill>
              </a:rPr>
            </a:br>
            <a:r>
              <a:rPr lang="en-US">
                <a:solidFill>
                  <a:schemeClr val="tx2"/>
                </a:solidFill>
              </a:rPr>
              <a:t>	2b. MEM/WB.RegisterRd = ID/EX.RegisterRs2 </a:t>
            </a:r>
            <a:br>
              <a:rPr lang="en-US">
                <a:solidFill>
                  <a:schemeClr val="tx2"/>
                </a:solidFill>
              </a:rPr>
            </a:br>
            <a:endParaRPr lang="en-US">
              <a:solidFill>
                <a:schemeClr val="tx2"/>
              </a:solidFill>
            </a:endParaRPr>
          </a:p>
        </p:txBody>
      </p:sp>
      <p:sp>
        <p:nvSpPr>
          <p:cNvPr id="14" name="Rectangle 13">
            <a:extLst>
              <a:ext uri="{FF2B5EF4-FFF2-40B4-BE49-F238E27FC236}">
                <a16:creationId xmlns:a16="http://schemas.microsoft.com/office/drawing/2014/main" id="{292BAD85-00E4-4D0A-993C-8372E78E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AFE4FDD6-AAC9-426E-A333-E5C67ABEF1C4}"/>
              </a:ext>
            </a:extLst>
          </p:cNvPr>
          <p:cNvPicPr>
            <a:picLocks noChangeAspect="1"/>
          </p:cNvPicPr>
          <p:nvPr/>
        </p:nvPicPr>
        <p:blipFill>
          <a:blip r:embed="rId2"/>
          <a:stretch>
            <a:fillRect/>
          </a:stretch>
        </p:blipFill>
        <p:spPr>
          <a:xfrm>
            <a:off x="7835900" y="647803"/>
            <a:ext cx="4216400" cy="2751200"/>
          </a:xfrm>
          <a:prstGeom prst="rect">
            <a:avLst/>
          </a:prstGeom>
          <a:ln>
            <a:noFill/>
          </a:ln>
          <a:effectLst/>
        </p:spPr>
      </p:pic>
      <p:pic>
        <p:nvPicPr>
          <p:cNvPr id="6" name="Picture 5">
            <a:extLst>
              <a:ext uri="{FF2B5EF4-FFF2-40B4-BE49-F238E27FC236}">
                <a16:creationId xmlns:a16="http://schemas.microsoft.com/office/drawing/2014/main" id="{20182F10-B286-4D22-BB6D-949D991586E3}"/>
              </a:ext>
            </a:extLst>
          </p:cNvPr>
          <p:cNvPicPr>
            <a:picLocks noChangeAspect="1"/>
          </p:cNvPicPr>
          <p:nvPr/>
        </p:nvPicPr>
        <p:blipFill>
          <a:blip r:embed="rId3"/>
          <a:stretch>
            <a:fillRect/>
          </a:stretch>
        </p:blipFill>
        <p:spPr>
          <a:xfrm>
            <a:off x="7835900" y="3756551"/>
            <a:ext cx="4206633" cy="2250549"/>
          </a:xfrm>
          <a:prstGeom prst="rect">
            <a:avLst/>
          </a:prstGeom>
          <a:ln>
            <a:noFill/>
          </a:ln>
          <a:effectLst/>
        </p:spPr>
      </p:pic>
      <p:pic>
        <p:nvPicPr>
          <p:cNvPr id="8" name="Picture 7">
            <a:extLst>
              <a:ext uri="{FF2B5EF4-FFF2-40B4-BE49-F238E27FC236}">
                <a16:creationId xmlns:a16="http://schemas.microsoft.com/office/drawing/2014/main" id="{03CC8A83-F938-43E6-87E5-CA342727F7F5}"/>
              </a:ext>
            </a:extLst>
          </p:cNvPr>
          <p:cNvPicPr>
            <a:picLocks noChangeAspect="1"/>
          </p:cNvPicPr>
          <p:nvPr/>
        </p:nvPicPr>
        <p:blipFill>
          <a:blip r:embed="rId4"/>
          <a:stretch>
            <a:fillRect/>
          </a:stretch>
        </p:blipFill>
        <p:spPr>
          <a:xfrm>
            <a:off x="370168" y="4181475"/>
            <a:ext cx="6643325" cy="2181225"/>
          </a:xfrm>
          <a:prstGeom prst="rect">
            <a:avLst/>
          </a:prstGeom>
        </p:spPr>
      </p:pic>
    </p:spTree>
    <p:extLst>
      <p:ext uri="{BB962C8B-B14F-4D97-AF65-F5344CB8AC3E}">
        <p14:creationId xmlns:p14="http://schemas.microsoft.com/office/powerpoint/2010/main" val="3258025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B349FA-2B68-419B-8821-06312CD199CA}"/>
              </a:ext>
            </a:extLst>
          </p:cNvPr>
          <p:cNvSpPr>
            <a:spLocks noGrp="1"/>
          </p:cNvSpPr>
          <p:nvPr>
            <p:ph type="title"/>
          </p:nvPr>
        </p:nvSpPr>
        <p:spPr>
          <a:xfrm>
            <a:off x="711200" y="0"/>
            <a:ext cx="9601200" cy="1485900"/>
          </a:xfrm>
        </p:spPr>
        <p:txBody>
          <a:bodyPr vert="horz" lIns="91440" tIns="45720" rIns="91440" bIns="45720" rtlCol="0" anchor="t">
            <a:normAutofit/>
          </a:bodyPr>
          <a:lstStyle/>
          <a:p>
            <a:r>
              <a:rPr lang="en-US" dirty="0"/>
              <a:t>3.Hazard</a:t>
            </a:r>
            <a:br>
              <a:rPr lang="en-US" dirty="0"/>
            </a:br>
            <a:r>
              <a:rPr lang="en-US" dirty="0"/>
              <a:t>	b. Data Hazard</a:t>
            </a:r>
          </a:p>
        </p:txBody>
      </p:sp>
      <p:sp>
        <p:nvSpPr>
          <p:cNvPr id="7" name="Content Placeholder 6">
            <a:extLst>
              <a:ext uri="{FF2B5EF4-FFF2-40B4-BE49-F238E27FC236}">
                <a16:creationId xmlns:a16="http://schemas.microsoft.com/office/drawing/2014/main" id="{DA39580C-804D-4CF1-841A-9728E7A9C04E}"/>
              </a:ext>
            </a:extLst>
          </p:cNvPr>
          <p:cNvSpPr>
            <a:spLocks noGrp="1"/>
          </p:cNvSpPr>
          <p:nvPr>
            <p:ph idx="1"/>
          </p:nvPr>
        </p:nvSpPr>
        <p:spPr>
          <a:xfrm>
            <a:off x="1028700" y="1651000"/>
            <a:ext cx="6959600" cy="2425700"/>
          </a:xfrm>
        </p:spPr>
        <p:txBody>
          <a:bodyPr>
            <a:normAutofit/>
          </a:bodyPr>
          <a:lstStyle/>
          <a:p>
            <a:pPr marL="457200" indent="-457200">
              <a:buAutoNum type="arabicPeriod"/>
            </a:pPr>
            <a:r>
              <a:rPr lang="en-US" dirty="0"/>
              <a:t>EX hazard:</a:t>
            </a:r>
          </a:p>
          <a:p>
            <a:pPr marL="0" indent="0">
              <a:buNone/>
            </a:pPr>
            <a:r>
              <a:rPr lang="en-US" dirty="0"/>
              <a:t>if (EX/</a:t>
            </a:r>
            <a:r>
              <a:rPr lang="en-US" dirty="0" err="1"/>
              <a:t>MEM.RegWrite</a:t>
            </a:r>
            <a:r>
              <a:rPr lang="en-US" dirty="0"/>
              <a:t> and (EX/</a:t>
            </a:r>
            <a:r>
              <a:rPr lang="en-US" dirty="0" err="1"/>
              <a:t>MEM.RegisterRd</a:t>
            </a:r>
            <a:r>
              <a:rPr lang="en-US" dirty="0"/>
              <a:t> ≠ 0) and (EX/</a:t>
            </a:r>
            <a:r>
              <a:rPr lang="en-US" dirty="0" err="1"/>
              <a:t>MEM.RegisterRd</a:t>
            </a:r>
            <a:r>
              <a:rPr lang="en-US" dirty="0"/>
              <a:t> = ID/EX.RegisterRs1)) </a:t>
            </a:r>
            <a:r>
              <a:rPr lang="en-US" dirty="0" err="1"/>
              <a:t>ForwardA</a:t>
            </a:r>
            <a:r>
              <a:rPr lang="en-US" dirty="0"/>
              <a:t> = 10</a:t>
            </a:r>
          </a:p>
          <a:p>
            <a:pPr marL="0" indent="0">
              <a:buNone/>
            </a:pPr>
            <a:r>
              <a:rPr lang="en-US" dirty="0"/>
              <a:t>if (EX/</a:t>
            </a:r>
            <a:r>
              <a:rPr lang="en-US" dirty="0" err="1"/>
              <a:t>MEM.RegWrite</a:t>
            </a:r>
            <a:r>
              <a:rPr lang="en-US" dirty="0"/>
              <a:t> and (EX/</a:t>
            </a:r>
            <a:r>
              <a:rPr lang="en-US" dirty="0" err="1"/>
              <a:t>MEM.RegisterRd</a:t>
            </a:r>
            <a:r>
              <a:rPr lang="en-US" dirty="0"/>
              <a:t> ≠ 0) and (EX/</a:t>
            </a:r>
            <a:r>
              <a:rPr lang="en-US" dirty="0" err="1"/>
              <a:t>MEM.RegisterRd</a:t>
            </a:r>
            <a:r>
              <a:rPr lang="en-US" dirty="0"/>
              <a:t> = ID/EX.RegisterRs2)) </a:t>
            </a:r>
            <a:r>
              <a:rPr lang="en-US" dirty="0" err="1"/>
              <a:t>ForwardB</a:t>
            </a:r>
            <a:r>
              <a:rPr lang="en-US" dirty="0"/>
              <a:t> = 10 </a:t>
            </a:r>
            <a:br>
              <a:rPr lang="en-US" dirty="0"/>
            </a:br>
            <a:endParaRPr lang="en-US" dirty="0"/>
          </a:p>
        </p:txBody>
      </p:sp>
      <p:sp>
        <p:nvSpPr>
          <p:cNvPr id="10" name="TextBox 9">
            <a:extLst>
              <a:ext uri="{FF2B5EF4-FFF2-40B4-BE49-F238E27FC236}">
                <a16:creationId xmlns:a16="http://schemas.microsoft.com/office/drawing/2014/main" id="{3CF021F1-F19B-4F53-8E5D-0C75BFAA9542}"/>
              </a:ext>
            </a:extLst>
          </p:cNvPr>
          <p:cNvSpPr txBox="1"/>
          <p:nvPr/>
        </p:nvSpPr>
        <p:spPr>
          <a:xfrm>
            <a:off x="1028700" y="3796927"/>
            <a:ext cx="6705600" cy="2031325"/>
          </a:xfrm>
          <a:prstGeom prst="rect">
            <a:avLst/>
          </a:prstGeom>
          <a:noFill/>
        </p:spPr>
        <p:txBody>
          <a:bodyPr wrap="square" rtlCol="0">
            <a:spAutoFit/>
          </a:bodyPr>
          <a:lstStyle/>
          <a:p>
            <a:r>
              <a:rPr lang="en-US" dirty="0"/>
              <a:t>2. </a:t>
            </a:r>
            <a:r>
              <a:rPr lang="en-US" i="1" dirty="0"/>
              <a:t>MEM hazard:</a:t>
            </a:r>
            <a:br>
              <a:rPr lang="en-US" i="1" dirty="0"/>
            </a:br>
            <a:r>
              <a:rPr lang="en-US" dirty="0"/>
              <a:t>if (MEM/</a:t>
            </a:r>
            <a:r>
              <a:rPr lang="en-US" dirty="0" err="1"/>
              <a:t>WB.RegWrite</a:t>
            </a:r>
            <a:r>
              <a:rPr lang="en-US" dirty="0"/>
              <a:t> and (MEM/</a:t>
            </a:r>
            <a:r>
              <a:rPr lang="en-US" dirty="0" err="1"/>
              <a:t>WB.RegisterRd</a:t>
            </a:r>
            <a:r>
              <a:rPr lang="en-US" dirty="0"/>
              <a:t> ≠ 0) and (MEM/</a:t>
            </a:r>
            <a:r>
              <a:rPr lang="en-US" dirty="0" err="1"/>
              <a:t>WB.RegisterRd</a:t>
            </a:r>
            <a:r>
              <a:rPr lang="en-US" dirty="0"/>
              <a:t> = ID/EX.RegisterRs1)) </a:t>
            </a:r>
            <a:r>
              <a:rPr lang="en-US" dirty="0" err="1"/>
              <a:t>ForwardA</a:t>
            </a:r>
            <a:r>
              <a:rPr lang="en-US" dirty="0"/>
              <a:t> = 01</a:t>
            </a:r>
            <a:br>
              <a:rPr lang="en-US" dirty="0"/>
            </a:br>
            <a:br>
              <a:rPr lang="en-US" dirty="0"/>
            </a:br>
            <a:r>
              <a:rPr lang="en-US" dirty="0"/>
              <a:t>if (MEM/</a:t>
            </a:r>
            <a:r>
              <a:rPr lang="en-US" dirty="0" err="1"/>
              <a:t>WB.RegWrite</a:t>
            </a:r>
            <a:r>
              <a:rPr lang="en-US" dirty="0"/>
              <a:t> and (MEM/</a:t>
            </a:r>
            <a:r>
              <a:rPr lang="en-US" dirty="0" err="1"/>
              <a:t>WB.RegisterRd</a:t>
            </a:r>
            <a:r>
              <a:rPr lang="en-US" dirty="0"/>
              <a:t> ≠ 0) and (MEM/</a:t>
            </a:r>
            <a:r>
              <a:rPr lang="en-US" dirty="0" err="1"/>
              <a:t>WB.RegisterRd</a:t>
            </a:r>
            <a:r>
              <a:rPr lang="en-US" dirty="0"/>
              <a:t> = ID/EX.RegisterRs2)) </a:t>
            </a:r>
            <a:r>
              <a:rPr lang="en-US" dirty="0" err="1"/>
              <a:t>ForwardB</a:t>
            </a:r>
            <a:r>
              <a:rPr lang="en-US" dirty="0"/>
              <a:t> = 01 </a:t>
            </a:r>
            <a:br>
              <a:rPr lang="en-US" dirty="0"/>
            </a:br>
            <a:endParaRPr lang="en-US" dirty="0"/>
          </a:p>
        </p:txBody>
      </p:sp>
      <p:pic>
        <p:nvPicPr>
          <p:cNvPr id="11" name="Picture 10">
            <a:extLst>
              <a:ext uri="{FF2B5EF4-FFF2-40B4-BE49-F238E27FC236}">
                <a16:creationId xmlns:a16="http://schemas.microsoft.com/office/drawing/2014/main" id="{2A18C318-A581-4FCF-8142-42054D926D84}"/>
              </a:ext>
            </a:extLst>
          </p:cNvPr>
          <p:cNvPicPr>
            <a:picLocks noChangeAspect="1"/>
          </p:cNvPicPr>
          <p:nvPr/>
        </p:nvPicPr>
        <p:blipFill>
          <a:blip r:embed="rId2"/>
          <a:stretch>
            <a:fillRect/>
          </a:stretch>
        </p:blipFill>
        <p:spPr>
          <a:xfrm>
            <a:off x="2743200" y="1580573"/>
            <a:ext cx="6705600" cy="4432707"/>
          </a:xfrm>
          <a:prstGeom prst="rect">
            <a:avLst/>
          </a:prstGeom>
        </p:spPr>
      </p:pic>
      <p:pic>
        <p:nvPicPr>
          <p:cNvPr id="12" name="Picture 11">
            <a:extLst>
              <a:ext uri="{FF2B5EF4-FFF2-40B4-BE49-F238E27FC236}">
                <a16:creationId xmlns:a16="http://schemas.microsoft.com/office/drawing/2014/main" id="{4F4406A0-CAC3-4358-8747-952DC2B30574}"/>
              </a:ext>
            </a:extLst>
          </p:cNvPr>
          <p:cNvPicPr>
            <a:picLocks noChangeAspect="1"/>
          </p:cNvPicPr>
          <p:nvPr/>
        </p:nvPicPr>
        <p:blipFill>
          <a:blip r:embed="rId3"/>
          <a:stretch>
            <a:fillRect/>
          </a:stretch>
        </p:blipFill>
        <p:spPr>
          <a:xfrm>
            <a:off x="2501900" y="1661403"/>
            <a:ext cx="7810500" cy="4276725"/>
          </a:xfrm>
          <a:prstGeom prst="rect">
            <a:avLst/>
          </a:prstGeom>
        </p:spPr>
      </p:pic>
      <p:sp>
        <p:nvSpPr>
          <p:cNvPr id="13" name="TextBox 12">
            <a:extLst>
              <a:ext uri="{FF2B5EF4-FFF2-40B4-BE49-F238E27FC236}">
                <a16:creationId xmlns:a16="http://schemas.microsoft.com/office/drawing/2014/main" id="{24CAE799-8B85-412F-87D0-89D2972B9D97}"/>
              </a:ext>
            </a:extLst>
          </p:cNvPr>
          <p:cNvSpPr txBox="1"/>
          <p:nvPr/>
        </p:nvSpPr>
        <p:spPr>
          <a:xfrm>
            <a:off x="1028700" y="5760962"/>
            <a:ext cx="6413500" cy="923330"/>
          </a:xfrm>
          <a:prstGeom prst="rect">
            <a:avLst/>
          </a:prstGeom>
          <a:noFill/>
        </p:spPr>
        <p:txBody>
          <a:bodyPr wrap="square" rtlCol="0">
            <a:spAutoFit/>
          </a:bodyPr>
          <a:lstStyle/>
          <a:p>
            <a:r>
              <a:rPr lang="en-US" dirty="0"/>
              <a:t>Other condition: EX/</a:t>
            </a:r>
            <a:r>
              <a:rPr lang="en-US" dirty="0" err="1"/>
              <a:t>MEM.RegisterRd</a:t>
            </a:r>
            <a:r>
              <a:rPr lang="en-US" dirty="0"/>
              <a:t> ≠ 0 to the </a:t>
            </a:r>
            <a:r>
              <a:rPr lang="en-US" dirty="0" err="1"/>
              <a:t>frst</a:t>
            </a:r>
            <a:br>
              <a:rPr lang="en-US" dirty="0"/>
            </a:br>
            <a:r>
              <a:rPr lang="en-US" dirty="0"/>
              <a:t>hazard condition and MEM/</a:t>
            </a:r>
            <a:r>
              <a:rPr lang="en-US" dirty="0" err="1"/>
              <a:t>WB.RegisterRd</a:t>
            </a:r>
            <a:r>
              <a:rPr lang="en-US" dirty="0"/>
              <a:t> ≠ 0 to the second. </a:t>
            </a:r>
            <a:br>
              <a:rPr lang="en-US" dirty="0"/>
            </a:br>
            <a:endParaRPr lang="en-US" dirty="0"/>
          </a:p>
        </p:txBody>
      </p:sp>
      <p:sp>
        <p:nvSpPr>
          <p:cNvPr id="14" name="TextBox 13">
            <a:extLst>
              <a:ext uri="{FF2B5EF4-FFF2-40B4-BE49-F238E27FC236}">
                <a16:creationId xmlns:a16="http://schemas.microsoft.com/office/drawing/2014/main" id="{ACED2A4B-868C-4CFF-BEF8-EBC8BFEB358B}"/>
              </a:ext>
            </a:extLst>
          </p:cNvPr>
          <p:cNvSpPr txBox="1"/>
          <p:nvPr/>
        </p:nvSpPr>
        <p:spPr>
          <a:xfrm>
            <a:off x="10439400" y="2273844"/>
            <a:ext cx="1308100" cy="923330"/>
          </a:xfrm>
          <a:prstGeom prst="rect">
            <a:avLst/>
          </a:prstGeom>
          <a:noFill/>
        </p:spPr>
        <p:txBody>
          <a:bodyPr wrap="square" rtlCol="0">
            <a:spAutoFit/>
          </a:bodyPr>
          <a:lstStyle/>
          <a:p>
            <a:r>
              <a:rPr lang="en-US" i="1" dirty="0"/>
              <a:t>*Lack of a mux in EX stage</a:t>
            </a:r>
          </a:p>
        </p:txBody>
      </p:sp>
    </p:spTree>
    <p:extLst>
      <p:ext uri="{BB962C8B-B14F-4D97-AF65-F5344CB8AC3E}">
        <p14:creationId xmlns:p14="http://schemas.microsoft.com/office/powerpoint/2010/main" val="161953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
                                            <p:txEl>
                                              <p:pRg st="0" end="0"/>
                                            </p:txEl>
                                          </p:spTgt>
                                        </p:tgtEl>
                                      </p:cBhvr>
                                    </p:animEffect>
                                    <p:set>
                                      <p:cBhvr>
                                        <p:cTn id="10" dur="1" fill="hold">
                                          <p:stCondLst>
                                            <p:cond delay="499"/>
                                          </p:stCondLst>
                                        </p:cTn>
                                        <p:tgtEl>
                                          <p:spTgt spid="7">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xEl>
                                              <p:pRg st="1" end="1"/>
                                            </p:txEl>
                                          </p:spTgt>
                                        </p:tgtEl>
                                      </p:cBhvr>
                                    </p:animEffect>
                                    <p:set>
                                      <p:cBhvr>
                                        <p:cTn id="13" dur="1" fill="hold">
                                          <p:stCondLst>
                                            <p:cond delay="499"/>
                                          </p:stCondLst>
                                        </p:cTn>
                                        <p:tgtEl>
                                          <p:spTgt spid="7">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
                                            <p:txEl>
                                              <p:pRg st="2" end="2"/>
                                            </p:txEl>
                                          </p:spTgt>
                                        </p:tgtEl>
                                      </p:cBhvr>
                                    </p:animEffect>
                                    <p:set>
                                      <p:cBhvr>
                                        <p:cTn id="16" dur="1" fill="hold">
                                          <p:stCondLst>
                                            <p:cond delay="499"/>
                                          </p:stCondLst>
                                        </p:cTn>
                                        <p:tgtEl>
                                          <p:spTgt spid="7">
                                            <p:txEl>
                                              <p:pRg st="2" end="2"/>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0"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CB294D9-5760-45F8-9426-F4654AA46B9B}"/>
              </a:ext>
            </a:extLst>
          </p:cNvPr>
          <p:cNvSpPr>
            <a:spLocks noGrp="1"/>
          </p:cNvSpPr>
          <p:nvPr>
            <p:ph type="title"/>
          </p:nvPr>
        </p:nvSpPr>
        <p:spPr>
          <a:xfrm>
            <a:off x="7912100" y="634028"/>
            <a:ext cx="4178300" cy="3732835"/>
          </a:xfrm>
        </p:spPr>
        <p:txBody>
          <a:bodyPr vert="horz" lIns="91440" tIns="45720" rIns="91440" bIns="45720" rtlCol="0" anchor="b">
            <a:normAutofit/>
          </a:bodyPr>
          <a:lstStyle/>
          <a:p>
            <a:pPr algn="ctr"/>
            <a:r>
              <a:rPr lang="en-US" cap="all" dirty="0"/>
              <a:t>3.HazarD</a:t>
            </a:r>
            <a:br>
              <a:rPr lang="en-US" cap="all" dirty="0"/>
            </a:br>
            <a:r>
              <a:rPr lang="en-US" cap="all" dirty="0"/>
              <a:t>b. DATA Hazard</a:t>
            </a:r>
          </a:p>
        </p:txBody>
      </p:sp>
      <p:sp>
        <p:nvSpPr>
          <p:cNvPr id="16"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4" name="Content Placeholder 3">
            <a:extLst>
              <a:ext uri="{FF2B5EF4-FFF2-40B4-BE49-F238E27FC236}">
                <a16:creationId xmlns:a16="http://schemas.microsoft.com/office/drawing/2014/main" id="{5BFDF7D8-C565-4ACF-9D7F-A0B433D43E0B}"/>
              </a:ext>
            </a:extLst>
          </p:cNvPr>
          <p:cNvPicPr>
            <a:picLocks noGrp="1" noChangeAspect="1"/>
          </p:cNvPicPr>
          <p:nvPr>
            <p:ph idx="1"/>
          </p:nvPr>
        </p:nvPicPr>
        <p:blipFill>
          <a:blip r:embed="rId2"/>
          <a:stretch>
            <a:fillRect/>
          </a:stretch>
        </p:blipFill>
        <p:spPr>
          <a:xfrm>
            <a:off x="1405023" y="1430768"/>
            <a:ext cx="5659222" cy="1782655"/>
          </a:xfrm>
          <a:prstGeom prst="rect">
            <a:avLst/>
          </a:prstGeom>
        </p:spPr>
      </p:pic>
      <p:sp>
        <p:nvSpPr>
          <p:cNvPr id="6" name="TextBox 5">
            <a:extLst>
              <a:ext uri="{FF2B5EF4-FFF2-40B4-BE49-F238E27FC236}">
                <a16:creationId xmlns:a16="http://schemas.microsoft.com/office/drawing/2014/main" id="{00B343D2-FBFB-4E0E-B787-3B43F21494DC}"/>
              </a:ext>
            </a:extLst>
          </p:cNvPr>
          <p:cNvSpPr txBox="1"/>
          <p:nvPr/>
        </p:nvSpPr>
        <p:spPr>
          <a:xfrm>
            <a:off x="1303423" y="3594100"/>
            <a:ext cx="5760822" cy="923330"/>
          </a:xfrm>
          <a:prstGeom prst="rect">
            <a:avLst/>
          </a:prstGeom>
          <a:noFill/>
        </p:spPr>
        <p:txBody>
          <a:bodyPr wrap="square" rtlCol="0">
            <a:spAutoFit/>
          </a:bodyPr>
          <a:lstStyle/>
          <a:p>
            <a:r>
              <a:rPr lang="en-US" dirty="0"/>
              <a:t>=&gt; Create a combinational circuit which has condition: EX/MEM.reg = MEM/WB.reg  &amp; EX/</a:t>
            </a:r>
            <a:r>
              <a:rPr lang="en-US" dirty="0" err="1"/>
              <a:t>MEM.MemWrite</a:t>
            </a:r>
            <a:r>
              <a:rPr lang="en-US" dirty="0"/>
              <a:t> &amp; MEM/</a:t>
            </a:r>
            <a:r>
              <a:rPr lang="en-US" dirty="0" err="1"/>
              <a:t>WB.RegWrite</a:t>
            </a:r>
            <a:r>
              <a:rPr lang="en-US" dirty="0"/>
              <a:t> ( Guessing )</a:t>
            </a:r>
          </a:p>
        </p:txBody>
      </p:sp>
    </p:spTree>
    <p:extLst>
      <p:ext uri="{BB962C8B-B14F-4D97-AF65-F5344CB8AC3E}">
        <p14:creationId xmlns:p14="http://schemas.microsoft.com/office/powerpoint/2010/main" val="2094960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7F38-7F67-4548-BB34-A4AF22680A97}"/>
              </a:ext>
            </a:extLst>
          </p:cNvPr>
          <p:cNvSpPr>
            <a:spLocks noGrp="1"/>
          </p:cNvSpPr>
          <p:nvPr>
            <p:ph type="title"/>
          </p:nvPr>
        </p:nvSpPr>
        <p:spPr>
          <a:xfrm>
            <a:off x="711200" y="0"/>
            <a:ext cx="9601200" cy="1485900"/>
          </a:xfrm>
        </p:spPr>
        <p:txBody>
          <a:bodyPr/>
          <a:lstStyle/>
          <a:p>
            <a:r>
              <a:rPr lang="en-US" dirty="0"/>
              <a:t>3.Hazard</a:t>
            </a:r>
            <a:br>
              <a:rPr lang="en-US" dirty="0"/>
            </a:br>
            <a:r>
              <a:rPr lang="en-US" dirty="0"/>
              <a:t>	b. Data Hazard</a:t>
            </a:r>
          </a:p>
        </p:txBody>
      </p:sp>
      <p:sp>
        <p:nvSpPr>
          <p:cNvPr id="3" name="Content Placeholder 2">
            <a:extLst>
              <a:ext uri="{FF2B5EF4-FFF2-40B4-BE49-F238E27FC236}">
                <a16:creationId xmlns:a16="http://schemas.microsoft.com/office/drawing/2014/main" id="{FBE725E9-3C88-4803-9187-6F026DF4B4D0}"/>
              </a:ext>
            </a:extLst>
          </p:cNvPr>
          <p:cNvSpPr>
            <a:spLocks noGrp="1"/>
          </p:cNvSpPr>
          <p:nvPr>
            <p:ph idx="1"/>
          </p:nvPr>
        </p:nvSpPr>
        <p:spPr>
          <a:xfrm>
            <a:off x="889000" y="2286000"/>
            <a:ext cx="4381500" cy="3581400"/>
          </a:xfrm>
        </p:spPr>
        <p:txBody>
          <a:bodyPr/>
          <a:lstStyle/>
          <a:p>
            <a:pPr marL="0" indent="0">
              <a:buNone/>
            </a:pPr>
            <a:r>
              <a:rPr lang="en-US" dirty="0"/>
              <a:t>If: An instruction read a register following a load instruction that writes =&gt; We have to create a “hazard detection unit”, it operates during the ID stage and will insert the stall between the load and the instruction dependent on it. </a:t>
            </a:r>
          </a:p>
        </p:txBody>
      </p:sp>
      <p:sp>
        <p:nvSpPr>
          <p:cNvPr id="4" name="TextBox 3">
            <a:extLst>
              <a:ext uri="{FF2B5EF4-FFF2-40B4-BE49-F238E27FC236}">
                <a16:creationId xmlns:a16="http://schemas.microsoft.com/office/drawing/2014/main" id="{350A0F82-1DB2-4DC6-98BC-C1CF024104A8}"/>
              </a:ext>
            </a:extLst>
          </p:cNvPr>
          <p:cNvSpPr txBox="1"/>
          <p:nvPr/>
        </p:nvSpPr>
        <p:spPr>
          <a:xfrm>
            <a:off x="6477000" y="2286000"/>
            <a:ext cx="6388100" cy="923330"/>
          </a:xfrm>
          <a:prstGeom prst="rect">
            <a:avLst/>
          </a:prstGeom>
          <a:noFill/>
        </p:spPr>
        <p:txBody>
          <a:bodyPr wrap="square" rtlCol="0">
            <a:spAutoFit/>
          </a:bodyPr>
          <a:lstStyle/>
          <a:p>
            <a:r>
              <a:rPr lang="en-US" dirty="0"/>
              <a:t>To check:</a:t>
            </a:r>
          </a:p>
          <a:p>
            <a:br>
              <a:rPr lang="en-US" dirty="0"/>
            </a:br>
            <a:endParaRPr lang="en-US" dirty="0"/>
          </a:p>
        </p:txBody>
      </p:sp>
      <p:pic>
        <p:nvPicPr>
          <p:cNvPr id="5" name="Picture 4">
            <a:extLst>
              <a:ext uri="{FF2B5EF4-FFF2-40B4-BE49-F238E27FC236}">
                <a16:creationId xmlns:a16="http://schemas.microsoft.com/office/drawing/2014/main" id="{6DA10DED-083F-4513-9CD8-B5D3D7B95660}"/>
              </a:ext>
            </a:extLst>
          </p:cNvPr>
          <p:cNvPicPr>
            <a:picLocks noChangeAspect="1"/>
          </p:cNvPicPr>
          <p:nvPr/>
        </p:nvPicPr>
        <p:blipFill>
          <a:blip r:embed="rId2"/>
          <a:stretch>
            <a:fillRect/>
          </a:stretch>
        </p:blipFill>
        <p:spPr>
          <a:xfrm>
            <a:off x="6591300" y="2628305"/>
            <a:ext cx="4886325" cy="1162050"/>
          </a:xfrm>
          <a:prstGeom prst="rect">
            <a:avLst/>
          </a:prstGeom>
        </p:spPr>
      </p:pic>
      <p:pic>
        <p:nvPicPr>
          <p:cNvPr id="6" name="Picture 5">
            <a:extLst>
              <a:ext uri="{FF2B5EF4-FFF2-40B4-BE49-F238E27FC236}">
                <a16:creationId xmlns:a16="http://schemas.microsoft.com/office/drawing/2014/main" id="{CA784173-60C5-4B88-89F9-DCF981D801C3}"/>
              </a:ext>
            </a:extLst>
          </p:cNvPr>
          <p:cNvPicPr>
            <a:picLocks noChangeAspect="1"/>
          </p:cNvPicPr>
          <p:nvPr/>
        </p:nvPicPr>
        <p:blipFill>
          <a:blip r:embed="rId3"/>
          <a:stretch>
            <a:fillRect/>
          </a:stretch>
        </p:blipFill>
        <p:spPr>
          <a:xfrm>
            <a:off x="2254250" y="1543050"/>
            <a:ext cx="8058150" cy="5314950"/>
          </a:xfrm>
          <a:prstGeom prst="rect">
            <a:avLst/>
          </a:prstGeom>
        </p:spPr>
      </p:pic>
    </p:spTree>
    <p:extLst>
      <p:ext uri="{BB962C8B-B14F-4D97-AF65-F5344CB8AC3E}">
        <p14:creationId xmlns:p14="http://schemas.microsoft.com/office/powerpoint/2010/main" val="253319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818A-B7A7-4AD6-BBD8-6078EF574CF1}"/>
              </a:ext>
            </a:extLst>
          </p:cNvPr>
          <p:cNvSpPr>
            <a:spLocks noGrp="1"/>
          </p:cNvSpPr>
          <p:nvPr>
            <p:ph type="title"/>
          </p:nvPr>
        </p:nvSpPr>
        <p:spPr>
          <a:xfrm>
            <a:off x="723900" y="0"/>
            <a:ext cx="9601200" cy="1485900"/>
          </a:xfrm>
        </p:spPr>
        <p:txBody>
          <a:bodyPr/>
          <a:lstStyle/>
          <a:p>
            <a:r>
              <a:rPr lang="en-US" dirty="0"/>
              <a:t>3.Hazard</a:t>
            </a:r>
            <a:br>
              <a:rPr lang="en-US" dirty="0"/>
            </a:br>
            <a:r>
              <a:rPr lang="en-US" dirty="0"/>
              <a:t>	c. Control Hazard</a:t>
            </a:r>
          </a:p>
        </p:txBody>
      </p:sp>
      <p:sp>
        <p:nvSpPr>
          <p:cNvPr id="3" name="Content Placeholder 2">
            <a:extLst>
              <a:ext uri="{FF2B5EF4-FFF2-40B4-BE49-F238E27FC236}">
                <a16:creationId xmlns:a16="http://schemas.microsoft.com/office/drawing/2014/main" id="{07227FB6-079D-4AAB-BBEB-B4214624C4E0}"/>
              </a:ext>
            </a:extLst>
          </p:cNvPr>
          <p:cNvSpPr>
            <a:spLocks noGrp="1"/>
          </p:cNvSpPr>
          <p:nvPr>
            <p:ph idx="1"/>
          </p:nvPr>
        </p:nvSpPr>
        <p:spPr/>
        <p:txBody>
          <a:bodyPr>
            <a:normAutofit lnSpcReduction="10000"/>
          </a:bodyPr>
          <a:lstStyle/>
          <a:p>
            <a:pPr marL="0" indent="0">
              <a:buNone/>
            </a:pPr>
            <a:r>
              <a:rPr lang="en-US" dirty="0"/>
              <a:t>-Stalling until the branch is complete is too slow. One improvement over branch stalling is to </a:t>
            </a:r>
            <a:r>
              <a:rPr lang="en-US" b="1" dirty="0"/>
              <a:t>predict </a:t>
            </a:r>
            <a:r>
              <a:rPr lang="en-US" dirty="0"/>
              <a:t>that the conditional branch will not be taken and thus continue execution down the sequential instruction stream. If the conditional branch is taken, the instructions that are being fetched and decoded must be discarded </a:t>
            </a:r>
            <a:br>
              <a:rPr lang="en-US" dirty="0"/>
            </a:br>
            <a:endParaRPr lang="en-US" dirty="0"/>
          </a:p>
          <a:p>
            <a:pPr marL="0" indent="0">
              <a:buNone/>
            </a:pPr>
            <a:r>
              <a:rPr lang="en-US" dirty="0"/>
              <a:t>-To improve performance by reducing the cost of the taken branch =&gt; Move the conditional branch execution earlier =&gt; fewer instructions need be flushed =&gt; There are 2 action will be occurred earlier: computing the branch target address and evaluating</a:t>
            </a:r>
            <a:br>
              <a:rPr lang="en-US" dirty="0"/>
            </a:br>
            <a:r>
              <a:rPr lang="en-US" dirty="0"/>
              <a:t>the branch decision </a:t>
            </a:r>
            <a:br>
              <a:rPr lang="en-US" dirty="0"/>
            </a:br>
            <a:endParaRPr lang="en-US" dirty="0"/>
          </a:p>
          <a:p>
            <a:pPr marL="0" indent="0">
              <a:buNone/>
            </a:pPr>
            <a:r>
              <a:rPr lang="en-US" dirty="0"/>
              <a:t>=&gt; Moving the branch test to ID test implies additional forwarding and hazard detection hardware</a:t>
            </a:r>
          </a:p>
        </p:txBody>
      </p:sp>
    </p:spTree>
    <p:extLst>
      <p:ext uri="{BB962C8B-B14F-4D97-AF65-F5344CB8AC3E}">
        <p14:creationId xmlns:p14="http://schemas.microsoft.com/office/powerpoint/2010/main" val="2957918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14439F44-1215-4E49-94B0-F8309A73ECE5}"/>
              </a:ext>
            </a:extLst>
          </p:cNvPr>
          <p:cNvSpPr>
            <a:spLocks noGrp="1"/>
          </p:cNvSpPr>
          <p:nvPr>
            <p:ph type="title"/>
          </p:nvPr>
        </p:nvSpPr>
        <p:spPr>
          <a:xfrm>
            <a:off x="0" y="18903"/>
            <a:ext cx="4373545" cy="1936897"/>
          </a:xfrm>
        </p:spPr>
        <p:txBody>
          <a:bodyPr>
            <a:normAutofit/>
          </a:bodyPr>
          <a:lstStyle/>
          <a:p>
            <a:r>
              <a:rPr lang="en-US" sz="4000" dirty="0"/>
              <a:t>3.Hazard</a:t>
            </a:r>
            <a:br>
              <a:rPr lang="en-US" sz="4000" dirty="0"/>
            </a:br>
            <a:r>
              <a:rPr lang="en-US" sz="4000" dirty="0"/>
              <a:t>c. Control Hazard</a:t>
            </a:r>
          </a:p>
        </p:txBody>
      </p:sp>
      <p:pic>
        <p:nvPicPr>
          <p:cNvPr id="10" name="Content Placeholder 4">
            <a:extLst>
              <a:ext uri="{FF2B5EF4-FFF2-40B4-BE49-F238E27FC236}">
                <a16:creationId xmlns:a16="http://schemas.microsoft.com/office/drawing/2014/main" id="{C60C9AA9-C9F8-4884-9556-43C6352E1FA9}"/>
              </a:ext>
            </a:extLst>
          </p:cNvPr>
          <p:cNvPicPr>
            <a:picLocks noChangeAspect="1"/>
          </p:cNvPicPr>
          <p:nvPr/>
        </p:nvPicPr>
        <p:blipFill>
          <a:blip r:embed="rId2"/>
          <a:stretch>
            <a:fillRect/>
          </a:stretch>
        </p:blipFill>
        <p:spPr>
          <a:xfrm>
            <a:off x="214535" y="4345248"/>
            <a:ext cx="3804986" cy="1217595"/>
          </a:xfrm>
          <a:prstGeom prst="rect">
            <a:avLst/>
          </a:prstGeom>
          <a:ln>
            <a:noFill/>
          </a:ln>
          <a:effectLst/>
        </p:spPr>
      </p:pic>
      <p:pic>
        <p:nvPicPr>
          <p:cNvPr id="6" name="Picture 5">
            <a:extLst>
              <a:ext uri="{FF2B5EF4-FFF2-40B4-BE49-F238E27FC236}">
                <a16:creationId xmlns:a16="http://schemas.microsoft.com/office/drawing/2014/main" id="{BCF7A1CD-A101-4560-B067-645E813B0CDF}"/>
              </a:ext>
            </a:extLst>
          </p:cNvPr>
          <p:cNvPicPr>
            <a:picLocks noChangeAspect="1"/>
          </p:cNvPicPr>
          <p:nvPr/>
        </p:nvPicPr>
        <p:blipFill>
          <a:blip r:embed="rId3"/>
          <a:stretch>
            <a:fillRect/>
          </a:stretch>
        </p:blipFill>
        <p:spPr>
          <a:xfrm>
            <a:off x="5597433" y="126660"/>
            <a:ext cx="5413570" cy="3383481"/>
          </a:xfrm>
          <a:prstGeom prst="rect">
            <a:avLst/>
          </a:prstGeom>
          <a:ln>
            <a:noFill/>
          </a:ln>
          <a:effectLst/>
        </p:spPr>
      </p:pic>
      <p:sp>
        <p:nvSpPr>
          <p:cNvPr id="17" name="Rectangle 16">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7C7D95AE-3CE7-4B03-839A-D53AB6AB5068}"/>
              </a:ext>
            </a:extLst>
          </p:cNvPr>
          <p:cNvPicPr>
            <a:picLocks noChangeAspect="1"/>
          </p:cNvPicPr>
          <p:nvPr/>
        </p:nvPicPr>
        <p:blipFill>
          <a:blip r:embed="rId4"/>
          <a:stretch>
            <a:fillRect/>
          </a:stretch>
        </p:blipFill>
        <p:spPr>
          <a:xfrm>
            <a:off x="5310193" y="3636801"/>
            <a:ext cx="5800685" cy="3202296"/>
          </a:xfrm>
          <a:prstGeom prst="rect">
            <a:avLst/>
          </a:prstGeom>
        </p:spPr>
      </p:pic>
      <p:sp>
        <p:nvSpPr>
          <p:cNvPr id="9" name="TextBox 8">
            <a:extLst>
              <a:ext uri="{FF2B5EF4-FFF2-40B4-BE49-F238E27FC236}">
                <a16:creationId xmlns:a16="http://schemas.microsoft.com/office/drawing/2014/main" id="{0A26EBB3-8BA3-473E-B752-539CF94E2C27}"/>
              </a:ext>
            </a:extLst>
          </p:cNvPr>
          <p:cNvSpPr txBox="1"/>
          <p:nvPr/>
        </p:nvSpPr>
        <p:spPr>
          <a:xfrm>
            <a:off x="42891" y="1818400"/>
            <a:ext cx="4373545" cy="1477328"/>
          </a:xfrm>
          <a:prstGeom prst="rect">
            <a:avLst/>
          </a:prstGeom>
          <a:noFill/>
        </p:spPr>
        <p:txBody>
          <a:bodyPr wrap="square" rtlCol="0">
            <a:spAutoFit/>
          </a:bodyPr>
          <a:lstStyle/>
          <a:p>
            <a:r>
              <a:rPr lang="en-US" dirty="0"/>
              <a:t>To ﬂush instructions in the IF stage, we add a control line, called </a:t>
            </a:r>
            <a:r>
              <a:rPr lang="en-US" dirty="0" err="1"/>
              <a:t>IF.Flush</a:t>
            </a:r>
            <a:r>
              <a:rPr lang="en-US" dirty="0"/>
              <a:t>, that zeros the instruction field of the IF/ID pipeline register </a:t>
            </a:r>
            <a:br>
              <a:rPr lang="en-US" dirty="0"/>
            </a:br>
            <a:endParaRPr lang="en-US" dirty="0"/>
          </a:p>
        </p:txBody>
      </p:sp>
      <p:sp>
        <p:nvSpPr>
          <p:cNvPr id="11" name="TextBox 10">
            <a:extLst>
              <a:ext uri="{FF2B5EF4-FFF2-40B4-BE49-F238E27FC236}">
                <a16:creationId xmlns:a16="http://schemas.microsoft.com/office/drawing/2014/main" id="{9E72577D-6794-4A53-AC45-7FC141A2772B}"/>
              </a:ext>
            </a:extLst>
          </p:cNvPr>
          <p:cNvSpPr txBox="1"/>
          <p:nvPr/>
        </p:nvSpPr>
        <p:spPr>
          <a:xfrm>
            <a:off x="210994" y="3926250"/>
            <a:ext cx="3479800"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410972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3B9B-2B8F-4732-97E9-AF180CF5808D}"/>
              </a:ext>
            </a:extLst>
          </p:cNvPr>
          <p:cNvSpPr>
            <a:spLocks noGrp="1"/>
          </p:cNvSpPr>
          <p:nvPr>
            <p:ph type="title"/>
          </p:nvPr>
        </p:nvSpPr>
        <p:spPr/>
        <p:txBody>
          <a:bodyPr/>
          <a:lstStyle/>
          <a:p>
            <a:r>
              <a:rPr lang="en-US" dirty="0"/>
              <a:t>RISC-V Architecture</a:t>
            </a:r>
          </a:p>
        </p:txBody>
      </p:sp>
      <p:sp>
        <p:nvSpPr>
          <p:cNvPr id="3" name="Content Placeholder 2">
            <a:extLst>
              <a:ext uri="{FF2B5EF4-FFF2-40B4-BE49-F238E27FC236}">
                <a16:creationId xmlns:a16="http://schemas.microsoft.com/office/drawing/2014/main" id="{781691A8-A354-49AA-BD6E-82ED17CF8FB9}"/>
              </a:ext>
            </a:extLst>
          </p:cNvPr>
          <p:cNvSpPr>
            <a:spLocks noGrp="1"/>
          </p:cNvSpPr>
          <p:nvPr>
            <p:ph idx="1"/>
          </p:nvPr>
        </p:nvSpPr>
        <p:spPr/>
        <p:txBody>
          <a:bodyPr/>
          <a:lstStyle/>
          <a:p>
            <a:r>
              <a:rPr lang="en-US" dirty="0"/>
              <a:t>Instruction set </a:t>
            </a:r>
          </a:p>
          <a:p>
            <a:r>
              <a:rPr lang="en-US" dirty="0"/>
              <a:t>Addressing mode</a:t>
            </a:r>
          </a:p>
          <a:p>
            <a:r>
              <a:rPr lang="en-US" dirty="0"/>
              <a:t>Hazard</a:t>
            </a:r>
          </a:p>
          <a:p>
            <a:r>
              <a:rPr lang="en-US" dirty="0"/>
              <a:t>Exception</a:t>
            </a:r>
          </a:p>
        </p:txBody>
      </p:sp>
    </p:spTree>
    <p:extLst>
      <p:ext uri="{BB962C8B-B14F-4D97-AF65-F5344CB8AC3E}">
        <p14:creationId xmlns:p14="http://schemas.microsoft.com/office/powerpoint/2010/main" val="1588132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86F1-4557-4DE3-923A-3D45810835C3}"/>
              </a:ext>
            </a:extLst>
          </p:cNvPr>
          <p:cNvSpPr>
            <a:spLocks noGrp="1"/>
          </p:cNvSpPr>
          <p:nvPr>
            <p:ph type="title"/>
          </p:nvPr>
        </p:nvSpPr>
        <p:spPr>
          <a:xfrm>
            <a:off x="1023562" y="685800"/>
            <a:ext cx="10493524" cy="1485900"/>
          </a:xfrm>
        </p:spPr>
        <p:txBody>
          <a:bodyPr>
            <a:normAutofit/>
          </a:bodyPr>
          <a:lstStyle/>
          <a:p>
            <a:r>
              <a:rPr lang="en-US" dirty="0"/>
              <a:t>3.Hazard</a:t>
            </a:r>
            <a:br>
              <a:rPr lang="en-US" dirty="0"/>
            </a:br>
            <a:r>
              <a:rPr lang="en-US" dirty="0"/>
              <a:t>c. Control Hazard</a:t>
            </a:r>
          </a:p>
        </p:txBody>
      </p:sp>
      <p:sp>
        <p:nvSpPr>
          <p:cNvPr id="9" name="Rectangle 8">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7F997DE-4EC9-4B3B-B579-5FC5901D6650}"/>
              </a:ext>
            </a:extLst>
          </p:cNvPr>
          <p:cNvSpPr>
            <a:spLocks noGrp="1"/>
          </p:cNvSpPr>
          <p:nvPr>
            <p:ph idx="1"/>
          </p:nvPr>
        </p:nvSpPr>
        <p:spPr>
          <a:xfrm>
            <a:off x="1023562" y="2286000"/>
            <a:ext cx="5072437" cy="3581400"/>
          </a:xfrm>
        </p:spPr>
        <p:txBody>
          <a:bodyPr>
            <a:normAutofit/>
          </a:bodyPr>
          <a:lstStyle/>
          <a:p>
            <a:r>
              <a:rPr lang="en-US" sz="1500" dirty="0"/>
              <a:t>For 5 stage pipeline, compiler-based condition is probably adequate. BUT the branch penalty increases when measured in clock cycles =&gt; With more hardware it is possible to try to </a:t>
            </a:r>
            <a:r>
              <a:rPr lang="en-US" sz="1500" b="1" dirty="0"/>
              <a:t>predict </a:t>
            </a:r>
            <a:r>
              <a:rPr lang="en-US" sz="1500" dirty="0"/>
              <a:t>branch </a:t>
            </a:r>
          </a:p>
          <a:p>
            <a:r>
              <a:rPr lang="en-US" sz="1500" dirty="0"/>
              <a:t>One way to approach is a branch prediction buffer or branch history. A branch prediction buffer is a small memory indexed by the lower portion of the address of branch instruction, and contains a bit – branch was recently taken or not.</a:t>
            </a:r>
          </a:p>
          <a:p>
            <a:r>
              <a:rPr lang="en-US" sz="1500" dirty="0"/>
              <a:t>BUT 1bit prediction scheme has a performance shortcoming ( </a:t>
            </a:r>
            <a:r>
              <a:rPr lang="en-US" sz="1500" dirty="0" err="1"/>
              <a:t>chưa</a:t>
            </a:r>
            <a:r>
              <a:rPr lang="en-US" sz="1500" dirty="0"/>
              <a:t> </a:t>
            </a:r>
            <a:r>
              <a:rPr lang="en-US" sz="1500" dirty="0" err="1"/>
              <a:t>hiểu</a:t>
            </a:r>
            <a:r>
              <a:rPr lang="en-US" sz="1500" dirty="0"/>
              <a:t> )</a:t>
            </a:r>
          </a:p>
          <a:p>
            <a:r>
              <a:rPr lang="en-US" sz="1500" dirty="0"/>
              <a:t>So they are replaced by 2bits scheme</a:t>
            </a:r>
            <a:br>
              <a:rPr lang="en-US" sz="1500" dirty="0"/>
            </a:br>
            <a:br>
              <a:rPr lang="en-US" sz="1500" dirty="0"/>
            </a:br>
            <a:endParaRPr lang="en-US" sz="1500" dirty="0"/>
          </a:p>
        </p:txBody>
      </p:sp>
      <p:pic>
        <p:nvPicPr>
          <p:cNvPr id="4" name="Picture 3">
            <a:extLst>
              <a:ext uri="{FF2B5EF4-FFF2-40B4-BE49-F238E27FC236}">
                <a16:creationId xmlns:a16="http://schemas.microsoft.com/office/drawing/2014/main" id="{13CD1546-6F7A-4FBE-B322-15AEACE33E4A}"/>
              </a:ext>
            </a:extLst>
          </p:cNvPr>
          <p:cNvPicPr>
            <a:picLocks noChangeAspect="1"/>
          </p:cNvPicPr>
          <p:nvPr/>
        </p:nvPicPr>
        <p:blipFill>
          <a:blip r:embed="rId2"/>
          <a:stretch>
            <a:fillRect/>
          </a:stretch>
        </p:blipFill>
        <p:spPr>
          <a:xfrm>
            <a:off x="6411641" y="2468656"/>
            <a:ext cx="5105445" cy="3305775"/>
          </a:xfrm>
          <a:prstGeom prst="rect">
            <a:avLst/>
          </a:prstGeom>
        </p:spPr>
      </p:pic>
    </p:spTree>
    <p:extLst>
      <p:ext uri="{BB962C8B-B14F-4D97-AF65-F5344CB8AC3E}">
        <p14:creationId xmlns:p14="http://schemas.microsoft.com/office/powerpoint/2010/main" val="2372752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24B5-8EAF-4C1C-84C4-384BC627EC55}"/>
              </a:ext>
            </a:extLst>
          </p:cNvPr>
          <p:cNvSpPr>
            <a:spLocks noGrp="1"/>
          </p:cNvSpPr>
          <p:nvPr>
            <p:ph type="title"/>
          </p:nvPr>
        </p:nvSpPr>
        <p:spPr>
          <a:xfrm>
            <a:off x="698500" y="0"/>
            <a:ext cx="9601200" cy="1485900"/>
          </a:xfrm>
        </p:spPr>
        <p:txBody>
          <a:bodyPr/>
          <a:lstStyle/>
          <a:p>
            <a:r>
              <a:rPr lang="en-US" dirty="0"/>
              <a:t>3.Hazard</a:t>
            </a:r>
            <a:br>
              <a:rPr lang="en-US" dirty="0"/>
            </a:br>
            <a:r>
              <a:rPr lang="en-US" dirty="0"/>
              <a:t>c. Control Hazard</a:t>
            </a:r>
          </a:p>
        </p:txBody>
      </p:sp>
      <p:sp>
        <p:nvSpPr>
          <p:cNvPr id="3" name="Content Placeholder 2">
            <a:extLst>
              <a:ext uri="{FF2B5EF4-FFF2-40B4-BE49-F238E27FC236}">
                <a16:creationId xmlns:a16="http://schemas.microsoft.com/office/drawing/2014/main" id="{56CFA444-5B07-481F-BAD2-31625BA1FEC9}"/>
              </a:ext>
            </a:extLst>
          </p:cNvPr>
          <p:cNvSpPr>
            <a:spLocks noGrp="1"/>
          </p:cNvSpPr>
          <p:nvPr>
            <p:ph idx="1"/>
          </p:nvPr>
        </p:nvSpPr>
        <p:spPr/>
        <p:txBody>
          <a:bodyPr/>
          <a:lstStyle/>
          <a:p>
            <a:r>
              <a:rPr lang="en-US" dirty="0"/>
              <a:t>The 2-bit dynamic prediction scheme uses only information about a particular</a:t>
            </a:r>
            <a:br>
              <a:rPr lang="en-US" dirty="0"/>
            </a:br>
            <a:r>
              <a:rPr lang="en-US" dirty="0"/>
              <a:t>branch may not receive the best results.</a:t>
            </a:r>
          </a:p>
          <a:p>
            <a:r>
              <a:rPr lang="en-US" dirty="0"/>
              <a:t>=&gt; using information about both a local branch and the global behavior of recently executed branches together yields greater prediction accuracy  =&gt; </a:t>
            </a:r>
            <a:r>
              <a:rPr lang="en-US" b="1" dirty="0"/>
              <a:t>correlating predictors</a:t>
            </a:r>
            <a:endParaRPr lang="en-US" dirty="0"/>
          </a:p>
          <a:p>
            <a:r>
              <a:rPr lang="en-US" dirty="0"/>
              <a:t>=&gt; Other predictor: </a:t>
            </a:r>
            <a:r>
              <a:rPr lang="en-US" b="1" dirty="0"/>
              <a:t>tournament branch predictor </a:t>
            </a:r>
            <a:r>
              <a:rPr lang="en-US" dirty="0"/>
              <a:t>which uses multiple predictors =&gt; tracking, for each branch which predictor yields the best results</a:t>
            </a:r>
            <a:br>
              <a:rPr lang="en-US" dirty="0"/>
            </a:br>
            <a:br>
              <a:rPr lang="en-US" dirty="0"/>
            </a:br>
            <a:br>
              <a:rPr lang="en-US" dirty="0"/>
            </a:br>
            <a:endParaRPr lang="en-US" dirty="0"/>
          </a:p>
        </p:txBody>
      </p:sp>
    </p:spTree>
    <p:extLst>
      <p:ext uri="{BB962C8B-B14F-4D97-AF65-F5344CB8AC3E}">
        <p14:creationId xmlns:p14="http://schemas.microsoft.com/office/powerpoint/2010/main" val="2331799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BD24-B736-4C6E-9F6F-88E11B3AF33B}"/>
              </a:ext>
            </a:extLst>
          </p:cNvPr>
          <p:cNvSpPr>
            <a:spLocks noGrp="1"/>
          </p:cNvSpPr>
          <p:nvPr>
            <p:ph type="title"/>
          </p:nvPr>
        </p:nvSpPr>
        <p:spPr>
          <a:xfrm>
            <a:off x="723900" y="61913"/>
            <a:ext cx="9601200" cy="1485900"/>
          </a:xfrm>
        </p:spPr>
        <p:txBody>
          <a:bodyPr/>
          <a:lstStyle/>
          <a:p>
            <a:r>
              <a:rPr lang="en-US" dirty="0"/>
              <a:t>3.Hazard</a:t>
            </a:r>
          </a:p>
        </p:txBody>
      </p:sp>
      <p:pic>
        <p:nvPicPr>
          <p:cNvPr id="4" name="Picture 3">
            <a:extLst>
              <a:ext uri="{FF2B5EF4-FFF2-40B4-BE49-F238E27FC236}">
                <a16:creationId xmlns:a16="http://schemas.microsoft.com/office/drawing/2014/main" id="{74A280B6-CE10-457E-B69D-6DE033A9C532}"/>
              </a:ext>
            </a:extLst>
          </p:cNvPr>
          <p:cNvPicPr>
            <a:picLocks noChangeAspect="1"/>
          </p:cNvPicPr>
          <p:nvPr/>
        </p:nvPicPr>
        <p:blipFill>
          <a:blip r:embed="rId2"/>
          <a:stretch>
            <a:fillRect/>
          </a:stretch>
        </p:blipFill>
        <p:spPr>
          <a:xfrm>
            <a:off x="2381250" y="809625"/>
            <a:ext cx="7429500" cy="5238750"/>
          </a:xfrm>
          <a:prstGeom prst="rect">
            <a:avLst/>
          </a:prstGeom>
        </p:spPr>
      </p:pic>
    </p:spTree>
    <p:extLst>
      <p:ext uri="{BB962C8B-B14F-4D97-AF65-F5344CB8AC3E}">
        <p14:creationId xmlns:p14="http://schemas.microsoft.com/office/powerpoint/2010/main" val="1986417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D35A-63CB-4B61-9A34-F607A8DFAB10}"/>
              </a:ext>
            </a:extLst>
          </p:cNvPr>
          <p:cNvSpPr>
            <a:spLocks noGrp="1"/>
          </p:cNvSpPr>
          <p:nvPr>
            <p:ph type="title"/>
          </p:nvPr>
        </p:nvSpPr>
        <p:spPr>
          <a:xfrm>
            <a:off x="708870" y="0"/>
            <a:ext cx="9601200" cy="1485900"/>
          </a:xfrm>
        </p:spPr>
        <p:txBody>
          <a:bodyPr/>
          <a:lstStyle/>
          <a:p>
            <a:r>
              <a:rPr lang="en-US" dirty="0"/>
              <a:t>4.Exception</a:t>
            </a:r>
            <a:br>
              <a:rPr lang="en-US" dirty="0"/>
            </a:br>
            <a:r>
              <a:rPr lang="en-US" dirty="0"/>
              <a:t>	</a:t>
            </a:r>
            <a:r>
              <a:rPr lang="en-US" dirty="0" err="1"/>
              <a:t>a.Introduction</a:t>
            </a:r>
            <a:endParaRPr lang="en-US" dirty="0"/>
          </a:p>
        </p:txBody>
      </p:sp>
      <p:sp>
        <p:nvSpPr>
          <p:cNvPr id="3" name="Content Placeholder 2">
            <a:extLst>
              <a:ext uri="{FF2B5EF4-FFF2-40B4-BE49-F238E27FC236}">
                <a16:creationId xmlns:a16="http://schemas.microsoft.com/office/drawing/2014/main" id="{0B2B4167-036E-4DFF-A366-E44DB1BBCB84}"/>
              </a:ext>
            </a:extLst>
          </p:cNvPr>
          <p:cNvSpPr>
            <a:spLocks noGrp="1"/>
          </p:cNvSpPr>
          <p:nvPr>
            <p:ph idx="1"/>
          </p:nvPr>
        </p:nvSpPr>
        <p:spPr>
          <a:xfrm>
            <a:off x="1371600" y="2286000"/>
            <a:ext cx="8808098" cy="3088433"/>
          </a:xfrm>
        </p:spPr>
        <p:txBody>
          <a:bodyPr/>
          <a:lstStyle/>
          <a:p>
            <a:r>
              <a:rPr lang="en-US" dirty="0"/>
              <a:t>Exceptions: refer to </a:t>
            </a:r>
            <a:r>
              <a:rPr lang="en-US" i="1" dirty="0"/>
              <a:t>any </a:t>
            </a:r>
            <a:r>
              <a:rPr lang="en-US" dirty="0"/>
              <a:t>unexpected change in control ﬂow without distinguishing whether the cause is internal or external </a:t>
            </a:r>
            <a:br>
              <a:rPr lang="en-US" dirty="0"/>
            </a:br>
            <a:endParaRPr lang="en-US" dirty="0"/>
          </a:p>
          <a:p>
            <a:r>
              <a:rPr lang="en-US" dirty="0"/>
              <a:t>Interrupts: refer to events is externally caused </a:t>
            </a:r>
            <a:br>
              <a:rPr lang="en-US" dirty="0"/>
            </a:br>
            <a:endParaRPr lang="en-US" dirty="0"/>
          </a:p>
        </p:txBody>
      </p:sp>
      <p:pic>
        <p:nvPicPr>
          <p:cNvPr id="4" name="Picture 3">
            <a:extLst>
              <a:ext uri="{FF2B5EF4-FFF2-40B4-BE49-F238E27FC236}">
                <a16:creationId xmlns:a16="http://schemas.microsoft.com/office/drawing/2014/main" id="{057DBB99-C0A5-45B8-95CD-6B7C807E639A}"/>
              </a:ext>
            </a:extLst>
          </p:cNvPr>
          <p:cNvPicPr>
            <a:picLocks noChangeAspect="1"/>
          </p:cNvPicPr>
          <p:nvPr/>
        </p:nvPicPr>
        <p:blipFill>
          <a:blip r:embed="rId2"/>
          <a:stretch>
            <a:fillRect/>
          </a:stretch>
        </p:blipFill>
        <p:spPr>
          <a:xfrm>
            <a:off x="1376009" y="4337659"/>
            <a:ext cx="5772150" cy="1304925"/>
          </a:xfrm>
          <a:prstGeom prst="rect">
            <a:avLst/>
          </a:prstGeom>
        </p:spPr>
      </p:pic>
    </p:spTree>
    <p:extLst>
      <p:ext uri="{BB962C8B-B14F-4D97-AF65-F5344CB8AC3E}">
        <p14:creationId xmlns:p14="http://schemas.microsoft.com/office/powerpoint/2010/main" val="84328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38FE74-FDB8-4ABF-A138-2A55986A86DC}"/>
              </a:ext>
            </a:extLst>
          </p:cNvPr>
          <p:cNvSpPr>
            <a:spLocks noGrp="1"/>
          </p:cNvSpPr>
          <p:nvPr>
            <p:ph type="title"/>
          </p:nvPr>
        </p:nvSpPr>
        <p:spPr>
          <a:xfrm>
            <a:off x="1023562" y="685800"/>
            <a:ext cx="10493524" cy="1485900"/>
          </a:xfrm>
        </p:spPr>
        <p:txBody>
          <a:bodyPr>
            <a:normAutofit/>
          </a:bodyPr>
          <a:lstStyle/>
          <a:p>
            <a:r>
              <a:rPr lang="en-US" sz="3400" dirty="0"/>
              <a:t>4.Exception</a:t>
            </a:r>
            <a:br>
              <a:rPr lang="en-US" sz="3400" dirty="0"/>
            </a:br>
            <a:r>
              <a:rPr lang="en-US" sz="3400" dirty="0"/>
              <a:t>	b. Exceptions in the RISC-V Architecture </a:t>
            </a:r>
            <a:br>
              <a:rPr lang="en-US" sz="3400" dirty="0"/>
            </a:br>
            <a:endParaRPr lang="en-US" sz="3400" dirty="0"/>
          </a:p>
        </p:txBody>
      </p:sp>
      <p:sp>
        <p:nvSpPr>
          <p:cNvPr id="10"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B0E4738-7D58-4855-A375-B59DE8626FA5}"/>
              </a:ext>
            </a:extLst>
          </p:cNvPr>
          <p:cNvSpPr>
            <a:spLocks noGrp="1"/>
          </p:cNvSpPr>
          <p:nvPr>
            <p:ph idx="1"/>
          </p:nvPr>
        </p:nvSpPr>
        <p:spPr>
          <a:xfrm>
            <a:off x="1023562" y="2286000"/>
            <a:ext cx="5072437" cy="3581400"/>
          </a:xfrm>
        </p:spPr>
        <p:txBody>
          <a:bodyPr>
            <a:normAutofit/>
          </a:bodyPr>
          <a:lstStyle/>
          <a:p>
            <a:r>
              <a:rPr lang="en-US" sz="1500" dirty="0"/>
              <a:t>There are 2 types of exception are important in RISC-V: execution of undefined instruction or a hardware malfunction.</a:t>
            </a:r>
          </a:p>
          <a:p>
            <a:r>
              <a:rPr lang="en-US" sz="1500" dirty="0"/>
              <a:t>The basic action when exceptions occurs: </a:t>
            </a:r>
          </a:p>
          <a:p>
            <a:pPr lvl="1"/>
            <a:r>
              <a:rPr lang="en-US" sz="1500" dirty="0"/>
              <a:t>Save address of the unfortunate instruction in “supervisor exception cause register (SEPC) </a:t>
            </a:r>
          </a:p>
          <a:p>
            <a:pPr lvl="1"/>
            <a:r>
              <a:rPr lang="en-US" sz="1500" dirty="0"/>
              <a:t>Transfer control to the OS at some specified address</a:t>
            </a:r>
          </a:p>
          <a:p>
            <a:pPr lvl="1"/>
            <a:r>
              <a:rPr lang="en-US" sz="1500" dirty="0"/>
              <a:t>For the OS to handle the exception, it must know the reason =&gt; use a register – called SCAUSE – which holds a field that indicates the reason for the exception</a:t>
            </a:r>
          </a:p>
          <a:p>
            <a:pPr lvl="1"/>
            <a:r>
              <a:rPr lang="en-US" sz="1500" dirty="0"/>
              <a:t>Other method is to use “vectored interrupts”</a:t>
            </a:r>
          </a:p>
          <a:p>
            <a:pPr marL="530352" lvl="1" indent="0">
              <a:buNone/>
            </a:pPr>
            <a:endParaRPr lang="en-US" sz="1500" dirty="0"/>
          </a:p>
        </p:txBody>
      </p:sp>
      <p:pic>
        <p:nvPicPr>
          <p:cNvPr id="5" name="Picture 4" descr="A close up of a map&#10;&#10;Description automatically generated">
            <a:extLst>
              <a:ext uri="{FF2B5EF4-FFF2-40B4-BE49-F238E27FC236}">
                <a16:creationId xmlns:a16="http://schemas.microsoft.com/office/drawing/2014/main" id="{99779F0F-12B6-4833-8AC8-AF90B67BFB67}"/>
              </a:ext>
            </a:extLst>
          </p:cNvPr>
          <p:cNvPicPr>
            <a:picLocks noChangeAspect="1"/>
          </p:cNvPicPr>
          <p:nvPr/>
        </p:nvPicPr>
        <p:blipFill>
          <a:blip r:embed="rId2"/>
          <a:stretch>
            <a:fillRect/>
          </a:stretch>
        </p:blipFill>
        <p:spPr>
          <a:xfrm>
            <a:off x="6095999" y="1776656"/>
            <a:ext cx="5939119" cy="4855230"/>
          </a:xfrm>
          <a:prstGeom prst="rect">
            <a:avLst/>
          </a:prstGeom>
        </p:spPr>
      </p:pic>
    </p:spTree>
    <p:extLst>
      <p:ext uri="{BB962C8B-B14F-4D97-AF65-F5344CB8AC3E}">
        <p14:creationId xmlns:p14="http://schemas.microsoft.com/office/powerpoint/2010/main" val="2527113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D98A00-BBBF-435A-A9FC-80F223DCA86C}"/>
              </a:ext>
            </a:extLst>
          </p:cNvPr>
          <p:cNvSpPr txBox="1">
            <a:spLocks/>
          </p:cNvSpPr>
          <p:nvPr/>
        </p:nvSpPr>
        <p:spPr>
          <a:xfrm>
            <a:off x="701321" y="0"/>
            <a:ext cx="10493524"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3400" dirty="0"/>
              <a:t>4.Exception</a:t>
            </a:r>
            <a:br>
              <a:rPr lang="en-US" sz="3400" dirty="0"/>
            </a:br>
            <a:r>
              <a:rPr lang="en-US" sz="3400" dirty="0"/>
              <a:t>	b. Exceptions in the RISC-V Architecture </a:t>
            </a:r>
            <a:br>
              <a:rPr lang="en-US" sz="3400" dirty="0"/>
            </a:br>
            <a:r>
              <a:rPr lang="en-US" sz="3400" dirty="0"/>
              <a:t>		</a:t>
            </a:r>
            <a:r>
              <a:rPr lang="en-US" sz="2400" dirty="0"/>
              <a:t>(*) Example:</a:t>
            </a:r>
            <a:endParaRPr lang="en-US" sz="3400" dirty="0"/>
          </a:p>
        </p:txBody>
      </p:sp>
      <p:pic>
        <p:nvPicPr>
          <p:cNvPr id="5" name="Picture 4">
            <a:extLst>
              <a:ext uri="{FF2B5EF4-FFF2-40B4-BE49-F238E27FC236}">
                <a16:creationId xmlns:a16="http://schemas.microsoft.com/office/drawing/2014/main" id="{6E4082CF-7953-4785-91BD-39E4DC1A52DA}"/>
              </a:ext>
            </a:extLst>
          </p:cNvPr>
          <p:cNvPicPr>
            <a:picLocks noChangeAspect="1"/>
          </p:cNvPicPr>
          <p:nvPr/>
        </p:nvPicPr>
        <p:blipFill>
          <a:blip r:embed="rId2"/>
          <a:stretch>
            <a:fillRect/>
          </a:stretch>
        </p:blipFill>
        <p:spPr>
          <a:xfrm>
            <a:off x="1164408" y="1485900"/>
            <a:ext cx="4931593" cy="3490543"/>
          </a:xfrm>
          <a:prstGeom prst="rect">
            <a:avLst/>
          </a:prstGeom>
        </p:spPr>
      </p:pic>
      <p:pic>
        <p:nvPicPr>
          <p:cNvPr id="6" name="Picture 5">
            <a:extLst>
              <a:ext uri="{FF2B5EF4-FFF2-40B4-BE49-F238E27FC236}">
                <a16:creationId xmlns:a16="http://schemas.microsoft.com/office/drawing/2014/main" id="{B3EF7057-4248-4F2E-A181-A4C1A35A6BDF}"/>
              </a:ext>
            </a:extLst>
          </p:cNvPr>
          <p:cNvPicPr>
            <a:picLocks noChangeAspect="1"/>
          </p:cNvPicPr>
          <p:nvPr/>
        </p:nvPicPr>
        <p:blipFill>
          <a:blip r:embed="rId3"/>
          <a:stretch>
            <a:fillRect/>
          </a:stretch>
        </p:blipFill>
        <p:spPr>
          <a:xfrm>
            <a:off x="6559088" y="1143156"/>
            <a:ext cx="5097394" cy="5714844"/>
          </a:xfrm>
          <a:prstGeom prst="rect">
            <a:avLst/>
          </a:prstGeom>
        </p:spPr>
      </p:pic>
    </p:spTree>
    <p:extLst>
      <p:ext uri="{BB962C8B-B14F-4D97-AF65-F5344CB8AC3E}">
        <p14:creationId xmlns:p14="http://schemas.microsoft.com/office/powerpoint/2010/main" val="1381521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0E01-5E48-408B-9042-5926658224D6}"/>
              </a:ext>
            </a:extLst>
          </p:cNvPr>
          <p:cNvSpPr>
            <a:spLocks noGrp="1"/>
          </p:cNvSpPr>
          <p:nvPr>
            <p:ph type="title"/>
          </p:nvPr>
        </p:nvSpPr>
        <p:spPr>
          <a:xfrm>
            <a:off x="712694" y="0"/>
            <a:ext cx="9601200" cy="1485900"/>
          </a:xfrm>
        </p:spPr>
        <p:txBody>
          <a:bodyPr>
            <a:normAutofit fontScale="90000"/>
          </a:bodyPr>
          <a:lstStyle/>
          <a:p>
            <a:r>
              <a:rPr lang="en-US" dirty="0"/>
              <a:t>4.Exception</a:t>
            </a:r>
            <a:br>
              <a:rPr lang="en-US" dirty="0"/>
            </a:br>
            <a:r>
              <a:rPr lang="en-US" dirty="0"/>
              <a:t>	b. Exceptions in the RISC-V Architecture </a:t>
            </a:r>
            <a:br>
              <a:rPr lang="en-US" dirty="0"/>
            </a:br>
            <a:r>
              <a:rPr lang="en-US" dirty="0"/>
              <a:t>		</a:t>
            </a:r>
          </a:p>
        </p:txBody>
      </p:sp>
      <p:sp>
        <p:nvSpPr>
          <p:cNvPr id="3" name="Content Placeholder 2">
            <a:extLst>
              <a:ext uri="{FF2B5EF4-FFF2-40B4-BE49-F238E27FC236}">
                <a16:creationId xmlns:a16="http://schemas.microsoft.com/office/drawing/2014/main" id="{3ED45D65-17E5-4CFB-BA5D-F42649CA8175}"/>
              </a:ext>
            </a:extLst>
          </p:cNvPr>
          <p:cNvSpPr>
            <a:spLocks noGrp="1"/>
          </p:cNvSpPr>
          <p:nvPr>
            <p:ph idx="1"/>
          </p:nvPr>
        </p:nvSpPr>
        <p:spPr>
          <a:xfrm>
            <a:off x="712693" y="1304365"/>
            <a:ext cx="10555941" cy="3581400"/>
          </a:xfrm>
        </p:spPr>
        <p:txBody>
          <a:bodyPr>
            <a:normAutofit lnSpcReduction="10000"/>
          </a:bodyPr>
          <a:lstStyle/>
          <a:p>
            <a:r>
              <a:rPr lang="en-US" dirty="0"/>
              <a:t>Multiple exceptions can occur simultaneously in a single clock cycle </a:t>
            </a:r>
            <a:br>
              <a:rPr lang="en-US" dirty="0"/>
            </a:br>
            <a:r>
              <a:rPr lang="en-US" dirty="0"/>
              <a:t>=&gt; Set prioritize the exceptions, it’s easy to determine which is serviced first.</a:t>
            </a:r>
          </a:p>
          <a:p>
            <a:r>
              <a:rPr lang="en-US" dirty="0"/>
              <a:t>“I/O device requests” and “hardware malfunctions” are not associated with a specific instruction =&gt; the mechanism used for other exceptions works just fine. </a:t>
            </a:r>
          </a:p>
          <a:p>
            <a:r>
              <a:rPr lang="en-US" dirty="0"/>
              <a:t>The hardware contract is normally to stop the offending instruction in midstream =&gt; let all prior instructions complete =&gt; ﬂush all </a:t>
            </a:r>
            <a:r>
              <a:rPr lang="en-US"/>
              <a:t>following instructions =&gt; set </a:t>
            </a:r>
            <a:r>
              <a:rPr lang="en-US" dirty="0"/>
              <a:t>a register to show the cause of </a:t>
            </a:r>
            <a:r>
              <a:rPr lang="en-US"/>
              <a:t>the exception =&gt; </a:t>
            </a:r>
            <a:r>
              <a:rPr lang="en-US" dirty="0"/>
              <a:t>save the address of the </a:t>
            </a:r>
            <a:r>
              <a:rPr lang="en-US"/>
              <a:t>offending instruction =&gt; </a:t>
            </a:r>
            <a:r>
              <a:rPr lang="en-US" dirty="0"/>
              <a:t>and then branch to a </a:t>
            </a:r>
            <a:r>
              <a:rPr lang="en-US"/>
              <a:t>prearranged address. </a:t>
            </a:r>
            <a:endParaRPr lang="en-US" dirty="0"/>
          </a:p>
          <a:p>
            <a:r>
              <a:rPr lang="en-US" dirty="0"/>
              <a:t>For undefined instructions or hardware failure =&gt; Kill the program and return the cause</a:t>
            </a:r>
          </a:p>
          <a:p>
            <a:r>
              <a:rPr lang="en-US" dirty="0"/>
              <a:t>For I/O request or OS service call =&gt; Save the state of the program, perform desired tasks, restore the program to continue the program</a:t>
            </a:r>
          </a:p>
        </p:txBody>
      </p:sp>
    </p:spTree>
    <p:extLst>
      <p:ext uri="{BB962C8B-B14F-4D97-AF65-F5344CB8AC3E}">
        <p14:creationId xmlns:p14="http://schemas.microsoft.com/office/powerpoint/2010/main" val="1073567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7FCB-E61C-4916-A92E-581ACE557453}"/>
              </a:ext>
            </a:extLst>
          </p:cNvPr>
          <p:cNvSpPr>
            <a:spLocks noGrp="1"/>
          </p:cNvSpPr>
          <p:nvPr>
            <p:ph type="title"/>
          </p:nvPr>
        </p:nvSpPr>
        <p:spPr>
          <a:xfrm>
            <a:off x="711200" y="0"/>
            <a:ext cx="9601200" cy="1485900"/>
          </a:xfrm>
        </p:spPr>
        <p:txBody>
          <a:bodyPr/>
          <a:lstStyle/>
          <a:p>
            <a:r>
              <a:rPr lang="en-US" dirty="0"/>
              <a:t>1.Intruction set</a:t>
            </a:r>
          </a:p>
        </p:txBody>
      </p:sp>
      <p:sp>
        <p:nvSpPr>
          <p:cNvPr id="3" name="Content Placeholder 2">
            <a:extLst>
              <a:ext uri="{FF2B5EF4-FFF2-40B4-BE49-F238E27FC236}">
                <a16:creationId xmlns:a16="http://schemas.microsoft.com/office/drawing/2014/main" id="{0C17778A-46C9-49D3-A68E-1B037F0C47DA}"/>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4F5424A6-03F7-4066-A054-5A5F7012285E}"/>
              </a:ext>
            </a:extLst>
          </p:cNvPr>
          <p:cNvPicPr>
            <a:picLocks noChangeAspect="1"/>
          </p:cNvPicPr>
          <p:nvPr/>
        </p:nvPicPr>
        <p:blipFill>
          <a:blip r:embed="rId2"/>
          <a:stretch>
            <a:fillRect/>
          </a:stretch>
        </p:blipFill>
        <p:spPr>
          <a:xfrm>
            <a:off x="1371600" y="1657350"/>
            <a:ext cx="9906000" cy="4210050"/>
          </a:xfrm>
          <a:prstGeom prst="rect">
            <a:avLst/>
          </a:prstGeom>
        </p:spPr>
      </p:pic>
    </p:spTree>
    <p:extLst>
      <p:ext uri="{BB962C8B-B14F-4D97-AF65-F5344CB8AC3E}">
        <p14:creationId xmlns:p14="http://schemas.microsoft.com/office/powerpoint/2010/main" val="925479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D9BB36-AEFE-4A7C-9CE5-EB1C6C8EE2CA}"/>
              </a:ext>
            </a:extLst>
          </p:cNvPr>
          <p:cNvPicPr>
            <a:picLocks noGrp="1" noChangeAspect="1"/>
          </p:cNvPicPr>
          <p:nvPr>
            <p:ph idx="1"/>
          </p:nvPr>
        </p:nvPicPr>
        <p:blipFill>
          <a:blip r:embed="rId2"/>
          <a:stretch>
            <a:fillRect/>
          </a:stretch>
        </p:blipFill>
        <p:spPr>
          <a:xfrm>
            <a:off x="1504234" y="1428749"/>
            <a:ext cx="6129018" cy="5127019"/>
          </a:xfrm>
          <a:prstGeom prst="rect">
            <a:avLst/>
          </a:prstGeom>
        </p:spPr>
      </p:pic>
      <p:sp>
        <p:nvSpPr>
          <p:cNvPr id="4" name="Title 1">
            <a:extLst>
              <a:ext uri="{FF2B5EF4-FFF2-40B4-BE49-F238E27FC236}">
                <a16:creationId xmlns:a16="http://schemas.microsoft.com/office/drawing/2014/main" id="{9035C191-7D89-4117-80A1-53A038F20B29}"/>
              </a:ext>
            </a:extLst>
          </p:cNvPr>
          <p:cNvSpPr>
            <a:spLocks noGrp="1"/>
          </p:cNvSpPr>
          <p:nvPr>
            <p:ph type="title"/>
          </p:nvPr>
        </p:nvSpPr>
        <p:spPr>
          <a:xfrm>
            <a:off x="711200" y="0"/>
            <a:ext cx="9601200" cy="1485900"/>
          </a:xfrm>
        </p:spPr>
        <p:txBody>
          <a:bodyPr/>
          <a:lstStyle/>
          <a:p>
            <a:r>
              <a:rPr lang="en-US" dirty="0"/>
              <a:t>1.Intruction set</a:t>
            </a:r>
            <a:br>
              <a:rPr lang="en-US" dirty="0"/>
            </a:br>
            <a:r>
              <a:rPr lang="en-US" dirty="0"/>
              <a:t>	a. Computational Instructions</a:t>
            </a:r>
          </a:p>
        </p:txBody>
      </p:sp>
      <p:sp>
        <p:nvSpPr>
          <p:cNvPr id="6" name="TextBox 5">
            <a:extLst>
              <a:ext uri="{FF2B5EF4-FFF2-40B4-BE49-F238E27FC236}">
                <a16:creationId xmlns:a16="http://schemas.microsoft.com/office/drawing/2014/main" id="{83B15167-55E4-46A1-94C2-3353E0AF5024}"/>
              </a:ext>
            </a:extLst>
          </p:cNvPr>
          <p:cNvSpPr txBox="1"/>
          <p:nvPr/>
        </p:nvSpPr>
        <p:spPr>
          <a:xfrm>
            <a:off x="7785100" y="1524000"/>
            <a:ext cx="4305300" cy="3693319"/>
          </a:xfrm>
          <a:prstGeom prst="rect">
            <a:avLst/>
          </a:prstGeom>
          <a:noFill/>
        </p:spPr>
        <p:txBody>
          <a:bodyPr wrap="square" rtlCol="0">
            <a:spAutoFit/>
          </a:bodyPr>
          <a:lstStyle/>
          <a:p>
            <a:r>
              <a:rPr lang="en-US" dirty="0"/>
              <a:t> </a:t>
            </a:r>
            <a:r>
              <a:rPr lang="en-US" dirty="0" err="1"/>
              <a:t>lui</a:t>
            </a:r>
            <a:r>
              <a:rPr lang="en-US" dirty="0"/>
              <a:t> : set upper 20bits of register </a:t>
            </a:r>
            <a:r>
              <a:rPr lang="en-US" dirty="0" err="1"/>
              <a:t>rd</a:t>
            </a:r>
            <a:r>
              <a:rPr lang="en-US" dirty="0"/>
              <a:t> to 20bit immediate</a:t>
            </a:r>
          </a:p>
          <a:p>
            <a:r>
              <a:rPr lang="en-US" dirty="0"/>
              <a:t> + ‘</a:t>
            </a:r>
            <a:r>
              <a:rPr lang="en-US" dirty="0" err="1"/>
              <a:t>lui</a:t>
            </a:r>
            <a:r>
              <a:rPr lang="en-US" dirty="0"/>
              <a:t>’ used in conjunction with ‘</a:t>
            </a:r>
            <a:r>
              <a:rPr lang="en-US" dirty="0" err="1"/>
              <a:t>addi</a:t>
            </a:r>
            <a:r>
              <a:rPr lang="en-US" dirty="0"/>
              <a:t>’ to load arbitrary 32bit const into registers</a:t>
            </a:r>
          </a:p>
          <a:p>
            <a:r>
              <a:rPr lang="en-US" dirty="0"/>
              <a:t> + it can also be paired with load and store , indirect jump instructions</a:t>
            </a:r>
          </a:p>
          <a:p>
            <a:endParaRPr lang="en-US" dirty="0"/>
          </a:p>
          <a:p>
            <a:r>
              <a:rPr lang="en-US" dirty="0"/>
              <a:t> </a:t>
            </a:r>
            <a:r>
              <a:rPr lang="en-US" dirty="0" err="1"/>
              <a:t>auipc</a:t>
            </a:r>
            <a:r>
              <a:rPr lang="en-US" dirty="0"/>
              <a:t>: adds a 20-bit upper immediate to the pc and write the result to </a:t>
            </a:r>
            <a:r>
              <a:rPr lang="en-US" dirty="0" err="1"/>
              <a:t>rd</a:t>
            </a:r>
            <a:r>
              <a:rPr lang="en-US" dirty="0"/>
              <a:t> </a:t>
            </a:r>
          </a:p>
          <a:p>
            <a:r>
              <a:rPr lang="en-US" dirty="0"/>
              <a:t> + AUIPC was designed to be coupled to JALR to jump anywhere in the 32bit addressing space.</a:t>
            </a:r>
            <a:br>
              <a:rPr lang="en-US" dirty="0"/>
            </a:br>
            <a:endParaRPr lang="en-US" dirty="0"/>
          </a:p>
        </p:txBody>
      </p:sp>
    </p:spTree>
    <p:extLst>
      <p:ext uri="{BB962C8B-B14F-4D97-AF65-F5344CB8AC3E}">
        <p14:creationId xmlns:p14="http://schemas.microsoft.com/office/powerpoint/2010/main" val="3122387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C429-887B-495F-B8AA-B354EAC42365}"/>
              </a:ext>
            </a:extLst>
          </p:cNvPr>
          <p:cNvSpPr>
            <a:spLocks noGrp="1"/>
          </p:cNvSpPr>
          <p:nvPr>
            <p:ph type="title"/>
          </p:nvPr>
        </p:nvSpPr>
        <p:spPr>
          <a:xfrm>
            <a:off x="698500" y="0"/>
            <a:ext cx="9601200" cy="1485900"/>
          </a:xfrm>
        </p:spPr>
        <p:txBody>
          <a:bodyPr/>
          <a:lstStyle/>
          <a:p>
            <a:r>
              <a:rPr lang="en-US" dirty="0"/>
              <a:t>1.Intruction set</a:t>
            </a:r>
            <a:br>
              <a:rPr lang="en-US" dirty="0"/>
            </a:br>
            <a:r>
              <a:rPr lang="en-US" dirty="0"/>
              <a:t>	b. Computational Instructions</a:t>
            </a:r>
          </a:p>
        </p:txBody>
      </p:sp>
      <p:pic>
        <p:nvPicPr>
          <p:cNvPr id="4" name="Picture 3">
            <a:extLst>
              <a:ext uri="{FF2B5EF4-FFF2-40B4-BE49-F238E27FC236}">
                <a16:creationId xmlns:a16="http://schemas.microsoft.com/office/drawing/2014/main" id="{CB3C247B-9185-48C5-84C2-A7222CFDC457}"/>
              </a:ext>
            </a:extLst>
          </p:cNvPr>
          <p:cNvPicPr>
            <a:picLocks noChangeAspect="1"/>
          </p:cNvPicPr>
          <p:nvPr/>
        </p:nvPicPr>
        <p:blipFill>
          <a:blip r:embed="rId2"/>
          <a:stretch>
            <a:fillRect/>
          </a:stretch>
        </p:blipFill>
        <p:spPr>
          <a:xfrm>
            <a:off x="1193800" y="1485900"/>
            <a:ext cx="6086475" cy="3152775"/>
          </a:xfrm>
          <a:prstGeom prst="rect">
            <a:avLst/>
          </a:prstGeom>
        </p:spPr>
      </p:pic>
      <p:sp>
        <p:nvSpPr>
          <p:cNvPr id="5" name="TextBox 4">
            <a:extLst>
              <a:ext uri="{FF2B5EF4-FFF2-40B4-BE49-F238E27FC236}">
                <a16:creationId xmlns:a16="http://schemas.microsoft.com/office/drawing/2014/main" id="{5AD63F5A-4DD1-48BD-82C6-45696D97AEB1}"/>
              </a:ext>
            </a:extLst>
          </p:cNvPr>
          <p:cNvSpPr txBox="1"/>
          <p:nvPr/>
        </p:nvSpPr>
        <p:spPr>
          <a:xfrm>
            <a:off x="7280275" y="1485900"/>
            <a:ext cx="4911725" cy="1754326"/>
          </a:xfrm>
          <a:prstGeom prst="rect">
            <a:avLst/>
          </a:prstGeom>
          <a:noFill/>
        </p:spPr>
        <p:txBody>
          <a:bodyPr wrap="square" rtlCol="0">
            <a:spAutoFit/>
          </a:bodyPr>
          <a:lstStyle/>
          <a:p>
            <a:r>
              <a:rPr lang="en-US" dirty="0"/>
              <a:t>FENCE : provide an ordering guarantee between memory accesses prior to the fence and subsequent to the fence, Argument: predecessor set and successor set ( memory reads (R), memory writes(W), device input(I),device output(O))</a:t>
            </a:r>
          </a:p>
        </p:txBody>
      </p:sp>
      <p:sp>
        <p:nvSpPr>
          <p:cNvPr id="3" name="TextBox 2">
            <a:extLst>
              <a:ext uri="{FF2B5EF4-FFF2-40B4-BE49-F238E27FC236}">
                <a16:creationId xmlns:a16="http://schemas.microsoft.com/office/drawing/2014/main" id="{37860DC9-ACE6-4CC9-978F-E23A4C0C7C85}"/>
              </a:ext>
            </a:extLst>
          </p:cNvPr>
          <p:cNvSpPr txBox="1"/>
          <p:nvPr/>
        </p:nvSpPr>
        <p:spPr>
          <a:xfrm>
            <a:off x="7280274" y="3429000"/>
            <a:ext cx="4911725" cy="1754326"/>
          </a:xfrm>
          <a:prstGeom prst="rect">
            <a:avLst/>
          </a:prstGeom>
          <a:noFill/>
        </p:spPr>
        <p:txBody>
          <a:bodyPr wrap="square" rtlCol="0">
            <a:spAutoFit/>
          </a:bodyPr>
          <a:lstStyle/>
          <a:p>
            <a:r>
              <a:rPr lang="en-US" dirty="0"/>
              <a:t>FENCE.I: provide a guarantee that memory data of previous instruction will be accessible in the subsequent instruction after a FENCE.I has been executed ( in a thread ) </a:t>
            </a:r>
          </a:p>
          <a:p>
            <a:r>
              <a:rPr lang="en-US" dirty="0"/>
              <a:t>=&gt; If apply in multiprocessor system  =&gt; NEED to use FENCE instruction in additional</a:t>
            </a:r>
          </a:p>
        </p:txBody>
      </p:sp>
      <p:sp>
        <p:nvSpPr>
          <p:cNvPr id="6" name="TextBox 5">
            <a:extLst>
              <a:ext uri="{FF2B5EF4-FFF2-40B4-BE49-F238E27FC236}">
                <a16:creationId xmlns:a16="http://schemas.microsoft.com/office/drawing/2014/main" id="{83410813-DFFB-41B0-B934-3880D6211652}"/>
              </a:ext>
            </a:extLst>
          </p:cNvPr>
          <p:cNvSpPr txBox="1"/>
          <p:nvPr/>
        </p:nvSpPr>
        <p:spPr>
          <a:xfrm>
            <a:off x="1193800" y="5334000"/>
            <a:ext cx="5842000" cy="1200329"/>
          </a:xfrm>
          <a:prstGeom prst="rect">
            <a:avLst/>
          </a:prstGeom>
          <a:noFill/>
        </p:spPr>
        <p:txBody>
          <a:bodyPr wrap="square" rtlCol="0">
            <a:spAutoFit/>
          </a:bodyPr>
          <a:lstStyle/>
          <a:p>
            <a:r>
              <a:rPr lang="en-US" dirty="0"/>
              <a:t>For example, the instruction “fence </a:t>
            </a:r>
            <a:r>
              <a:rPr lang="en-US" dirty="0" err="1"/>
              <a:t>rw,w</a:t>
            </a:r>
            <a:r>
              <a:rPr lang="en-US" dirty="0"/>
              <a:t>” guarantees that all loads and stores prior to the fence will not appear to have executed before any store subsequent to the fence. </a:t>
            </a:r>
            <a:br>
              <a:rPr lang="en-US" dirty="0"/>
            </a:br>
            <a:endParaRPr lang="en-US" dirty="0"/>
          </a:p>
        </p:txBody>
      </p:sp>
    </p:spTree>
    <p:extLst>
      <p:ext uri="{BB962C8B-B14F-4D97-AF65-F5344CB8AC3E}">
        <p14:creationId xmlns:p14="http://schemas.microsoft.com/office/powerpoint/2010/main" val="4078761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82C4-E7BE-4515-B36E-BC8EAC0F47F9}"/>
              </a:ext>
            </a:extLst>
          </p:cNvPr>
          <p:cNvSpPr>
            <a:spLocks noGrp="1"/>
          </p:cNvSpPr>
          <p:nvPr>
            <p:ph type="title"/>
          </p:nvPr>
        </p:nvSpPr>
        <p:spPr>
          <a:xfrm>
            <a:off x="695739" y="0"/>
            <a:ext cx="9601200" cy="1485900"/>
          </a:xfrm>
        </p:spPr>
        <p:txBody>
          <a:bodyPr/>
          <a:lstStyle/>
          <a:p>
            <a:r>
              <a:rPr lang="en-US" dirty="0"/>
              <a:t>1.Intruction set</a:t>
            </a:r>
            <a:br>
              <a:rPr lang="en-US" dirty="0"/>
            </a:br>
            <a:r>
              <a:rPr lang="en-US" dirty="0"/>
              <a:t>	c. Control Flow Instructions</a:t>
            </a:r>
          </a:p>
        </p:txBody>
      </p:sp>
      <p:pic>
        <p:nvPicPr>
          <p:cNvPr id="4" name="Picture 3">
            <a:extLst>
              <a:ext uri="{FF2B5EF4-FFF2-40B4-BE49-F238E27FC236}">
                <a16:creationId xmlns:a16="http://schemas.microsoft.com/office/drawing/2014/main" id="{DAD0F7D1-E669-477D-AE72-5C42DDA3D7A2}"/>
              </a:ext>
            </a:extLst>
          </p:cNvPr>
          <p:cNvPicPr>
            <a:picLocks noChangeAspect="1"/>
          </p:cNvPicPr>
          <p:nvPr/>
        </p:nvPicPr>
        <p:blipFill>
          <a:blip r:embed="rId2"/>
          <a:stretch>
            <a:fillRect/>
          </a:stretch>
        </p:blipFill>
        <p:spPr>
          <a:xfrm>
            <a:off x="1080052" y="1985962"/>
            <a:ext cx="6896100" cy="2886075"/>
          </a:xfrm>
          <a:prstGeom prst="rect">
            <a:avLst/>
          </a:prstGeom>
        </p:spPr>
      </p:pic>
      <p:sp>
        <p:nvSpPr>
          <p:cNvPr id="5" name="TextBox 4">
            <a:extLst>
              <a:ext uri="{FF2B5EF4-FFF2-40B4-BE49-F238E27FC236}">
                <a16:creationId xmlns:a16="http://schemas.microsoft.com/office/drawing/2014/main" id="{1EA10D9F-0AD2-4D95-9DDA-F8B964753DAE}"/>
              </a:ext>
            </a:extLst>
          </p:cNvPr>
          <p:cNvSpPr txBox="1"/>
          <p:nvPr/>
        </p:nvSpPr>
        <p:spPr>
          <a:xfrm>
            <a:off x="8077200" y="1879600"/>
            <a:ext cx="4114800" cy="2585323"/>
          </a:xfrm>
          <a:prstGeom prst="rect">
            <a:avLst/>
          </a:prstGeom>
          <a:noFill/>
        </p:spPr>
        <p:txBody>
          <a:bodyPr wrap="square" rtlCol="0">
            <a:spAutoFit/>
          </a:bodyPr>
          <a:lstStyle/>
          <a:p>
            <a:r>
              <a:rPr lang="en-US" dirty="0"/>
              <a:t>+ In </a:t>
            </a:r>
            <a:r>
              <a:rPr lang="en-US" dirty="0" err="1"/>
              <a:t>beq</a:t>
            </a:r>
            <a:r>
              <a:rPr lang="en-US" dirty="0"/>
              <a:t>, if rs1 == rs2 =&gt; New address will be formed by adding SE 12bit immediate to the current PC ( PC = PC + </a:t>
            </a:r>
            <a:r>
              <a:rPr lang="en-US" dirty="0" err="1"/>
              <a:t>imm</a:t>
            </a:r>
            <a:r>
              <a:rPr lang="en-US" dirty="0"/>
              <a:t> )</a:t>
            </a:r>
          </a:p>
          <a:p>
            <a:r>
              <a:rPr lang="en-US" dirty="0"/>
              <a:t> + JAL: set the PC to anywhere, write pc+4 to register </a:t>
            </a:r>
            <a:r>
              <a:rPr lang="en-US" dirty="0" err="1"/>
              <a:t>rd</a:t>
            </a:r>
            <a:endParaRPr lang="en-US" dirty="0"/>
          </a:p>
          <a:p>
            <a:r>
              <a:rPr lang="en-US" dirty="0"/>
              <a:t> + JALR:(indirect jump) set PC = rs1 + 12imm bit</a:t>
            </a:r>
          </a:p>
          <a:p>
            <a:endParaRPr lang="en-US" dirty="0"/>
          </a:p>
        </p:txBody>
      </p:sp>
    </p:spTree>
    <p:extLst>
      <p:ext uri="{BB962C8B-B14F-4D97-AF65-F5344CB8AC3E}">
        <p14:creationId xmlns:p14="http://schemas.microsoft.com/office/powerpoint/2010/main" val="290018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8B70-8718-4160-82F7-82D0B8C032CF}"/>
              </a:ext>
            </a:extLst>
          </p:cNvPr>
          <p:cNvSpPr>
            <a:spLocks noGrp="1"/>
          </p:cNvSpPr>
          <p:nvPr>
            <p:ph type="title"/>
          </p:nvPr>
        </p:nvSpPr>
        <p:spPr>
          <a:xfrm>
            <a:off x="699795" y="0"/>
            <a:ext cx="9601200" cy="1485900"/>
          </a:xfrm>
        </p:spPr>
        <p:txBody>
          <a:bodyPr/>
          <a:lstStyle/>
          <a:p>
            <a:r>
              <a:rPr lang="en-US" dirty="0"/>
              <a:t>1.Intruction set</a:t>
            </a:r>
            <a:br>
              <a:rPr lang="en-US" dirty="0"/>
            </a:br>
            <a:r>
              <a:rPr lang="en-US" dirty="0"/>
              <a:t>	d. Control Flow Instructions</a:t>
            </a:r>
          </a:p>
        </p:txBody>
      </p:sp>
      <p:pic>
        <p:nvPicPr>
          <p:cNvPr id="4" name="Picture 3">
            <a:extLst>
              <a:ext uri="{FF2B5EF4-FFF2-40B4-BE49-F238E27FC236}">
                <a16:creationId xmlns:a16="http://schemas.microsoft.com/office/drawing/2014/main" id="{146F088E-45B6-4DD1-93BD-047DE8ADB184}"/>
              </a:ext>
            </a:extLst>
          </p:cNvPr>
          <p:cNvPicPr>
            <a:picLocks noChangeAspect="1"/>
          </p:cNvPicPr>
          <p:nvPr/>
        </p:nvPicPr>
        <p:blipFill>
          <a:blip r:embed="rId2"/>
          <a:stretch>
            <a:fillRect/>
          </a:stretch>
        </p:blipFill>
        <p:spPr>
          <a:xfrm>
            <a:off x="1144555" y="1485900"/>
            <a:ext cx="7229475" cy="2981325"/>
          </a:xfrm>
          <a:prstGeom prst="rect">
            <a:avLst/>
          </a:prstGeom>
        </p:spPr>
      </p:pic>
      <p:sp>
        <p:nvSpPr>
          <p:cNvPr id="5" name="TextBox 4">
            <a:extLst>
              <a:ext uri="{FF2B5EF4-FFF2-40B4-BE49-F238E27FC236}">
                <a16:creationId xmlns:a16="http://schemas.microsoft.com/office/drawing/2014/main" id="{C40C9773-8D58-4C5D-B656-44658FD1DF2B}"/>
              </a:ext>
            </a:extLst>
          </p:cNvPr>
          <p:cNvSpPr txBox="1"/>
          <p:nvPr/>
        </p:nvSpPr>
        <p:spPr>
          <a:xfrm>
            <a:off x="8455510" y="1498600"/>
            <a:ext cx="3690970" cy="2585323"/>
          </a:xfrm>
          <a:prstGeom prst="rect">
            <a:avLst/>
          </a:prstGeom>
          <a:noFill/>
        </p:spPr>
        <p:txBody>
          <a:bodyPr wrap="square" rtlCol="0">
            <a:spAutoFit/>
          </a:bodyPr>
          <a:lstStyle/>
          <a:p>
            <a:r>
              <a:rPr lang="en-US" dirty="0"/>
              <a:t> +SCALL and SBREAK are now replaced by ECALL and EBREAK</a:t>
            </a:r>
          </a:p>
          <a:p>
            <a:r>
              <a:rPr lang="en-US" dirty="0"/>
              <a:t> +ECALL : invoke the OS the perform system call because RISCV cannot define the parameters passing convention for system call ( property of API) </a:t>
            </a:r>
          </a:p>
          <a:p>
            <a:r>
              <a:rPr lang="en-US" dirty="0"/>
              <a:t> +EBREAK: generate a breakpoint to invoke the debugger</a:t>
            </a:r>
          </a:p>
        </p:txBody>
      </p:sp>
      <p:sp>
        <p:nvSpPr>
          <p:cNvPr id="6" name="TextBox 5">
            <a:extLst>
              <a:ext uri="{FF2B5EF4-FFF2-40B4-BE49-F238E27FC236}">
                <a16:creationId xmlns:a16="http://schemas.microsoft.com/office/drawing/2014/main" id="{60DF402F-3EB0-4BA7-84AC-D101056BAEF3}"/>
              </a:ext>
            </a:extLst>
          </p:cNvPr>
          <p:cNvSpPr txBox="1"/>
          <p:nvPr/>
        </p:nvSpPr>
        <p:spPr>
          <a:xfrm>
            <a:off x="1144555" y="4864100"/>
            <a:ext cx="5956300" cy="1778000"/>
          </a:xfrm>
          <a:prstGeom prst="rect">
            <a:avLst/>
          </a:prstGeom>
          <a:noFill/>
        </p:spPr>
        <p:txBody>
          <a:bodyPr wrap="square" rtlCol="0">
            <a:spAutoFit/>
          </a:bodyPr>
          <a:lstStyle/>
          <a:p>
            <a:pPr marL="285750" indent="-285750">
              <a:buFont typeface="Arial" panose="020B0604020202020204" pitchFamily="34" charset="0"/>
              <a:buChar char="•"/>
            </a:pPr>
            <a:r>
              <a:rPr lang="en-US" dirty="0" err="1"/>
              <a:t>csrrw</a:t>
            </a:r>
            <a:r>
              <a:rPr lang="en-US" dirty="0"/>
              <a:t> </a:t>
            </a:r>
            <a:r>
              <a:rPr lang="en-US" dirty="0" err="1"/>
              <a:t>rd</a:t>
            </a:r>
            <a:r>
              <a:rPr lang="en-US" dirty="0"/>
              <a:t>, </a:t>
            </a:r>
            <a:r>
              <a:rPr lang="en-US" dirty="0" err="1"/>
              <a:t>csr</a:t>
            </a:r>
            <a:r>
              <a:rPr lang="en-US" dirty="0"/>
              <a:t>, rs1 : Read and write CSR =&gt;copy value of a CSR to </a:t>
            </a:r>
            <a:r>
              <a:rPr lang="en-US" dirty="0" err="1"/>
              <a:t>rd</a:t>
            </a:r>
            <a:r>
              <a:rPr lang="en-US" dirty="0"/>
              <a:t>, overwrite CSR with value of rs1 </a:t>
            </a:r>
          </a:p>
          <a:p>
            <a:pPr marL="285750" indent="-285750">
              <a:buFont typeface="Arial" panose="020B0604020202020204" pitchFamily="34" charset="0"/>
              <a:buChar char="•"/>
            </a:pPr>
            <a:r>
              <a:rPr lang="en-US" dirty="0" err="1"/>
              <a:t>csrrc</a:t>
            </a:r>
            <a:r>
              <a:rPr lang="en-US" dirty="0"/>
              <a:t> </a:t>
            </a:r>
            <a:r>
              <a:rPr lang="en-US" dirty="0" err="1"/>
              <a:t>rd</a:t>
            </a:r>
            <a:r>
              <a:rPr lang="en-US" dirty="0"/>
              <a:t>, </a:t>
            </a:r>
            <a:r>
              <a:rPr lang="en-US" dirty="0" err="1"/>
              <a:t>csr</a:t>
            </a:r>
            <a:r>
              <a:rPr lang="en-US" dirty="0"/>
              <a:t>, rs1 : Read and clear bits in CSR =&gt; copy old value of CSR to </a:t>
            </a:r>
            <a:r>
              <a:rPr lang="en-US" dirty="0" err="1"/>
              <a:t>rd</a:t>
            </a:r>
            <a:r>
              <a:rPr lang="en-US" dirty="0"/>
              <a:t> =&gt; any bit set in rs1 ,clear it in CSR </a:t>
            </a:r>
          </a:p>
          <a:p>
            <a:pPr marL="285750" indent="-285750">
              <a:buFont typeface="Arial" panose="020B0604020202020204" pitchFamily="34" charset="0"/>
              <a:buChar char="•"/>
            </a:pPr>
            <a:r>
              <a:rPr lang="en-US" dirty="0" err="1"/>
              <a:t>csrrs</a:t>
            </a:r>
            <a:r>
              <a:rPr lang="en-US" dirty="0"/>
              <a:t> </a:t>
            </a:r>
            <a:r>
              <a:rPr lang="en-US" dirty="0" err="1"/>
              <a:t>rd</a:t>
            </a:r>
            <a:r>
              <a:rPr lang="en-US" dirty="0"/>
              <a:t>, </a:t>
            </a:r>
            <a:r>
              <a:rPr lang="en-US" dirty="0" err="1"/>
              <a:t>csr</a:t>
            </a:r>
            <a:r>
              <a:rPr lang="en-US" dirty="0"/>
              <a:t>, rs1 : Read and set bits in CSR =&gt; copy old value of CSR to </a:t>
            </a:r>
            <a:r>
              <a:rPr lang="en-US" dirty="0" err="1"/>
              <a:t>rd</a:t>
            </a:r>
            <a:r>
              <a:rPr lang="en-US" dirty="0"/>
              <a:t> =&gt; any bit set in rs1 ,SET it in CSR</a:t>
            </a:r>
          </a:p>
        </p:txBody>
      </p:sp>
      <p:sp>
        <p:nvSpPr>
          <p:cNvPr id="7" name="TextBox 6">
            <a:extLst>
              <a:ext uri="{FF2B5EF4-FFF2-40B4-BE49-F238E27FC236}">
                <a16:creationId xmlns:a16="http://schemas.microsoft.com/office/drawing/2014/main" id="{511959DE-83D0-4D93-9BCE-14E21A0A6024}"/>
              </a:ext>
            </a:extLst>
          </p:cNvPr>
          <p:cNvSpPr txBox="1"/>
          <p:nvPr/>
        </p:nvSpPr>
        <p:spPr>
          <a:xfrm>
            <a:off x="10241642" y="6054130"/>
            <a:ext cx="2172995" cy="923330"/>
          </a:xfrm>
          <a:prstGeom prst="rect">
            <a:avLst/>
          </a:prstGeom>
          <a:noFill/>
        </p:spPr>
        <p:txBody>
          <a:bodyPr wrap="square" rtlCol="0">
            <a:spAutoFit/>
          </a:bodyPr>
          <a:lstStyle/>
          <a:p>
            <a:r>
              <a:rPr lang="en-US" i="1" dirty="0"/>
              <a:t>*CSR: control and status registers</a:t>
            </a:r>
            <a:r>
              <a:rPr lang="en-US" dirty="0"/>
              <a:t> </a:t>
            </a:r>
            <a:br>
              <a:rPr lang="en-US" dirty="0"/>
            </a:br>
            <a:endParaRPr lang="en-US" dirty="0"/>
          </a:p>
        </p:txBody>
      </p:sp>
    </p:spTree>
    <p:extLst>
      <p:ext uri="{BB962C8B-B14F-4D97-AF65-F5344CB8AC3E}">
        <p14:creationId xmlns:p14="http://schemas.microsoft.com/office/powerpoint/2010/main" val="391017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7D5E4F-1BB2-41A9-B0E5-B3338A7ADEC3}"/>
              </a:ext>
            </a:extLst>
          </p:cNvPr>
          <p:cNvPicPr>
            <a:picLocks noChangeAspect="1"/>
          </p:cNvPicPr>
          <p:nvPr/>
        </p:nvPicPr>
        <p:blipFill>
          <a:blip r:embed="rId2"/>
          <a:stretch>
            <a:fillRect/>
          </a:stretch>
        </p:blipFill>
        <p:spPr>
          <a:xfrm>
            <a:off x="723900" y="1485900"/>
            <a:ext cx="5626100" cy="5288983"/>
          </a:xfrm>
          <a:prstGeom prst="rect">
            <a:avLst/>
          </a:prstGeom>
        </p:spPr>
      </p:pic>
      <p:sp>
        <p:nvSpPr>
          <p:cNvPr id="5" name="Title 1">
            <a:extLst>
              <a:ext uri="{FF2B5EF4-FFF2-40B4-BE49-F238E27FC236}">
                <a16:creationId xmlns:a16="http://schemas.microsoft.com/office/drawing/2014/main" id="{B5360922-ED1D-4322-8B9B-8B1482E7D9E4}"/>
              </a:ext>
            </a:extLst>
          </p:cNvPr>
          <p:cNvSpPr>
            <a:spLocks noGrp="1"/>
          </p:cNvSpPr>
          <p:nvPr>
            <p:ph type="title"/>
          </p:nvPr>
        </p:nvSpPr>
        <p:spPr>
          <a:xfrm>
            <a:off x="723900" y="0"/>
            <a:ext cx="9601200" cy="1485900"/>
          </a:xfrm>
        </p:spPr>
        <p:txBody>
          <a:bodyPr/>
          <a:lstStyle/>
          <a:p>
            <a:r>
              <a:rPr lang="en-US" dirty="0"/>
              <a:t>1.Intruction set</a:t>
            </a:r>
            <a:br>
              <a:rPr lang="en-US" dirty="0"/>
            </a:br>
            <a:r>
              <a:rPr lang="en-US" dirty="0"/>
              <a:t>	</a:t>
            </a:r>
            <a:r>
              <a:rPr lang="en-US" dirty="0" err="1"/>
              <a:t>e.SUMMARY</a:t>
            </a:r>
            <a:endParaRPr lang="en-US" dirty="0"/>
          </a:p>
        </p:txBody>
      </p:sp>
      <p:pic>
        <p:nvPicPr>
          <p:cNvPr id="6" name="Picture 5">
            <a:extLst>
              <a:ext uri="{FF2B5EF4-FFF2-40B4-BE49-F238E27FC236}">
                <a16:creationId xmlns:a16="http://schemas.microsoft.com/office/drawing/2014/main" id="{B4BF2400-B910-4AD2-8245-50042E85ED7E}"/>
              </a:ext>
            </a:extLst>
          </p:cNvPr>
          <p:cNvPicPr>
            <a:picLocks noChangeAspect="1"/>
          </p:cNvPicPr>
          <p:nvPr/>
        </p:nvPicPr>
        <p:blipFill>
          <a:blip r:embed="rId3"/>
          <a:stretch>
            <a:fillRect/>
          </a:stretch>
        </p:blipFill>
        <p:spPr>
          <a:xfrm>
            <a:off x="6350001" y="4772555"/>
            <a:ext cx="5841999" cy="2002328"/>
          </a:xfrm>
          <a:prstGeom prst="rect">
            <a:avLst/>
          </a:prstGeom>
        </p:spPr>
      </p:pic>
    </p:spTree>
    <p:extLst>
      <p:ext uri="{BB962C8B-B14F-4D97-AF65-F5344CB8AC3E}">
        <p14:creationId xmlns:p14="http://schemas.microsoft.com/office/powerpoint/2010/main" val="3904736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854EB8-CACF-4572-BA6B-612FE205FEE5}"/>
              </a:ext>
            </a:extLst>
          </p:cNvPr>
          <p:cNvPicPr>
            <a:picLocks noChangeAspect="1"/>
          </p:cNvPicPr>
          <p:nvPr/>
        </p:nvPicPr>
        <p:blipFill>
          <a:blip r:embed="rId2"/>
          <a:stretch>
            <a:fillRect/>
          </a:stretch>
        </p:blipFill>
        <p:spPr>
          <a:xfrm>
            <a:off x="1547812" y="900112"/>
            <a:ext cx="7953375" cy="5057775"/>
          </a:xfrm>
          <a:prstGeom prst="rect">
            <a:avLst/>
          </a:prstGeom>
        </p:spPr>
      </p:pic>
      <p:sp>
        <p:nvSpPr>
          <p:cNvPr id="5" name="Title 1">
            <a:extLst>
              <a:ext uri="{FF2B5EF4-FFF2-40B4-BE49-F238E27FC236}">
                <a16:creationId xmlns:a16="http://schemas.microsoft.com/office/drawing/2014/main" id="{F49B7AFA-9920-4419-B98A-5A66B038FE18}"/>
              </a:ext>
            </a:extLst>
          </p:cNvPr>
          <p:cNvSpPr>
            <a:spLocks noGrp="1"/>
          </p:cNvSpPr>
          <p:nvPr>
            <p:ph type="title"/>
          </p:nvPr>
        </p:nvSpPr>
        <p:spPr>
          <a:xfrm>
            <a:off x="723900" y="0"/>
            <a:ext cx="9601200" cy="1485900"/>
          </a:xfrm>
        </p:spPr>
        <p:txBody>
          <a:bodyPr>
            <a:normAutofit fontScale="90000"/>
          </a:bodyPr>
          <a:lstStyle/>
          <a:p>
            <a:r>
              <a:rPr lang="en-US" dirty="0"/>
              <a:t>2. Addressing mode</a:t>
            </a:r>
            <a:br>
              <a:rPr lang="en-US" dirty="0"/>
            </a:br>
            <a:br>
              <a:rPr lang="en-US" dirty="0"/>
            </a:br>
            <a:r>
              <a:rPr lang="en-US" dirty="0"/>
              <a:t>	</a:t>
            </a:r>
          </a:p>
        </p:txBody>
      </p:sp>
    </p:spTree>
    <p:extLst>
      <p:ext uri="{BB962C8B-B14F-4D97-AF65-F5344CB8AC3E}">
        <p14:creationId xmlns:p14="http://schemas.microsoft.com/office/powerpoint/2010/main" val="372481255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44</TotalTime>
  <Words>1071</Words>
  <Application>Microsoft Office PowerPoint</Application>
  <PresentationFormat>Widescreen</PresentationFormat>
  <Paragraphs>93</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Franklin Gothic Book</vt:lpstr>
      <vt:lpstr>Crop</vt:lpstr>
      <vt:lpstr>Report 4th week</vt:lpstr>
      <vt:lpstr>RISC-V Architecture</vt:lpstr>
      <vt:lpstr>1.Intruction set</vt:lpstr>
      <vt:lpstr>1.Intruction set  a. Computational Instructions</vt:lpstr>
      <vt:lpstr>1.Intruction set  b. Computational Instructions</vt:lpstr>
      <vt:lpstr>1.Intruction set  c. Control Flow Instructions</vt:lpstr>
      <vt:lpstr>1.Intruction set  d. Control Flow Instructions</vt:lpstr>
      <vt:lpstr>1.Intruction set  e.SUMMARY</vt:lpstr>
      <vt:lpstr>2. Addressing mode   </vt:lpstr>
      <vt:lpstr>3.Hazard   a. Pipeline overview</vt:lpstr>
      <vt:lpstr>3.Hazard   a. Pipeline over view</vt:lpstr>
      <vt:lpstr>3.Hazard   a. Pipeline over view</vt:lpstr>
      <vt:lpstr>3.Hazard  b. Data Hazard</vt:lpstr>
      <vt:lpstr>3.Hazard  b. Data Hazard</vt:lpstr>
      <vt:lpstr>3.Hazard  b. Data Hazard</vt:lpstr>
      <vt:lpstr>3.HazarD b. DATA Hazard</vt:lpstr>
      <vt:lpstr>3.Hazard  b. Data Hazard</vt:lpstr>
      <vt:lpstr>3.Hazard  c. Control Hazard</vt:lpstr>
      <vt:lpstr>3.Hazard c. Control Hazard</vt:lpstr>
      <vt:lpstr>3.Hazard c. Control Hazard</vt:lpstr>
      <vt:lpstr>3.Hazard c. Control Hazard</vt:lpstr>
      <vt:lpstr>3.Hazard</vt:lpstr>
      <vt:lpstr>4.Exception  a.Introduction</vt:lpstr>
      <vt:lpstr>4.Exception  b. Exceptions in the RISC-V Architecture  </vt:lpstr>
      <vt:lpstr>PowerPoint Presentation</vt:lpstr>
      <vt:lpstr>4.Exception  b. Exceptions in the RISC-V Architecture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4th week</dc:title>
  <dc:creator>Nguyễn Phan Hoàng Phúc</dc:creator>
  <cp:lastModifiedBy>Nguyễn Phan Hoàng Phúc</cp:lastModifiedBy>
  <cp:revision>3</cp:revision>
  <dcterms:created xsi:type="dcterms:W3CDTF">2019-08-12T11:03:59Z</dcterms:created>
  <dcterms:modified xsi:type="dcterms:W3CDTF">2019-08-12T11:48:03Z</dcterms:modified>
</cp:coreProperties>
</file>