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7" r:id="rId6"/>
    <p:sldId id="258" r:id="rId7"/>
    <p:sldId id="259" r:id="rId8"/>
    <p:sldId id="262" r:id="rId9"/>
    <p:sldId id="265" r:id="rId10"/>
    <p:sldId id="264" r:id="rId11"/>
    <p:sldId id="266"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8415"/>
            <a:ext cx="9144000" cy="1014095"/>
          </a:xfrm>
        </p:spPr>
        <p:txBody>
          <a:bodyPr/>
          <a:p>
            <a:r>
              <a:rPr lang="en-US" sz="3000">
                <a:latin typeface="Times New Roman" panose="02020603050405020304" charset="0"/>
                <a:cs typeface="Times New Roman" panose="02020603050405020304" charset="0"/>
              </a:rPr>
              <a:t>TRƯỜNG ĐẠI HỌC THỦ DẦU MỘT</a:t>
            </a:r>
            <a:br>
              <a:rPr lang="en-US" sz="3000">
                <a:latin typeface="Times New Roman" panose="02020603050405020304" charset="0"/>
                <a:cs typeface="Times New Roman" panose="02020603050405020304" charset="0"/>
              </a:rPr>
            </a:br>
            <a:r>
              <a:rPr lang="en-US" sz="3000">
                <a:latin typeface="Times New Roman" panose="02020603050405020304" charset="0"/>
                <a:cs typeface="Times New Roman" panose="02020603050405020304" charset="0"/>
              </a:rPr>
              <a:t>KHOA KỸ THUẬT CÔNG NGHỆ</a:t>
            </a:r>
            <a:endParaRPr lang="en-US" sz="300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8015" y="1279525"/>
            <a:ext cx="10949305" cy="1075055"/>
          </a:xfrm>
        </p:spPr>
        <p:txBody>
          <a:bodyPr/>
          <a:p>
            <a:r>
              <a:rPr lang="vi-VN" altLang="en-US"/>
              <a:t>Tiểu luận môn học</a:t>
            </a:r>
            <a:endParaRPr lang="vi-VN" altLang="en-US"/>
          </a:p>
          <a:p>
            <a:r>
              <a:rPr lang="vi-VN" altLang="en-US"/>
              <a:t>Lập trình Windows</a:t>
            </a:r>
            <a:endParaRPr lang="vi-VN" altLang="en-US"/>
          </a:p>
        </p:txBody>
      </p:sp>
      <p:pic>
        <p:nvPicPr>
          <p:cNvPr id="4" name="Picture 1" descr="D:\Hinh\Logo TDMU new.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9559290" y="5205730"/>
            <a:ext cx="2611120" cy="1630045"/>
          </a:xfrm>
          <a:prstGeom prst="rect">
            <a:avLst/>
          </a:prstGeom>
          <a:noFill/>
          <a:ln>
            <a:noFill/>
          </a:ln>
        </p:spPr>
      </p:pic>
      <p:sp>
        <p:nvSpPr>
          <p:cNvPr id="5" name="Text Box 4"/>
          <p:cNvSpPr txBox="1"/>
          <p:nvPr/>
        </p:nvSpPr>
        <p:spPr>
          <a:xfrm>
            <a:off x="3045460" y="2776855"/>
            <a:ext cx="6286500" cy="565150"/>
          </a:xfrm>
          <a:prstGeom prst="rect">
            <a:avLst/>
          </a:prstGeom>
          <a:noFill/>
        </p:spPr>
        <p:txBody>
          <a:bodyPr wrap="square" rtlCol="0">
            <a:spAutoFit/>
          </a:bodyPr>
          <a:p>
            <a:pPr algn="ctr">
              <a:lnSpc>
                <a:spcPct val="110000"/>
              </a:lnSpc>
            </a:pPr>
            <a:r>
              <a:rPr lang="vi-VN" altLang="en-US" sz="2800">
                <a:solidFill>
                  <a:schemeClr val="bg1"/>
                </a:solidFill>
                <a:latin typeface="Times New Roman" panose="02020603050405020304" charset="0"/>
                <a:cs typeface="Times New Roman" panose="02020603050405020304" charset="0"/>
              </a:rPr>
              <a:t>PHẦN MỀM QUẢN LÝ NHÀ HÀNG</a:t>
            </a:r>
            <a:endParaRPr lang="vi-VN" altLang="en-US" sz="28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6675755" y="3721100"/>
            <a:ext cx="5155565" cy="1106805"/>
          </a:xfrm>
          <a:prstGeom prst="rect">
            <a:avLst/>
          </a:prstGeom>
          <a:noFill/>
        </p:spPr>
        <p:txBody>
          <a:bodyPr wrap="square" rtlCol="0">
            <a:spAutoFit/>
          </a:bodyPr>
          <a:p>
            <a:r>
              <a:rPr lang="vi-VN" altLang="en-US" sz="2200">
                <a:solidFill>
                  <a:schemeClr val="tx1"/>
                </a:solidFill>
                <a:latin typeface="Times New Roman" panose="02020603050405020304" charset="0"/>
                <a:cs typeface="Times New Roman" panose="02020603050405020304" charset="0"/>
              </a:rPr>
              <a:t>GVHD: Th.S Nguyễn Tấn Lộc</a:t>
            </a:r>
            <a:endParaRPr lang="vi-VN" altLang="en-US" sz="2200">
              <a:solidFill>
                <a:schemeClr val="tx1"/>
              </a:solidFill>
              <a:latin typeface="Times New Roman" panose="02020603050405020304" charset="0"/>
              <a:cs typeface="Times New Roman" panose="02020603050405020304" charset="0"/>
            </a:endParaRPr>
          </a:p>
          <a:p>
            <a:r>
              <a:rPr lang="vi-VN" altLang="en-US" sz="2200">
                <a:solidFill>
                  <a:schemeClr val="tx1"/>
                </a:solidFill>
                <a:latin typeface="Times New Roman" panose="02020603050405020304" charset="0"/>
                <a:cs typeface="Times New Roman" panose="02020603050405020304" charset="0"/>
              </a:rPr>
              <a:t>SV: Võ Công Phúc - 1724801030100</a:t>
            </a:r>
            <a:endParaRPr lang="vi-VN" altLang="en-US" sz="2200">
              <a:solidFill>
                <a:schemeClr val="tx1"/>
              </a:solidFill>
              <a:latin typeface="Times New Roman" panose="02020603050405020304" charset="0"/>
              <a:cs typeface="Times New Roman" panose="02020603050405020304" charset="0"/>
            </a:endParaRPr>
          </a:p>
          <a:p>
            <a:r>
              <a:rPr lang="vi-VN" altLang="en-US" sz="2200">
                <a:solidFill>
                  <a:schemeClr val="tx1"/>
                </a:solidFill>
                <a:latin typeface="Times New Roman" panose="02020603050405020304" charset="0"/>
                <a:cs typeface="Times New Roman" panose="02020603050405020304" charset="0"/>
              </a:rPr>
              <a:t>SV: Nguyễn Đạt Phi - 172480103093</a:t>
            </a:r>
            <a:endParaRPr lang="vi-VN" altLang="en-US" sz="2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529590" y="786130"/>
            <a:ext cx="11221720" cy="5789930"/>
          </a:xfrm>
          <a:prstGeom prst="rect">
            <a:avLst/>
          </a:prstGeom>
        </p:spPr>
      </p:pic>
      <p:sp>
        <p:nvSpPr>
          <p:cNvPr id="6" name="Title 5"/>
          <p:cNvSpPr>
            <a:spLocks noGrp="1"/>
          </p:cNvSpPr>
          <p:nvPr>
            <p:ph type="title"/>
          </p:nvPr>
        </p:nvSpPr>
        <p:spPr>
          <a:xfrm>
            <a:off x="529590" y="97790"/>
            <a:ext cx="10972800" cy="582613"/>
          </a:xfrm>
        </p:spPr>
        <p:txBody>
          <a:bodyPr/>
          <a:p>
            <a:pPr marL="571500" indent="-571500" algn="ctr">
              <a:buFont typeface="Wingdings" panose="05000000000000000000" charset="0"/>
              <a:buChar char="Ø"/>
            </a:pPr>
            <a:r>
              <a:rPr lang="vi-VN" altLang="en-US" sz="3000">
                <a:latin typeface="Times New Roman" panose="02020603050405020304" charset="0"/>
                <a:cs typeface="Times New Roman" panose="02020603050405020304" charset="0"/>
              </a:rPr>
              <a:t>Giao diện dành cho User - Nhân viên order</a:t>
            </a:r>
            <a:endParaRPr lang="vi-VN" altLang="en-US" sz="3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vi-VN" altLang="en-US"/>
              <a:t>MỤC LỤC</a:t>
            </a:r>
            <a:endParaRPr lang="vi-VN" altLang="en-US"/>
          </a:p>
        </p:txBody>
      </p:sp>
      <p:sp>
        <p:nvSpPr>
          <p:cNvPr id="3" name="Content Placeholder 2"/>
          <p:cNvSpPr>
            <a:spLocks noGrp="1"/>
          </p:cNvSpPr>
          <p:nvPr>
            <p:ph idx="1"/>
          </p:nvPr>
        </p:nvSpPr>
        <p:spPr>
          <a:xfrm>
            <a:off x="609600" y="899160"/>
            <a:ext cx="10972800" cy="5231765"/>
          </a:xfrm>
        </p:spPr>
        <p:txBody>
          <a:bodyPr/>
          <a:p>
            <a:pPr>
              <a:lnSpc>
                <a:spcPct val="250000"/>
              </a:lnSpc>
              <a:buFont typeface="Wingdings" panose="05000000000000000000" charset="0"/>
              <a:buChar char="Ø"/>
            </a:pPr>
            <a:r>
              <a:rPr lang="vi-VN" altLang="en-US"/>
              <a:t>I.Lời mở đầu</a:t>
            </a:r>
            <a:endParaRPr lang="vi-VN" altLang="en-US"/>
          </a:p>
          <a:p>
            <a:pPr>
              <a:lnSpc>
                <a:spcPct val="250000"/>
              </a:lnSpc>
              <a:buFont typeface="Wingdings" panose="05000000000000000000" charset="0"/>
              <a:buChar char="Ø"/>
            </a:pPr>
            <a:r>
              <a:rPr lang="vi-VN" altLang="en-US"/>
              <a:t>II.Sơ đồ tư duy chức năng Hệ thống</a:t>
            </a:r>
            <a:endParaRPr lang="vi-VN" altLang="en-US"/>
          </a:p>
          <a:p>
            <a:pPr>
              <a:lnSpc>
                <a:spcPct val="250000"/>
              </a:lnSpc>
              <a:buFont typeface="Wingdings" panose="05000000000000000000" charset="0"/>
              <a:buChar char="Ø"/>
            </a:pPr>
            <a:r>
              <a:rPr lang="vi-VN" altLang="en-US"/>
              <a:t>III.Phân quyền</a:t>
            </a:r>
            <a:endParaRPr lang="vi-VN" altLang="en-US"/>
          </a:p>
          <a:p>
            <a:pPr>
              <a:lnSpc>
                <a:spcPct val="250000"/>
              </a:lnSpc>
              <a:buFont typeface="Wingdings" panose="05000000000000000000" charset="0"/>
              <a:buChar char="Ø"/>
            </a:pPr>
            <a:r>
              <a:rPr lang="vi-VN" altLang="en-US"/>
              <a:t>IV. Giao diện tương ứng với phân quyền</a:t>
            </a:r>
            <a:endParaRPr lang="vi-V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04190"/>
          </a:xfrm>
        </p:spPr>
        <p:txBody>
          <a:bodyPr/>
          <a:p>
            <a:pPr marL="742950" indent="-742950" algn="ctr">
              <a:buFont typeface="Wingdings" panose="05000000000000000000" charset="0"/>
              <a:buChar char="Ø"/>
            </a:pPr>
            <a:r>
              <a:rPr lang="vi-VN" altLang="en-US"/>
              <a:t>Lời mở đầu</a:t>
            </a:r>
            <a:endParaRPr lang="vi-VN" altLang="en-US"/>
          </a:p>
        </p:txBody>
      </p:sp>
      <p:sp>
        <p:nvSpPr>
          <p:cNvPr id="3" name="Content Placeholder 2"/>
          <p:cNvSpPr>
            <a:spLocks noGrp="1"/>
          </p:cNvSpPr>
          <p:nvPr>
            <p:ph idx="1"/>
          </p:nvPr>
        </p:nvSpPr>
        <p:spPr>
          <a:xfrm>
            <a:off x="609600" y="1174750"/>
            <a:ext cx="10972800" cy="5470525"/>
          </a:xfrm>
        </p:spPr>
        <p:txBody>
          <a:bodyPr/>
          <a:p>
            <a:r>
              <a:rPr lang="en-US" sz="2400">
                <a:latin typeface="Times New Roman" panose="02020603050405020304" charset="0"/>
                <a:cs typeface="Times New Roman" panose="02020603050405020304" charset="0"/>
              </a:rPr>
              <a:t>Ngày nay sự phát triển mạnh mẽ của tin học làm cho máy tính,điện thoại không thể thiếu được trong mọi lĩnh vực đời sống. Hơn lúc nào hết các tính năng của máy tính được khai thác một các triệt để. Việc áp dụng Tin học vào quản lý, sản xuất, kinh doanh, du lịch là một xu hướng tất yếu.</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Ứng dụng tin học trong công tác quản lý Nhà Hàng là mô hình quản lý mới đ</a:t>
            </a:r>
            <a:r>
              <a:rPr lang="vi-VN" altLang="en-US" sz="2400">
                <a:latin typeface="Times New Roman" panose="02020603050405020304" charset="0"/>
                <a:cs typeface="Times New Roman" panose="02020603050405020304" charset="0"/>
              </a:rPr>
              <a:t>ã</a:t>
            </a:r>
            <a:r>
              <a:rPr lang="en-US" sz="2400">
                <a:latin typeface="Times New Roman" panose="02020603050405020304" charset="0"/>
                <a:cs typeface="Times New Roman" panose="02020603050405020304" charset="0"/>
              </a:rPr>
              <a:t> đem nhưng khả năng mới trong công tác quản lý như việc order món , đặt b</a:t>
            </a:r>
            <a:r>
              <a:rPr lang="vi-VN" altLang="en-US" sz="2400">
                <a:latin typeface="Times New Roman" panose="02020603050405020304" charset="0"/>
                <a:cs typeface="Times New Roman" panose="02020603050405020304" charset="0"/>
              </a:rPr>
              <a:t>à</a:t>
            </a:r>
            <a:r>
              <a:rPr lang="en-US" sz="2400">
                <a:latin typeface="Times New Roman" panose="02020603050405020304" charset="0"/>
                <a:cs typeface="Times New Roman" panose="02020603050405020304" charset="0"/>
              </a:rPr>
              <a:t>n cho nhân vi</a:t>
            </a:r>
            <a:r>
              <a:rPr lang="vi-VN" altLang="en-US" sz="2400">
                <a:latin typeface="Times New Roman" panose="02020603050405020304" charset="0"/>
                <a:cs typeface="Times New Roman" panose="02020603050405020304" charset="0"/>
              </a:rPr>
              <a:t>ê</a:t>
            </a:r>
            <a:r>
              <a:rPr lang="en-US" sz="2400">
                <a:latin typeface="Times New Roman" panose="02020603050405020304" charset="0"/>
                <a:cs typeface="Times New Roman" panose="02020603050405020304" charset="0"/>
              </a:rPr>
              <a:t>n sử dụng khi khách đến nh</a:t>
            </a:r>
            <a:r>
              <a:rPr lang="vi-VN" altLang="en-US" sz="2400">
                <a:latin typeface="Times New Roman" panose="02020603050405020304" charset="0"/>
                <a:cs typeface="Times New Roman" panose="02020603050405020304" charset="0"/>
              </a:rPr>
              <a:t>à</a:t>
            </a:r>
            <a:r>
              <a:rPr lang="en-US" sz="2400">
                <a:latin typeface="Times New Roman" panose="02020603050405020304" charset="0"/>
                <a:cs typeface="Times New Roman" panose="02020603050405020304" charset="0"/>
              </a:rPr>
              <a:t> h</a:t>
            </a:r>
            <a:r>
              <a:rPr lang="vi-VN" altLang="en-US" sz="2400">
                <a:latin typeface="Times New Roman" panose="02020603050405020304" charset="0"/>
                <a:cs typeface="Times New Roman" panose="02020603050405020304" charset="0"/>
              </a:rPr>
              <a:t>à</a:t>
            </a:r>
            <a:r>
              <a:rPr lang="en-US" sz="2400">
                <a:latin typeface="Times New Roman" panose="02020603050405020304" charset="0"/>
                <a:cs typeface="Times New Roman" panose="02020603050405020304" charset="0"/>
              </a:rPr>
              <a:t>ng cũng như việc thanh toán cho khách hàng được nhanh chóng thuận tiện khi khách đi, các lănh đạo kiểm soát tình hình doanh thu h</a:t>
            </a:r>
            <a:r>
              <a:rPr lang="vi-VN" altLang="en-US" sz="2400">
                <a:latin typeface="Times New Roman" panose="02020603050405020304" charset="0"/>
                <a:cs typeface="Times New Roman" panose="02020603050405020304" charset="0"/>
              </a:rPr>
              <a:t>à</a:t>
            </a:r>
            <a:r>
              <a:rPr lang="en-US" sz="2400">
                <a:latin typeface="Times New Roman" panose="02020603050405020304" charset="0"/>
                <a:cs typeface="Times New Roman" panose="02020603050405020304" charset="0"/>
              </a:rPr>
              <a:t>ng ng</a:t>
            </a:r>
            <a:r>
              <a:rPr lang="vi-VN" altLang="en-US" sz="2400">
                <a:latin typeface="Times New Roman" panose="02020603050405020304" charset="0"/>
                <a:cs typeface="Times New Roman" panose="02020603050405020304" charset="0"/>
              </a:rPr>
              <a:t>à</a:t>
            </a:r>
            <a:r>
              <a:rPr lang="en-US" sz="2400">
                <a:latin typeface="Times New Roman" panose="02020603050405020304" charset="0"/>
                <a:cs typeface="Times New Roman" panose="02020603050405020304" charset="0"/>
              </a:rPr>
              <a:t>y được dễ dàng  kiểm soát được tình hình doanh thu hàng tháng , và quản lý hoàn toàn thông nhân viên , thông tin Food, Thông tin Foodcategory , Số lượng bàn theo mong muốn.</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3"/>
          <p:cNvSpPr/>
          <p:nvPr/>
        </p:nvSpPr>
        <p:spPr>
          <a:xfrm>
            <a:off x="4991100" y="3204845"/>
            <a:ext cx="1354455" cy="729615"/>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Hệ thống</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6" name="Text Box 5"/>
          <p:cNvSpPr txBox="1"/>
          <p:nvPr/>
        </p:nvSpPr>
        <p:spPr>
          <a:xfrm>
            <a:off x="2833370" y="2282825"/>
            <a:ext cx="1276350" cy="968375"/>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Quản lý Infomation Food</a:t>
            </a:r>
            <a:endParaRPr lang="vi-VN" altLang="en-US" sz="1900">
              <a:latin typeface="Times New Roman" panose="02020603050405020304" charset="0"/>
              <a:cs typeface="Times New Roman" panose="02020603050405020304" charset="0"/>
            </a:endParaRPr>
          </a:p>
        </p:txBody>
      </p:sp>
      <p:sp>
        <p:nvSpPr>
          <p:cNvPr id="7" name="Text Box 6"/>
          <p:cNvSpPr txBox="1"/>
          <p:nvPr/>
        </p:nvSpPr>
        <p:spPr>
          <a:xfrm>
            <a:off x="4256405" y="1517650"/>
            <a:ext cx="1786890" cy="968375"/>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Quản lý Infomation Category Food</a:t>
            </a:r>
            <a:endParaRPr lang="vi-VN" altLang="en-US" sz="1900">
              <a:latin typeface="Times New Roman" panose="02020603050405020304" charset="0"/>
              <a:cs typeface="Times New Roman" panose="02020603050405020304" charset="0"/>
            </a:endParaRPr>
          </a:p>
        </p:txBody>
      </p:sp>
      <p:sp>
        <p:nvSpPr>
          <p:cNvPr id="8" name="Text Box 7"/>
          <p:cNvSpPr txBox="1"/>
          <p:nvPr/>
        </p:nvSpPr>
        <p:spPr>
          <a:xfrm>
            <a:off x="7207250" y="3108960"/>
            <a:ext cx="1767840" cy="675640"/>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Order Food/</a:t>
            </a:r>
            <a:endParaRPr lang="vi-VN" altLang="en-US" sz="1900">
              <a:latin typeface="Times New Roman" panose="02020603050405020304" charset="0"/>
              <a:cs typeface="Times New Roman" panose="02020603050405020304" charset="0"/>
            </a:endParaRPr>
          </a:p>
          <a:p>
            <a:r>
              <a:rPr lang="vi-VN" altLang="en-US" sz="1900">
                <a:latin typeface="Times New Roman" panose="02020603050405020304" charset="0"/>
                <a:cs typeface="Times New Roman" panose="02020603050405020304" charset="0"/>
              </a:rPr>
              <a:t>Thanh toán</a:t>
            </a:r>
            <a:endParaRPr lang="vi-VN" altLang="en-US" sz="1900">
              <a:latin typeface="Times New Roman" panose="02020603050405020304" charset="0"/>
              <a:cs typeface="Times New Roman" panose="02020603050405020304" charset="0"/>
            </a:endParaRPr>
          </a:p>
        </p:txBody>
      </p:sp>
      <p:sp>
        <p:nvSpPr>
          <p:cNvPr id="9" name="Text Box 8"/>
          <p:cNvSpPr txBox="1"/>
          <p:nvPr/>
        </p:nvSpPr>
        <p:spPr>
          <a:xfrm>
            <a:off x="6147435" y="1517650"/>
            <a:ext cx="1276350" cy="968375"/>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Quản lý Infomation Table</a:t>
            </a:r>
            <a:endParaRPr lang="vi-VN" altLang="en-US" sz="1900">
              <a:latin typeface="Times New Roman" panose="02020603050405020304" charset="0"/>
              <a:cs typeface="Times New Roman" panose="02020603050405020304" charset="0"/>
            </a:endParaRPr>
          </a:p>
        </p:txBody>
      </p:sp>
      <p:sp>
        <p:nvSpPr>
          <p:cNvPr id="10" name="Text Box 9"/>
          <p:cNvSpPr txBox="1"/>
          <p:nvPr/>
        </p:nvSpPr>
        <p:spPr>
          <a:xfrm>
            <a:off x="7346950" y="2525395"/>
            <a:ext cx="1382395" cy="383540"/>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Doanh thu</a:t>
            </a:r>
            <a:endParaRPr lang="vi-VN" altLang="en-US" sz="1900">
              <a:latin typeface="Times New Roman" panose="02020603050405020304" charset="0"/>
              <a:cs typeface="Times New Roman" panose="02020603050405020304" charset="0"/>
            </a:endParaRPr>
          </a:p>
        </p:txBody>
      </p:sp>
      <p:sp>
        <p:nvSpPr>
          <p:cNvPr id="11" name="Text Box 10"/>
          <p:cNvSpPr txBox="1"/>
          <p:nvPr/>
        </p:nvSpPr>
        <p:spPr>
          <a:xfrm>
            <a:off x="2581910" y="4253865"/>
            <a:ext cx="1276350" cy="383540"/>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Hỗ trợ</a:t>
            </a:r>
            <a:endParaRPr lang="vi-VN" altLang="en-US" sz="1900">
              <a:latin typeface="Times New Roman" panose="02020603050405020304" charset="0"/>
              <a:cs typeface="Times New Roman" panose="02020603050405020304" charset="0"/>
            </a:endParaRPr>
          </a:p>
        </p:txBody>
      </p:sp>
      <p:sp>
        <p:nvSpPr>
          <p:cNvPr id="12" name="Text Box 11"/>
          <p:cNvSpPr txBox="1"/>
          <p:nvPr/>
        </p:nvSpPr>
        <p:spPr>
          <a:xfrm>
            <a:off x="6785610" y="5121275"/>
            <a:ext cx="1276350" cy="675640"/>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Update TT nhân viên</a:t>
            </a:r>
            <a:endParaRPr lang="vi-VN" altLang="en-US" sz="1900">
              <a:latin typeface="Times New Roman" panose="02020603050405020304" charset="0"/>
              <a:cs typeface="Times New Roman" panose="02020603050405020304" charset="0"/>
            </a:endParaRPr>
          </a:p>
        </p:txBody>
      </p:sp>
      <p:sp>
        <p:nvSpPr>
          <p:cNvPr id="13" name="Text Box 12"/>
          <p:cNvSpPr txBox="1"/>
          <p:nvPr/>
        </p:nvSpPr>
        <p:spPr>
          <a:xfrm>
            <a:off x="5439410" y="5328920"/>
            <a:ext cx="1250950" cy="968375"/>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Change Password Nhân viên</a:t>
            </a:r>
            <a:endParaRPr lang="vi-VN" altLang="en-US" sz="1900">
              <a:latin typeface="Times New Roman" panose="02020603050405020304" charset="0"/>
              <a:cs typeface="Times New Roman" panose="02020603050405020304" charset="0"/>
            </a:endParaRPr>
          </a:p>
        </p:txBody>
      </p:sp>
      <p:sp>
        <p:nvSpPr>
          <p:cNvPr id="14" name="Text Box 13"/>
          <p:cNvSpPr txBox="1"/>
          <p:nvPr/>
        </p:nvSpPr>
        <p:spPr>
          <a:xfrm>
            <a:off x="7452995" y="4115435"/>
            <a:ext cx="1276350" cy="675640"/>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Update TT Cá nhân</a:t>
            </a:r>
            <a:endParaRPr lang="vi-VN" altLang="en-US" sz="1900">
              <a:latin typeface="Times New Roman" panose="02020603050405020304" charset="0"/>
              <a:cs typeface="Times New Roman" panose="02020603050405020304" charset="0"/>
            </a:endParaRPr>
          </a:p>
        </p:txBody>
      </p:sp>
      <p:sp>
        <p:nvSpPr>
          <p:cNvPr id="15" name="Text Box 14"/>
          <p:cNvSpPr txBox="1"/>
          <p:nvPr/>
        </p:nvSpPr>
        <p:spPr>
          <a:xfrm>
            <a:off x="4033520" y="5328920"/>
            <a:ext cx="1276350" cy="968375"/>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Change Password Cá nhân</a:t>
            </a:r>
            <a:endParaRPr lang="vi-VN" altLang="en-US" sz="1900">
              <a:latin typeface="Times New Roman" panose="02020603050405020304" charset="0"/>
              <a:cs typeface="Times New Roman" panose="02020603050405020304" charset="0"/>
            </a:endParaRPr>
          </a:p>
        </p:txBody>
      </p:sp>
      <p:cxnSp>
        <p:nvCxnSpPr>
          <p:cNvPr id="16" name="Straight Arrow Connector 15"/>
          <p:cNvCxnSpPr/>
          <p:nvPr/>
        </p:nvCxnSpPr>
        <p:spPr>
          <a:xfrm flipH="1" flipV="1">
            <a:off x="5492750" y="2432050"/>
            <a:ext cx="40005" cy="7975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7" name="Straight Arrow Connector 16"/>
          <p:cNvCxnSpPr/>
          <p:nvPr/>
        </p:nvCxnSpPr>
        <p:spPr>
          <a:xfrm flipV="1">
            <a:off x="5771515" y="2445385"/>
            <a:ext cx="611505" cy="75755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8" name="Straight Arrow Connector 17"/>
          <p:cNvCxnSpPr>
            <a:stCxn id="4" idx="7"/>
            <a:endCxn id="10" idx="1"/>
          </p:cNvCxnSpPr>
          <p:nvPr/>
        </p:nvCxnSpPr>
        <p:spPr>
          <a:xfrm flipV="1">
            <a:off x="6147435" y="2717165"/>
            <a:ext cx="1199515" cy="5943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9" name="Straight Arrow Connector 18"/>
          <p:cNvCxnSpPr>
            <a:stCxn id="4" idx="6"/>
            <a:endCxn id="8" idx="1"/>
          </p:cNvCxnSpPr>
          <p:nvPr/>
        </p:nvCxnSpPr>
        <p:spPr>
          <a:xfrm flipV="1">
            <a:off x="6345555" y="3446780"/>
            <a:ext cx="861695" cy="12319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0" name="Straight Arrow Connector 19"/>
          <p:cNvCxnSpPr>
            <a:stCxn id="4" idx="5"/>
            <a:endCxn id="14" idx="1"/>
          </p:cNvCxnSpPr>
          <p:nvPr/>
        </p:nvCxnSpPr>
        <p:spPr>
          <a:xfrm>
            <a:off x="6147435" y="3827780"/>
            <a:ext cx="1305560" cy="6254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5" name="Straight Arrow Connector 24"/>
          <p:cNvCxnSpPr>
            <a:endCxn id="6" idx="3"/>
          </p:cNvCxnSpPr>
          <p:nvPr/>
        </p:nvCxnSpPr>
        <p:spPr>
          <a:xfrm flipH="1" flipV="1">
            <a:off x="4109720" y="2767330"/>
            <a:ext cx="1223645" cy="4857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6" name="Straight Arrow Connector 25"/>
          <p:cNvCxnSpPr>
            <a:endCxn id="11" idx="3"/>
          </p:cNvCxnSpPr>
          <p:nvPr/>
        </p:nvCxnSpPr>
        <p:spPr>
          <a:xfrm flipH="1">
            <a:off x="3858260" y="3702050"/>
            <a:ext cx="1155700" cy="7435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7" name="Straight Arrow Connector 26"/>
          <p:cNvCxnSpPr/>
          <p:nvPr/>
        </p:nvCxnSpPr>
        <p:spPr>
          <a:xfrm flipH="1">
            <a:off x="4708525" y="3933825"/>
            <a:ext cx="730885" cy="13690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8" name="Rounded Rectangle 27"/>
          <p:cNvSpPr/>
          <p:nvPr/>
        </p:nvSpPr>
        <p:spPr>
          <a:xfrm>
            <a:off x="7952105" y="1116330"/>
            <a:ext cx="114236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Thống kê</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29" name="Rounded Rectangle 28"/>
          <p:cNvSpPr/>
          <p:nvPr/>
        </p:nvSpPr>
        <p:spPr>
          <a:xfrm>
            <a:off x="9094470" y="1581150"/>
            <a:ext cx="151447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In Doanh thu</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30" name="Rounded Rectangle 29"/>
          <p:cNvSpPr/>
          <p:nvPr/>
        </p:nvSpPr>
        <p:spPr>
          <a:xfrm>
            <a:off x="2623820" y="690245"/>
            <a:ext cx="91630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Thêm </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31" name="Rounded Rectangle 30"/>
          <p:cNvSpPr/>
          <p:nvPr/>
        </p:nvSpPr>
        <p:spPr>
          <a:xfrm>
            <a:off x="3674745" y="690245"/>
            <a:ext cx="71691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Xóa</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33" name="Rounded Rectangle 32"/>
          <p:cNvSpPr/>
          <p:nvPr/>
        </p:nvSpPr>
        <p:spPr>
          <a:xfrm>
            <a:off x="2012315" y="1116965"/>
            <a:ext cx="91630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Sửa </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35" name="Straight Connector 34"/>
          <p:cNvCxnSpPr/>
          <p:nvPr/>
        </p:nvCxnSpPr>
        <p:spPr>
          <a:xfrm flipH="1">
            <a:off x="2581910" y="1036320"/>
            <a:ext cx="2379345" cy="93027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43" name="Elbow Connector 42"/>
          <p:cNvCxnSpPr>
            <a:endCxn id="9" idx="0"/>
          </p:cNvCxnSpPr>
          <p:nvPr/>
        </p:nvCxnSpPr>
        <p:spPr>
          <a:xfrm>
            <a:off x="4801870" y="1116330"/>
            <a:ext cx="1983740" cy="40132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44" name="Elbow Connector 43"/>
          <p:cNvCxnSpPr>
            <a:endCxn id="7" idx="0"/>
          </p:cNvCxnSpPr>
          <p:nvPr/>
        </p:nvCxnSpPr>
        <p:spPr>
          <a:xfrm>
            <a:off x="4123690" y="1341755"/>
            <a:ext cx="1026160" cy="175895"/>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45" name="Straight Arrow Connector 44"/>
          <p:cNvCxnSpPr>
            <a:stCxn id="33" idx="3"/>
          </p:cNvCxnSpPr>
          <p:nvPr/>
        </p:nvCxnSpPr>
        <p:spPr>
          <a:xfrm>
            <a:off x="2928620" y="1336040"/>
            <a:ext cx="556895" cy="2451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46" name="Straight Arrow Connector 45"/>
          <p:cNvCxnSpPr>
            <a:stCxn id="30" idx="2"/>
          </p:cNvCxnSpPr>
          <p:nvPr/>
        </p:nvCxnSpPr>
        <p:spPr>
          <a:xfrm>
            <a:off x="3082290" y="1127760"/>
            <a:ext cx="443230" cy="45339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48" name="Straight Arrow Connector 47"/>
          <p:cNvCxnSpPr>
            <a:stCxn id="31" idx="2"/>
          </p:cNvCxnSpPr>
          <p:nvPr/>
        </p:nvCxnSpPr>
        <p:spPr>
          <a:xfrm flipH="1">
            <a:off x="3565525" y="1127760"/>
            <a:ext cx="467995" cy="4267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49" name="Straight Arrow Connector 48"/>
          <p:cNvCxnSpPr>
            <a:endCxn id="6" idx="0"/>
          </p:cNvCxnSpPr>
          <p:nvPr/>
        </p:nvCxnSpPr>
        <p:spPr>
          <a:xfrm flipH="1">
            <a:off x="3471545" y="1661160"/>
            <a:ext cx="27305" cy="6216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50" name="Rounded Rectangle 49"/>
          <p:cNvSpPr/>
          <p:nvPr/>
        </p:nvSpPr>
        <p:spPr>
          <a:xfrm>
            <a:off x="1322705" y="1661160"/>
            <a:ext cx="91630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Search</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51" name="Text Box 50"/>
          <p:cNvSpPr txBox="1"/>
          <p:nvPr/>
        </p:nvSpPr>
        <p:spPr>
          <a:xfrm>
            <a:off x="2757170" y="3431540"/>
            <a:ext cx="1276350" cy="675640"/>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Infomation Nhân viên</a:t>
            </a:r>
            <a:endParaRPr lang="vi-VN" altLang="en-US" sz="1900">
              <a:latin typeface="Times New Roman" panose="02020603050405020304" charset="0"/>
              <a:cs typeface="Times New Roman" panose="02020603050405020304" charset="0"/>
            </a:endParaRPr>
          </a:p>
        </p:txBody>
      </p:sp>
      <p:cxnSp>
        <p:nvCxnSpPr>
          <p:cNvPr id="52" name="Straight Arrow Connector 51"/>
          <p:cNvCxnSpPr>
            <a:endCxn id="51" idx="3"/>
          </p:cNvCxnSpPr>
          <p:nvPr/>
        </p:nvCxnSpPr>
        <p:spPr>
          <a:xfrm flipH="1">
            <a:off x="4033520" y="3444240"/>
            <a:ext cx="980440" cy="3251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53" name="Straight Arrow Connector 52"/>
          <p:cNvCxnSpPr>
            <a:stCxn id="4" idx="4"/>
            <a:endCxn id="13" idx="0"/>
          </p:cNvCxnSpPr>
          <p:nvPr/>
        </p:nvCxnSpPr>
        <p:spPr>
          <a:xfrm>
            <a:off x="5668645" y="3934460"/>
            <a:ext cx="396240" cy="13944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56" name="Straight Arrow Connector 55"/>
          <p:cNvCxnSpPr>
            <a:stCxn id="50" idx="3"/>
          </p:cNvCxnSpPr>
          <p:nvPr/>
        </p:nvCxnSpPr>
        <p:spPr>
          <a:xfrm flipV="1">
            <a:off x="2239010" y="1621155"/>
            <a:ext cx="1153795" cy="25908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57" name="Rounded Rectangle 56"/>
          <p:cNvSpPr/>
          <p:nvPr/>
        </p:nvSpPr>
        <p:spPr>
          <a:xfrm>
            <a:off x="791210" y="2404745"/>
            <a:ext cx="1447800"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In menu Món</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58" name="Straight Arrow Connector 57"/>
          <p:cNvCxnSpPr>
            <a:stCxn id="57" idx="3"/>
            <a:endCxn id="6" idx="1"/>
          </p:cNvCxnSpPr>
          <p:nvPr/>
        </p:nvCxnSpPr>
        <p:spPr>
          <a:xfrm>
            <a:off x="2239010" y="2623820"/>
            <a:ext cx="594360" cy="1435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59" name="Straight Arrow Connector 58"/>
          <p:cNvCxnSpPr>
            <a:stCxn id="28" idx="2"/>
            <a:endCxn id="10" idx="0"/>
          </p:cNvCxnSpPr>
          <p:nvPr/>
        </p:nvCxnSpPr>
        <p:spPr>
          <a:xfrm flipH="1">
            <a:off x="8038465" y="1553845"/>
            <a:ext cx="485140" cy="9715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0" name="Straight Arrow Connector 59"/>
          <p:cNvCxnSpPr>
            <a:stCxn id="29" idx="2"/>
            <a:endCxn id="10" idx="3"/>
          </p:cNvCxnSpPr>
          <p:nvPr/>
        </p:nvCxnSpPr>
        <p:spPr>
          <a:xfrm flipH="1">
            <a:off x="8729345" y="2018665"/>
            <a:ext cx="1122680" cy="6985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1" name="Rounded Rectangle 60"/>
          <p:cNvSpPr/>
          <p:nvPr/>
        </p:nvSpPr>
        <p:spPr>
          <a:xfrm>
            <a:off x="1156970" y="3808095"/>
            <a:ext cx="71691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Xóa</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62" name="Straight Arrow Connector 61"/>
          <p:cNvCxnSpPr>
            <a:stCxn id="61" idx="3"/>
            <a:endCxn id="51" idx="1"/>
          </p:cNvCxnSpPr>
          <p:nvPr/>
        </p:nvCxnSpPr>
        <p:spPr>
          <a:xfrm flipV="1">
            <a:off x="1873885" y="3769360"/>
            <a:ext cx="883285" cy="2578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3" name="Rounded Rectangle 62"/>
          <p:cNvSpPr/>
          <p:nvPr/>
        </p:nvSpPr>
        <p:spPr>
          <a:xfrm>
            <a:off x="9805035" y="2525395"/>
            <a:ext cx="1314450"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Thêm món</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64" name="Rounded Rectangle 63"/>
          <p:cNvSpPr/>
          <p:nvPr/>
        </p:nvSpPr>
        <p:spPr>
          <a:xfrm>
            <a:off x="9804400" y="3429000"/>
            <a:ext cx="1189355" cy="462280"/>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Hủy bàn</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65" name="Rounded Rectangle 64"/>
          <p:cNvSpPr/>
          <p:nvPr/>
        </p:nvSpPr>
        <p:spPr>
          <a:xfrm>
            <a:off x="9804400" y="3914140"/>
            <a:ext cx="1428750"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Chuyển bàn</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66" name="Rounded Rectangle 65"/>
          <p:cNvSpPr/>
          <p:nvPr/>
        </p:nvSpPr>
        <p:spPr>
          <a:xfrm>
            <a:off x="9805035" y="4507230"/>
            <a:ext cx="142811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Gộp bàn</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67" name="Rounded Rectangle 66"/>
          <p:cNvSpPr/>
          <p:nvPr/>
        </p:nvSpPr>
        <p:spPr>
          <a:xfrm>
            <a:off x="9805035" y="2994025"/>
            <a:ext cx="109029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Xóa món</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68" name="Straight Arrow Connector 67"/>
          <p:cNvCxnSpPr>
            <a:stCxn id="63" idx="1"/>
            <a:endCxn id="8" idx="3"/>
          </p:cNvCxnSpPr>
          <p:nvPr/>
        </p:nvCxnSpPr>
        <p:spPr>
          <a:xfrm flipH="1">
            <a:off x="8975090" y="2744470"/>
            <a:ext cx="829945" cy="7023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9" name="Straight Arrow Connector 68"/>
          <p:cNvCxnSpPr>
            <a:stCxn id="67" idx="1"/>
            <a:endCxn id="8" idx="3"/>
          </p:cNvCxnSpPr>
          <p:nvPr/>
        </p:nvCxnSpPr>
        <p:spPr>
          <a:xfrm flipH="1">
            <a:off x="8975090" y="3213100"/>
            <a:ext cx="829945" cy="23368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0" name="Straight Arrow Connector 69"/>
          <p:cNvCxnSpPr>
            <a:stCxn id="64" idx="1"/>
            <a:endCxn id="8" idx="3"/>
          </p:cNvCxnSpPr>
          <p:nvPr/>
        </p:nvCxnSpPr>
        <p:spPr>
          <a:xfrm flipH="1" flipV="1">
            <a:off x="8975090" y="3446780"/>
            <a:ext cx="829310" cy="2133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1" name="Straight Arrow Connector 70"/>
          <p:cNvCxnSpPr>
            <a:stCxn id="65" idx="1"/>
            <a:endCxn id="8" idx="3"/>
          </p:cNvCxnSpPr>
          <p:nvPr/>
        </p:nvCxnSpPr>
        <p:spPr>
          <a:xfrm flipH="1" flipV="1">
            <a:off x="8975090" y="3446780"/>
            <a:ext cx="829310" cy="6864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2" name="Straight Arrow Connector 71"/>
          <p:cNvCxnSpPr>
            <a:stCxn id="66" idx="1"/>
            <a:endCxn id="8" idx="3"/>
          </p:cNvCxnSpPr>
          <p:nvPr/>
        </p:nvCxnSpPr>
        <p:spPr>
          <a:xfrm flipH="1" flipV="1">
            <a:off x="8975090" y="3446780"/>
            <a:ext cx="829945" cy="12795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73" name="Rounded Rectangle 72"/>
          <p:cNvSpPr/>
          <p:nvPr/>
        </p:nvSpPr>
        <p:spPr>
          <a:xfrm>
            <a:off x="9094470" y="5328920"/>
            <a:ext cx="142811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Thanh toán</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74" name="Rounded Rectangle 73"/>
          <p:cNvSpPr/>
          <p:nvPr/>
        </p:nvSpPr>
        <p:spPr>
          <a:xfrm>
            <a:off x="8975090" y="6112510"/>
            <a:ext cx="142811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In hóa đơn</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76" name="Straight Arrow Connector 75"/>
          <p:cNvCxnSpPr>
            <a:stCxn id="73" idx="0"/>
            <a:endCxn id="8" idx="3"/>
          </p:cNvCxnSpPr>
          <p:nvPr/>
        </p:nvCxnSpPr>
        <p:spPr>
          <a:xfrm flipH="1" flipV="1">
            <a:off x="8975090" y="3446780"/>
            <a:ext cx="833755" cy="18821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7" name="Straight Arrow Connector 76"/>
          <p:cNvCxnSpPr>
            <a:stCxn id="74" idx="0"/>
            <a:endCxn id="73" idx="2"/>
          </p:cNvCxnSpPr>
          <p:nvPr/>
        </p:nvCxnSpPr>
        <p:spPr>
          <a:xfrm flipV="1">
            <a:off x="9689465" y="5766435"/>
            <a:ext cx="119380" cy="3460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8" name="Straight Arrow Connector 77"/>
          <p:cNvCxnSpPr>
            <a:endCxn id="12" idx="0"/>
          </p:cNvCxnSpPr>
          <p:nvPr/>
        </p:nvCxnSpPr>
        <p:spPr>
          <a:xfrm>
            <a:off x="5957570" y="3893820"/>
            <a:ext cx="1466215" cy="122745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79" name="Text Box 78"/>
          <p:cNvSpPr txBox="1"/>
          <p:nvPr/>
        </p:nvSpPr>
        <p:spPr>
          <a:xfrm>
            <a:off x="2472690" y="4760595"/>
            <a:ext cx="1663065" cy="383540"/>
          </a:xfrm>
          <a:prstGeom prst="rect">
            <a:avLst/>
          </a:prstGeom>
          <a:solidFill>
            <a:schemeClr val="accent2">
              <a:lumMod val="20000"/>
              <a:lumOff val="80000"/>
            </a:schemeClr>
          </a:solidFill>
        </p:spPr>
        <p:txBody>
          <a:bodyPr wrap="square" rtlCol="0">
            <a:spAutoFit/>
          </a:bodyPr>
          <a:p>
            <a:r>
              <a:rPr lang="vi-VN" altLang="en-US" sz="1900">
                <a:latin typeface="Times New Roman" panose="02020603050405020304" charset="0"/>
                <a:cs typeface="Times New Roman" panose="02020603050405020304" charset="0"/>
              </a:rPr>
              <a:t>Add Account</a:t>
            </a:r>
            <a:endParaRPr lang="vi-VN" altLang="en-US" sz="1900">
              <a:latin typeface="Times New Roman" panose="02020603050405020304" charset="0"/>
              <a:cs typeface="Times New Roman" panose="02020603050405020304" charset="0"/>
            </a:endParaRPr>
          </a:p>
        </p:txBody>
      </p:sp>
      <p:cxnSp>
        <p:nvCxnSpPr>
          <p:cNvPr id="80" name="Straight Arrow Connector 79"/>
          <p:cNvCxnSpPr>
            <a:stCxn id="4" idx="3"/>
            <a:endCxn id="79" idx="3"/>
          </p:cNvCxnSpPr>
          <p:nvPr/>
        </p:nvCxnSpPr>
        <p:spPr>
          <a:xfrm flipH="1">
            <a:off x="4135755" y="3827780"/>
            <a:ext cx="1053465" cy="11245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81" name="Text Box 80"/>
          <p:cNvSpPr txBox="1"/>
          <p:nvPr/>
        </p:nvSpPr>
        <p:spPr>
          <a:xfrm>
            <a:off x="4445" y="26035"/>
            <a:ext cx="12212320" cy="491490"/>
          </a:xfrm>
          <a:prstGeom prst="rect">
            <a:avLst/>
          </a:prstGeom>
          <a:noFill/>
        </p:spPr>
        <p:txBody>
          <a:bodyPr wrap="square" rtlCol="0">
            <a:spAutoFit/>
          </a:bodyPr>
          <a:p>
            <a:pPr marL="342900" indent="-342900" algn="ctr">
              <a:buFont typeface="Wingdings" panose="05000000000000000000" charset="0"/>
              <a:buChar char="Ø"/>
            </a:pPr>
            <a:r>
              <a:rPr lang="vi-VN" altLang="en-US" sz="2600">
                <a:latin typeface="Times New Roman" panose="02020603050405020304" charset="0"/>
                <a:cs typeface="Times New Roman" panose="02020603050405020304" charset="0"/>
              </a:rPr>
              <a:t>Sơ đồ tư duy chức năng hệ thống</a:t>
            </a:r>
            <a:endParaRPr lang="vi-VN" altLang="en-US" sz="2600">
              <a:latin typeface="Times New Roman" panose="02020603050405020304" charset="0"/>
              <a:cs typeface="Times New Roman" panose="02020603050405020304" charset="0"/>
            </a:endParaRPr>
          </a:p>
        </p:txBody>
      </p:sp>
      <p:sp>
        <p:nvSpPr>
          <p:cNvPr id="82" name="Rounded Rectangle 81"/>
          <p:cNvSpPr/>
          <p:nvPr/>
        </p:nvSpPr>
        <p:spPr>
          <a:xfrm>
            <a:off x="957580" y="3209925"/>
            <a:ext cx="916305" cy="437515"/>
          </a:xfrm>
          <a:prstGeom prst="roundRect">
            <a:avLst/>
          </a:prstGeom>
          <a:solidFill>
            <a:schemeClr val="accent5">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Search</a:t>
            </a:r>
            <a:endParaRPr kumimoji="0" lang="vi-VN" altLang="zh-CN" sz="19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cxnSp>
        <p:nvCxnSpPr>
          <p:cNvPr id="83" name="Straight Arrow Connector 82"/>
          <p:cNvCxnSpPr>
            <a:stCxn id="82" idx="3"/>
            <a:endCxn id="51" idx="1"/>
          </p:cNvCxnSpPr>
          <p:nvPr/>
        </p:nvCxnSpPr>
        <p:spPr>
          <a:xfrm>
            <a:off x="1873885" y="3429000"/>
            <a:ext cx="883285" cy="3403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9590" y="97790"/>
            <a:ext cx="10972800" cy="582613"/>
          </a:xfrm>
        </p:spPr>
        <p:txBody>
          <a:bodyPr/>
          <a:p>
            <a:pPr marL="571500" indent="-571500" algn="ctr">
              <a:buFont typeface="Wingdings" panose="05000000000000000000" charset="0"/>
              <a:buChar char="Ø"/>
            </a:pPr>
            <a:r>
              <a:rPr lang="vi-VN" altLang="en-US">
                <a:latin typeface="Times New Roman" panose="02020603050405020304" charset="0"/>
                <a:cs typeface="Times New Roman" panose="02020603050405020304" charset="0"/>
              </a:rPr>
              <a:t>Phân Quyền</a:t>
            </a:r>
            <a:endParaRPr lang="vi-VN" altLang="en-US">
              <a:latin typeface="Times New Roman" panose="02020603050405020304" charset="0"/>
              <a:cs typeface="Times New Roman" panose="02020603050405020304" charset="0"/>
            </a:endParaRPr>
          </a:p>
        </p:txBody>
      </p:sp>
      <p:sp>
        <p:nvSpPr>
          <p:cNvPr id="5" name="Text Box 4"/>
          <p:cNvSpPr txBox="1"/>
          <p:nvPr/>
        </p:nvSpPr>
        <p:spPr>
          <a:xfrm>
            <a:off x="348615" y="918210"/>
            <a:ext cx="11005185" cy="460375"/>
          </a:xfrm>
          <a:prstGeom prst="rect">
            <a:avLst/>
          </a:prstGeom>
          <a:noFill/>
        </p:spPr>
        <p:txBody>
          <a:bodyPr wrap="square" rtlCol="0">
            <a:spAutoFit/>
          </a:bodyPr>
          <a:p>
            <a:pPr marL="457200" indent="-457200" algn="l">
              <a:buFont typeface="Wingdings" panose="05000000000000000000" charset="0"/>
              <a:buChar char="§"/>
            </a:pPr>
            <a:r>
              <a:rPr lang="vi-VN" altLang="en-US" sz="2400"/>
              <a:t>Quản lý - Admin</a:t>
            </a:r>
            <a:endParaRPr lang="vi-VN" altLang="en-US" sz="2400"/>
          </a:p>
        </p:txBody>
      </p:sp>
      <p:sp>
        <p:nvSpPr>
          <p:cNvPr id="6" name="Text Box 5"/>
          <p:cNvSpPr txBox="1"/>
          <p:nvPr/>
        </p:nvSpPr>
        <p:spPr>
          <a:xfrm>
            <a:off x="348615" y="2893695"/>
            <a:ext cx="5768975" cy="2461260"/>
          </a:xfrm>
          <a:prstGeom prst="rect">
            <a:avLst/>
          </a:prstGeom>
          <a:noFill/>
        </p:spPr>
        <p:txBody>
          <a:bodyPr wrap="square" rtlCol="0">
            <a:spAutoFit/>
          </a:bodyPr>
          <a:p>
            <a:pPr marL="342900" indent="-342900" algn="l">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Food</a:t>
            </a:r>
            <a:endParaRPr lang="vi-VN" altLang="en-US" sz="2200">
              <a:latin typeface="Times New Roman" panose="02020603050405020304" charset="0"/>
              <a:cs typeface="Times New Roman" panose="02020603050405020304" charset="0"/>
            </a:endParaRPr>
          </a:p>
          <a:p>
            <a:pPr marL="342900" indent="-342900" algn="l">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FoodCategory</a:t>
            </a:r>
            <a:endParaRPr lang="vi-VN" altLang="en-US" sz="2200">
              <a:latin typeface="Times New Roman" panose="02020603050405020304" charset="0"/>
              <a:cs typeface="Times New Roman" panose="02020603050405020304" charset="0"/>
            </a:endParaRPr>
          </a:p>
          <a:p>
            <a:pPr marL="342900" indent="-342900" algn="l">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Table</a:t>
            </a:r>
            <a:endParaRPr lang="vi-VN" altLang="en-US" sz="2200">
              <a:latin typeface="Times New Roman" panose="02020603050405020304" charset="0"/>
              <a:cs typeface="Times New Roman" panose="02020603050405020304" charset="0"/>
            </a:endParaRPr>
          </a:p>
          <a:p>
            <a:pPr marL="342900" indent="-342900" algn="l">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rPr>
              <a:t>Infomation Nhân viên</a:t>
            </a:r>
            <a:endParaRPr lang="vi-VN" altLang="en-US" sz="22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Add account</a:t>
            </a:r>
            <a:endParaRPr lang="vi-VN" altLang="en-US" sz="2200">
              <a:latin typeface="Times New Roman" panose="02020603050405020304" charset="0"/>
              <a:cs typeface="Times New Roman" panose="02020603050405020304" charset="0"/>
            </a:endParaRPr>
          </a:p>
        </p:txBody>
      </p:sp>
      <p:sp>
        <p:nvSpPr>
          <p:cNvPr id="7" name="Text Box 6"/>
          <p:cNvSpPr txBox="1"/>
          <p:nvPr/>
        </p:nvSpPr>
        <p:spPr>
          <a:xfrm>
            <a:off x="6449695" y="2670810"/>
            <a:ext cx="3881120" cy="2907665"/>
          </a:xfrm>
          <a:prstGeom prst="rect">
            <a:avLst/>
          </a:prstGeom>
          <a:noFill/>
        </p:spPr>
        <p:txBody>
          <a:bodyPr wrap="square" rtlCol="0">
            <a:spAutoFit/>
          </a:bodyPr>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Order Food/ Thanh Toán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Update thông tin Nhân viên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Change Password Nhân viên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Doanh thu</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Hỗ trợ</a:t>
            </a:r>
            <a:endParaRPr lang="vi-VN" altLang="en-US">
              <a:latin typeface="Times New Roman" panose="02020603050405020304" charset="0"/>
              <a:cs typeface="Times New Roman" panose="02020603050405020304" charset="0"/>
            </a:endParaRPr>
          </a:p>
          <a:p>
            <a:endParaRPr lang="en-US"/>
          </a:p>
        </p:txBody>
      </p:sp>
      <p:sp>
        <p:nvSpPr>
          <p:cNvPr id="8" name="Text Box 7"/>
          <p:cNvSpPr txBox="1"/>
          <p:nvPr/>
        </p:nvSpPr>
        <p:spPr>
          <a:xfrm>
            <a:off x="348615" y="1674495"/>
            <a:ext cx="2498090" cy="491490"/>
          </a:xfrm>
          <a:prstGeom prst="rect">
            <a:avLst/>
          </a:prstGeom>
          <a:noFill/>
        </p:spPr>
        <p:txBody>
          <a:bodyPr wrap="square" rtlCol="0">
            <a:spAutoFit/>
          </a:bodyPr>
          <a:p>
            <a:pPr marL="285750" indent="-285750" algn="l">
              <a:buFont typeface="Wingdings" panose="05000000000000000000" charset="0"/>
              <a:buChar char="o"/>
            </a:pPr>
            <a:r>
              <a:rPr lang="vi-VN" altLang="en-US" sz="2600">
                <a:latin typeface="Times New Roman" panose="02020603050405020304" charset="0"/>
                <a:cs typeface="Times New Roman" panose="02020603050405020304" charset="0"/>
              </a:rPr>
              <a:t> Chức năng</a:t>
            </a:r>
            <a:endParaRPr lang="vi-VN" altLang="en-US" sz="2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09600" y="111125"/>
            <a:ext cx="10972800" cy="582613"/>
          </a:xfrm>
        </p:spPr>
        <p:txBody>
          <a:bodyPr/>
          <a:p>
            <a:pPr marL="571500" indent="-571500" algn="ctr">
              <a:buFont typeface="Wingdings" panose="05000000000000000000" charset="0"/>
              <a:buChar char="Ø"/>
            </a:pPr>
            <a:r>
              <a:rPr lang="vi-VN" altLang="en-US">
                <a:latin typeface="Times New Roman" panose="02020603050405020304" charset="0"/>
                <a:cs typeface="Times New Roman" panose="02020603050405020304" charset="0"/>
              </a:rPr>
              <a:t>Phân Quyền</a:t>
            </a:r>
            <a:endParaRPr lang="vi-VN" altLang="en-US">
              <a:latin typeface="Times New Roman" panose="02020603050405020304" charset="0"/>
              <a:cs typeface="Times New Roman" panose="02020603050405020304" charset="0"/>
            </a:endParaRPr>
          </a:p>
        </p:txBody>
      </p:sp>
      <p:sp>
        <p:nvSpPr>
          <p:cNvPr id="10" name="Text Box 9"/>
          <p:cNvSpPr txBox="1"/>
          <p:nvPr/>
        </p:nvSpPr>
        <p:spPr>
          <a:xfrm>
            <a:off x="428625" y="931545"/>
            <a:ext cx="11005185" cy="460375"/>
          </a:xfrm>
          <a:prstGeom prst="rect">
            <a:avLst/>
          </a:prstGeom>
          <a:noFill/>
        </p:spPr>
        <p:txBody>
          <a:bodyPr wrap="square" rtlCol="0">
            <a:spAutoFit/>
          </a:bodyPr>
          <a:p>
            <a:pPr marL="457200" indent="-457200" algn="l">
              <a:buFont typeface="Wingdings" panose="05000000000000000000" charset="0"/>
              <a:buChar char="§"/>
            </a:pPr>
            <a:r>
              <a:rPr lang="vi-VN" altLang="en-US" sz="2400"/>
              <a:t>User - Nhân viên Thu ngân</a:t>
            </a:r>
            <a:endParaRPr lang="vi-VN" altLang="en-US" sz="2400"/>
          </a:p>
        </p:txBody>
      </p:sp>
      <p:sp>
        <p:nvSpPr>
          <p:cNvPr id="11" name="Text Box 10"/>
          <p:cNvSpPr txBox="1"/>
          <p:nvPr/>
        </p:nvSpPr>
        <p:spPr>
          <a:xfrm>
            <a:off x="428625" y="2907030"/>
            <a:ext cx="5768975" cy="2968625"/>
          </a:xfrm>
          <a:prstGeom prst="rect">
            <a:avLst/>
          </a:prstGeom>
          <a:noFill/>
        </p:spPr>
        <p:txBody>
          <a:bodyPr wrap="square" rtlCol="0">
            <a:spAutoFit/>
          </a:bodyPr>
          <a:p>
            <a:pPr marL="342900" indent="-342900" algn="l">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Food - Chỉ được tìm kiếm và In menu Food</a:t>
            </a:r>
            <a:endParaRPr lang="vi-VN" altLang="en-US" sz="2200">
              <a:latin typeface="Times New Roman" panose="02020603050405020304" charset="0"/>
              <a:cs typeface="Times New Roman" panose="02020603050405020304" charset="0"/>
            </a:endParaRPr>
          </a:p>
          <a:p>
            <a:pPr marL="342900" indent="-342900" algn="l">
              <a:lnSpc>
                <a:spcPct val="100000"/>
              </a:lnSpc>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FoodCategory - Chỉ đươc tìm kiểm</a:t>
            </a:r>
            <a:endParaRPr lang="vi-VN" altLang="en-US" sz="2200">
              <a:latin typeface="Times New Roman" panose="02020603050405020304" charset="0"/>
              <a:cs typeface="Times New Roman" panose="02020603050405020304" charset="0"/>
            </a:endParaRPr>
          </a:p>
          <a:p>
            <a:pPr marL="342900" indent="-342900" algn="l">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Table - Chỉ được tìm kiếm</a:t>
            </a:r>
            <a:endParaRPr lang="vi-VN" altLang="en-US" sz="2200">
              <a:latin typeface="Times New Roman" panose="02020603050405020304" charset="0"/>
              <a:cs typeface="Times New Roman" panose="02020603050405020304" charset="0"/>
            </a:endParaRPr>
          </a:p>
          <a:p>
            <a:pPr marL="342900" indent="-342900" algn="l">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rPr>
              <a:t>Infomation Nhân viên - Chỉ được tìm kiếm</a:t>
            </a:r>
            <a:endParaRPr lang="vi-VN" altLang="en-US" sz="2200">
              <a:latin typeface="Times New Roman" panose="02020603050405020304" charset="0"/>
              <a:cs typeface="Times New Roman" panose="02020603050405020304" charset="0"/>
            </a:endParaRPr>
          </a:p>
          <a:p>
            <a:pPr indent="0">
              <a:lnSpc>
                <a:spcPct val="150000"/>
              </a:lnSpc>
              <a:buFont typeface="Arial" panose="020B0604020202020204" pitchFamily="34" charset="0"/>
              <a:buNone/>
            </a:pPr>
            <a:endParaRPr lang="vi-VN" altLang="en-US" sz="2200">
              <a:latin typeface="Times New Roman" panose="02020603050405020304" charset="0"/>
              <a:cs typeface="Times New Roman" panose="02020603050405020304" charset="0"/>
            </a:endParaRPr>
          </a:p>
        </p:txBody>
      </p:sp>
      <p:sp>
        <p:nvSpPr>
          <p:cNvPr id="12" name="Text Box 11"/>
          <p:cNvSpPr txBox="1"/>
          <p:nvPr/>
        </p:nvSpPr>
        <p:spPr>
          <a:xfrm>
            <a:off x="6529705" y="2907030"/>
            <a:ext cx="3881120" cy="2568575"/>
          </a:xfrm>
          <a:prstGeom prst="rect">
            <a:avLst/>
          </a:prstGeom>
          <a:noFill/>
        </p:spPr>
        <p:txBody>
          <a:bodyPr wrap="square" rtlCol="0">
            <a:spAutoFit/>
          </a:bodyPr>
          <a:p>
            <a:pPr marL="285750" indent="-285750">
              <a:lnSpc>
                <a:spcPct val="100000"/>
              </a:lnSpc>
              <a:buFont typeface="Arial" panose="020B0604020202020204" pitchFamily="34" charset="0"/>
              <a:buChar char="•"/>
            </a:pPr>
            <a:r>
              <a:rPr lang="vi-VN" altLang="en-US" sz="2200">
                <a:latin typeface="Times New Roman" panose="02020603050405020304" charset="0"/>
                <a:cs typeface="Times New Roman" panose="02020603050405020304" charset="0"/>
              </a:rPr>
              <a:t>Order Food/Thanh toán : Trừ chức năng thêm món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Update thông tin cá nhân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Change Password cá nhân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Hỗ trợ</a:t>
            </a:r>
            <a:endParaRPr lang="vi-VN" altLang="en-US">
              <a:latin typeface="Times New Roman" panose="02020603050405020304" charset="0"/>
              <a:cs typeface="Times New Roman" panose="02020603050405020304" charset="0"/>
            </a:endParaRPr>
          </a:p>
          <a:p>
            <a:endParaRPr lang="en-US"/>
          </a:p>
        </p:txBody>
      </p:sp>
      <p:sp>
        <p:nvSpPr>
          <p:cNvPr id="13" name="Text Box 12"/>
          <p:cNvSpPr txBox="1"/>
          <p:nvPr/>
        </p:nvSpPr>
        <p:spPr>
          <a:xfrm>
            <a:off x="428625" y="1687830"/>
            <a:ext cx="2498090" cy="491490"/>
          </a:xfrm>
          <a:prstGeom prst="rect">
            <a:avLst/>
          </a:prstGeom>
          <a:noFill/>
        </p:spPr>
        <p:txBody>
          <a:bodyPr wrap="square" rtlCol="0">
            <a:spAutoFit/>
          </a:bodyPr>
          <a:p>
            <a:pPr marL="285750" indent="-285750" algn="l">
              <a:buFont typeface="Wingdings" panose="05000000000000000000" charset="0"/>
              <a:buChar char="o"/>
            </a:pPr>
            <a:r>
              <a:rPr lang="vi-VN" altLang="en-US" sz="2600">
                <a:latin typeface="Times New Roman" panose="02020603050405020304" charset="0"/>
                <a:cs typeface="Times New Roman" panose="02020603050405020304" charset="0"/>
              </a:rPr>
              <a:t> Chức năng</a:t>
            </a:r>
            <a:endParaRPr lang="vi-VN" altLang="en-US" sz="26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11125"/>
            <a:ext cx="10972800" cy="582613"/>
          </a:xfrm>
        </p:spPr>
        <p:txBody>
          <a:bodyPr/>
          <a:p>
            <a:pPr marL="571500" indent="-571500" algn="ctr">
              <a:buFont typeface="Wingdings" panose="05000000000000000000" charset="0"/>
              <a:buChar char="Ø"/>
            </a:pPr>
            <a:r>
              <a:rPr lang="vi-VN" altLang="en-US">
                <a:latin typeface="Times New Roman" panose="02020603050405020304" charset="0"/>
                <a:cs typeface="Times New Roman" panose="02020603050405020304" charset="0"/>
              </a:rPr>
              <a:t>Phân Quyền</a:t>
            </a:r>
            <a:endParaRPr lang="vi-VN" altLang="en-US">
              <a:latin typeface="Times New Roman" panose="02020603050405020304" charset="0"/>
              <a:cs typeface="Times New Roman" panose="02020603050405020304" charset="0"/>
            </a:endParaRPr>
          </a:p>
        </p:txBody>
      </p:sp>
      <p:sp>
        <p:nvSpPr>
          <p:cNvPr id="5" name="Text Box 4"/>
          <p:cNvSpPr txBox="1"/>
          <p:nvPr/>
        </p:nvSpPr>
        <p:spPr>
          <a:xfrm>
            <a:off x="428625" y="931545"/>
            <a:ext cx="11005185" cy="460375"/>
          </a:xfrm>
          <a:prstGeom prst="rect">
            <a:avLst/>
          </a:prstGeom>
          <a:noFill/>
        </p:spPr>
        <p:txBody>
          <a:bodyPr wrap="square" rtlCol="0">
            <a:spAutoFit/>
          </a:bodyPr>
          <a:p>
            <a:pPr marL="457200" indent="-457200" algn="l">
              <a:buFont typeface="Wingdings" panose="05000000000000000000" charset="0"/>
              <a:buChar char="§"/>
            </a:pPr>
            <a:r>
              <a:rPr lang="vi-VN" altLang="en-US" sz="2400"/>
              <a:t>User - Nhân viên Order</a:t>
            </a:r>
            <a:endParaRPr lang="vi-VN" altLang="en-US" sz="2400"/>
          </a:p>
        </p:txBody>
      </p:sp>
      <p:sp>
        <p:nvSpPr>
          <p:cNvPr id="6" name="Text Box 5"/>
          <p:cNvSpPr txBox="1"/>
          <p:nvPr/>
        </p:nvSpPr>
        <p:spPr>
          <a:xfrm>
            <a:off x="428625" y="2907030"/>
            <a:ext cx="5768975" cy="2968625"/>
          </a:xfrm>
          <a:prstGeom prst="rect">
            <a:avLst/>
          </a:prstGeom>
          <a:noFill/>
        </p:spPr>
        <p:txBody>
          <a:bodyPr wrap="square" rtlCol="0">
            <a:spAutoFit/>
          </a:bodyPr>
          <a:p>
            <a:pPr marL="342900" indent="-342900" algn="l">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Food - Chỉ được tìm kiếm và In menu Food</a:t>
            </a:r>
            <a:endParaRPr lang="vi-VN" altLang="en-US" sz="2200">
              <a:latin typeface="Times New Roman" panose="02020603050405020304" charset="0"/>
              <a:cs typeface="Times New Roman" panose="02020603050405020304" charset="0"/>
            </a:endParaRPr>
          </a:p>
          <a:p>
            <a:pPr marL="342900" indent="-342900" algn="l">
              <a:lnSpc>
                <a:spcPct val="100000"/>
              </a:lnSpc>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FoodCategory - Chỉ đươc tìm kiểm</a:t>
            </a:r>
            <a:endParaRPr lang="vi-VN" altLang="en-US" sz="2200">
              <a:latin typeface="Times New Roman" panose="02020603050405020304" charset="0"/>
              <a:cs typeface="Times New Roman" panose="02020603050405020304" charset="0"/>
            </a:endParaRPr>
          </a:p>
          <a:p>
            <a:pPr marL="342900" indent="-342900" algn="l">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rPr>
              <a:t>Quản lý Infomation Table - Chỉ được tìm kiếm</a:t>
            </a:r>
            <a:endParaRPr lang="vi-VN" altLang="en-US" sz="2200">
              <a:latin typeface="Times New Roman" panose="02020603050405020304" charset="0"/>
              <a:cs typeface="Times New Roman" panose="02020603050405020304" charset="0"/>
            </a:endParaRPr>
          </a:p>
          <a:p>
            <a:pPr marL="342900" indent="-342900" algn="l">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rPr>
              <a:t>Infomation Nhân viên - Chỉ được tìm kiếm</a:t>
            </a:r>
            <a:endParaRPr lang="vi-VN" altLang="en-US" sz="2200">
              <a:latin typeface="Times New Roman" panose="02020603050405020304" charset="0"/>
              <a:cs typeface="Times New Roman" panose="02020603050405020304" charset="0"/>
            </a:endParaRPr>
          </a:p>
          <a:p>
            <a:pPr indent="0">
              <a:lnSpc>
                <a:spcPct val="150000"/>
              </a:lnSpc>
              <a:buFont typeface="Arial" panose="020B0604020202020204" pitchFamily="34" charset="0"/>
              <a:buNone/>
            </a:pPr>
            <a:endParaRPr lang="vi-VN" altLang="en-US" sz="2200">
              <a:latin typeface="Times New Roman" panose="02020603050405020304" charset="0"/>
              <a:cs typeface="Times New Roman" panose="02020603050405020304" charset="0"/>
            </a:endParaRPr>
          </a:p>
        </p:txBody>
      </p:sp>
      <p:sp>
        <p:nvSpPr>
          <p:cNvPr id="7" name="Text Box 6"/>
          <p:cNvSpPr txBox="1"/>
          <p:nvPr/>
        </p:nvSpPr>
        <p:spPr>
          <a:xfrm>
            <a:off x="6529705" y="2907030"/>
            <a:ext cx="3881120" cy="2568575"/>
          </a:xfrm>
          <a:prstGeom prst="rect">
            <a:avLst/>
          </a:prstGeom>
          <a:noFill/>
        </p:spPr>
        <p:txBody>
          <a:bodyPr wrap="square" rtlCol="0">
            <a:spAutoFit/>
          </a:bodyPr>
          <a:p>
            <a:pPr marL="285750" indent="-285750">
              <a:lnSpc>
                <a:spcPct val="100000"/>
              </a:lnSpc>
              <a:buFont typeface="Arial" panose="020B0604020202020204" pitchFamily="34" charset="0"/>
              <a:buChar char="•"/>
            </a:pPr>
            <a:r>
              <a:rPr lang="vi-VN" altLang="en-US" sz="2200">
                <a:latin typeface="Times New Roman" panose="02020603050405020304" charset="0"/>
                <a:cs typeface="Times New Roman" panose="02020603050405020304" charset="0"/>
              </a:rPr>
              <a:t>Order Food - trừ chức năng thanh toán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Update thông tin cá nhân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Change Password cá nhân</a:t>
            </a:r>
            <a:endParaRPr lang="vi-VN" altLang="en-US" sz="22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vi-VN" altLang="en-US" sz="2200">
                <a:latin typeface="Times New Roman" panose="02020603050405020304" charset="0"/>
                <a:cs typeface="Times New Roman" panose="02020603050405020304" charset="0"/>
                <a:sym typeface="+mn-ea"/>
              </a:rPr>
              <a:t>Hỗ trợ</a:t>
            </a:r>
            <a:endParaRPr lang="vi-VN" altLang="en-US">
              <a:latin typeface="Times New Roman" panose="02020603050405020304" charset="0"/>
              <a:cs typeface="Times New Roman" panose="02020603050405020304" charset="0"/>
            </a:endParaRPr>
          </a:p>
          <a:p>
            <a:endParaRPr lang="en-US"/>
          </a:p>
        </p:txBody>
      </p:sp>
      <p:sp>
        <p:nvSpPr>
          <p:cNvPr id="8" name="Text Box 7"/>
          <p:cNvSpPr txBox="1"/>
          <p:nvPr/>
        </p:nvSpPr>
        <p:spPr>
          <a:xfrm>
            <a:off x="428625" y="1687830"/>
            <a:ext cx="2498090" cy="491490"/>
          </a:xfrm>
          <a:prstGeom prst="rect">
            <a:avLst/>
          </a:prstGeom>
          <a:noFill/>
        </p:spPr>
        <p:txBody>
          <a:bodyPr wrap="square" rtlCol="0">
            <a:spAutoFit/>
          </a:bodyPr>
          <a:p>
            <a:pPr marL="285750" indent="-285750" algn="l">
              <a:buFont typeface="Wingdings" panose="05000000000000000000" charset="0"/>
              <a:buChar char="o"/>
            </a:pPr>
            <a:r>
              <a:rPr lang="vi-VN" altLang="en-US" sz="2600">
                <a:latin typeface="Times New Roman" panose="02020603050405020304" charset="0"/>
                <a:cs typeface="Times New Roman" panose="02020603050405020304" charset="0"/>
              </a:rPr>
              <a:t> Chức năng</a:t>
            </a:r>
            <a:endParaRPr lang="vi-VN" altLang="en-US" sz="26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76225" y="815975"/>
            <a:ext cx="11421110" cy="5837555"/>
          </a:xfrm>
          <a:prstGeom prst="rect">
            <a:avLst/>
          </a:prstGeom>
        </p:spPr>
      </p:pic>
      <p:sp>
        <p:nvSpPr>
          <p:cNvPr id="6" name="Title 5"/>
          <p:cNvSpPr>
            <a:spLocks noGrp="1"/>
          </p:cNvSpPr>
          <p:nvPr>
            <p:ph type="title"/>
          </p:nvPr>
        </p:nvSpPr>
        <p:spPr>
          <a:xfrm>
            <a:off x="529590" y="97790"/>
            <a:ext cx="10972800" cy="582613"/>
          </a:xfrm>
        </p:spPr>
        <p:txBody>
          <a:bodyPr/>
          <a:p>
            <a:pPr marL="571500" indent="-571500" algn="ctr">
              <a:buFont typeface="Wingdings" panose="05000000000000000000" charset="0"/>
              <a:buChar char="Ø"/>
            </a:pPr>
            <a:r>
              <a:rPr lang="vi-VN" altLang="en-US" sz="3000">
                <a:latin typeface="Times New Roman" panose="02020603050405020304" charset="0"/>
                <a:cs typeface="Times New Roman" panose="02020603050405020304" charset="0"/>
              </a:rPr>
              <a:t>Giao diện dành cho Admin</a:t>
            </a:r>
            <a:endParaRPr lang="vi-VN" altLang="en-US" sz="3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22580" y="835660"/>
            <a:ext cx="11386185" cy="5756275"/>
          </a:xfrm>
          <a:prstGeom prst="rect">
            <a:avLst/>
          </a:prstGeom>
        </p:spPr>
      </p:pic>
      <p:sp>
        <p:nvSpPr>
          <p:cNvPr id="6" name="Title 5"/>
          <p:cNvSpPr>
            <a:spLocks noGrp="1"/>
          </p:cNvSpPr>
          <p:nvPr>
            <p:ph type="title"/>
          </p:nvPr>
        </p:nvSpPr>
        <p:spPr>
          <a:xfrm>
            <a:off x="529590" y="97790"/>
            <a:ext cx="10972800" cy="582613"/>
          </a:xfrm>
        </p:spPr>
        <p:txBody>
          <a:bodyPr/>
          <a:p>
            <a:pPr marL="571500" indent="-571500" algn="ctr">
              <a:buFont typeface="Wingdings" panose="05000000000000000000" charset="0"/>
              <a:buChar char="Ø"/>
            </a:pPr>
            <a:r>
              <a:rPr lang="vi-VN" altLang="en-US" sz="3000">
                <a:latin typeface="Times New Roman" panose="02020603050405020304" charset="0"/>
                <a:cs typeface="Times New Roman" panose="02020603050405020304" charset="0"/>
              </a:rPr>
              <a:t>Giao diện dành cho User - NV Thu ngân</a:t>
            </a:r>
            <a:endParaRPr lang="vi-VN" altLang="en-US" sz="3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2483</Words>
  <Application>WPS Presentation</Application>
  <PresentationFormat>Widescreen</PresentationFormat>
  <Paragraphs>147</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 Unicode MS</vt:lpstr>
      <vt:lpstr>Calibri Light</vt:lpstr>
      <vt:lpstr>Calibri</vt:lpstr>
      <vt:lpstr>Microsoft YaHei</vt:lpstr>
      <vt:lpstr>Times New Roman</vt:lpstr>
      <vt:lpstr>Wingdings</vt:lpstr>
      <vt:lpstr>Blue Waves</vt:lpstr>
      <vt:lpstr>PowerPoint 演示文稿</vt:lpstr>
      <vt:lpstr>PowerPoint 演示文稿</vt:lpstr>
      <vt:lpstr>PowerPoint 演示文稿</vt:lpstr>
      <vt:lpstr>PowerPoint 演示文稿</vt:lpstr>
      <vt:lpstr>PowerPoint 演示文稿</vt:lpstr>
      <vt:lpstr>Phân Quyền</vt:lpstr>
      <vt:lpstr>Phân Quyền</vt:lpstr>
      <vt:lpstr>Phân Quyền</vt:lpstr>
      <vt:lpstr>Phân Quyền</vt:lpstr>
      <vt:lpstr>Phân Quyền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THỦ DẦU MỘT KHOA KỸ THUẬT CÔNG NGHỆ</dc:title>
  <dc:creator>phucc</dc:creator>
  <cp:lastModifiedBy>phucc</cp:lastModifiedBy>
  <cp:revision>45</cp:revision>
  <dcterms:created xsi:type="dcterms:W3CDTF">2019-05-12T11:07:47Z</dcterms:created>
  <dcterms:modified xsi:type="dcterms:W3CDTF">2019-05-13T12:13:43Z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