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434" autoAdjust="0"/>
  </p:normalViewPr>
  <p:slideViewPr>
    <p:cSldViewPr snapToGrid="0">
      <p:cViewPr varScale="1">
        <p:scale>
          <a:sx n="70" d="100"/>
          <a:sy n="70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BE074-E04A-422D-AEA0-584D886CA0DD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6E1A1-10DF-46B1-B6DD-D52ADD2F1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069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BE074-E04A-422D-AEA0-584D886CA0DD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6E1A1-10DF-46B1-B6DD-D52ADD2F1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03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BE074-E04A-422D-AEA0-584D886CA0DD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6E1A1-10DF-46B1-B6DD-D52ADD2F1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637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BE074-E04A-422D-AEA0-584D886CA0DD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6E1A1-10DF-46B1-B6DD-D52ADD2F1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031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BE074-E04A-422D-AEA0-584D886CA0DD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6E1A1-10DF-46B1-B6DD-D52ADD2F1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830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BE074-E04A-422D-AEA0-584D886CA0DD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6E1A1-10DF-46B1-B6DD-D52ADD2F1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761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BE074-E04A-422D-AEA0-584D886CA0DD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6E1A1-10DF-46B1-B6DD-D52ADD2F1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077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BE074-E04A-422D-AEA0-584D886CA0DD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6E1A1-10DF-46B1-B6DD-D52ADD2F1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264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BE074-E04A-422D-AEA0-584D886CA0DD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6E1A1-10DF-46B1-B6DD-D52ADD2F1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007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BE074-E04A-422D-AEA0-584D886CA0DD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6E1A1-10DF-46B1-B6DD-D52ADD2F1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319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BE074-E04A-422D-AEA0-584D886CA0DD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6E1A1-10DF-46B1-B6DD-D52ADD2F1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392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6BE074-E04A-422D-AEA0-584D886CA0DD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F6E1A1-10DF-46B1-B6DD-D52ADD2F1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096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409433" y="627797"/>
            <a:ext cx="6755642" cy="59913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9433" y="218365"/>
            <a:ext cx="11136573" cy="409432"/>
          </a:xfrm>
        </p:spPr>
        <p:txBody>
          <a:bodyPr>
            <a:normAutofit/>
          </a:bodyPr>
          <a:lstStyle/>
          <a:p>
            <a:r>
              <a:rPr lang="en-US" sz="2000" b="1" smtClean="0"/>
              <a:t>TÌM CÂY KHUNG NHỎ NHẤT BẰNG THUẬT TOÁN KRUSKAL</a:t>
            </a:r>
            <a:endParaRPr lang="en-US" sz="2000" b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9433" y="627797"/>
            <a:ext cx="11409528" cy="5991367"/>
          </a:xfrm>
        </p:spPr>
        <p:txBody>
          <a:bodyPr>
            <a:normAutofit lnSpcReduction="10000"/>
          </a:bodyPr>
          <a:lstStyle/>
          <a:p>
            <a:pPr algn="l"/>
            <a:r>
              <a:rPr lang="en-US"/>
              <a:t>Gọi E : tập cạnh của G</a:t>
            </a:r>
          </a:p>
          <a:p>
            <a:pPr algn="l"/>
            <a:r>
              <a:rPr lang="en-US"/>
              <a:t>       T : lưu trữ tập cạnh cây khung của G</a:t>
            </a:r>
          </a:p>
          <a:p>
            <a:pPr algn="l"/>
            <a:r>
              <a:rPr lang="en-US"/>
              <a:t>void Kruskal()</a:t>
            </a:r>
          </a:p>
          <a:p>
            <a:pPr algn="l"/>
            <a:r>
              <a:rPr lang="en-US"/>
              <a:t>{</a:t>
            </a:r>
          </a:p>
          <a:p>
            <a:pPr algn="l"/>
            <a:r>
              <a:rPr lang="en-US"/>
              <a:t>	T = Ǿ ;</a:t>
            </a:r>
          </a:p>
          <a:p>
            <a:pPr algn="l"/>
            <a:r>
              <a:rPr lang="en-US"/>
              <a:t>	Gán nhãn khác nhau cho các đỉnh v thuộc V</a:t>
            </a:r>
          </a:p>
          <a:p>
            <a:pPr algn="l"/>
            <a:r>
              <a:rPr lang="en-US"/>
              <a:t>	Sắp thứ tự tập cạnh E tăng dần theo trọng số</a:t>
            </a:r>
          </a:p>
          <a:p>
            <a:pPr algn="l"/>
            <a:r>
              <a:rPr lang="en-US"/>
              <a:t>	For( cạnh(u,v) thuộc E)</a:t>
            </a:r>
          </a:p>
          <a:p>
            <a:pPr algn="l"/>
            <a:r>
              <a:rPr lang="en-US"/>
              <a:t>		Nếu nhãn(u) # nhãn(v)</a:t>
            </a:r>
          </a:p>
          <a:p>
            <a:pPr algn="l"/>
            <a:r>
              <a:rPr lang="en-US"/>
              <a:t>		{</a:t>
            </a:r>
          </a:p>
          <a:p>
            <a:pPr algn="l"/>
            <a:r>
              <a:rPr lang="en-US"/>
              <a:t>			T = T </a:t>
            </a:r>
            <a:r>
              <a:rPr lang="en-US">
                <a:sym typeface="Symbol" panose="05050102010706020507" pitchFamily="18" charset="2"/>
              </a:rPr>
              <a:t></a:t>
            </a:r>
            <a:r>
              <a:rPr lang="en-US"/>
              <a:t> {cạnh(u,v)}</a:t>
            </a:r>
          </a:p>
          <a:p>
            <a:pPr algn="l"/>
            <a:r>
              <a:rPr lang="en-US"/>
              <a:t>			Đồng nhất nhãn cho u và v</a:t>
            </a:r>
          </a:p>
          <a:p>
            <a:pPr algn="l"/>
            <a:r>
              <a:rPr lang="en-US"/>
              <a:t>		}</a:t>
            </a:r>
          </a:p>
          <a:p>
            <a:pPr algn="l"/>
            <a:r>
              <a:rPr lang="en-US"/>
              <a:t>}</a:t>
            </a:r>
          </a:p>
          <a:p>
            <a:pPr algn="l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260609" y="627797"/>
            <a:ext cx="4285397" cy="5609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pic>
        <p:nvPicPr>
          <p:cNvPr id="16" name="Picture 1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0608" y="1037230"/>
            <a:ext cx="4931391" cy="277049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07809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716" y="232012"/>
            <a:ext cx="11791666" cy="6482686"/>
          </a:xfrm>
        </p:spPr>
        <p:txBody>
          <a:bodyPr/>
          <a:lstStyle/>
          <a:p>
            <a:pPr marL="0" indent="0">
              <a:buNone/>
            </a:pPr>
            <a:r>
              <a:rPr lang="en-US" smtClean="0"/>
              <a:t>Cạnh (2,3) = 1  có  nhãn(2) ≠ nhãn(3)  </a:t>
            </a:r>
            <a:r>
              <a:rPr lang="en-US" smtClean="0">
                <a:sym typeface="Wingdings" panose="05000000000000000000" pitchFamily="2" charset="2"/>
              </a:rPr>
              <a:t> T  và Đồng nhất nhãn (23)</a:t>
            </a:r>
          </a:p>
          <a:p>
            <a:pPr marL="0" indent="0">
              <a:buNone/>
            </a:pPr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2603640"/>
              </p:ext>
            </p:extLst>
          </p:nvPr>
        </p:nvGraphicFramePr>
        <p:xfrm>
          <a:off x="409428" y="719669"/>
          <a:ext cx="11177520" cy="53672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7190"/>
                <a:gridCol w="1397190"/>
                <a:gridCol w="1397190"/>
                <a:gridCol w="1397190"/>
                <a:gridCol w="1397190"/>
                <a:gridCol w="1397190"/>
                <a:gridCol w="1397190"/>
                <a:gridCol w="1397190"/>
              </a:tblGrid>
              <a:tr h="596359">
                <a:tc>
                  <a:txBody>
                    <a:bodyPr/>
                    <a:lstStyle/>
                    <a:p>
                      <a:pPr algn="ctr"/>
                      <a:r>
                        <a:rPr lang="en-US" sz="2400" b="1" smtClean="0"/>
                        <a:t>E</a:t>
                      </a:r>
                      <a:endParaRPr lang="en-US" sz="2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smtClean="0"/>
                        <a:t>0</a:t>
                      </a:r>
                      <a:endParaRPr lang="en-US" sz="2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smtClean="0"/>
                        <a:t>1</a:t>
                      </a:r>
                      <a:endParaRPr lang="en-US" sz="2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smtClean="0"/>
                        <a:t>2</a:t>
                      </a:r>
                      <a:endParaRPr lang="en-US" sz="2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smtClean="0"/>
                        <a:t>3</a:t>
                      </a:r>
                      <a:endParaRPr lang="en-US" sz="2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smtClean="0"/>
                        <a:t>4</a:t>
                      </a:r>
                      <a:endParaRPr lang="en-US" sz="2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smtClean="0"/>
                        <a:t>5</a:t>
                      </a:r>
                      <a:endParaRPr lang="en-US" sz="2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smtClean="0"/>
                        <a:t>T</a:t>
                      </a:r>
                      <a:endParaRPr lang="en-US" sz="2400" b="1"/>
                    </a:p>
                  </a:txBody>
                  <a:tcPr anchor="ctr"/>
                </a:tc>
              </a:tr>
              <a:tr h="5963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(2,3) = 1</a:t>
                      </a:r>
                      <a:endParaRPr lang="en-US" sz="240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smtClean="0"/>
                        <a:t>0</a:t>
                      </a:r>
                      <a:endParaRPr lang="en-US" sz="2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smtClean="0"/>
                        <a:t>1</a:t>
                      </a:r>
                      <a:endParaRPr lang="en-US" sz="2400" b="1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b="1" smtClean="0"/>
                        <a:t>23</a:t>
                      </a:r>
                      <a:endParaRPr lang="en-US" sz="2400" b="1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smtClean="0"/>
                        <a:t>4</a:t>
                      </a:r>
                      <a:endParaRPr lang="en-US" sz="2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smtClean="0"/>
                        <a:t>5</a:t>
                      </a:r>
                      <a:endParaRPr lang="en-US" sz="2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smtClean="0"/>
                        <a:t>(2,3) = 1</a:t>
                      </a:r>
                      <a:endParaRPr lang="en-US" sz="2400" b="1"/>
                    </a:p>
                  </a:txBody>
                  <a:tcPr anchor="ctr"/>
                </a:tc>
              </a:tr>
              <a:tr h="5963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(3,4) = 1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 anchor="ctr"/>
                </a:tc>
              </a:tr>
              <a:tr h="5963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(4,5) = 2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 anchor="ctr"/>
                </a:tc>
              </a:tr>
              <a:tr h="5963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(0,5) = 3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 anchor="ctr"/>
                </a:tc>
              </a:tr>
              <a:tr h="5963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(2,5) = 4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 anchor="ctr"/>
                </a:tc>
              </a:tr>
              <a:tr h="5963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(2,4) = 7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 anchor="ctr"/>
                </a:tc>
              </a:tr>
              <a:tr h="5963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(0,1) = 12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 anchor="ctr"/>
                </a:tc>
              </a:tr>
              <a:tr h="5963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(1,2) = 24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4057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716" y="232012"/>
            <a:ext cx="11791666" cy="6482686"/>
          </a:xfrm>
        </p:spPr>
        <p:txBody>
          <a:bodyPr/>
          <a:lstStyle/>
          <a:p>
            <a:pPr marL="0" indent="0">
              <a:buNone/>
            </a:pPr>
            <a:r>
              <a:rPr lang="en-US" smtClean="0"/>
              <a:t>Cạnh (3,4) = 1  có  nhãn(3) ≠ nhãn(4)  </a:t>
            </a:r>
            <a:r>
              <a:rPr lang="en-US" smtClean="0">
                <a:sym typeface="Wingdings" panose="05000000000000000000" pitchFamily="2" charset="2"/>
              </a:rPr>
              <a:t> T  và Đồng nhất nhãn (234)</a:t>
            </a:r>
          </a:p>
          <a:p>
            <a:pPr marL="0" indent="0">
              <a:buNone/>
            </a:pPr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0932204"/>
              </p:ext>
            </p:extLst>
          </p:nvPr>
        </p:nvGraphicFramePr>
        <p:xfrm>
          <a:off x="409428" y="719669"/>
          <a:ext cx="11177520" cy="53672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7190"/>
                <a:gridCol w="1397190"/>
                <a:gridCol w="1397190"/>
                <a:gridCol w="1397190"/>
                <a:gridCol w="1397190"/>
                <a:gridCol w="1397190"/>
                <a:gridCol w="1397190"/>
                <a:gridCol w="1397190"/>
              </a:tblGrid>
              <a:tr h="596359">
                <a:tc>
                  <a:txBody>
                    <a:bodyPr/>
                    <a:lstStyle/>
                    <a:p>
                      <a:pPr algn="ctr"/>
                      <a:r>
                        <a:rPr lang="en-US" sz="2400" b="1" smtClean="0"/>
                        <a:t>E</a:t>
                      </a:r>
                      <a:endParaRPr lang="en-US" sz="2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smtClean="0"/>
                        <a:t>0</a:t>
                      </a:r>
                      <a:endParaRPr lang="en-US" sz="2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smtClean="0"/>
                        <a:t>1</a:t>
                      </a:r>
                      <a:endParaRPr lang="en-US" sz="2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smtClean="0"/>
                        <a:t>2</a:t>
                      </a:r>
                      <a:endParaRPr lang="en-US" sz="2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smtClean="0"/>
                        <a:t>3</a:t>
                      </a:r>
                      <a:endParaRPr lang="en-US" sz="2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smtClean="0"/>
                        <a:t>4</a:t>
                      </a:r>
                      <a:endParaRPr lang="en-US" sz="2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smtClean="0"/>
                        <a:t>5</a:t>
                      </a:r>
                      <a:endParaRPr lang="en-US" sz="2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smtClean="0"/>
                        <a:t>T</a:t>
                      </a:r>
                      <a:endParaRPr lang="en-US" sz="2400" b="1"/>
                    </a:p>
                  </a:txBody>
                  <a:tcPr anchor="ctr"/>
                </a:tc>
              </a:tr>
              <a:tr h="5963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(2,3) = 1</a:t>
                      </a:r>
                      <a:endParaRPr lang="en-US" sz="240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smtClean="0"/>
                        <a:t>0</a:t>
                      </a:r>
                      <a:endParaRPr lang="en-US" sz="2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smtClean="0"/>
                        <a:t>1</a:t>
                      </a:r>
                      <a:endParaRPr lang="en-US" sz="2400" b="1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b="1" smtClean="0"/>
                        <a:t>23</a:t>
                      </a:r>
                      <a:endParaRPr lang="en-US" sz="2400" b="1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smtClean="0"/>
                        <a:t>4</a:t>
                      </a:r>
                      <a:endParaRPr lang="en-US" sz="2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smtClean="0"/>
                        <a:t>5</a:t>
                      </a:r>
                      <a:endParaRPr lang="en-US" sz="2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smtClean="0"/>
                        <a:t>(2,3) = 1</a:t>
                      </a:r>
                      <a:endParaRPr lang="en-US" sz="2400" b="1"/>
                    </a:p>
                  </a:txBody>
                  <a:tcPr anchor="ctr"/>
                </a:tc>
              </a:tr>
              <a:tr h="5963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(3,4) = 1</a:t>
                      </a:r>
                      <a:endParaRPr lang="en-US" sz="240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smtClean="0"/>
                        <a:t>0</a:t>
                      </a:r>
                      <a:endParaRPr lang="en-US" sz="2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smtClean="0"/>
                        <a:t>1</a:t>
                      </a:r>
                      <a:endParaRPr lang="en-US" sz="2400" b="1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2400" b="1" smtClean="0"/>
                        <a:t>234</a:t>
                      </a:r>
                      <a:endParaRPr lang="en-US" sz="2400" b="1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smtClean="0"/>
                        <a:t>5</a:t>
                      </a:r>
                      <a:endParaRPr lang="en-US" sz="2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smtClean="0"/>
                        <a:t>(3,4) = 1</a:t>
                      </a:r>
                      <a:endParaRPr lang="en-US" sz="2400" b="1"/>
                    </a:p>
                  </a:txBody>
                  <a:tcPr anchor="ctr"/>
                </a:tc>
              </a:tr>
              <a:tr h="5963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(4,5) = 2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 anchor="ctr"/>
                </a:tc>
              </a:tr>
              <a:tr h="5963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(0,5) = 3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 anchor="ctr"/>
                </a:tc>
              </a:tr>
              <a:tr h="5963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(2,5) = 4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 anchor="ctr"/>
                </a:tc>
              </a:tr>
              <a:tr h="5963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(2,4) = 7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 anchor="ctr"/>
                </a:tc>
              </a:tr>
              <a:tr h="5963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(0,1) = 12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 anchor="ctr"/>
                </a:tc>
              </a:tr>
              <a:tr h="5963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(1,2) = 24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9981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716" y="232012"/>
            <a:ext cx="11791666" cy="6482686"/>
          </a:xfrm>
        </p:spPr>
        <p:txBody>
          <a:bodyPr/>
          <a:lstStyle/>
          <a:p>
            <a:pPr marL="0" indent="0">
              <a:buNone/>
            </a:pPr>
            <a:r>
              <a:rPr lang="en-US" smtClean="0"/>
              <a:t>Cạnh (4,5) = 2  có  nhãn(4) ≠ nhãn(5)  </a:t>
            </a:r>
            <a:r>
              <a:rPr lang="en-US" smtClean="0">
                <a:sym typeface="Wingdings" panose="05000000000000000000" pitchFamily="2" charset="2"/>
              </a:rPr>
              <a:t> T và Đồng nhất nhãn (2345)</a:t>
            </a:r>
          </a:p>
          <a:p>
            <a:pPr marL="0" indent="0">
              <a:buNone/>
            </a:pPr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6814014"/>
              </p:ext>
            </p:extLst>
          </p:nvPr>
        </p:nvGraphicFramePr>
        <p:xfrm>
          <a:off x="409428" y="719669"/>
          <a:ext cx="11177520" cy="53672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7190"/>
                <a:gridCol w="1397190"/>
                <a:gridCol w="1397190"/>
                <a:gridCol w="1397190"/>
                <a:gridCol w="1397190"/>
                <a:gridCol w="1397190"/>
                <a:gridCol w="1397190"/>
                <a:gridCol w="1397190"/>
              </a:tblGrid>
              <a:tr h="596359">
                <a:tc>
                  <a:txBody>
                    <a:bodyPr/>
                    <a:lstStyle/>
                    <a:p>
                      <a:pPr algn="ctr"/>
                      <a:r>
                        <a:rPr lang="en-US" sz="2400" b="1" smtClean="0"/>
                        <a:t>E</a:t>
                      </a:r>
                      <a:endParaRPr lang="en-US" sz="2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smtClean="0"/>
                        <a:t>0</a:t>
                      </a:r>
                      <a:endParaRPr lang="en-US" sz="2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smtClean="0"/>
                        <a:t>1</a:t>
                      </a:r>
                      <a:endParaRPr lang="en-US" sz="2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smtClean="0"/>
                        <a:t>2</a:t>
                      </a:r>
                      <a:endParaRPr lang="en-US" sz="2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smtClean="0"/>
                        <a:t>3</a:t>
                      </a:r>
                      <a:endParaRPr lang="en-US" sz="2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smtClean="0"/>
                        <a:t>4</a:t>
                      </a:r>
                      <a:endParaRPr lang="en-US" sz="2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smtClean="0"/>
                        <a:t>5</a:t>
                      </a:r>
                      <a:endParaRPr lang="en-US" sz="2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smtClean="0"/>
                        <a:t>T</a:t>
                      </a:r>
                      <a:endParaRPr lang="en-US" sz="2400" b="1"/>
                    </a:p>
                  </a:txBody>
                  <a:tcPr anchor="ctr"/>
                </a:tc>
              </a:tr>
              <a:tr h="5963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(2,3) = 1</a:t>
                      </a:r>
                      <a:endParaRPr lang="en-US" sz="240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smtClean="0"/>
                        <a:t>0</a:t>
                      </a:r>
                      <a:endParaRPr lang="en-US" sz="2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smtClean="0"/>
                        <a:t>0</a:t>
                      </a:r>
                      <a:endParaRPr lang="en-US" sz="2400" b="1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b="1" smtClean="0"/>
                        <a:t>23</a:t>
                      </a:r>
                      <a:endParaRPr lang="en-US" sz="2400" b="1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smtClean="0"/>
                        <a:t>4</a:t>
                      </a:r>
                      <a:endParaRPr lang="en-US" sz="2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smtClean="0"/>
                        <a:t>5</a:t>
                      </a:r>
                      <a:endParaRPr lang="en-US" sz="2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smtClean="0"/>
                        <a:t>(2,3) = 1</a:t>
                      </a:r>
                      <a:endParaRPr lang="en-US" sz="2400" b="1"/>
                    </a:p>
                  </a:txBody>
                  <a:tcPr anchor="ctr"/>
                </a:tc>
              </a:tr>
              <a:tr h="5963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(3,4) = 1</a:t>
                      </a:r>
                      <a:endParaRPr lang="en-US" sz="240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smtClean="0"/>
                        <a:t>0</a:t>
                      </a:r>
                      <a:endParaRPr lang="en-US" sz="2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smtClean="0"/>
                        <a:t>1</a:t>
                      </a:r>
                      <a:endParaRPr lang="en-US" sz="2400" b="1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2400" b="1" smtClean="0"/>
                        <a:t>234</a:t>
                      </a:r>
                      <a:endParaRPr lang="en-US" sz="2400" b="1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smtClean="0"/>
                        <a:t>5</a:t>
                      </a:r>
                      <a:endParaRPr lang="en-US" sz="2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smtClean="0"/>
                        <a:t>(3,4) = 1</a:t>
                      </a:r>
                      <a:endParaRPr lang="en-US" sz="2400" b="1"/>
                    </a:p>
                  </a:txBody>
                  <a:tcPr anchor="ctr"/>
                </a:tc>
              </a:tr>
              <a:tr h="5963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(4,5) = 2</a:t>
                      </a:r>
                      <a:endParaRPr lang="en-US" sz="240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smtClean="0"/>
                        <a:t>0</a:t>
                      </a:r>
                      <a:endParaRPr lang="en-US" sz="2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smtClean="0"/>
                        <a:t>1</a:t>
                      </a:r>
                      <a:endParaRPr lang="en-US" sz="2400" b="1"/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2400" b="1" smtClean="0"/>
                        <a:t>2345</a:t>
                      </a:r>
                      <a:endParaRPr lang="en-US" sz="2400" b="1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smtClean="0"/>
                        <a:t>(4,5) = 2</a:t>
                      </a:r>
                      <a:endParaRPr lang="en-US" sz="2400" b="1"/>
                    </a:p>
                  </a:txBody>
                  <a:tcPr anchor="ctr"/>
                </a:tc>
              </a:tr>
              <a:tr h="5963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(0,5) = 3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 anchor="ctr"/>
                </a:tc>
              </a:tr>
              <a:tr h="5963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(2,5) = 4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 anchor="ctr"/>
                </a:tc>
              </a:tr>
              <a:tr h="5963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(2,4) = 7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 anchor="ctr"/>
                </a:tc>
              </a:tr>
              <a:tr h="5963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(0,1) = 12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 anchor="ctr"/>
                </a:tc>
              </a:tr>
              <a:tr h="5963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(1,2) = 24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1619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716" y="232012"/>
            <a:ext cx="11791666" cy="6482686"/>
          </a:xfrm>
        </p:spPr>
        <p:txBody>
          <a:bodyPr/>
          <a:lstStyle/>
          <a:p>
            <a:pPr marL="0" indent="0">
              <a:buNone/>
            </a:pPr>
            <a:r>
              <a:rPr lang="en-US" smtClean="0"/>
              <a:t>Cạnh (0,5) = 3  có  nhãn(0) ≠ nhãn(5)  </a:t>
            </a:r>
            <a:r>
              <a:rPr lang="en-US" smtClean="0">
                <a:sym typeface="Wingdings" panose="05000000000000000000" pitchFamily="2" charset="2"/>
              </a:rPr>
              <a:t> T  và Đồng nhất nhãn (02345)</a:t>
            </a:r>
          </a:p>
          <a:p>
            <a:pPr marL="0" indent="0">
              <a:buNone/>
            </a:pPr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7263513"/>
              </p:ext>
            </p:extLst>
          </p:nvPr>
        </p:nvGraphicFramePr>
        <p:xfrm>
          <a:off x="409428" y="719669"/>
          <a:ext cx="11177520" cy="53672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7190"/>
                <a:gridCol w="1397190"/>
                <a:gridCol w="1397190"/>
                <a:gridCol w="1397190"/>
                <a:gridCol w="1397190"/>
                <a:gridCol w="1397190"/>
                <a:gridCol w="1397190"/>
                <a:gridCol w="1397190"/>
              </a:tblGrid>
              <a:tr h="596359">
                <a:tc>
                  <a:txBody>
                    <a:bodyPr/>
                    <a:lstStyle/>
                    <a:p>
                      <a:pPr algn="ctr"/>
                      <a:r>
                        <a:rPr lang="en-US" sz="2400" b="1" smtClean="0"/>
                        <a:t>E</a:t>
                      </a:r>
                      <a:endParaRPr lang="en-US" sz="2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smtClean="0"/>
                        <a:t>0</a:t>
                      </a:r>
                      <a:endParaRPr lang="en-US" sz="2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smtClean="0"/>
                        <a:t>1</a:t>
                      </a:r>
                      <a:endParaRPr lang="en-US" sz="2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smtClean="0"/>
                        <a:t>2</a:t>
                      </a:r>
                      <a:endParaRPr lang="en-US" sz="2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smtClean="0"/>
                        <a:t>3</a:t>
                      </a:r>
                      <a:endParaRPr lang="en-US" sz="2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smtClean="0"/>
                        <a:t>4</a:t>
                      </a:r>
                      <a:endParaRPr lang="en-US" sz="2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smtClean="0"/>
                        <a:t>5</a:t>
                      </a:r>
                      <a:endParaRPr lang="en-US" sz="2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smtClean="0"/>
                        <a:t>T</a:t>
                      </a:r>
                      <a:endParaRPr lang="en-US" sz="2400" b="1"/>
                    </a:p>
                  </a:txBody>
                  <a:tcPr anchor="ctr"/>
                </a:tc>
              </a:tr>
              <a:tr h="5963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(2,3) = 1</a:t>
                      </a:r>
                      <a:endParaRPr lang="en-US" sz="240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smtClean="0"/>
                        <a:t>0</a:t>
                      </a:r>
                      <a:endParaRPr lang="en-US" sz="2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smtClean="0"/>
                        <a:t>0</a:t>
                      </a:r>
                      <a:endParaRPr lang="en-US" sz="2400" b="1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b="1" smtClean="0"/>
                        <a:t>23</a:t>
                      </a:r>
                      <a:endParaRPr lang="en-US" sz="2400" b="1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smtClean="0"/>
                        <a:t>4</a:t>
                      </a:r>
                      <a:endParaRPr lang="en-US" sz="2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smtClean="0"/>
                        <a:t>5</a:t>
                      </a:r>
                      <a:endParaRPr lang="en-US" sz="2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smtClean="0"/>
                        <a:t>(2,3) = 1</a:t>
                      </a:r>
                      <a:endParaRPr lang="en-US" sz="2400" b="1"/>
                    </a:p>
                  </a:txBody>
                  <a:tcPr anchor="ctr"/>
                </a:tc>
              </a:tr>
              <a:tr h="5963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(3,4) = 1</a:t>
                      </a:r>
                      <a:endParaRPr lang="en-US" sz="240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smtClean="0"/>
                        <a:t>0</a:t>
                      </a:r>
                      <a:endParaRPr lang="en-US" sz="2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smtClean="0"/>
                        <a:t>1</a:t>
                      </a:r>
                      <a:endParaRPr lang="en-US" sz="2400" b="1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2400" b="1" smtClean="0"/>
                        <a:t>234</a:t>
                      </a:r>
                      <a:endParaRPr lang="en-US" sz="2400" b="1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smtClean="0"/>
                        <a:t>5</a:t>
                      </a:r>
                      <a:endParaRPr lang="en-US" sz="2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smtClean="0"/>
                        <a:t>(3,4) = 1</a:t>
                      </a:r>
                      <a:endParaRPr lang="en-US" sz="2400" b="1"/>
                    </a:p>
                  </a:txBody>
                  <a:tcPr anchor="ctr"/>
                </a:tc>
              </a:tr>
              <a:tr h="5963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(4,5) = 2</a:t>
                      </a:r>
                      <a:endParaRPr lang="en-US" sz="240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smtClean="0"/>
                        <a:t>0</a:t>
                      </a:r>
                      <a:endParaRPr lang="en-US" sz="2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smtClean="0"/>
                        <a:t>1</a:t>
                      </a:r>
                      <a:endParaRPr lang="en-US" sz="2400" b="1"/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2400" b="1" smtClean="0"/>
                        <a:t>2345</a:t>
                      </a:r>
                      <a:endParaRPr lang="en-US" sz="2400" b="1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smtClean="0"/>
                        <a:t>(4,5) = 2</a:t>
                      </a:r>
                      <a:endParaRPr lang="en-US" sz="2400" b="1"/>
                    </a:p>
                  </a:txBody>
                  <a:tcPr anchor="ctr"/>
                </a:tc>
              </a:tr>
              <a:tr h="5963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(0,5) = 3</a:t>
                      </a:r>
                      <a:endParaRPr lang="en-US" sz="240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smtClean="0"/>
                        <a:t>02345</a:t>
                      </a:r>
                      <a:endParaRPr lang="en-US" sz="2400" b="1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smtClean="0"/>
                        <a:t>1</a:t>
                      </a:r>
                      <a:endParaRPr lang="en-US" sz="2400" b="1"/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2400" b="1" smtClean="0"/>
                        <a:t>02345</a:t>
                      </a:r>
                      <a:endParaRPr lang="en-US" sz="2400" b="1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smtClean="0"/>
                        <a:t>(0,5) = 3</a:t>
                      </a:r>
                      <a:endParaRPr lang="en-US" sz="2400" b="1"/>
                    </a:p>
                  </a:txBody>
                  <a:tcPr anchor="ctr"/>
                </a:tc>
              </a:tr>
              <a:tr h="5963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(2,5) = 4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 anchor="ctr"/>
                </a:tc>
              </a:tr>
              <a:tr h="5963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(2,4) = 7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 anchor="ctr"/>
                </a:tc>
              </a:tr>
              <a:tr h="5963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(0,1) = 12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 anchor="ctr"/>
                </a:tc>
              </a:tr>
              <a:tr h="5963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(1,2) = 24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5542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716" y="232012"/>
            <a:ext cx="11791666" cy="6482686"/>
          </a:xfrm>
        </p:spPr>
        <p:txBody>
          <a:bodyPr/>
          <a:lstStyle/>
          <a:p>
            <a:pPr marL="0" indent="0">
              <a:buNone/>
            </a:pPr>
            <a:r>
              <a:rPr lang="en-US" smtClean="0"/>
              <a:t>Cạnh (2,5) = 4  có  nhãn(2) ≡ nhãn(5)  </a:t>
            </a:r>
            <a:r>
              <a:rPr lang="en-US" smtClean="0">
                <a:sym typeface="Wingdings" panose="05000000000000000000" pitchFamily="2" charset="2"/>
              </a:rPr>
              <a:t> Bỏ qua</a:t>
            </a:r>
          </a:p>
          <a:p>
            <a:pPr marL="0" indent="0">
              <a:buNone/>
            </a:pPr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4551100"/>
              </p:ext>
            </p:extLst>
          </p:nvPr>
        </p:nvGraphicFramePr>
        <p:xfrm>
          <a:off x="409428" y="719669"/>
          <a:ext cx="11177520" cy="53672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7190"/>
                <a:gridCol w="1397190"/>
                <a:gridCol w="1397190"/>
                <a:gridCol w="1397190"/>
                <a:gridCol w="1397190"/>
                <a:gridCol w="1397190"/>
                <a:gridCol w="1397190"/>
                <a:gridCol w="1397190"/>
              </a:tblGrid>
              <a:tr h="596359">
                <a:tc>
                  <a:txBody>
                    <a:bodyPr/>
                    <a:lstStyle/>
                    <a:p>
                      <a:pPr algn="ctr"/>
                      <a:r>
                        <a:rPr lang="en-US" sz="2400" b="1" smtClean="0"/>
                        <a:t>E</a:t>
                      </a:r>
                      <a:endParaRPr lang="en-US" sz="2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smtClean="0"/>
                        <a:t>0</a:t>
                      </a:r>
                      <a:endParaRPr lang="en-US" sz="2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smtClean="0"/>
                        <a:t>1</a:t>
                      </a:r>
                      <a:endParaRPr lang="en-US" sz="2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smtClean="0"/>
                        <a:t>2</a:t>
                      </a:r>
                      <a:endParaRPr lang="en-US" sz="2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smtClean="0"/>
                        <a:t>3</a:t>
                      </a:r>
                      <a:endParaRPr lang="en-US" sz="2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smtClean="0"/>
                        <a:t>4</a:t>
                      </a:r>
                      <a:endParaRPr lang="en-US" sz="2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smtClean="0"/>
                        <a:t>5</a:t>
                      </a:r>
                      <a:endParaRPr lang="en-US" sz="2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smtClean="0"/>
                        <a:t>T</a:t>
                      </a:r>
                      <a:endParaRPr lang="en-US" sz="2400" b="1"/>
                    </a:p>
                  </a:txBody>
                  <a:tcPr anchor="ctr"/>
                </a:tc>
              </a:tr>
              <a:tr h="5963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(2,3) = 1</a:t>
                      </a:r>
                      <a:endParaRPr lang="en-US" sz="240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smtClean="0"/>
                        <a:t>0</a:t>
                      </a:r>
                      <a:endParaRPr lang="en-US" sz="2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smtClean="0"/>
                        <a:t>0</a:t>
                      </a:r>
                      <a:endParaRPr lang="en-US" sz="2400" b="1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b="1" smtClean="0"/>
                        <a:t>23</a:t>
                      </a:r>
                      <a:endParaRPr lang="en-US" sz="2400" b="1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smtClean="0"/>
                        <a:t>4</a:t>
                      </a:r>
                      <a:endParaRPr lang="en-US" sz="2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smtClean="0"/>
                        <a:t>5</a:t>
                      </a:r>
                      <a:endParaRPr lang="en-US" sz="2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smtClean="0"/>
                        <a:t>(2,3) = 1</a:t>
                      </a:r>
                      <a:endParaRPr lang="en-US" sz="2400" b="1"/>
                    </a:p>
                  </a:txBody>
                  <a:tcPr anchor="ctr"/>
                </a:tc>
              </a:tr>
              <a:tr h="5963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(3,4) = 1</a:t>
                      </a:r>
                      <a:endParaRPr lang="en-US" sz="240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smtClean="0"/>
                        <a:t>0</a:t>
                      </a:r>
                      <a:endParaRPr lang="en-US" sz="2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smtClean="0"/>
                        <a:t>1</a:t>
                      </a:r>
                      <a:endParaRPr lang="en-US" sz="2400" b="1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2400" b="1" smtClean="0"/>
                        <a:t>234</a:t>
                      </a:r>
                      <a:endParaRPr lang="en-US" sz="2400" b="1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smtClean="0"/>
                        <a:t>5</a:t>
                      </a:r>
                      <a:endParaRPr lang="en-US" sz="2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smtClean="0"/>
                        <a:t>(3,4) = 1</a:t>
                      </a:r>
                      <a:endParaRPr lang="en-US" sz="2400" b="1"/>
                    </a:p>
                  </a:txBody>
                  <a:tcPr anchor="ctr"/>
                </a:tc>
              </a:tr>
              <a:tr h="5963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(4,5) = 2</a:t>
                      </a:r>
                      <a:endParaRPr lang="en-US" sz="240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smtClean="0"/>
                        <a:t>0</a:t>
                      </a:r>
                      <a:endParaRPr lang="en-US" sz="2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smtClean="0"/>
                        <a:t>1</a:t>
                      </a:r>
                      <a:endParaRPr lang="en-US" sz="2400" b="1"/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2400" b="1" smtClean="0"/>
                        <a:t>2345</a:t>
                      </a:r>
                      <a:endParaRPr lang="en-US" sz="2400" b="1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smtClean="0"/>
                        <a:t>(4,5) = 2</a:t>
                      </a:r>
                      <a:endParaRPr lang="en-US" sz="2400" b="1"/>
                    </a:p>
                  </a:txBody>
                  <a:tcPr anchor="ctr"/>
                </a:tc>
              </a:tr>
              <a:tr h="5963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(0,5) = 3</a:t>
                      </a:r>
                      <a:endParaRPr lang="en-US" sz="240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smtClean="0"/>
                        <a:t>02345</a:t>
                      </a:r>
                      <a:endParaRPr lang="en-US" sz="2400" b="1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smtClean="0"/>
                        <a:t>1</a:t>
                      </a:r>
                      <a:endParaRPr lang="en-US" sz="2400" b="1"/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2400" b="1" smtClean="0"/>
                        <a:t>02345</a:t>
                      </a:r>
                      <a:endParaRPr lang="en-US" sz="2400" b="1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smtClean="0"/>
                        <a:t>(0,5) = 3</a:t>
                      </a:r>
                      <a:endParaRPr lang="en-US" sz="2400" b="1"/>
                    </a:p>
                  </a:txBody>
                  <a:tcPr anchor="ctr"/>
                </a:tc>
              </a:tr>
              <a:tr h="5963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(2,5) = 4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smtClean="0"/>
                        <a:t>X</a:t>
                      </a:r>
                      <a:endParaRPr lang="en-US" sz="2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 anchor="ctr"/>
                </a:tc>
              </a:tr>
              <a:tr h="5963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(2,4) = 7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 anchor="ctr"/>
                </a:tc>
              </a:tr>
              <a:tr h="5963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(0,1) = 12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 anchor="ctr"/>
                </a:tc>
              </a:tr>
              <a:tr h="5963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(1,2) = 24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6964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716" y="232012"/>
            <a:ext cx="11791666" cy="6482686"/>
          </a:xfrm>
        </p:spPr>
        <p:txBody>
          <a:bodyPr/>
          <a:lstStyle/>
          <a:p>
            <a:pPr marL="0" indent="0">
              <a:buNone/>
            </a:pPr>
            <a:r>
              <a:rPr lang="en-US" smtClean="0"/>
              <a:t>Cạnh (2,4) = 7  có  nhãn(2) ≡ nhãn(4)  </a:t>
            </a:r>
            <a:r>
              <a:rPr lang="en-US" smtClean="0">
                <a:sym typeface="Wingdings" panose="05000000000000000000" pitchFamily="2" charset="2"/>
              </a:rPr>
              <a:t> Bỏ qua</a:t>
            </a:r>
          </a:p>
          <a:p>
            <a:pPr marL="0" indent="0">
              <a:buNone/>
            </a:pPr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8895802"/>
              </p:ext>
            </p:extLst>
          </p:nvPr>
        </p:nvGraphicFramePr>
        <p:xfrm>
          <a:off x="409428" y="719669"/>
          <a:ext cx="11177520" cy="53672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7190"/>
                <a:gridCol w="1397190"/>
                <a:gridCol w="1397190"/>
                <a:gridCol w="1397190"/>
                <a:gridCol w="1397190"/>
                <a:gridCol w="1397190"/>
                <a:gridCol w="1397190"/>
                <a:gridCol w="1397190"/>
              </a:tblGrid>
              <a:tr h="596359">
                <a:tc>
                  <a:txBody>
                    <a:bodyPr/>
                    <a:lstStyle/>
                    <a:p>
                      <a:pPr algn="ctr"/>
                      <a:r>
                        <a:rPr lang="en-US" sz="2400" b="1" smtClean="0"/>
                        <a:t>E</a:t>
                      </a:r>
                      <a:endParaRPr lang="en-US" sz="2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smtClean="0"/>
                        <a:t>0</a:t>
                      </a:r>
                      <a:endParaRPr lang="en-US" sz="2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smtClean="0"/>
                        <a:t>1</a:t>
                      </a:r>
                      <a:endParaRPr lang="en-US" sz="2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smtClean="0"/>
                        <a:t>2</a:t>
                      </a:r>
                      <a:endParaRPr lang="en-US" sz="2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smtClean="0"/>
                        <a:t>3</a:t>
                      </a:r>
                      <a:endParaRPr lang="en-US" sz="2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smtClean="0"/>
                        <a:t>4</a:t>
                      </a:r>
                      <a:endParaRPr lang="en-US" sz="2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smtClean="0"/>
                        <a:t>5</a:t>
                      </a:r>
                      <a:endParaRPr lang="en-US" sz="2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smtClean="0"/>
                        <a:t>T</a:t>
                      </a:r>
                      <a:endParaRPr lang="en-US" sz="2400" b="1"/>
                    </a:p>
                  </a:txBody>
                  <a:tcPr anchor="ctr"/>
                </a:tc>
              </a:tr>
              <a:tr h="5963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(2,3) = 1</a:t>
                      </a:r>
                      <a:endParaRPr lang="en-US" sz="240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smtClean="0"/>
                        <a:t>0</a:t>
                      </a:r>
                      <a:endParaRPr lang="en-US" sz="2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smtClean="0"/>
                        <a:t>0</a:t>
                      </a:r>
                      <a:endParaRPr lang="en-US" sz="2400" b="1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b="1" smtClean="0"/>
                        <a:t>23</a:t>
                      </a:r>
                      <a:endParaRPr lang="en-US" sz="2400" b="1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smtClean="0"/>
                        <a:t>4</a:t>
                      </a:r>
                      <a:endParaRPr lang="en-US" sz="2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smtClean="0"/>
                        <a:t>5</a:t>
                      </a:r>
                      <a:endParaRPr lang="en-US" sz="2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smtClean="0"/>
                        <a:t>(2,3) = 1</a:t>
                      </a:r>
                      <a:endParaRPr lang="en-US" sz="2400" b="1"/>
                    </a:p>
                  </a:txBody>
                  <a:tcPr anchor="ctr"/>
                </a:tc>
              </a:tr>
              <a:tr h="5963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(3,4) = 1</a:t>
                      </a:r>
                      <a:endParaRPr lang="en-US" sz="240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smtClean="0"/>
                        <a:t>0</a:t>
                      </a:r>
                      <a:endParaRPr lang="en-US" sz="2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smtClean="0"/>
                        <a:t>1</a:t>
                      </a:r>
                      <a:endParaRPr lang="en-US" sz="2400" b="1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2400" b="1" smtClean="0"/>
                        <a:t>234</a:t>
                      </a:r>
                      <a:endParaRPr lang="en-US" sz="2400" b="1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smtClean="0"/>
                        <a:t>5</a:t>
                      </a:r>
                      <a:endParaRPr lang="en-US" sz="2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smtClean="0"/>
                        <a:t>(3,4) = 1</a:t>
                      </a:r>
                      <a:endParaRPr lang="en-US" sz="2400" b="1"/>
                    </a:p>
                  </a:txBody>
                  <a:tcPr anchor="ctr"/>
                </a:tc>
              </a:tr>
              <a:tr h="5963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(4,5) = 2</a:t>
                      </a:r>
                      <a:endParaRPr lang="en-US" sz="240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smtClean="0"/>
                        <a:t>0</a:t>
                      </a:r>
                      <a:endParaRPr lang="en-US" sz="2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smtClean="0"/>
                        <a:t>1</a:t>
                      </a:r>
                      <a:endParaRPr lang="en-US" sz="2400" b="1"/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2400" b="1" smtClean="0"/>
                        <a:t>2345</a:t>
                      </a:r>
                      <a:endParaRPr lang="en-US" sz="2400" b="1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smtClean="0"/>
                        <a:t>(4,5) = 2</a:t>
                      </a:r>
                      <a:endParaRPr lang="en-US" sz="2400" b="1"/>
                    </a:p>
                  </a:txBody>
                  <a:tcPr anchor="ctr"/>
                </a:tc>
              </a:tr>
              <a:tr h="5963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(0,5) = 3</a:t>
                      </a:r>
                      <a:endParaRPr lang="en-US" sz="240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smtClean="0"/>
                        <a:t>02345</a:t>
                      </a:r>
                      <a:endParaRPr lang="en-US" sz="2400" b="1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smtClean="0"/>
                        <a:t>1</a:t>
                      </a:r>
                      <a:endParaRPr lang="en-US" sz="2400" b="1"/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2400" b="1" smtClean="0"/>
                        <a:t>02345</a:t>
                      </a:r>
                      <a:endParaRPr lang="en-US" sz="2400" b="1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smtClean="0"/>
                        <a:t>(0,5) = 3</a:t>
                      </a:r>
                      <a:endParaRPr lang="en-US" sz="2400" b="1"/>
                    </a:p>
                  </a:txBody>
                  <a:tcPr anchor="ctr"/>
                </a:tc>
              </a:tr>
              <a:tr h="5963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(2,5) = 4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smtClean="0"/>
                        <a:t>X</a:t>
                      </a:r>
                      <a:endParaRPr lang="en-US" sz="2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 anchor="ctr"/>
                </a:tc>
              </a:tr>
              <a:tr h="5963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(2,4) = 7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smtClean="0"/>
                        <a:t>X</a:t>
                      </a:r>
                      <a:endParaRPr lang="en-US" sz="2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 anchor="ctr"/>
                </a:tc>
              </a:tr>
              <a:tr h="5963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(0,1) = 12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 anchor="ctr"/>
                </a:tc>
              </a:tr>
              <a:tr h="5963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(1,2) = 24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3831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716" y="232012"/>
            <a:ext cx="11791666" cy="6482686"/>
          </a:xfrm>
        </p:spPr>
        <p:txBody>
          <a:bodyPr/>
          <a:lstStyle/>
          <a:p>
            <a:pPr marL="0" indent="0">
              <a:buNone/>
            </a:pPr>
            <a:r>
              <a:rPr lang="en-US" smtClean="0"/>
              <a:t>Cạnh (0,1) = 12  có  nhãn(0) ≠ nhãn(1)  </a:t>
            </a:r>
            <a:r>
              <a:rPr lang="en-US" smtClean="0">
                <a:sym typeface="Wingdings" panose="05000000000000000000" pitchFamily="2" charset="2"/>
              </a:rPr>
              <a:t> T  và đồng nhất nhãn (012345)</a:t>
            </a:r>
          </a:p>
          <a:p>
            <a:pPr marL="0" indent="0">
              <a:buNone/>
            </a:pPr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1124186"/>
              </p:ext>
            </p:extLst>
          </p:nvPr>
        </p:nvGraphicFramePr>
        <p:xfrm>
          <a:off x="409428" y="719669"/>
          <a:ext cx="11177520" cy="53672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7190"/>
                <a:gridCol w="1397190"/>
                <a:gridCol w="1397190"/>
                <a:gridCol w="1397190"/>
                <a:gridCol w="1397190"/>
                <a:gridCol w="1397190"/>
                <a:gridCol w="1397190"/>
                <a:gridCol w="1397190"/>
              </a:tblGrid>
              <a:tr h="596359">
                <a:tc>
                  <a:txBody>
                    <a:bodyPr/>
                    <a:lstStyle/>
                    <a:p>
                      <a:pPr algn="ctr"/>
                      <a:r>
                        <a:rPr lang="en-US" sz="2400" b="1" smtClean="0"/>
                        <a:t>E</a:t>
                      </a:r>
                      <a:endParaRPr lang="en-US" sz="2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smtClean="0"/>
                        <a:t>0</a:t>
                      </a:r>
                      <a:endParaRPr lang="en-US" sz="2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smtClean="0"/>
                        <a:t>1</a:t>
                      </a:r>
                      <a:endParaRPr lang="en-US" sz="2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smtClean="0"/>
                        <a:t>2</a:t>
                      </a:r>
                      <a:endParaRPr lang="en-US" sz="2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smtClean="0"/>
                        <a:t>3</a:t>
                      </a:r>
                      <a:endParaRPr lang="en-US" sz="2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smtClean="0"/>
                        <a:t>4</a:t>
                      </a:r>
                      <a:endParaRPr lang="en-US" sz="2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smtClean="0"/>
                        <a:t>5</a:t>
                      </a:r>
                      <a:endParaRPr lang="en-US" sz="2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smtClean="0"/>
                        <a:t>T</a:t>
                      </a:r>
                      <a:endParaRPr lang="en-US" sz="2400" b="1"/>
                    </a:p>
                  </a:txBody>
                  <a:tcPr anchor="ctr"/>
                </a:tc>
              </a:tr>
              <a:tr h="5963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(2,3) = 1</a:t>
                      </a:r>
                      <a:endParaRPr lang="en-US" sz="240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smtClean="0"/>
                        <a:t>0</a:t>
                      </a:r>
                      <a:endParaRPr lang="en-US" sz="2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smtClean="0"/>
                        <a:t>0</a:t>
                      </a:r>
                      <a:endParaRPr lang="en-US" sz="2400" b="1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b="1" smtClean="0"/>
                        <a:t>23</a:t>
                      </a:r>
                      <a:endParaRPr lang="en-US" sz="2400" b="1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smtClean="0"/>
                        <a:t>4</a:t>
                      </a:r>
                      <a:endParaRPr lang="en-US" sz="2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smtClean="0"/>
                        <a:t>5</a:t>
                      </a:r>
                      <a:endParaRPr lang="en-US" sz="2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smtClean="0"/>
                        <a:t>(2,3) = 1</a:t>
                      </a:r>
                      <a:endParaRPr lang="en-US" sz="2400" b="1"/>
                    </a:p>
                  </a:txBody>
                  <a:tcPr anchor="ctr"/>
                </a:tc>
              </a:tr>
              <a:tr h="5963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(3,4) = 1</a:t>
                      </a:r>
                      <a:endParaRPr lang="en-US" sz="240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smtClean="0"/>
                        <a:t>0</a:t>
                      </a:r>
                      <a:endParaRPr lang="en-US" sz="2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smtClean="0"/>
                        <a:t>1</a:t>
                      </a:r>
                      <a:endParaRPr lang="en-US" sz="2400" b="1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2400" b="1" smtClean="0"/>
                        <a:t>234</a:t>
                      </a:r>
                      <a:endParaRPr lang="en-US" sz="2400" b="1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smtClean="0"/>
                        <a:t>5</a:t>
                      </a:r>
                      <a:endParaRPr lang="en-US" sz="2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smtClean="0"/>
                        <a:t>(3,4) = 1</a:t>
                      </a:r>
                      <a:endParaRPr lang="en-US" sz="2400" b="1"/>
                    </a:p>
                  </a:txBody>
                  <a:tcPr anchor="ctr"/>
                </a:tc>
              </a:tr>
              <a:tr h="5963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(4,5) = 2</a:t>
                      </a:r>
                      <a:endParaRPr lang="en-US" sz="240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smtClean="0"/>
                        <a:t>0</a:t>
                      </a:r>
                      <a:endParaRPr lang="en-US" sz="2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smtClean="0"/>
                        <a:t>1</a:t>
                      </a:r>
                      <a:endParaRPr lang="en-US" sz="2400" b="1"/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2400" b="1" smtClean="0"/>
                        <a:t>2345</a:t>
                      </a:r>
                      <a:endParaRPr lang="en-US" sz="2400" b="1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smtClean="0"/>
                        <a:t>(4,5) = 2</a:t>
                      </a:r>
                      <a:endParaRPr lang="en-US" sz="2400" b="1"/>
                    </a:p>
                  </a:txBody>
                  <a:tcPr anchor="ctr"/>
                </a:tc>
              </a:tr>
              <a:tr h="5963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(0,5) = 3</a:t>
                      </a:r>
                      <a:endParaRPr lang="en-US" sz="240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smtClean="0"/>
                        <a:t>02345</a:t>
                      </a:r>
                      <a:endParaRPr lang="en-US" sz="2400" b="1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smtClean="0"/>
                        <a:t>1</a:t>
                      </a:r>
                      <a:endParaRPr lang="en-US" sz="2400" b="1"/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2400" b="1" smtClean="0"/>
                        <a:t>02345</a:t>
                      </a:r>
                      <a:endParaRPr lang="en-US" sz="2400" b="1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smtClean="0"/>
                        <a:t>(0,5) = 3</a:t>
                      </a:r>
                      <a:endParaRPr lang="en-US" sz="2400" b="1"/>
                    </a:p>
                  </a:txBody>
                  <a:tcPr anchor="ctr"/>
                </a:tc>
              </a:tr>
              <a:tr h="5963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(2,5) = 4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smtClean="0"/>
                        <a:t>X</a:t>
                      </a:r>
                      <a:endParaRPr lang="en-US" sz="2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 anchor="ctr"/>
                </a:tc>
              </a:tr>
              <a:tr h="5963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(2,4) = 7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smtClean="0"/>
                        <a:t>X</a:t>
                      </a:r>
                      <a:endParaRPr lang="en-US" sz="2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 anchor="ctr"/>
                </a:tc>
              </a:tr>
              <a:tr h="5963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(0,1) = 12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sz="2400" b="1" smtClean="0"/>
                        <a:t>012345 ( Dừng,</a:t>
                      </a:r>
                      <a:r>
                        <a:rPr lang="en-US" sz="2400" b="1" baseline="0" smtClean="0"/>
                        <a:t> đã đủ 5 cạnh = n -1)</a:t>
                      </a:r>
                      <a:endParaRPr lang="en-US" sz="2400" b="1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smtClean="0"/>
                        <a:t>(0,1) = 12</a:t>
                      </a:r>
                      <a:endParaRPr lang="en-US" sz="2400" b="1"/>
                    </a:p>
                  </a:txBody>
                  <a:tcPr anchor="ctr"/>
                </a:tc>
              </a:tr>
              <a:tr h="5963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(1,2) = 24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6806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721</Words>
  <Application>Microsoft Office PowerPoint</Application>
  <PresentationFormat>Widescreen</PresentationFormat>
  <Paragraphs>249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Symbol</vt:lpstr>
      <vt:lpstr>Times New Roman</vt:lpstr>
      <vt:lpstr>Wingdings</vt:lpstr>
      <vt:lpstr>Office Theme</vt:lpstr>
      <vt:lpstr>TÌM CÂY KHUNG NHỎ NHẤT BẰNG THUẬT TOÁN KRUSKAL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TÌM CÂY KHUNG NHỎ NHẤT BẰNG THUẬT TOÁN KRUSKAL</dc:title>
  <dc:creator>Microsoft account</dc:creator>
  <cp:lastModifiedBy>Microsoft account</cp:lastModifiedBy>
  <cp:revision>6</cp:revision>
  <dcterms:created xsi:type="dcterms:W3CDTF">2023-04-23T09:18:06Z</dcterms:created>
  <dcterms:modified xsi:type="dcterms:W3CDTF">2023-04-23T09:57:45Z</dcterms:modified>
</cp:coreProperties>
</file>