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82F3-5939-4CAB-9035-4A25D9B9115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B150-8DE6-4916-9EBE-54C60DB1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062" y="560232"/>
            <a:ext cx="7134896" cy="5943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032"/>
            <a:ext cx="9144000" cy="502276"/>
          </a:xfrm>
        </p:spPr>
        <p:txBody>
          <a:bodyPr>
            <a:normAutofit/>
          </a:bodyPr>
          <a:lstStyle/>
          <a:p>
            <a:r>
              <a:rPr lang="en-US" sz="2400" b="1" smtClean="0"/>
              <a:t>CÂY KHUNG NHỎ NHẤT BẰNG THUẬT TOÁN PRIM</a:t>
            </a:r>
            <a:endParaRPr lang="en-US" sz="2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87" y="605307"/>
            <a:ext cx="11500834" cy="6014433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tập đỉnh Vt và tập cạnh của cây khung T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Prim(u)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      (u : đỉnh bắt đầu)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Vt = {u} ;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while(số cạnh của F &lt; n-1)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Chọn cạnh  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 = min{(u, v) / u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Vt và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v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Vt};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Bỏ cạnh e(u,v) vào 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Bỏ đỉnh v vào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Vt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Kết quả T lưu trữ cây khung nhỏ nhất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031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3" y="954008"/>
            <a:ext cx="4185634" cy="305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9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44699"/>
            <a:ext cx="11526591" cy="641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Đỉnh bắt đầu u = 0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Bỏ 0 vào Vt</a:t>
            </a:r>
            <a:endParaRPr lang="en-US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smtClean="0"/>
              <a:t>Xác định các cạnh (0,1), (0,2), (0,3), (0,4), (0,5) </a:t>
            </a:r>
            <a:r>
              <a:rPr lang="en-US" sz="2400" smtClean="0">
                <a:sym typeface="Wingdings" panose="05000000000000000000" pitchFamily="2" charset="2"/>
              </a:rPr>
              <a:t> chọn cạnh nhỏ nhất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(0,5)=3 </a:t>
            </a:r>
            <a:r>
              <a:rPr lang="en-US" sz="2400" smtClean="0">
                <a:sym typeface="Wingdings" panose="05000000000000000000" pitchFamily="2" charset="2"/>
              </a:rPr>
              <a:t>&amp; bỏ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5  Vt</a:t>
            </a:r>
            <a:endParaRPr lang="en-US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48763"/>
              </p:ext>
            </p:extLst>
          </p:nvPr>
        </p:nvGraphicFramePr>
        <p:xfrm>
          <a:off x="334851" y="1209063"/>
          <a:ext cx="11384926" cy="508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8"/>
                <a:gridCol w="1626418"/>
                <a:gridCol w="1626418"/>
                <a:gridCol w="1626418"/>
                <a:gridCol w="1626418"/>
                <a:gridCol w="1626418"/>
                <a:gridCol w="1626418"/>
              </a:tblGrid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12     ,      0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     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(0,5) = 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0 </a:t>
                      </a:r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4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44699"/>
            <a:ext cx="11526591" cy="641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Xác định các cạnh (5,1), (2,2), (5,3), (5,4) và chỉ thay đổi cạnh nếu cạnh nhỏ hơn</a:t>
            </a:r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chọn cạnh nhỏ nhất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(5,4) = 2 </a:t>
            </a:r>
            <a:r>
              <a:rPr lang="en-US" sz="2400" smtClean="0">
                <a:sym typeface="Wingdings" panose="05000000000000000000" pitchFamily="2" charset="2"/>
              </a:rPr>
              <a:t>&amp; bỏ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4  Vt</a:t>
            </a:r>
            <a:endParaRPr lang="en-US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18389"/>
              </p:ext>
            </p:extLst>
          </p:nvPr>
        </p:nvGraphicFramePr>
        <p:xfrm>
          <a:off x="334851" y="1337850"/>
          <a:ext cx="11384926" cy="508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8"/>
                <a:gridCol w="1626418"/>
                <a:gridCol w="1626418"/>
                <a:gridCol w="1626418"/>
                <a:gridCol w="1626418"/>
                <a:gridCol w="1626418"/>
                <a:gridCol w="1626418"/>
              </a:tblGrid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12     ,      0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     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(0,5) = 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12, 0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0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, 5 (chọn)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(5,4) = 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smtClean="0"/>
                        <a:t>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44699"/>
            <a:ext cx="11526591" cy="641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Xác định các cạnh (4,1), (4,2), (4,3) và chỉ thay đổi cạnh nếu cạnh nhỏ hơn</a:t>
            </a:r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chọn cạnh nhỏ nhất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(4, 3) = 1 </a:t>
            </a:r>
            <a:r>
              <a:rPr lang="en-US" sz="2400" smtClean="0">
                <a:sym typeface="Wingdings" panose="05000000000000000000" pitchFamily="2" charset="2"/>
              </a:rPr>
              <a:t>&amp; bỏ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3  Vt</a:t>
            </a:r>
            <a:endParaRPr lang="en-US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37263"/>
              </p:ext>
            </p:extLst>
          </p:nvPr>
        </p:nvGraphicFramePr>
        <p:xfrm>
          <a:off x="334851" y="1312092"/>
          <a:ext cx="11384926" cy="508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8"/>
                <a:gridCol w="1626418"/>
                <a:gridCol w="1626418"/>
                <a:gridCol w="1626418"/>
                <a:gridCol w="1626418"/>
                <a:gridCol w="1626418"/>
                <a:gridCol w="1626418"/>
              </a:tblGrid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12     ,      0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     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(0,5) = 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, 5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(5,4) = 2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smtClean="0"/>
                        <a:t>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, 4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(4,3) = 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smtClean="0"/>
                        <a:t>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44699"/>
            <a:ext cx="11526591" cy="641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Xác định các cạnh (3,1), (3,2) và chỉ thay đổi cạnh nếu cạnh nhỏ hơn</a:t>
            </a:r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chọn cạnh nhỏ nhất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(3, 2) = 1 </a:t>
            </a:r>
            <a:r>
              <a:rPr lang="en-US" sz="2400" smtClean="0">
                <a:sym typeface="Wingdings" panose="05000000000000000000" pitchFamily="2" charset="2"/>
              </a:rPr>
              <a:t>&amp; bỏ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2  Vt</a:t>
            </a:r>
            <a:endParaRPr lang="en-US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6339"/>
              </p:ext>
            </p:extLst>
          </p:nvPr>
        </p:nvGraphicFramePr>
        <p:xfrm>
          <a:off x="334851" y="1273456"/>
          <a:ext cx="11384926" cy="508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8"/>
                <a:gridCol w="1626418"/>
                <a:gridCol w="1626418"/>
                <a:gridCol w="1626418"/>
                <a:gridCol w="1626418"/>
                <a:gridCol w="1626418"/>
                <a:gridCol w="1626418"/>
              </a:tblGrid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12     ,      0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     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(0,5) = 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, 5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(5,4) = 2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smtClean="0"/>
                        <a:t>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, 4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(4,3) = 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smtClean="0"/>
                        <a:t>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, 3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(3,2) = 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smtClean="0"/>
                        <a:t> 3 4 5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44699"/>
            <a:ext cx="11526591" cy="641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Xác định các cạnh (2,1) = 24 &gt; 12 = (0,1) nên không thay đổi</a:t>
            </a:r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chọn cạnh nhỏ nhất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(0, 1) = 12 </a:t>
            </a:r>
            <a:r>
              <a:rPr lang="en-US" sz="2400" smtClean="0">
                <a:sym typeface="Wingdings" panose="05000000000000000000" pitchFamily="2" charset="2"/>
              </a:rPr>
              <a:t>&amp; bỏ </a:t>
            </a:r>
            <a:r>
              <a:rPr lang="en-US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1  Vt</a:t>
            </a:r>
            <a:endParaRPr lang="en-US" sz="2400" b="1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82752"/>
              </p:ext>
            </p:extLst>
          </p:nvPr>
        </p:nvGraphicFramePr>
        <p:xfrm>
          <a:off x="334851" y="1260577"/>
          <a:ext cx="11384926" cy="5144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8"/>
                <a:gridCol w="1626418"/>
                <a:gridCol w="1626418"/>
                <a:gridCol w="1626418"/>
                <a:gridCol w="1626418"/>
                <a:gridCol w="1626418"/>
                <a:gridCol w="1626418"/>
              </a:tblGrid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/>
                    </a:p>
                  </a:txBody>
                  <a:tcPr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12     ,      0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     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,     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(0,5) = 3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, 5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(5,4) = 2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smtClean="0"/>
                        <a:t>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4 , 5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, 4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(4,3) = 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smtClean="0"/>
                        <a:t>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, 3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(3,2) = 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smtClean="0"/>
                        <a:t> 3 4 5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, 0 (chọn)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(0,1) = 12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 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="1" smtClean="0"/>
                        <a:t> 2 3 4 5</a:t>
                      </a:r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Dừng</a:t>
                      </a:r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620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CÂY KHUNG NHỎ NHẤT BẰNG THUẬT TOÁN PRIM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KHUNG NHỎ NHẤT BẰNG THUẬT TOÁN PRIM</dc:title>
  <dc:creator>Microsoft account</dc:creator>
  <cp:lastModifiedBy>Microsoft account</cp:lastModifiedBy>
  <cp:revision>5</cp:revision>
  <dcterms:created xsi:type="dcterms:W3CDTF">2023-04-23T10:25:15Z</dcterms:created>
  <dcterms:modified xsi:type="dcterms:W3CDTF">2023-04-23T11:05:27Z</dcterms:modified>
</cp:coreProperties>
</file>