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62" r:id="rId26"/>
    <p:sldId id="263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ncoding" id="{CF7E70DE-CBB2-453C-AD93-EB5BB3AC7B1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Quantum Fourier Transform" id="{C9546051-8AEF-4264-BFD6-45AFCD323488}">
          <p14:sldIdLst>
            <p14:sldId id="27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3. QFT Convolution" id="{32FCCD65-47D8-4D51-BE71-C30C1099EBE2}">
          <p14:sldIdLst>
            <p14:sldId id="277"/>
            <p14:sldId id="278"/>
            <p14:sldId id="279"/>
            <p14:sldId id="280"/>
            <p14:sldId id="281"/>
            <p14:sldId id="282"/>
            <p14:sldId id="262"/>
            <p14:sldId id="263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1526c0b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1526c0b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f2b0f2b8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f2b0f2b8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f2b0f2b8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f2b0f2b8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f2b0f2b85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f2b0f2b85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f2b0f2b8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f2b0f2b85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f2b0f2b85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f2b0f2b85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f2b0f2b85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f2b0f2b85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f2b0f2b85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f2b0f2b85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1566ce2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1566ce2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1566ce2c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1566ce2c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f43b6f2d860b9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f43b6f2d860b9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1526c0b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1526c0b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1526c0b2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1526c0b2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dee4f685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dee4f685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dee4f685d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dee4f685d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dee4f685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dee4f685d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f13dfb69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f13dfb69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f2b0f2b8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f2b0f2b8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CAB9-FDBF-45A0-942B-6CD2D296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42EA-E749-4D6C-901E-AB3CC35F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7A8DE-4E81-1B9E-C59A-4EAF8473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5A65D-E5D6-D9D8-F2F3-15F0106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DBC31-C26C-5121-C688-D671E483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2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0D2D-11F9-48E3-BDFD-009EB9BB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0E9E-29C7-4254-9EF1-22FC64B56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3693F-2B5D-47A4-9937-F8D0829F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F39FA0-3E19-D526-8868-D57F6306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DBD2E6-2332-1BF3-4E35-20FC2A3C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B3F3F2-4DBF-CF34-23EC-A86421F0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81225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FOURIER QUANTUM CONVOLUTIONAL NEURAL NETWORK (FQCNN)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C5A45-C98E-90F4-4872-8BA96F27F8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</a:t>
            </a:fld>
            <a:endParaRPr lang="vi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2F7D-B54F-4EE0-BD52-72402B79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0644"/>
          </a:xfrm>
        </p:spPr>
        <p:txBody>
          <a:bodyPr anchor="ctr">
            <a:normAutofit/>
          </a:bodyPr>
          <a:lstStyle/>
          <a:p>
            <a:r>
              <a:rPr lang="en-US" sz="3075" dirty="0"/>
              <a:t>Classical Fourier Transform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447629-96D2-4CB6-B8F4-F0BC0D01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1871116"/>
            <a:ext cx="3886200" cy="1573910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98D9A2-AC92-CB04-37B3-C4E665F24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With the discrete Fourier transform, we can convert it into a frequency table as shown.</a:t>
            </a:r>
          </a:p>
          <a:p>
            <a:r>
              <a:rPr lang="en-US" dirty="0"/>
              <a:t>From this, it can be observed that the C4 note is the main sound of the piece.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5A53D4-3126-4EFE-AC59-AC1EA7CC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2F7D-B54F-4EE0-BD52-72402B79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0644"/>
          </a:xfrm>
        </p:spPr>
        <p:txBody>
          <a:bodyPr anchor="ctr">
            <a:normAutofit/>
          </a:bodyPr>
          <a:lstStyle/>
          <a:p>
            <a:r>
              <a:rPr lang="en-US" sz="3075" dirty="0"/>
              <a:t>Classical Fourier Transform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86564-A005-4504-86F9-E88C331B2C91}"/>
              </a:ext>
            </a:extLst>
          </p:cNvPr>
          <p:cNvSpPr txBox="1"/>
          <p:nvPr/>
        </p:nvSpPr>
        <p:spPr>
          <a:xfrm>
            <a:off x="251460" y="883349"/>
            <a:ext cx="8846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Discrete Fourier Transform </a:t>
            </a:r>
            <a:r>
              <a:rPr lang="en-US" sz="2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acts on a vector (x</a:t>
            </a:r>
            <a:r>
              <a:rPr lang="en-US" sz="2100" baseline="-25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0</a:t>
            </a:r>
            <a:r>
              <a:rPr lang="en-US" sz="2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x</a:t>
            </a:r>
            <a:r>
              <a:rPr lang="en-US" sz="2100" baseline="-25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</a:t>
            </a:r>
            <a:r>
              <a:rPr lang="en-US" sz="2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x</a:t>
            </a:r>
            <a:r>
              <a:rPr lang="en-US" sz="2100" baseline="-25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2…</a:t>
            </a:r>
            <a:r>
              <a:rPr lang="en-US" sz="2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 and map it to the vector (y</a:t>
            </a:r>
            <a:r>
              <a:rPr lang="en-US" sz="2100" baseline="-25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0</a:t>
            </a:r>
            <a:r>
              <a:rPr lang="en-US" sz="2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y</a:t>
            </a:r>
            <a:r>
              <a:rPr lang="en-US" sz="2100" baseline="-25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</a:t>
            </a:r>
            <a:r>
              <a:rPr lang="en-US" sz="2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y</a:t>
            </a:r>
            <a:r>
              <a:rPr lang="en-US" sz="2100" baseline="-25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</a:t>
            </a:r>
            <a:r>
              <a:rPr lang="en-US" sz="2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…) according to the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02763-5FF1-4089-8577-112F17BBE5F8}"/>
                  </a:ext>
                </a:extLst>
              </p:cNvPr>
              <p:cNvSpPr txBox="1"/>
              <p:nvPr/>
            </p:nvSpPr>
            <p:spPr>
              <a:xfrm>
                <a:off x="3454835" y="2099119"/>
                <a:ext cx="2234330" cy="945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02763-5FF1-4089-8577-112F17BBE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835" y="2099119"/>
                <a:ext cx="2234330" cy="945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7BCE3B-0D52-4687-9434-6A9BE15CC96A}"/>
                  </a:ext>
                </a:extLst>
              </p:cNvPr>
              <p:cNvSpPr txBox="1"/>
              <p:nvPr/>
            </p:nvSpPr>
            <p:spPr>
              <a:xfrm>
                <a:off x="6111112" y="2899149"/>
                <a:ext cx="1840824" cy="427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7BCE3B-0D52-4687-9434-6A9BE15CC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112" y="2899149"/>
                <a:ext cx="1840824" cy="427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E2D55B-4131-4C0C-A30C-F78053C4D772}"/>
                  </a:ext>
                </a:extLst>
              </p:cNvPr>
              <p:cNvSpPr txBox="1"/>
              <p:nvPr/>
            </p:nvSpPr>
            <p:spPr>
              <a:xfrm>
                <a:off x="6401044" y="2433250"/>
                <a:ext cx="21227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1, 2, 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E2D55B-4131-4C0C-A30C-F78053C4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044" y="2433250"/>
                <a:ext cx="2122761" cy="276999"/>
              </a:xfrm>
              <a:prstGeom prst="rect">
                <a:avLst/>
              </a:prstGeom>
              <a:blipFill>
                <a:blip r:embed="rId4"/>
                <a:stretch>
                  <a:fillRect l="-229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D932CE-3007-4EB4-BCCF-F321963C655F}"/>
                  </a:ext>
                </a:extLst>
              </p:cNvPr>
              <p:cNvSpPr txBox="1"/>
              <p:nvPr/>
            </p:nvSpPr>
            <p:spPr>
              <a:xfrm>
                <a:off x="321010" y="3826057"/>
                <a:ext cx="8690136" cy="407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í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ụ: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+….+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+….+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D932CE-3007-4EB4-BCCF-F321963C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0" y="3826057"/>
                <a:ext cx="8690136" cy="407997"/>
              </a:xfrm>
              <a:prstGeom prst="rect">
                <a:avLst/>
              </a:prstGeom>
              <a:blipFill>
                <a:blip r:embed="rId5"/>
                <a:stretch>
                  <a:fillRect l="-1053" t="-4478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74130-EA76-4B25-8B58-43478A93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8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B0C1-D02F-464D-9AFA-3ADC2D57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17092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Classical Fourier Transform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73C03-9AA8-4E05-8A9C-3E6A73055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8" y="773578"/>
            <a:ext cx="7101878" cy="2629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FE37CD-0713-47D9-93FD-4882C7303FCF}"/>
                  </a:ext>
                </a:extLst>
              </p:cNvPr>
              <p:cNvSpPr txBox="1"/>
              <p:nvPr/>
            </p:nvSpPr>
            <p:spPr>
              <a:xfrm>
                <a:off x="362309" y="3694262"/>
                <a:ext cx="8553091" cy="92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Độ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phức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tạp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của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thuật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toán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DFT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khi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áp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dụng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theo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cách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truyền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thống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cho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từng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k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là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.</a:t>
                </a:r>
              </a:p>
              <a:p>
                <a:endParaRPr lang="en-US" sz="1800" b="1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r>
                  <a:rPr lang="en-US" sz="18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=&gt; </a:t>
                </a:r>
                <a:r>
                  <a:rPr lang="en-US" sz="1800" i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Nhu</a:t>
                </a:r>
                <a:r>
                  <a:rPr lang="en-US" sz="18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i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cầu</a:t>
                </a:r>
                <a:r>
                  <a:rPr lang="en-US" sz="18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i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cho</a:t>
                </a:r>
                <a:r>
                  <a:rPr lang="en-US" sz="18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i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một</a:t>
                </a:r>
                <a:r>
                  <a:rPr lang="en-US" sz="18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i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giải</a:t>
                </a:r>
                <a:r>
                  <a:rPr lang="en-US" sz="18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i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pháp</a:t>
                </a:r>
                <a:r>
                  <a:rPr lang="en-US" sz="18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i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tối</a:t>
                </a:r>
                <a:r>
                  <a:rPr lang="en-US" sz="18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i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ưu</a:t>
                </a:r>
                <a:r>
                  <a:rPr lang="en-US" sz="18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i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hơn</a:t>
                </a:r>
                <a:r>
                  <a:rPr lang="en-US" sz="18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FE37CD-0713-47D9-93FD-4882C7303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9" y="3694262"/>
                <a:ext cx="8553091" cy="929550"/>
              </a:xfrm>
              <a:prstGeom prst="rect">
                <a:avLst/>
              </a:prstGeom>
              <a:blipFill>
                <a:blip r:embed="rId3"/>
                <a:stretch>
                  <a:fillRect l="-570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BC34DC-1DB5-44D5-888B-C74AC882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B0C1-D02F-464D-9AFA-3ADC2D57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989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Classical Fourier Transform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64D89-5640-4425-856A-7D97834E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549" y="782439"/>
            <a:ext cx="1767793" cy="2348129"/>
          </a:xfrm>
          <a:prstGeom prst="rect">
            <a:avLst/>
          </a:prstGeom>
        </p:spPr>
      </p:pic>
      <p:pic>
        <p:nvPicPr>
          <p:cNvPr id="1026" name="Picture 2" descr="How the FFT works">
            <a:extLst>
              <a:ext uri="{FF2B5EF4-FFF2-40B4-BE49-F238E27FC236}">
                <a16:creationId xmlns:a16="http://schemas.microsoft.com/office/drawing/2014/main" id="{C76B8C70-F727-45B3-BC37-08D0F3E96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83" y="753532"/>
            <a:ext cx="4471988" cy="267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C6253-8B15-4DB4-8B15-35F2FA6808C0}"/>
              </a:ext>
            </a:extLst>
          </p:cNvPr>
          <p:cNvSpPr txBox="1"/>
          <p:nvPr/>
        </p:nvSpPr>
        <p:spPr>
          <a:xfrm>
            <a:off x="6838591" y="3116945"/>
            <a:ext cx="1185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Bảng</a:t>
            </a:r>
            <a:r>
              <a:rPr lang="en-US" sz="105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so </a:t>
            </a:r>
            <a:r>
              <a:rPr lang="en-US" sz="105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sánh</a:t>
            </a:r>
            <a:endParaRPr lang="en-US" sz="105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45FF7E-8E7E-4DAF-961B-4AADBFCFB40A}"/>
                  </a:ext>
                </a:extLst>
              </p:cNvPr>
              <p:cNvSpPr txBox="1"/>
              <p:nvPr/>
            </p:nvSpPr>
            <p:spPr>
              <a:xfrm>
                <a:off x="219973" y="3927695"/>
                <a:ext cx="8857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Thuật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toán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FFT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giảm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độ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phức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tạp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với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mẫu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từ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).</m:t>
                        </m:r>
                      </m:e>
                    </m:func>
                  </m:oMath>
                </a14:m>
                <a:endParaRPr lang="en-US" sz="1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45FF7E-8E7E-4DAF-961B-4AADBFCF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73" y="3927695"/>
                <a:ext cx="8857172" cy="369332"/>
              </a:xfrm>
              <a:prstGeom prst="rect">
                <a:avLst/>
              </a:prstGeom>
              <a:blipFill>
                <a:blip r:embed="rId4"/>
                <a:stretch>
                  <a:fillRect l="-55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30120C-49F6-45FE-927F-345CB3AB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C746-3B4B-42C5-B484-B01BC140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71" y="22632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Classical Fourier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19BE0E-28EE-45DD-BC7C-A103F3C348DF}"/>
                  </a:ext>
                </a:extLst>
              </p:cNvPr>
              <p:cNvSpPr txBox="1"/>
              <p:nvPr/>
            </p:nvSpPr>
            <p:spPr>
              <a:xfrm>
                <a:off x="449029" y="871683"/>
                <a:ext cx="5134014" cy="755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19BE0E-28EE-45DD-BC7C-A103F3C34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29" y="871683"/>
                <a:ext cx="5134014" cy="7552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ABC2626-B507-44DE-948A-4B2CCCC940C8}"/>
              </a:ext>
            </a:extLst>
          </p:cNvPr>
          <p:cNvSpPr txBox="1"/>
          <p:nvPr/>
        </p:nvSpPr>
        <p:spPr>
          <a:xfrm>
            <a:off x="317021" y="1662742"/>
            <a:ext cx="857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above equation states that the convolution of two signals is equivalent to the multiplication of their Fourier transforms. Therefore, by transforming the input into frequency space, a convolution becomes a single element-wise multiplication. In other words, the input to a convolutional layer and kernel can be converted into frequencies using Fourier transform, multiplied once and then converted back using the inverse Fourier transform. </a:t>
            </a:r>
          </a:p>
          <a:p>
            <a:endParaRPr lang="en-US" sz="18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D9C2D1-ED14-4DA8-AB9F-64C9E31A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357" y="3390222"/>
            <a:ext cx="4265414" cy="15361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AF055-A364-4120-92B2-74DDE9BE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2FA7-EBF5-4309-B52B-6E20C9B6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68" y="19490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Quantum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386D75-BB0A-4750-85DC-E521FBA4685F}"/>
                  </a:ext>
                </a:extLst>
              </p:cNvPr>
              <p:cNvSpPr txBox="1"/>
              <p:nvPr/>
            </p:nvSpPr>
            <p:spPr>
              <a:xfrm>
                <a:off x="213504" y="892834"/>
                <a:ext cx="8695427" cy="186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Just like DFT, Quantum Fourier Transform (QFT) acts on a </a:t>
                </a:r>
                <a:r>
                  <a:rPr lang="en-US" sz="18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quantum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nd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map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into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quantum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state</m:t>
                    </m:r>
                    <m:d>
                      <m:dPr>
                        <m:begChr m:val="|"/>
                        <m:endChr m:val="⟩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</a:p>
              <a:p>
                <a:endParaRPr lang="en-US" sz="1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endParaRPr lang="en-US" sz="1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endParaRPr lang="en-US" sz="1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endParaRPr lang="en-US" sz="1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386D75-BB0A-4750-85DC-E521FBA46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" y="892834"/>
                <a:ext cx="8695427" cy="1865254"/>
              </a:xfrm>
              <a:prstGeom prst="rect">
                <a:avLst/>
              </a:prstGeom>
              <a:blipFill>
                <a:blip r:embed="rId2"/>
                <a:stretch>
                  <a:fillRect l="-561" t="-2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CC25E6-A418-416D-857E-627A6208E1C0}"/>
                  </a:ext>
                </a:extLst>
              </p:cNvPr>
              <p:cNvSpPr txBox="1"/>
              <p:nvPr/>
            </p:nvSpPr>
            <p:spPr>
              <a:xfrm>
                <a:off x="3273862" y="1934347"/>
                <a:ext cx="2399888" cy="720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h𝑎𝑦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𝐹𝑇</m:t>
                              </m:r>
                            </m:e>
                          </m:groupChr>
                        </m:e>
                      </m:nary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CC25E6-A418-416D-857E-627A6208E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62" y="1934347"/>
                <a:ext cx="2399888" cy="720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EDF507-BEF2-4B8D-928E-1574C6BD7C7C}"/>
                  </a:ext>
                </a:extLst>
              </p:cNvPr>
              <p:cNvSpPr txBox="1"/>
              <p:nvPr/>
            </p:nvSpPr>
            <p:spPr>
              <a:xfrm>
                <a:off x="213504" y="3060003"/>
                <a:ext cx="5751383" cy="1064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ecause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amplitude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p>
                          </m:sSubSup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𝑤𝑟𝑖𝑡𝑒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endParaRPr lang="en-US" sz="105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EDF507-BEF2-4B8D-928E-1574C6BD7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" y="3060003"/>
                <a:ext cx="5751383" cy="1064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5F29F3-63F4-4B94-A27A-05B1F24EDA62}"/>
                  </a:ext>
                </a:extLst>
              </p:cNvPr>
              <p:cNvSpPr txBox="1"/>
              <p:nvPr/>
            </p:nvSpPr>
            <p:spPr>
              <a:xfrm>
                <a:off x="3465805" y="3819831"/>
                <a:ext cx="2016001" cy="407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p>
                        </m:sSubSup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5F29F3-63F4-4B94-A27A-05B1F24E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05" y="3819831"/>
                <a:ext cx="2016001" cy="407997"/>
              </a:xfrm>
              <a:prstGeom prst="rect">
                <a:avLst/>
              </a:prstGeom>
              <a:blipFill>
                <a:blip r:embed="rId5"/>
                <a:stretch>
                  <a:fillRect l="-1818" t="-105970" r="-2727" b="-16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2B1FB-EB43-4FAE-824C-F7FFFB61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6E93-99F0-488B-827D-E456DA72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Quantum Fourier Transform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984EA-728E-4E96-BE18-0E9DFDCFE12B}"/>
              </a:ext>
            </a:extLst>
          </p:cNvPr>
          <p:cNvSpPr txBox="1"/>
          <p:nvPr/>
        </p:nvSpPr>
        <p:spPr>
          <a:xfrm>
            <a:off x="4229328" y="3403247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202124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Bảng</a:t>
            </a:r>
            <a:r>
              <a:rPr lang="en-US" sz="1050" dirty="0">
                <a:solidFill>
                  <a:srgbClr val="202124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1050" dirty="0" err="1">
                <a:solidFill>
                  <a:srgbClr val="202124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mạch</a:t>
            </a:r>
            <a:r>
              <a:rPr lang="en-US" sz="1050" dirty="0">
                <a:solidFill>
                  <a:srgbClr val="202124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QFT</a:t>
            </a:r>
            <a:endParaRPr lang="en-US" sz="105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2B3E7B-AA80-4A98-9A03-7CE51D2686F0}"/>
                  </a:ext>
                </a:extLst>
              </p:cNvPr>
              <p:cNvSpPr txBox="1"/>
              <p:nvPr/>
            </p:nvSpPr>
            <p:spPr>
              <a:xfrm>
                <a:off x="843225" y="3991277"/>
                <a:ext cx="3454985" cy="717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𝐶𝑜𝑛𝑡𝑟𝑜𝑙𝑙𝑒𝑑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𝑔𝑎𝑡𝑒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2B3E7B-AA80-4A98-9A03-7CE51D26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25" y="3991277"/>
                <a:ext cx="3454985" cy="717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02A0C-51B7-4E5E-8C08-9EAF0A5B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FA902A-B44F-4C92-A022-597D879E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70" y="1059730"/>
            <a:ext cx="7330157" cy="23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6E93-99F0-488B-827D-E456DA72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Quantum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2F3A61-24CC-4FE0-913D-85B72778494D}"/>
                  </a:ext>
                </a:extLst>
              </p:cNvPr>
              <p:cNvSpPr txBox="1"/>
              <p:nvPr/>
            </p:nvSpPr>
            <p:spPr>
              <a:xfrm>
                <a:off x="207035" y="1022231"/>
                <a:ext cx="8841531" cy="1054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While the QFT and Hadamard transforms are different, their action on the input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00…0</m:t>
                        </m:r>
                      </m:e>
                    </m:d>
                  </m:oMath>
                </a14:m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identical, both produce the uniform superposition of all states.(uniform superposition) hay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+|1⟩)</m:t>
                    </m:r>
                  </m:oMath>
                </a14:m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2F3A61-24CC-4FE0-913D-85B727784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35" y="1022231"/>
                <a:ext cx="8841531" cy="1054391"/>
              </a:xfrm>
              <a:prstGeom prst="rect">
                <a:avLst/>
              </a:prstGeom>
              <a:blipFill>
                <a:blip r:embed="rId2"/>
                <a:stretch>
                  <a:fillRect l="-621" t="-3468" b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216819-C717-4B65-8FAD-0B33FC03ABA3}"/>
                  </a:ext>
                </a:extLst>
              </p:cNvPr>
              <p:cNvSpPr txBox="1"/>
              <p:nvPr/>
            </p:nvSpPr>
            <p:spPr>
              <a:xfrm>
                <a:off x="3143518" y="2358676"/>
                <a:ext cx="4687822" cy="70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+|1⟩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216819-C717-4B65-8FAD-0B33FC03A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518" y="2358676"/>
                <a:ext cx="4687822" cy="70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1989D2-B9BC-4838-91EE-271EF1868AEB}"/>
              </a:ext>
            </a:extLst>
          </p:cNvPr>
          <p:cNvSpPr txBox="1"/>
          <p:nvPr/>
        </p:nvSpPr>
        <p:spPr>
          <a:xfrm>
            <a:off x="207035" y="2450384"/>
            <a:ext cx="227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Hadamard transform: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5B097-0DA1-4C77-9F38-7B9A1785C94A}"/>
              </a:ext>
            </a:extLst>
          </p:cNvPr>
          <p:cNvSpPr txBox="1"/>
          <p:nvPr/>
        </p:nvSpPr>
        <p:spPr>
          <a:xfrm>
            <a:off x="278203" y="3623094"/>
            <a:ext cx="210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Fourier transform: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AD8A00-374C-4017-8111-4D8BF1E97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180" y="3439805"/>
            <a:ext cx="5580047" cy="735909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0584AE-3D02-47EB-93CA-4193232C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6E93-99F0-488B-827D-E456DA72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Quantum Fourier Transform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0584AE-3D02-47EB-93CA-4193232C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4BCDDF-1606-4F2C-BD36-FB676FAE7CC1}"/>
                  </a:ext>
                </a:extLst>
              </p:cNvPr>
              <p:cNvSpPr txBox="1"/>
              <p:nvPr/>
            </p:nvSpPr>
            <p:spPr>
              <a:xfrm>
                <a:off x="311700" y="1189135"/>
                <a:ext cx="3422219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Complexity of QFT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4BCDDF-1606-4F2C-BD36-FB676FAE7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189135"/>
                <a:ext cx="3422219" cy="415498"/>
              </a:xfrm>
              <a:prstGeom prst="rect">
                <a:avLst/>
              </a:prstGeom>
              <a:blipFill>
                <a:blip r:embed="rId2"/>
                <a:stretch>
                  <a:fillRect l="-2135" t="-8824" r="-1068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657220-DD85-44B0-B43A-976256832727}"/>
                  </a:ext>
                </a:extLst>
              </p:cNvPr>
              <p:cNvSpPr txBox="1"/>
              <p:nvPr/>
            </p:nvSpPr>
            <p:spPr>
              <a:xfrm>
                <a:off x="311700" y="1776044"/>
                <a:ext cx="8656607" cy="2410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With a Fourier basis F = 2^n, numbers of qubit need are 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endParaRPr lang="en-US" sz="1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Based on the circuit, each qubit need one </a:t>
                </a:r>
                <a:r>
                  <a:rPr lang="en-US" sz="18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Hadamard gate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and each </a:t>
                </a:r>
                <a:r>
                  <a:rPr lang="en-US" sz="18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qubit qi 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will need up to </a:t>
                </a:r>
                <a:r>
                  <a:rPr lang="en-US" sz="18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</a:t>
                </a:r>
                <a:r>
                  <a:rPr lang="en-US" sz="18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-  controlled gates R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.</a:t>
                </a:r>
              </a:p>
              <a:p>
                <a:endParaRPr lang="en-US" sz="1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214313" indent="-214313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otal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𝒈𝒂𝒕𝒆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𝒏𝒆𝒆𝒅𝒆𝒅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num>
                          <m:den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214313" indent="-214313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omplexity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(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với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là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số</a:t>
                </a:r>
                <a:r>
                  <a:rPr lang="en-US" sz="1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qubit).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657220-DD85-44B0-B43A-97625683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776044"/>
                <a:ext cx="8656607" cy="2410981"/>
              </a:xfrm>
              <a:prstGeom prst="rect">
                <a:avLst/>
              </a:prstGeom>
              <a:blipFill>
                <a:blip r:embed="rId3"/>
                <a:stretch>
                  <a:fillRect l="-563" t="-1263"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58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3. QFT convolution</a:t>
            </a:r>
            <a:endParaRPr sz="4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AB3020-F9B1-5359-CD8F-DAE66065AA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19</a:t>
            </a:fld>
            <a:endParaRPr lang="vi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11700" y="428450"/>
            <a:ext cx="8520600" cy="41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7182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vi" dirty="0"/>
              <a:t>Reason</a:t>
            </a:r>
            <a:endParaRPr dirty="0"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dirty="0"/>
              <a:t>Data Encoding</a:t>
            </a:r>
            <a:endParaRPr lang="en-US" dirty="0"/>
          </a:p>
          <a:p>
            <a:pPr lvl="1" indent="-317182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</a:rPr>
              <a:t>Amplitude Embedding</a:t>
            </a:r>
          </a:p>
          <a:p>
            <a:pPr lvl="1" indent="-317182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</a:rPr>
              <a:t>Quantum Fourier Transform (QFT) </a:t>
            </a:r>
            <a:endParaRPr sz="1600" dirty="0"/>
          </a:p>
          <a:p>
            <a:pPr marL="457200" lvl="0" indent="-31226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1700" dirty="0">
                <a:solidFill>
                  <a:schemeClr val="dk1"/>
                </a:solidFill>
              </a:rPr>
              <a:t>Quantum Fourier Transform</a:t>
            </a:r>
            <a:endParaRPr lang="en-US" sz="1700" dirty="0">
              <a:solidFill>
                <a:schemeClr val="dk1"/>
              </a:solidFill>
            </a:endParaRPr>
          </a:p>
          <a:p>
            <a:pPr lvl="1" indent="-312261">
              <a:lnSpc>
                <a:spcPct val="150000"/>
              </a:lnSpc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dk1"/>
                </a:solidFill>
              </a:rPr>
              <a:t>Introduction</a:t>
            </a:r>
          </a:p>
          <a:p>
            <a:pPr lvl="1" indent="-312261">
              <a:lnSpc>
                <a:spcPct val="150000"/>
              </a:lnSpc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dk1"/>
                </a:solidFill>
              </a:rPr>
              <a:t>Classical Fourier Transform</a:t>
            </a:r>
          </a:p>
          <a:p>
            <a:pPr lvl="1" indent="-312261">
              <a:lnSpc>
                <a:spcPct val="150000"/>
              </a:lnSpc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dk1"/>
                </a:solidFill>
              </a:rPr>
              <a:t>Quantum Fourier Transform</a:t>
            </a:r>
          </a:p>
          <a:p>
            <a:pPr marL="457200" lvl="0" indent="-31226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1700" dirty="0">
                <a:solidFill>
                  <a:schemeClr val="dk1"/>
                </a:solidFill>
              </a:rPr>
              <a:t>QFT Convolution</a:t>
            </a:r>
            <a:endParaRPr sz="1700" dirty="0">
              <a:solidFill>
                <a:schemeClr val="dk1"/>
              </a:solidFill>
            </a:endParaRPr>
          </a:p>
          <a:p>
            <a:pPr marL="914400" lvl="1" indent="-31226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1700" dirty="0">
                <a:solidFill>
                  <a:schemeClr val="dk1"/>
                </a:solidFill>
              </a:rPr>
              <a:t>Quantum Convolution</a:t>
            </a:r>
            <a:endParaRPr sz="1700" dirty="0">
              <a:solidFill>
                <a:schemeClr val="dk1"/>
              </a:solidFill>
            </a:endParaRPr>
          </a:p>
          <a:p>
            <a:pPr marL="914400" lvl="1" indent="-31226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1700" dirty="0">
                <a:solidFill>
                  <a:schemeClr val="dk1"/>
                </a:solidFill>
              </a:rPr>
              <a:t>The procedure of </a:t>
            </a:r>
            <a:r>
              <a:rPr lang="en-US" sz="1700">
                <a:solidFill>
                  <a:schemeClr val="dk1"/>
                </a:solidFill>
              </a:rPr>
              <a:t>Q</a:t>
            </a:r>
            <a:r>
              <a:rPr lang="vi" sz="1700">
                <a:solidFill>
                  <a:schemeClr val="dk1"/>
                </a:solidFill>
              </a:rPr>
              <a:t>FT </a:t>
            </a:r>
            <a:r>
              <a:rPr lang="vi" sz="1700" dirty="0">
                <a:solidFill>
                  <a:schemeClr val="dk1"/>
                </a:solidFill>
              </a:rPr>
              <a:t>Convolution</a:t>
            </a:r>
            <a:endParaRPr sz="1700" dirty="0">
              <a:solidFill>
                <a:schemeClr val="dk1"/>
              </a:solidFill>
            </a:endParaRPr>
          </a:p>
          <a:p>
            <a:pPr marL="914400" lvl="1" indent="-31226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1700" dirty="0">
                <a:solidFill>
                  <a:schemeClr val="dk1"/>
                </a:solidFill>
              </a:rPr>
              <a:t>Tomography 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79D2A2-55EC-5C26-A4FB-B6A3587036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</a:t>
            </a:fld>
            <a:endParaRPr lang="vi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B0D74-E935-E5EE-2337-9D7C59849480}"/>
              </a:ext>
            </a:extLst>
          </p:cNvPr>
          <p:cNvSpPr txBox="1"/>
          <p:nvPr/>
        </p:nvSpPr>
        <p:spPr>
          <a:xfrm>
            <a:off x="2988527" y="208156"/>
            <a:ext cx="352378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FQCNN</a:t>
            </a:r>
          </a:p>
          <a:p>
            <a:pPr algn="ctr"/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convolution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discrete convolution of two sequences: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62" name="Google Shape;62;p14" descr="{&quot;type&quot;:&quot;$$&quot;,&quot;backgroundColorModified&quot;:false,&quot;id&quot;:&quot;1&quot;,&quot;aid&quot;:null,&quot;font&quot;:{&quot;family&quot;:&quot;Arial&quot;,&quot;color&quot;:&quot;#000000&quot;,&quot;size&quot;:15.5},&quot;code&quot;:&quot;$$\\left(f*g\\right)\\left[n\\right]=\\sum_{m=0}^{N-1}f\\left[m\\right]g\\left[n-m\\right]$$&quot;,&quot;backgroundColor&quot;:&quot;#FFFFFF&quot;,&quot;ts&quot;:1729872656256,&quot;cs&quot;:&quot;AEmDz3MTbXR9hKX8VfnQhw==&quot;,&quot;size&quot;:{&quot;width&quot;:313.99999999999994,&quot;height&quot;:66.5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575" y="1781560"/>
            <a:ext cx="2990850" cy="63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descr="{&quot;backgroundColorModified&quot;:false,&quot;code&quot;:&quot;$$\\sum_{t=0}^{N-1}f\\left(t\\right)\\sum_{j}^{N-1}g\\left(j\\right)\\left|tj\\right\\rangle \\longrightarrow\\lambda\\sum_{w=0}^{N-1}\\sum_{j=0}^{N-1}f\\left(t\\right)g\\left(w-t\\right)\\left|w\\right\\rangle $$&quot;,&quot;font&quot;:{&quot;color&quot;:&quot;#000000&quot;,&quot;size&quot;:15,&quot;family&quot;:&quot;Arial&quot;},&quot;type&quot;:&quot;$$&quot;,&quot;id&quot;:&quot;2&quot;,&quot;aid&quot;:null,&quot;backgroundColor&quot;:&quot;#FFFFFF&quot;,&quot;ts&quot;:1729755646534,&quot;cs&quot;:&quot;n2Izw4JVdbsCS2tQ0lIeTw==&quot;,&quot;size&quot;:{&quot;width&quot;:530.5379803149607,&quot;height&quot;:68.51966535433068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8850" y="3165599"/>
            <a:ext cx="5053374" cy="6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1700" y="2673000"/>
            <a:ext cx="829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We define the quantum convolution as process P that performs: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812600" y="9323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A60F3A-ED04-BC72-A645-E792EE8D3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20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convolution theorem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Consider 2 sequences u[n] and v[n] with Fourier transforms U and V. The discrete convolution of u and v is denoted as r[n]. Then, the Fourier transform R of r is equal to the product of U and V: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72" name="Google Shape;72;p15" descr="{&quot;id&quot;:&quot;4&quot;,&quot;aid&quot;:null,&quot;type&quot;:&quot;$$&quot;,&quot;backgroundColor&quot;:&quot;#FFFFFF&quot;,&quot;font&quot;:{&quot;family&quot;:&quot;Arial&quot;,&quot;size&quot;:20,&quot;color&quot;:&quot;#000000&quot;},&quot;code&quot;:&quot;$$R\\left[m\\right]=U\\left[m\\right]V\\left[m\\right]$$&quot;,&quot;backgroundColorModified&quot;:false,&quot;ts&quot;:1729866323642,&quot;cs&quot;:&quot;sIsTIbLnHr/4tLYLLN5OWg==&quot;,&quot;size&quot;:{&quot;width&quot;:259,&quot;height&quot;:31.399999999999988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12" y="2561590"/>
            <a:ext cx="2466975" cy="2990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CC355A-E194-D974-875B-33ABACE112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21</a:t>
            </a:fld>
            <a:endParaRPr lang="vi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procedure of FFT convolution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Step 1: Calculate the FFT of input i (size M*N) and kernel k (size m*n). Let I and K denote these transforms respectively.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Step 2: Calculate the (element-wise) product P=IK.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Step 3: Take the IFFT of P. The result is the convolution of i and k.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Complexity of FFT convolution: O(MNlog(MN))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Complexity of normal convolution: O(MNmn)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B591A-0121-24D0-6460-AC01CEEA0C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22</a:t>
            </a:fld>
            <a:endParaRPr lang="vi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QFT version of the procedure?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Step 1: Calculate the </a:t>
            </a:r>
            <a:r>
              <a:rPr lang="en" sz="2000">
                <a:solidFill>
                  <a:schemeClr val="accent1"/>
                </a:solidFill>
              </a:rPr>
              <a:t>QFT</a:t>
            </a:r>
            <a:r>
              <a:rPr lang="en" sz="2000">
                <a:solidFill>
                  <a:schemeClr val="dk1"/>
                </a:solidFill>
              </a:rPr>
              <a:t> of input i (size M*N) and kernel k (size m*n). Let I and K denote these transforms respectively.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Step 2: Calculate the (element-wise) product P=IK.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Step 3: Take the </a:t>
            </a:r>
            <a:r>
              <a:rPr lang="en" sz="2000">
                <a:solidFill>
                  <a:schemeClr val="accent1"/>
                </a:solidFill>
              </a:rPr>
              <a:t>IQFT</a:t>
            </a:r>
            <a:r>
              <a:rPr lang="en" sz="2000">
                <a:solidFill>
                  <a:schemeClr val="dk1"/>
                </a:solidFill>
              </a:rPr>
              <a:t> of P. The result is the convolution of i and k.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AFB36-A5C3-3729-15B1-9CFD136836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23</a:t>
            </a:fld>
            <a:endParaRPr lang="vi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QFT version of the procedure?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Step 1: Calculate the </a:t>
            </a:r>
            <a:r>
              <a:rPr lang="en" sz="2000">
                <a:solidFill>
                  <a:schemeClr val="accent1"/>
                </a:solidFill>
              </a:rPr>
              <a:t>QFT</a:t>
            </a:r>
            <a:r>
              <a:rPr lang="en" sz="2000">
                <a:solidFill>
                  <a:schemeClr val="dk1"/>
                </a:solidFill>
              </a:rPr>
              <a:t> of input i and kernel k. Let I and K denote these transforms respectively.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Step 2: Calculate the (element-wise) product P=IK.</a:t>
            </a: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Step 3: Take the </a:t>
            </a:r>
            <a:r>
              <a:rPr lang="en" sz="2000">
                <a:solidFill>
                  <a:schemeClr val="accent1"/>
                </a:solidFill>
              </a:rPr>
              <a:t>IQFT</a:t>
            </a:r>
            <a:r>
              <a:rPr lang="en" sz="2000">
                <a:solidFill>
                  <a:schemeClr val="dk1"/>
                </a:solidFill>
              </a:rPr>
              <a:t> of P. The result is the convolution of i and k.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chemeClr val="dk1"/>
                </a:solidFill>
              </a:rPr>
              <a:t>Step 2 is not realizable physically. That is, there’s no physical process P capable of the transformation(*):</a:t>
            </a:r>
            <a:endParaRPr sz="20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91" name="Google Shape;91;p18" descr="{&quot;type&quot;:&quot;$$&quot;,&quot;id&quot;:&quot;3&quot;,&quot;backgroundColorModified&quot;:false,&quot;code&quot;:&quot;$$\\sum_{i,j=0}^{}f\\left(i\\right)g\\left(j\\right)\\left|ij\\right\\rangle \\longrightarrow\\lambda\\sum_{i}^{}f\\left(i\\right)g\\left(i\\right)\\left|i\\right\\rangle $$&quot;,&quot;backgroundColor&quot;:&quot;#FFFFFF&quot;,&quot;aid&quot;:null,&quot;font&quot;:{&quot;family&quot;:&quot;Arial&quot;,&quot;size&quot;:17,&quot;color&quot;:&quot;#000000&quot;},&quot;ts&quot;:1729751690644,&quot;cs&quot;:&quot;f8aFdNsfhsD3fwxJ2gljHw==&quot;,&quot;size&quot;:{&quot;width&quot;:443.9748230971129,&quot;height&quot;:60.125984251968504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75" y="3962500"/>
            <a:ext cx="422886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99975" y="4755025"/>
            <a:ext cx="85206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</a:rPr>
              <a:t>*Chris Lomont. "Quantum convolution and quantum correlation algorithms are physically impossible." (2003). Theorem 16.</a:t>
            </a:r>
            <a:endParaRPr sz="1100" i="1"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23AD26-93B1-3BD9-B375-75A90F31A2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24</a:t>
            </a:fld>
            <a:endParaRPr lang="vi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QFT convolution circuit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problem is tackled by replacing the element-wise product with the process M that performs the following transformation: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circuit of the transformation(*):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99" name="Google Shape;99;p19" descr="{&quot;backgroundColor&quot;:&quot;#FFFFFF&quot;,&quot;font&quot;:{&quot;color&quot;:&quot;#000000&quot;,&quot;size&quot;:16,&quot;family&quot;:&quot;Arial&quot;},&quot;code&quot;:&quot;$$\\sum_{i,j=0}^{}f\\left(i\\right)g\\left(j\\right)\\left|ij\\right\\rangle \\longrightarrow \\sum_{i,\\,j}^{}f\\left(i\\right)g\\left(i+j\\right)\\left|ij\\right\\rangle $$&quot;,&quot;aid&quot;:null,&quot;id&quot;:&quot;5&quot;,&quot;backgroundColorModified&quot;:false,&quot;type&quot;:&quot;$$&quot;,&quot;ts&quot;:1729755242672,&quot;cs&quot;:&quot;O+ldg9GHuQyFXqZweDhTJw==&quot;,&quot;size&quot;:{&quot;width&quot;:448.1576018372705,&quot;height&quot;:55.580029921259836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649" y="1989025"/>
            <a:ext cx="4268701" cy="5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050" y="3008625"/>
            <a:ext cx="4993907" cy="15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-1" y="4587291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rgbClr val="222222"/>
                </a:solidFill>
                <a:highlight>
                  <a:srgbClr val="FFFFFF"/>
                </a:highlight>
              </a:rPr>
              <a:t>*Guangsheng Ma, Hongbo Li, and Jiman Zhao. "Windowed Fourier transform and general wavelet algorithms in quantum computation." (2019).</a:t>
            </a:r>
            <a:endParaRPr sz="2100" i="1" dirty="0"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F0F13-E30A-5657-2A08-79BA301637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25</a:t>
            </a:fld>
            <a:endParaRPr lang="vi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QFT convolution circuit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QFT convolution circuit is then: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result of the circuit is: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613" y="1578325"/>
            <a:ext cx="5946775" cy="19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 descr="{&quot;id&quot;:&quot;6&quot;,&quot;backgroundColorModified&quot;:false,&quot;code&quot;:&quot;$$\\c{000000}{\\frac{1}{N{\\sqrt[]{N}}}\\sum_{w=0}^{N-1}\\sum_{k,t,j,l=0}^{N-1}f\\left(t\\right)g\\left(j\\right)e^{2\\pi i\\left(kt-kw+kj+jl\\right)}\\left|wl\\right\\rangle }$$&quot;,&quot;font&quot;:{&quot;family&quot;:&quot;Arial&quot;,&quot;color&quot;:&quot;#595959&quot;,&quot;size&quot;:17},&quot;type&quot;:&quot;$$&quot;,&quot;aid&quot;:null,&quot;backgroundColor&quot;:&quot;#FFFFFF&quot;,&quot;ts&quot;:1729756118758,&quot;cs&quot;:&quot;4y/GSVB4lH0rCE65HmNgQQ==&quot;,&quot;size&quot;:{&quot;width&quot;:529.7715926509187,&quot;height&quot;:78.79000734908139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975" y="3997475"/>
            <a:ext cx="5046074" cy="7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81D723-8EB9-D9A7-A956-BACA70A84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26</a:t>
            </a:fld>
            <a:endParaRPr lang="vi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QFT convolution circuit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quantum convolution can be written as: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1"/>
                </a:solidFill>
              </a:rPr>
              <a:t>(We can prove this by applying QFT and then IQFT to the left-hand side)</a:t>
            </a:r>
            <a:endParaRPr sz="16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116" name="Google Shape;116;p21" descr="{&quot;backgroundColorModified&quot;:false,&quot;font&quot;:{&quot;color&quot;:&quot;#000000&quot;,&quot;size&quot;:15.5,&quot;family&quot;:&quot;Arial&quot;},&quot;id&quot;:&quot;7&quot;,&quot;code&quot;:&quot;$$\\lambda\\sum_{w=0}^{N-1}\\sum_{j=0}^{N-1}f\\left(t\\right)g\\left(w-t\\right)\\left|w\\right\\rangle =\\frac{\\lambda}{N}\\sum_{w=0}^{N-1}\\sum_{k,t,j=0}^{N-1}f\\left(t\\right)g\\left(j\\right)e^{2\\pi i\\left(kt-kw+kj\\right)}\\left|w\\right\\rangle $$&quot;,&quot;aid&quot;:null,&quot;type&quot;:&quot;$$&quot;,&quot;backgroundColor&quot;:&quot;#FFFFFF&quot;,&quot;ts&quot;:1729759888778,&quot;cs&quot;:&quot;TLM7JW43WEddAu+qPZFIPQ==&quot;,&quot;size&quot;:{&quot;width&quot;:695.438278215223,&quot;height&quot;:70.62992467191602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450" y="1790500"/>
            <a:ext cx="6624050" cy="6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 descr="{&quot;id&quot;:&quot;6&quot;,&quot;backgroundColorModified&quot;:false,&quot;code&quot;:&quot;$$\\c{000000}{\\frac{1}{N{\\sqrt[]{N}}}\\sum_{w=0}^{N-1}\\sum_{k,t,j,l=0}^{N-1}f\\left(t\\right)g\\left(j\\right)e^{2\\pi i\\left(kt-kw+kj+jl\\right)}\\left|wl\\right\\rangle }$$&quot;,&quot;font&quot;:{&quot;family&quot;:&quot;Arial&quot;,&quot;color&quot;:&quot;#595959&quot;,&quot;size&quot;:17},&quot;type&quot;:&quot;$$&quot;,&quot;aid&quot;:null,&quot;backgroundColor&quot;:&quot;#FFFFFF&quot;,&quot;ts&quot;:1729756118758,&quot;cs&quot;:&quot;4y/GSVB4lH0rCE65HmNgQQ==&quot;,&quot;size&quot;:{&quot;width&quot;:529.7715926509187,&quot;height&quot;:78.79000734908139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963" y="3593425"/>
            <a:ext cx="5046074" cy="7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335875" y="3084400"/>
            <a:ext cx="8725200" cy="17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Compare this to the result of the circuit: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We see we can get the (normalized) convolution when            is observed.</a:t>
            </a:r>
            <a:endParaRPr/>
          </a:p>
        </p:txBody>
      </p:sp>
      <p:pic>
        <p:nvPicPr>
          <p:cNvPr id="119" name="Google Shape;119;p21" descr="{&quot;backgroundColorModified&quot;:false,&quot;backgroundColor&quot;:&quot;#FFFFFF&quot;,&quot;font&quot;:{&quot;color&quot;:&quot;#000000&quot;,&quot;family&quot;:&quot;Arial&quot;,&quot;size&quot;:20},&quot;type&quot;:&quot;$$&quot;,&quot;id&quot;:&quot;9&quot;,&quot;aid&quot;:null,&quot;code&quot;:&quot;$$l=0$$&quot;,&quot;ts&quot;:1729760165236,&quot;cs&quot;:&quot;xSjymNSsE03A9DzHoR7EwA==&quot;,&quot;size&quot;:{&quot;width&quot;:64.33333333333333,&quot;height&quot;:22.5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850" y="4506375"/>
            <a:ext cx="612775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006850" y="1569475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4C13EF-6E02-442D-CF9F-6133D1438B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27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output state of the circuit can be expressed in binary representation: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Where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value of the nth element of the convolution is equal to the amplitude of the eigenstate of         where                     and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(     can be understood as the indices of the convolution sequence and the amplitude of the corresponding eigenstate as the value at that index)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7" name="Google Shape;127;p22" descr="{&quot;backgroundColor&quot;:&quot;#FFFFFF&quot;,&quot;backgroundColorModified&quot;:false,&quot;type&quot;:&quot;$$&quot;,&quot;code&quot;:&quot;$$\\c{000000}{\\left|wl\\right\\rangle =\\left|w_{0}w_{1}...w_{n-1}l_{o}l_{1}...l_{n-1}\\right\\rangle }$$&quot;,&quot;aid&quot;:null,&quot;id&quot;:&quot;10&quot;,&quot;font&quot;:{&quot;size&quot;:20,&quot;family&quot;:&quot;Arial&quot;,&quot;color&quot;:&quot;#595959&quot;},&quot;ts&quot;:1729766007250,&quot;cs&quot;:&quot;LsVsxnA6pSkT6BgYH2e+QA==&quot;,&quot;size&quot;:{&quot;width&quot;:429.6666666666667,&quot;height&quot;:31.666666666666668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713" y="1678225"/>
            <a:ext cx="4092575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 descr="{&quot;font&quot;:{&quot;size&quot;:20,&quot;color&quot;:&quot;#000000&quot;,&quot;family&quot;:&quot;Arial&quot;},&quot;aid&quot;:null,&quot;code&quot;:&quot;$$n=\\log_{2}N\\,$$&quot;,&quot;backgroundColor&quot;:&quot;#FFFFFF&quot;,&quot;backgroundColorModified&quot;:false,&quot;id&quot;:&quot;12&quot;,&quot;type&quot;:&quot;$$&quot;,&quot;ts&quot;:1729766192791,&quot;cs&quot;:&quot;xjiFlu/oJGEW38xB27mVAQ==&quot;,&quot;size&quot;:{&quot;width&quot;:146.5,&quot;height&quot;:29.333333333333332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300" y="2132200"/>
            <a:ext cx="1276350" cy="25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 descr="{&quot;code&quot;:&quot;$$w=w_{0}2^{n-1}+w_{1}2^{n-2}+...+w_{n-1}2^{0}$$&quot;,&quot;aid&quot;:null,&quot;type&quot;:&quot;$$&quot;,&quot;id&quot;:&quot;13&quot;,&quot;backgroundColor&quot;:&quot;#FFFFFF&quot;,&quot;font&quot;:{&quot;color&quot;:&quot;#000000&quot;,&quot;size&quot;:20,&quot;family&quot;:&quot;Arial&quot;},&quot;backgroundColorModified&quot;:false,&quot;ts&quot;:1729766715864,&quot;cs&quot;:&quot;GFuk6f5pYJoGfWhD4N6xxg==&quot;,&quot;size&quot;:{&quot;width&quot;:477.3333333333333,&quot;height&quot;:33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6300" y="2414600"/>
            <a:ext cx="4362899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 descr="{&quot;backgroundColorModified&quot;:false,&quot;aid&quot;:null,&quot;type&quot;:&quot;$$&quot;,&quot;code&quot;:&quot;$$l=l_{0}2^{n-1}+l_{1}2^{n-2}+...+l_{n-1}2^{0}$$&quot;,&quot;backgroundColor&quot;:&quot;#FFFFFF&quot;,&quot;font&quot;:{&quot;family&quot;:&quot;Arial&quot;,&quot;color&quot;:&quot;#000000&quot;,&quot;size&quot;:20},&quot;id&quot;:&quot;14&quot;,&quot;ts&quot;:1729766761344,&quot;cs&quot;:&quot;2x29S/g5oQXLIUTcl/w7bw==&quot;,&quot;size&quot;:{&quot;width&quot;:424.6666666666667,&quot;height&quot;:33}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6300" y="2807400"/>
            <a:ext cx="3881518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descr="{&quot;font&quot;:{&quot;color&quot;:&quot;#000000&quot;,&quot;family&quot;:&quot;Arial&quot;,&quot;size&quot;:20},&quot;type&quot;:&quot;$$&quot;,&quot;code&quot;:&quot;$$\\left|wl\\right\\rangle$$&quot;,&quot;backgroundColor&quot;:&quot;#FFFFFF&quot;,&quot;backgroundColorModified&quot;:false,&quot;aid&quot;:null,&quot;id&quot;:&quot;15&quot;,&quot;ts&quot;:1729767350297,&quot;cs&quot;:&quot;hgxZ3QfvLvH+yBr5toXOLA==&quot;,&quot;size&quot;:{&quot;width&quot;:45.5,&quot;height&quot;:31.5}}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1750" y="3529225"/>
            <a:ext cx="433388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 descr="{&quot;code&quot;:&quot;$$w=n-1$$&quot;,&quot;type&quot;:&quot;$$&quot;,&quot;id&quot;:&quot;16&quot;,&quot;backgroundColorModified&quot;:false,&quot;aid&quot;:null,&quot;font&quot;:{&quot;family&quot;:&quot;Arial&quot;,&quot;size&quot;:20,&quot;color&quot;:&quot;#000000&quot;},&quot;backgroundColor&quot;:&quot;#FFFFFF&quot;,&quot;ts&quot;:1729767438610,&quot;cs&quot;:&quot;SHP9U1yQBwC/HNjq/ktmTw==&quot;,&quot;size&quot;:{&quot;width&quot;:134,&quot;height&quot;:21.333333333333332}}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5975" y="3577650"/>
            <a:ext cx="127635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 descr="{&quot;backgroundColorModified&quot;:false,&quot;code&quot;:&quot;$$l=0$$&quot;,&quot;backgroundColor&quot;:&quot;#FFFFFF&quot;,&quot;font&quot;:{&quot;family&quot;:&quot;Arial&quot;,&quot;size&quot;:20,&quot;color&quot;:&quot;#000000&quot;},&quot;aid&quot;:null,&quot;type&quot;:&quot;$$&quot;,&quot;id&quot;:&quot;17&quot;,&quot;ts&quot;:1729767466489,&quot;cs&quot;:&quot;jUDovCzgk1yN7rPhWeuuYw==&quot;,&quot;size&quot;:{&quot;width&quot;:64.33333333333333,&quot;height&quot;:22.5}}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27825" y="3572088"/>
            <a:ext cx="612775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 descr="{&quot;id&quot;:&quot;18&quot;,&quot;aid&quot;:null,&quot;code&quot;:&quot;$$w$$&quot;,&quot;font&quot;:{&quot;family&quot;:&quot;Arial&quot;,&quot;size&quot;:20,&quot;color&quot;:&quot;#000000&quot;},&quot;backgroundColorModified&quot;:false,&quot;type&quot;:&quot;$$&quot;,&quot;backgroundColor&quot;:&quot;#FFFFFF&quot;,&quot;ts&quot;:1729767564061,&quot;cs&quot;:&quot;Dl9UuWWgveVP8r/7J6EM3A==&quot;,&quot;size&quot;:{&quot;width&quot;:21.166666666666668,&quot;height&quot;:14.333333333333334}}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5100" y="4156825"/>
            <a:ext cx="201613" cy="1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89BD9-F38D-3546-0F06-96FF46AA5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28</a:t>
            </a:fld>
            <a:endParaRPr lang="vi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Measurement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13724"/>
            <a:ext cx="8520600" cy="3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let the convolution of f[n] and g[n] be r[n], 0&lt;n&lt;10 (so we need 8 qubits, 4 for input and 4 for kernel). The normalized r[1] is the </a:t>
            </a:r>
            <a:r>
              <a:rPr lang="en" sz="2000" i="1">
                <a:solidFill>
                  <a:schemeClr val="dk1"/>
                </a:solidFill>
              </a:rPr>
              <a:t>amplitude</a:t>
            </a:r>
            <a:r>
              <a:rPr lang="en" sz="2000">
                <a:solidFill>
                  <a:schemeClr val="dk1"/>
                </a:solidFill>
              </a:rPr>
              <a:t> of the eigenstate: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state of the system can be express as: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41" name="Google Shape;141;p23" descr="{&quot;font&quot;:{&quot;color&quot;:&quot;#000000&quot;,&quot;family&quot;:&quot;Arial&quot;,&quot;size&quot;:20},&quot;code&quot;:&quot;$$\\left|00010000\\right\\rangle$$&quot;,&quot;backgroundColorModified&quot;:false,&quot;type&quot;:&quot;$$&quot;,&quot;aid&quot;:null,&quot;backgroundColor&quot;:&quot;#FFFFFF&quot;,&quot;id&quot;:&quot;19&quot;,&quot;ts&quot;:1729869988682,&quot;cs&quot;:&quot;ECpdg6+hZd23CC8Dswz4lQ==&quot;,&quot;size&quot;:{&quot;width&quot;:139,&quot;height&quot;:31.5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475" y="2356588"/>
            <a:ext cx="1817050" cy="41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3"/>
          <p:cNvCxnSpPr/>
          <p:nvPr/>
        </p:nvCxnSpPr>
        <p:spPr>
          <a:xfrm>
            <a:off x="3663486" y="2813923"/>
            <a:ext cx="86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43" name="Google Shape;143;p23"/>
          <p:cNvCxnSpPr/>
          <p:nvPr/>
        </p:nvCxnSpPr>
        <p:spPr>
          <a:xfrm>
            <a:off x="4541502" y="2813926"/>
            <a:ext cx="862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44" name="Google Shape;144;p23"/>
          <p:cNvSpPr txBox="1"/>
          <p:nvPr/>
        </p:nvSpPr>
        <p:spPr>
          <a:xfrm>
            <a:off x="4086825" y="3185550"/>
            <a:ext cx="26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45" name="Google Shape;145;p23" descr="{&quot;type&quot;:&quot;$$&quot;,&quot;backgroundColorModified&quot;:false,&quot;aid&quot;:null,&quot;code&quot;:&quot;$$l$$&quot;,&quot;font&quot;:{&quot;family&quot;:&quot;Arial&quot;,&quot;size&quot;:18,&quot;color&quot;:&quot;#000000&quot;},&quot;backgroundColor&quot;:&quot;#FFFFFF&quot;,&quot;id&quot;:&quot;20&quot;,&quot;ts&quot;:1729870090756,&quot;cs&quot;:&quot;Q9YBEuRIG6jETjc6EoSpcQ==&quot;,&quot;size&quot;:{&quot;width&quot;:6.5,&quot;height&quot;:19.833333333333332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788" y="2940688"/>
            <a:ext cx="61913" cy="18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 descr="{&quot;aid&quot;:null,&quot;id&quot;:&quot;22&quot;,&quot;font&quot;:{&quot;family&quot;:&quot;Arial&quot;,&quot;color&quot;:&quot;#000000&quot;,&quot;size&quot;:18},&quot;type&quot;:&quot;$$&quot;,&quot;backgroundColorModified&quot;:false,&quot;code&quot;:&quot;$$w$$&quot;,&quot;backgroundColor&quot;:&quot;#FFFFFF&quot;,&quot;ts&quot;:1729870125376,&quot;cs&quot;:&quot;aH6+EKrUT699+ImRRmZIng==&quot;,&quot;size&quot;:{&quot;width&quot;:18.833333333333332,&quot;height&quot;:12.833333333333334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0550" y="2903200"/>
            <a:ext cx="179388" cy="12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 descr="{&quot;code&quot;:&quot;$$r\\left[0\\right]\\left|00000000\\right\\rangle +r\\left[1\\right]\\left|00010000\\right\\rangle +r\\left[2\\right]\\left|00100000\\right\\rangle +...$$&quot;,&quot;type&quot;:&quot;$$&quot;,&quot;aid&quot;:null,&quot;id&quot;:&quot;28&quot;,&quot;backgroundColorModified&quot;:false,&quot;font&quot;:{&quot;family&quot;:&quot;Arial&quot;,&quot;size&quot;:20,&quot;color&quot;:&quot;#000000&quot;},&quot;backgroundColor&quot;:&quot;#FFFFFF&quot;,&quot;ts&quot;:1729958170584,&quot;cs&quot;:&quot;qPnZJ551hnimdGO9+0mFkQ==&quot;,&quot;size&quot;:{&quot;width&quot;:745,&quot;height&quot;:31.5}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3325" y="3942575"/>
            <a:ext cx="7096125" cy="3000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95BDF5-ACD6-377E-4FC2-20A7ABDF27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29</a:t>
            </a:fld>
            <a:endParaRPr lang="vi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Reason</a:t>
            </a:r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dirty="0"/>
              <a:t>Besides being a novel and valuable research topic, it also demonstrates several advantages over the QCNN model in terms of optimizing model data and computation speed.</a:t>
            </a:r>
            <a:endParaRPr dirty="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1550"/>
            <a:ext cx="4821805" cy="30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550" y="2730075"/>
            <a:ext cx="37147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E0DAA3-5D48-944F-2860-2D79F83513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state tomography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693" y="1073510"/>
            <a:ext cx="877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Quantum state tomography is a process by which the quantum state is reconstructed using measurements on an ensemble of identical states, i.e. reconstructing the </a:t>
            </a:r>
            <a:r>
              <a:rPr lang="en" sz="2000" i="1">
                <a:solidFill>
                  <a:schemeClr val="dk1"/>
                </a:solidFill>
              </a:rPr>
              <a:t>density matrix</a:t>
            </a:r>
            <a:r>
              <a:rPr lang="en" sz="2000">
                <a:solidFill>
                  <a:schemeClr val="dk1"/>
                </a:solidFill>
              </a:rPr>
              <a:t> of the state by measuring </a:t>
            </a:r>
            <a:r>
              <a:rPr lang="en" sz="2000" i="1">
                <a:solidFill>
                  <a:schemeClr val="dk1"/>
                </a:solidFill>
              </a:rPr>
              <a:t>multiple</a:t>
            </a:r>
            <a:r>
              <a:rPr lang="en" sz="2000">
                <a:solidFill>
                  <a:schemeClr val="dk1"/>
                </a:solidFill>
              </a:rPr>
              <a:t> copies of the state.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However, normal state tomography algorithms require a lot of resources (increased </a:t>
            </a:r>
            <a:r>
              <a:rPr lang="en" sz="2000" i="1">
                <a:solidFill>
                  <a:schemeClr val="dk1"/>
                </a:solidFill>
              </a:rPr>
              <a:t>exponentially</a:t>
            </a:r>
            <a:r>
              <a:rPr lang="en" sz="2000">
                <a:solidFill>
                  <a:schemeClr val="dk1"/>
                </a:solidFill>
              </a:rPr>
              <a:t> with the number of qubits for full state tomography and </a:t>
            </a:r>
            <a:r>
              <a:rPr lang="en" sz="2000" i="1">
                <a:solidFill>
                  <a:schemeClr val="dk1"/>
                </a:solidFill>
              </a:rPr>
              <a:t>quadratically</a:t>
            </a:r>
            <a:r>
              <a:rPr lang="en" sz="2000">
                <a:solidFill>
                  <a:schemeClr val="dk1"/>
                </a:solidFill>
              </a:rPr>
              <a:t> for incomplete measurement).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B8382-6066-20F5-C556-B379182F92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30</a:t>
            </a:fld>
            <a:endParaRPr lang="vi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state tomography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11700" y="1083351"/>
            <a:ext cx="8520600" cy="3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Here, we use the      vector state tomography algorithm (*). This algorithm can give us the value of the amplitude with      norm guaranteed with much less resources. The complexity of       tomography is: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In which    is the dimension of the space (            ) and    is the precision parameter. Although this method of tomography has a better complexity, it is still a lot to try to simulate on a classical computer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60" name="Google Shape;160;p25" descr="{&quot;code&quot;:&quot;$$l_{\\infty}$$&quot;,&quot;type&quot;:&quot;$$&quot;,&quot;backgroundColorModified&quot;:false,&quot;id&quot;:&quot;23&quot;,&quot;font&quot;:{&quot;size&quot;:20,&quot;family&quot;:&quot;Arial&quot;,&quot;color&quot;:&quot;#000000&quot;},&quot;aid&quot;:null,&quot;backgroundColor&quot;:&quot;#FFFFFF&quot;,&quot;ts&quot;:1729876793297,&quot;cs&quot;:&quot;CoEErkRb/0erm58DpGMbhA==&quot;,&quot;size&quot;:{&quot;width&quot;:30.166666666666668,&quot;height&quot;:26.666666666666668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803" y="1196532"/>
            <a:ext cx="27055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 descr="{&quot;code&quot;:&quot;$$l_{\\infty}$$&quot;,&quot;type&quot;:&quot;$$&quot;,&quot;backgroundColorModified&quot;:false,&quot;id&quot;:&quot;23&quot;,&quot;font&quot;:{&quot;size&quot;:20,&quot;family&quot;:&quot;Arial&quot;,&quot;color&quot;:&quot;#000000&quot;},&quot;aid&quot;:null,&quot;backgroundColor&quot;:&quot;#FFFFFF&quot;,&quot;ts&quot;:1729876793297,&quot;cs&quot;:&quot;CoEErkRb/0erm58DpGMbhA==&quot;,&quot;size&quot;:{&quot;width&quot;:30.166666666666668,&quot;height&quot;:26.666666666666668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803" y="1550957"/>
            <a:ext cx="27055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 descr="{&quot;code&quot;:&quot;$$l_{\\infty}$$&quot;,&quot;type&quot;:&quot;$$&quot;,&quot;backgroundColorModified&quot;:false,&quot;id&quot;:&quot;23&quot;,&quot;font&quot;:{&quot;size&quot;:20,&quot;family&quot;:&quot;Arial&quot;,&quot;color&quot;:&quot;#000000&quot;},&quot;aid&quot;:null,&quot;backgroundColor&quot;:&quot;#FFFFFF&quot;,&quot;ts&quot;:1729876793297,&quot;cs&quot;:&quot;CoEErkRb/0erm58DpGMbhA==&quot;,&quot;size&quot;:{&quot;width&quot;:30.166666666666668,&quot;height&quot;:26.666666666666668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3" y="1925394"/>
            <a:ext cx="27055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 descr="{&quot;backgroundColorModified&quot;:false,&quot;id&quot;:&quot;24&quot;,&quot;type&quot;:&quot;$$&quot;,&quot;backgroundColor&quot;:&quot;#FFFFFF&quot;,&quot;font&quot;:{&quot;size&quot;:20,&quot;color&quot;:&quot;#000000&quot;,&quot;family&quot;:&quot;Arial&quot;},&quot;code&quot;:&quot;$$O\\left(\\frac{\\log_{}d}{\\delta^{2}}\\right)$$&quot;,&quot;aid&quot;:null,&quot;ts&quot;:1729951679975,&quot;cs&quot;:&quot;LBiceEnWO3lfNTb180Ye3g==&quot;,&quot;size&quot;:{&quot;width&quot;:145,&quot;height&quot;:75.16666666666667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1425" y="2438663"/>
            <a:ext cx="1381125" cy="71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 descr="{&quot;type&quot;:&quot;$$&quot;,&quot;font&quot;:{&quot;family&quot;:&quot;Arial&quot;,&quot;size&quot;:20,&quot;color&quot;:&quot;#000000&quot;},&quot;aid&quot;:null,&quot;code&quot;:&quot;$$d$$&quot;,&quot;backgroundColorModified&quot;:false,&quot;backgroundColor&quot;:&quot;#FFFFFF&quot;,&quot;id&quot;:&quot;25&quot;,&quot;ts&quot;:1729951717674,&quot;cs&quot;:&quot;S4IdnUIpKHW+UvrvPCWgfQ==&quot;,&quot;size&quot;:{&quot;width&quot;:15.333333333333334,&quot;height&quot;:22.166666666666668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2000" y="3418650"/>
            <a:ext cx="146050" cy="21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 descr="{&quot;aid&quot;:null,&quot;type&quot;:&quot;$$&quot;,&quot;backgroundColorModified&quot;:false,&quot;id&quot;:&quot;26&quot;,&quot;backgroundColor&quot;:&quot;#FFFFFF&quot;,&quot;code&quot;:&quot;$$d=2^{n}$$&quot;,&quot;font&quot;:{&quot;family&quot;:&quot;Arial&quot;,&quot;color&quot;:&quot;#000000&quot;,&quot;size&quot;:20},&quot;ts&quot;:1729951758481,&quot;cs&quot;:&quot;UYV2IbMoqBdIP4Z/X34kSQ==&quot;,&quot;size&quot;:{&quot;width&quot;:86.66666666666667,&quot;height&quot;:23.166666666666668}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0000" y="3413888"/>
            <a:ext cx="825500" cy="220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 descr="{&quot;aid&quot;:null,&quot;type&quot;:&quot;$$&quot;,&quot;code&quot;:&quot;$$\\delta$$&quot;,&quot;backgroundColorModified&quot;:false,&quot;font&quot;:{&quot;color&quot;:&quot;#000000&quot;,&quot;family&quot;:&quot;Arial&quot;,&quot;size&quot;:20},&quot;id&quot;:&quot;27&quot;,&quot;backgroundColor&quot;:&quot;#FFFFFF&quot;,&quot;ts&quot;:1729951803152,&quot;cs&quot;:&quot;6kwMp2XsJW3Oi5kkmH5zpQ==&quot;,&quot;size&quot;:{&quot;width&quot;:12.833333333333334,&quot;height&quot;:23}}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8800" y="3414688"/>
            <a:ext cx="122238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423000" y="4703625"/>
            <a:ext cx="829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</a:rPr>
              <a:t>*Iordanis Kerenidis, Jonas Landman, and Anupam Prakash. "Quantum algorithms for deep convolutional neural networks." (2019).</a:t>
            </a:r>
            <a:endParaRPr sz="2200" i="1"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9B07E-2D61-8FA8-D36B-216D1ED98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31</a:t>
            </a:fld>
            <a:endParaRPr lang="vi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93FF-9665-A30E-3C5A-762D8EE723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32</a:t>
            </a:fld>
            <a:endParaRPr lang="v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41518-2513-3AC1-573E-AD5F42BDC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50" y="411718"/>
            <a:ext cx="6447079" cy="3071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0BFDA0-4FCA-2A31-E5A9-8364B2B8D6B7}"/>
              </a:ext>
            </a:extLst>
          </p:cNvPr>
          <p:cNvSpPr txBox="1"/>
          <p:nvPr/>
        </p:nvSpPr>
        <p:spPr>
          <a:xfrm>
            <a:off x="1970883" y="3482844"/>
            <a:ext cx="5757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Illustration of our QFCN with a quantum Fourier convolutional layer.</a:t>
            </a:r>
          </a:p>
        </p:txBody>
      </p:sp>
    </p:spTree>
    <p:extLst>
      <p:ext uri="{BB962C8B-B14F-4D97-AF65-F5344CB8AC3E}">
        <p14:creationId xmlns:p14="http://schemas.microsoft.com/office/powerpoint/2010/main" val="5430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Encoding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55200" y="1087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vi" sz="1700" b="1" dirty="0">
                <a:solidFill>
                  <a:schemeClr val="dk1"/>
                </a:solidFill>
              </a:rPr>
              <a:t>Amplitude Embedding:</a:t>
            </a:r>
            <a:endParaRPr sz="1700" b="1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vi" sz="1700" dirty="0">
                <a:solidFill>
                  <a:schemeClr val="dk1"/>
                </a:solidFill>
              </a:rPr>
              <a:t>A normalized classical N-dimensions datapoint x is presented by the Amplitude of a n-qubits quantum state as: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vi" sz="1700" dirty="0">
                <a:solidFill>
                  <a:schemeClr val="dk1"/>
                </a:solidFill>
              </a:rPr>
            </a:b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vi" sz="1700" dirty="0">
                <a:solidFill>
                  <a:schemeClr val="dk1"/>
                </a:solidFill>
              </a:rPr>
              <a:t> 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710275" y="2468425"/>
            <a:ext cx="3806400" cy="16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Where: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∣i⟩ represents the basis states of the qubits.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x</a:t>
            </a:r>
            <a:r>
              <a:rPr lang="vi" baseline="-25000" dirty="0"/>
              <a:t>i</a:t>
            </a:r>
            <a:r>
              <a:rPr lang="vi" dirty="0"/>
              <a:t> is the i-th element of x.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∥x∥ is the norm (magnitude) of the vector x.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5" name="Google Shape;75;p16" title="[0,0,0,&quot;https://www.codecogs.com/eqnedit.php?latex=%7C%5Cpsi%5Crangle%20%3D%20%5Cfrac%7B1%7D%7B%5C%7C%5Cmathbf%7Bx%7D%5C%7C%7D%5Csum_%7Bi%3D0%7D%5E%7BN-1%7D%20x_i%20%7Ci%5Crangle%5C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50" y="2906238"/>
            <a:ext cx="2141249" cy="7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58900" y="4190925"/>
            <a:ext cx="628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vi" sz="1700" dirty="0">
                <a:solidFill>
                  <a:schemeClr val="dk2"/>
                </a:solidFill>
              </a:rPr>
              <a:t>For N classical data points, we require Log2(N) qubits.</a:t>
            </a:r>
            <a:endParaRPr sz="1700" dirty="0"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46FB8-6944-DF37-5B7D-4C4430439A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Encoding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55200" y="1087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vi" sz="1700" b="1">
                <a:solidFill>
                  <a:schemeClr val="dk1"/>
                </a:solidFill>
              </a:rPr>
              <a:t>Amplitude Embedding:</a:t>
            </a:r>
            <a:endParaRPr sz="17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vi" sz="1400">
                <a:solidFill>
                  <a:schemeClr val="dk1"/>
                </a:solidFill>
              </a:rPr>
              <a:t>For example: there is a simple image dataset with a 2x2 pixel image named 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vi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vi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83" name="Google Shape;83;p17" title="[0,0,0,&quot;https://www.codecogs.com/eqnedit.php?latex=%7C%5Cpsi%5Crangle%20%3D%20%5Cfrac%7B1%7D%7B%5C%7C%5Cmathbf%7Bx%7D%5C%7C%7D%20%5Csum_%7Bi%3D0%7D%5E%7BN-1%7D%20x_i%20%7Ci%5Crangle%5C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25" y="3194300"/>
            <a:ext cx="1917674" cy="6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 title="[0,0,0,&quot;https://www.codecogs.com/eqnedit.php?latex=%20X%20%3D%20%5Cbegin%7Bbmatrix%7D%201%20%26%202%20%5C%5C%203%20%26%204%20%5Cend%7Bbmatrix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888" y="1771725"/>
            <a:ext cx="114697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 title="[0,0,0,&quot;https://www.codecogs.com/eqnedit.php?latex=%20X%20%3D%20%5Cbegin%7Bbmatrix%7D%201%20%26%202%20%5C%5C%203%20%26%204%20%5Cend%7Bbmatrix%7D%20%5Crightarrow%20x%20%3D%20%5B1%2C%202%2C%203%2C%204%5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625" y="2392475"/>
            <a:ext cx="290497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 title="[0,0,0,&quot;https://www.codecogs.com/eqnedit.php?latex=%5C%7CX%5C%7C%20%3D%20%5Csqrt%7B1%5E2%20%2B%202%5E2%20%2B%203%5E2%20%2B%204%5E2%7D%20%3D%20%5Csqrt%7B30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8075" y="2530625"/>
            <a:ext cx="3594302" cy="2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 title="[0,0,0,&quot;https://www.codecogs.com/eqnedit.php?latex=%7C%5Cpsi%5Crangle%20%3D%201%2F%20%5Csqrt%7B30%7D%20(1%7C0%5Crangle%2B%202%7C1%5Crangle%2B3%7C2%5Crangle%2B4%7C3%5Crangle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5175" y="3371775"/>
            <a:ext cx="4098802" cy="2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944B63-E629-5808-9C1E-69F59EB47F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5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Encoding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 dirty="0"/>
              <a:t>Fast Fourier Transform (FFT)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dirty="0"/>
              <a:t> With the vector x = (x</a:t>
            </a:r>
            <a:r>
              <a:rPr lang="vi" baseline="-25000" dirty="0"/>
              <a:t>0</a:t>
            </a:r>
            <a:r>
              <a:rPr lang="vi" dirty="0"/>
              <a:t>,x</a:t>
            </a:r>
            <a:r>
              <a:rPr lang="vi" baseline="-25000" dirty="0"/>
              <a:t>1</a:t>
            </a:r>
            <a:r>
              <a:rPr lang="vi" dirty="0"/>
              <a:t>,...,x</a:t>
            </a:r>
            <a:r>
              <a:rPr lang="vi" baseline="-25000" dirty="0"/>
              <a:t>N-1</a:t>
            </a:r>
            <a:r>
              <a:rPr lang="vi" dirty="0"/>
              <a:t>)</a:t>
            </a:r>
            <a:r>
              <a:rPr lang="vi" baseline="30000" dirty="0"/>
              <a:t>𝐓</a:t>
            </a:r>
            <a:r>
              <a:rPr lang="vi" dirty="0"/>
              <a:t>, we can map to vector y =(y</a:t>
            </a:r>
            <a:r>
              <a:rPr lang="vi" baseline="-25000" dirty="0"/>
              <a:t>0</a:t>
            </a:r>
            <a:r>
              <a:rPr lang="vi" dirty="0"/>
              <a:t>,y</a:t>
            </a:r>
            <a:r>
              <a:rPr lang="vi" baseline="-25000" dirty="0"/>
              <a:t>1</a:t>
            </a:r>
            <a:r>
              <a:rPr lang="vi" dirty="0"/>
              <a:t>,...,y</a:t>
            </a:r>
            <a:r>
              <a:rPr lang="vi" baseline="-25000" dirty="0"/>
              <a:t>N-1</a:t>
            </a:r>
            <a:r>
              <a:rPr lang="vi" dirty="0"/>
              <a:t>)</a:t>
            </a:r>
            <a:r>
              <a:rPr lang="vi" baseline="30000" dirty="0"/>
              <a:t>𝐓</a:t>
            </a:r>
            <a:r>
              <a:rPr lang="vi" dirty="0"/>
              <a:t> as follows: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dirty="0"/>
              <a:t>In a quantum state, we use the </a:t>
            </a:r>
            <a:r>
              <a:rPr lang="vi" b="1" dirty="0"/>
              <a:t>Quantum Fourier Transform (QFT)</a:t>
            </a:r>
            <a:r>
              <a:rPr lang="vi" dirty="0"/>
              <a:t>, which is essentially the same as the </a:t>
            </a:r>
            <a:r>
              <a:rPr lang="vi" b="1" dirty="0"/>
              <a:t>FFT</a:t>
            </a:r>
            <a:r>
              <a:rPr lang="vi" dirty="0"/>
              <a:t> except for differences in the input and output: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4" name="Google Shape;94;p18" title="[89,89,89,&quot;https://www.codecogs.com/eqnedit.php?latex=y_k%20%3D%20%5Cfrac%7B1%7D%7B%5Csqrt%7BN%7D%7D%20%5Csum_%7Bj%3D0%7D%5E%7BN-1%7D%20x_j%20e%5E%7B%5Cfrac%7B2%20%5Cpi%20i%20k%20j%7D%7BN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725" y="2449537"/>
            <a:ext cx="2470549" cy="8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2807275" y="40234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 title="[0,0,0,&quot;https://www.codecogs.com/eqnedit.php?latex=%7Cj%5Crangle%20%5Crightarrow%20%5Cfrac%7B1%7D%7B%5Csqrt%7BN%7D%7D%20%5Csum_%7Bk%3D0%7D%5E%7BN-1%7D%20e%5E%7B%5Cfrac%7B2%5Cpi%20i%20k%20j%7D%7BN%7D%7D%20%7Ck%5Crangle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725" y="4185400"/>
            <a:ext cx="2470549" cy="7382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967E08-CE5D-75F5-B40A-ECEFC59F7D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6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53122-EC82-DF8E-0EB1-48D71E76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BE93C-BFA7-91B9-A511-7470A681D15F}"/>
              </a:ext>
            </a:extLst>
          </p:cNvPr>
          <p:cNvSpPr txBox="1"/>
          <p:nvPr/>
        </p:nvSpPr>
        <p:spPr>
          <a:xfrm>
            <a:off x="1893157" y="2169210"/>
            <a:ext cx="205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Quantum Fourier Transform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5C63F3-BE65-31AC-2C10-89086969D3AD}"/>
              </a:ext>
            </a:extLst>
          </p:cNvPr>
          <p:cNvCxnSpPr>
            <a:cxnSpLocks/>
          </p:cNvCxnSpPr>
          <p:nvPr/>
        </p:nvCxnSpPr>
        <p:spPr>
          <a:xfrm>
            <a:off x="3865756" y="2492376"/>
            <a:ext cx="1526335" cy="1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0F4B52-BB5E-0DAF-CD07-EEA05D761323}"/>
              </a:ext>
            </a:extLst>
          </p:cNvPr>
          <p:cNvSpPr txBox="1"/>
          <p:nvPr/>
        </p:nvSpPr>
        <p:spPr>
          <a:xfrm>
            <a:off x="5505940" y="2318580"/>
            <a:ext cx="284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D5D934-2347-35A7-6040-A0E9273E3D3B}"/>
              </a:ext>
            </a:extLst>
          </p:cNvPr>
          <p:cNvCxnSpPr>
            <a:cxnSpLocks/>
          </p:cNvCxnSpPr>
          <p:nvPr/>
        </p:nvCxnSpPr>
        <p:spPr>
          <a:xfrm>
            <a:off x="4571999" y="2492376"/>
            <a:ext cx="0" cy="119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5A3C6-F061-C4C0-C530-9B5245060444}"/>
              </a:ext>
            </a:extLst>
          </p:cNvPr>
          <p:cNvCxnSpPr>
            <a:cxnSpLocks/>
          </p:cNvCxnSpPr>
          <p:nvPr/>
        </p:nvCxnSpPr>
        <p:spPr>
          <a:xfrm>
            <a:off x="4571999" y="3097258"/>
            <a:ext cx="820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CD12E3-3278-74E1-5E2A-92086C0E0C6B}"/>
              </a:ext>
            </a:extLst>
          </p:cNvPr>
          <p:cNvSpPr txBox="1"/>
          <p:nvPr/>
        </p:nvSpPr>
        <p:spPr>
          <a:xfrm>
            <a:off x="5505940" y="2905971"/>
            <a:ext cx="31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Classical Fourier Transform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7E47FE-81B2-2826-153F-E7122038857F}"/>
              </a:ext>
            </a:extLst>
          </p:cNvPr>
          <p:cNvCxnSpPr>
            <a:cxnSpLocks/>
          </p:cNvCxnSpPr>
          <p:nvPr/>
        </p:nvCxnSpPr>
        <p:spPr>
          <a:xfrm>
            <a:off x="4571999" y="3688899"/>
            <a:ext cx="820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4E220A-A68F-99EE-E9B9-D61AA2CFFF13}"/>
              </a:ext>
            </a:extLst>
          </p:cNvPr>
          <p:cNvSpPr txBox="1"/>
          <p:nvPr/>
        </p:nvSpPr>
        <p:spPr>
          <a:xfrm>
            <a:off x="5515232" y="3493362"/>
            <a:ext cx="31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Quantum Fourier Transform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5822EA7-1068-47F1-7DEE-9D76A9365BF6}"/>
              </a:ext>
            </a:extLst>
          </p:cNvPr>
          <p:cNvSpPr txBox="1">
            <a:spLocks/>
          </p:cNvSpPr>
          <p:nvPr/>
        </p:nvSpPr>
        <p:spPr>
          <a:xfrm>
            <a:off x="2137503" y="543723"/>
            <a:ext cx="9144000" cy="68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75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Quantum Fourier </a:t>
            </a:r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343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59F7-D18C-41C3-A01C-880C0D0D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3EFF-BD3A-49FB-9395-6F7489E9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74" y="908169"/>
            <a:ext cx="8450297" cy="3788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Fourier Transform (Joseph Fourier) occurs in many different versions throughout classical computing, in areas ranging from signal processing to data compression to complexity theory.</a:t>
            </a:r>
          </a:p>
          <a:p>
            <a:pPr marL="0" indent="0">
              <a:buNone/>
            </a:pP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quantum Fourier transform (QFT) is the quantum implementation of the discrete Fourier transform over the amplitudes of a wavefunction. Most notably applications are Shor's factoring algorithm and quantum phase estimation.</a:t>
            </a:r>
          </a:p>
        </p:txBody>
      </p:sp>
      <p:pic>
        <p:nvPicPr>
          <p:cNvPr id="1026" name="Picture 2" descr="Joseph Fourier, 1768-1830 Drawing by Granger - Fine Art America">
            <a:extLst>
              <a:ext uri="{FF2B5EF4-FFF2-40B4-BE49-F238E27FC236}">
                <a16:creationId xmlns:a16="http://schemas.microsoft.com/office/drawing/2014/main" id="{F08855BA-6F94-4DBD-AA2A-16B533EF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98" y="2945481"/>
            <a:ext cx="1501936" cy="191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0D6C68-3C99-4A1C-9C08-20D1773DCE5C}"/>
              </a:ext>
            </a:extLst>
          </p:cNvPr>
          <p:cNvSpPr txBox="1"/>
          <p:nvPr/>
        </p:nvSpPr>
        <p:spPr>
          <a:xfrm>
            <a:off x="3929449" y="4866501"/>
            <a:ext cx="15291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Joseph Fourier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DBA8F-6F5D-4863-8B6E-61034ACD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2F7D-B54F-4EE0-BD52-72402B79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0644"/>
          </a:xfrm>
        </p:spPr>
        <p:txBody>
          <a:bodyPr anchor="ctr">
            <a:normAutofit/>
          </a:bodyPr>
          <a:lstStyle/>
          <a:p>
            <a:r>
              <a:rPr lang="en-US" sz="3075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Classical Fourier Transform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6B7EE9-0163-4795-81F9-D077589D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3" y="1652159"/>
            <a:ext cx="7534275" cy="2750010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DFD13C-ABA9-444F-9148-314A10D32D83}"/>
              </a:ext>
            </a:extLst>
          </p:cNvPr>
          <p:cNvSpPr txBox="1"/>
          <p:nvPr/>
        </p:nvSpPr>
        <p:spPr>
          <a:xfrm>
            <a:off x="434340" y="1097280"/>
            <a:ext cx="824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Assume we have a piano sound sequence represented as a graph over time as follows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96964F-963E-4A31-84CA-47DD8A19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3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1591</Words>
  <Application>Microsoft Office PowerPoint</Application>
  <PresentationFormat>On-screen Show (16:9)</PresentationFormat>
  <Paragraphs>193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Cambria Math</vt:lpstr>
      <vt:lpstr>CMU Sans Serif</vt:lpstr>
      <vt:lpstr>Courier New</vt:lpstr>
      <vt:lpstr>Symbol</vt:lpstr>
      <vt:lpstr>Simple Light</vt:lpstr>
      <vt:lpstr>FOURIER QUANTUM CONVOLUTIONAL NEURAL NETWORK (FQCNN)</vt:lpstr>
      <vt:lpstr>PowerPoint Presentation</vt:lpstr>
      <vt:lpstr>Reason</vt:lpstr>
      <vt:lpstr>Encoding</vt:lpstr>
      <vt:lpstr>Encoding</vt:lpstr>
      <vt:lpstr>Encoding</vt:lpstr>
      <vt:lpstr>PowerPoint Presentation</vt:lpstr>
      <vt:lpstr>Introduction</vt:lpstr>
      <vt:lpstr>Classical Fourier Transform</vt:lpstr>
      <vt:lpstr>Classical Fourier Transform</vt:lpstr>
      <vt:lpstr>Classical Fourier Transform</vt:lpstr>
      <vt:lpstr>Classical Fourier Transform</vt:lpstr>
      <vt:lpstr>Classical Fourier Transform</vt:lpstr>
      <vt:lpstr>Classical Fourier Transform</vt:lpstr>
      <vt:lpstr>Quantum Fourier Transform</vt:lpstr>
      <vt:lpstr>Quantum Fourier Transform</vt:lpstr>
      <vt:lpstr>Quantum Fourier Transform</vt:lpstr>
      <vt:lpstr>Quantum Fourier Transform</vt:lpstr>
      <vt:lpstr>3. QFT convolution</vt:lpstr>
      <vt:lpstr>Quantum convolution</vt:lpstr>
      <vt:lpstr>The convolution theorem</vt:lpstr>
      <vt:lpstr>The procedure of FFT convolution</vt:lpstr>
      <vt:lpstr>The QFT version of the procedure?</vt:lpstr>
      <vt:lpstr>The QFT version of the procedure?</vt:lpstr>
      <vt:lpstr>The QFT convolution circuit</vt:lpstr>
      <vt:lpstr>The QFT convolution circuit</vt:lpstr>
      <vt:lpstr>The QFT convolution circuit</vt:lpstr>
      <vt:lpstr>Measurement</vt:lpstr>
      <vt:lpstr>Measurement</vt:lpstr>
      <vt:lpstr>Quantum state tomography</vt:lpstr>
      <vt:lpstr>Quantum state tomography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Phúc Dương</cp:lastModifiedBy>
  <cp:revision>5</cp:revision>
  <dcterms:modified xsi:type="dcterms:W3CDTF">2024-10-27T08:45:03Z</dcterms:modified>
</cp:coreProperties>
</file>