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Inter"/>
      <p:regular r:id="rId34"/>
      <p:bold r:id="rId35"/>
      <p:italic r:id="rId36"/>
      <p:boldItalic r:id="rId37"/>
    </p:embeddedFont>
    <p:embeddedFont>
      <p:font typeface="Inter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italic.fntdata"/><Relationship Id="rId20" Type="http://schemas.openxmlformats.org/officeDocument/2006/relationships/slide" Target="slides/slide15.xml"/><Relationship Id="rId41" Type="http://schemas.openxmlformats.org/officeDocument/2006/relationships/font" Target="fonts/InterMedium-boldItalic.fntdata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Inter-bold.fntdata"/><Relationship Id="rId12" Type="http://schemas.openxmlformats.org/officeDocument/2006/relationships/slide" Target="slides/slide7.xml"/><Relationship Id="rId34" Type="http://schemas.openxmlformats.org/officeDocument/2006/relationships/font" Target="fonts/Inter-regular.fntdata"/><Relationship Id="rId15" Type="http://schemas.openxmlformats.org/officeDocument/2006/relationships/slide" Target="slides/slide10.xml"/><Relationship Id="rId37" Type="http://schemas.openxmlformats.org/officeDocument/2006/relationships/font" Target="fonts/Inter-boldItalic.fntdata"/><Relationship Id="rId14" Type="http://schemas.openxmlformats.org/officeDocument/2006/relationships/slide" Target="slides/slide9.xml"/><Relationship Id="rId36" Type="http://schemas.openxmlformats.org/officeDocument/2006/relationships/font" Target="fonts/Inter-italic.fntdata"/><Relationship Id="rId17" Type="http://schemas.openxmlformats.org/officeDocument/2006/relationships/slide" Target="slides/slide12.xml"/><Relationship Id="rId39" Type="http://schemas.openxmlformats.org/officeDocument/2006/relationships/font" Target="fonts/InterMedium-bold.fntdata"/><Relationship Id="rId16" Type="http://schemas.openxmlformats.org/officeDocument/2006/relationships/slide" Target="slides/slide11.xml"/><Relationship Id="rId38" Type="http://schemas.openxmlformats.org/officeDocument/2006/relationships/font" Target="fonts/Inter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c3f1443f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c3f1443f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c8db2ddc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c8db2ddc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c8db2ddc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c8db2ddc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c3f1443f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c3f1443f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c8db2ddc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c8db2ddc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c3f1443f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c3f1443f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c3f1443fe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c3f1443f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3f1443f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3f1443f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3f1443f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3f1443f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3f1443f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3f1443f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3f1443f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c3f1443f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c3f1443f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c3f1443f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c3f1443f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c3f1443f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c3f1443f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c3f1443f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c3f1443f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c3f1443f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25450" y="1726862"/>
            <a:ext cx="5437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Cùng chung tay xây dựng môi trường từ thiện minh bạch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452775" y="3097400"/>
            <a:ext cx="4255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vi" sz="1400"/>
              <a:t>GVHD: Lê Đình Thuận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vi" sz="1400"/>
              <a:t>CÁC THÀNH VIÊN: 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vi" sz="1400"/>
              <a:t>Đào Duy Hạnh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vi" sz="1400"/>
              <a:t>Nguyễn Hà Thanh Ngân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vi" sz="1400"/>
              <a:t>Nguyễn Hoàng Phúc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vi" sz="1400"/>
              <a:t>Nguyễn chí Hiếu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vi" sz="1400"/>
              <a:t>Dương Thạnh Đông</a:t>
            </a:r>
            <a:endParaRPr sz="1400"/>
          </a:p>
        </p:txBody>
      </p:sp>
      <p:sp>
        <p:nvSpPr>
          <p:cNvPr id="88" name="Google Shape;88;p13"/>
          <p:cNvSpPr txBox="1"/>
          <p:nvPr/>
        </p:nvSpPr>
        <p:spPr>
          <a:xfrm>
            <a:off x="4388575" y="620238"/>
            <a:ext cx="43839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vi"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ĐẠI HỌC QUỐC GIA THÀNH PHỐ HỒ CHÍ MINH - TRƯỜNG ĐẠI HỌC BÁCH KHOA</a:t>
            </a:r>
            <a:endParaRPr sz="2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vi" sz="2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KHOA KHOA HỌC - KỸ THUẬT MÁY TÍNH</a:t>
            </a:r>
            <a:endParaRPr sz="2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02333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18836" l="25942" r="24980" t="9622"/>
          <a:stretch/>
        </p:blipFill>
        <p:spPr>
          <a:xfrm>
            <a:off x="451500" y="553925"/>
            <a:ext cx="1138038" cy="117292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type="ctrTitle"/>
          </p:nvPr>
        </p:nvSpPr>
        <p:spPr>
          <a:xfrm>
            <a:off x="325450" y="3797750"/>
            <a:ext cx="59694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Bài tập lớn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Môn: LẬP TRÌNH NÂNG CAO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ctrTitle"/>
          </p:nvPr>
        </p:nvSpPr>
        <p:spPr>
          <a:xfrm>
            <a:off x="306750" y="433850"/>
            <a:ext cx="8530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Tính năng của App Sao Kê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452825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94" y="1846875"/>
            <a:ext cx="7726807" cy="17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ctrTitle"/>
          </p:nvPr>
        </p:nvSpPr>
        <p:spPr>
          <a:xfrm>
            <a:off x="306750" y="433850"/>
            <a:ext cx="8530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Tính năng của App Sao Kê</a:t>
            </a:r>
            <a:endParaRPr/>
          </a:p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306750" y="1371950"/>
            <a:ext cx="8270700" cy="364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600"/>
              <a:buChar char="-"/>
            </a:pPr>
            <a:r>
              <a:rPr lang="vi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trường hợp này có 41.502 kết quả tìm kiếm cho từ khóa “NGUYEN” với thời gian thực thi tìm kiếm là 0.3998 giây.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-"/>
            </a:pPr>
            <a:r>
              <a:rPr lang="vi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cho một tìm kiếm kết hợp các tùy chọn: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-"/>
            </a:pPr>
            <a:r>
              <a:rPr lang="vi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từ ngày 02/07/2024 đến ngày 20/09/2024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-"/>
            </a:pPr>
            <a:r>
              <a:rPr lang="vi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 tiền tìm kiếm trong khoản từ 100.000 đến 500.000 VND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-"/>
            </a:pPr>
            <a:r>
              <a:rPr lang="vi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 khóa cần tìm kiếm là “NGUYEN”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-"/>
            </a:pPr>
            <a:r>
              <a:rPr lang="vi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Sắp xếp số tiền theo thứ tự giảm dần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4452825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ctrTitle"/>
          </p:nvPr>
        </p:nvSpPr>
        <p:spPr>
          <a:xfrm>
            <a:off x="306750" y="433850"/>
            <a:ext cx="8530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Tính năng của App Sao Kê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452825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4" name="Google Shape;184;p24"/>
          <p:cNvSpPr txBox="1"/>
          <p:nvPr>
            <p:ph idx="1" type="subTitle"/>
          </p:nvPr>
        </p:nvSpPr>
        <p:spPr>
          <a:xfrm>
            <a:off x="864163" y="4394675"/>
            <a:ext cx="7415700" cy="197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Có 28.427 kết quả khớp được tìm kiếm trong 0.3823 giây.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338" y="1326578"/>
            <a:ext cx="5503326" cy="29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ctrTitle"/>
          </p:nvPr>
        </p:nvSpPr>
        <p:spPr>
          <a:xfrm>
            <a:off x="275375" y="693350"/>
            <a:ext cx="83523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Tính năng của App Sao Kê</a:t>
            </a:r>
            <a:endParaRPr/>
          </a:p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694750" y="1456825"/>
            <a:ext cx="3088800" cy="115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 ta có thể cài đặt số lượng hàng được hiển thị trên mỗi trang, trong ví dụ này mỗi trang sẽ hiển thị 100 hàng.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4452825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900412" y="4547300"/>
            <a:ext cx="475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 lượng hàng được hiển thị trên mỗi trang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>
            <a:off x="2375350" y="3997000"/>
            <a:ext cx="14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850" y="1857875"/>
            <a:ext cx="4702825" cy="25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ctrTitle"/>
          </p:nvPr>
        </p:nvSpPr>
        <p:spPr>
          <a:xfrm>
            <a:off x="275375" y="693350"/>
            <a:ext cx="83523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Tính năng của App Sao Kê</a:t>
            </a:r>
            <a:endParaRPr/>
          </a:p>
        </p:txBody>
      </p:sp>
      <p:sp>
        <p:nvSpPr>
          <p:cNvPr id="202" name="Google Shape;202;p26"/>
          <p:cNvSpPr txBox="1"/>
          <p:nvPr>
            <p:ph idx="1" type="subTitle"/>
          </p:nvPr>
        </p:nvSpPr>
        <p:spPr>
          <a:xfrm>
            <a:off x="736775" y="1793000"/>
            <a:ext cx="6747000" cy="115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di chuyển đến các trang kế tiếp bằng cách trỏ chuột vào biểu tượng </a:t>
            </a:r>
            <a:r>
              <a:rPr b="1" lang="vi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“&gt;” </a:t>
            </a:r>
            <a:r>
              <a:rPr lang="vi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 di chuyển đến trang cuối bằng cách trỏ chuột vào biểu tượng</a:t>
            </a:r>
            <a:r>
              <a:rPr b="1" lang="vi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“&gt;&gt;”</a:t>
            </a:r>
            <a:endParaRPr sz="2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4452825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205" name="Google Shape;205;p26"/>
          <p:cNvCxnSpPr/>
          <p:nvPr/>
        </p:nvCxnSpPr>
        <p:spPr>
          <a:xfrm>
            <a:off x="862550" y="3520750"/>
            <a:ext cx="14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510" y="3520750"/>
            <a:ext cx="6534365" cy="9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2719088" y="4456950"/>
            <a:ext cx="586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vi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chuyển đến trang cuối cùng của tìm kiếm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ctrTitle"/>
          </p:nvPr>
        </p:nvSpPr>
        <p:spPr>
          <a:xfrm>
            <a:off x="643475" y="463975"/>
            <a:ext cx="79329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Cùng chung tay xây dựng môi trường từ thiện minh bạch </a:t>
            </a:r>
            <a:endParaRPr/>
          </a:p>
        </p:txBody>
      </p:sp>
      <p:sp>
        <p:nvSpPr>
          <p:cNvPr id="213" name="Google Shape;213;p27"/>
          <p:cNvSpPr txBox="1"/>
          <p:nvPr>
            <p:ph idx="1" type="subTitle"/>
          </p:nvPr>
        </p:nvSpPr>
        <p:spPr>
          <a:xfrm>
            <a:off x="492650" y="1949350"/>
            <a:ext cx="76125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vi" sz="2100">
                <a:latin typeface="Arial"/>
                <a:ea typeface="Arial"/>
                <a:cs typeface="Arial"/>
                <a:sym typeface="Arial"/>
              </a:rPr>
              <a:t>Chúng ta đã thảo luận về hành vi "phông bạt" trong các chiến dịch từ thiện và hậu quả nghiêm trọng mà nó gây ra.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b="1" lang="vi" sz="2100">
                <a:latin typeface="Arial"/>
                <a:ea typeface="Arial"/>
                <a:cs typeface="Arial"/>
                <a:sym typeface="Arial"/>
              </a:rPr>
              <a:t>Giải pháp</a:t>
            </a:r>
            <a:r>
              <a:rPr lang="vi" sz="2100">
                <a:latin typeface="Arial"/>
                <a:ea typeface="Arial"/>
                <a:cs typeface="Arial"/>
                <a:sym typeface="Arial"/>
              </a:rPr>
              <a:t>: Web App Sao Kê sẽ giúp kiểm tra và minh bạch hóa các giao dịch từ thiện, giảm thiểu hành vi gian dối.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b="1" lang="vi" sz="2100">
                <a:latin typeface="Arial"/>
                <a:ea typeface="Arial"/>
                <a:cs typeface="Arial"/>
                <a:sym typeface="Arial"/>
              </a:rPr>
              <a:t>Kêu gọi hành động</a:t>
            </a:r>
            <a:r>
              <a:rPr lang="vi" sz="2100">
                <a:latin typeface="Arial"/>
                <a:ea typeface="Arial"/>
                <a:cs typeface="Arial"/>
                <a:sym typeface="Arial"/>
              </a:rPr>
              <a:t>: Hãy cùng nhau </a:t>
            </a:r>
            <a:r>
              <a:rPr b="1" lang="vi" sz="2100">
                <a:latin typeface="Arial"/>
                <a:ea typeface="Arial"/>
                <a:cs typeface="Arial"/>
                <a:sym typeface="Arial"/>
              </a:rPr>
              <a:t>lên án hành vi giả mạo</a:t>
            </a:r>
            <a:r>
              <a:rPr lang="vi" sz="2100">
                <a:latin typeface="Arial"/>
                <a:ea typeface="Arial"/>
                <a:cs typeface="Arial"/>
                <a:sym typeface="Arial"/>
              </a:rPr>
              <a:t> và ủng hộ các hoạt động từ thiện chân thật, minh bạch.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b="1" lang="vi" sz="2100">
                <a:latin typeface="Arial"/>
                <a:ea typeface="Arial"/>
                <a:cs typeface="Arial"/>
                <a:sym typeface="Arial"/>
              </a:rPr>
              <a:t>Lời kêu gọi</a:t>
            </a:r>
            <a:r>
              <a:rPr lang="vi" sz="2100">
                <a:latin typeface="Arial"/>
                <a:ea typeface="Arial"/>
                <a:cs typeface="Arial"/>
                <a:sym typeface="Arial"/>
              </a:rPr>
              <a:t>: “Sử dụng Web App Sao Kê để đảm bảo rằng những nỗ lực từ thiện luôn được trân trọng và bảo vệ.”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ctrTitle"/>
          </p:nvPr>
        </p:nvSpPr>
        <p:spPr>
          <a:xfrm>
            <a:off x="811575" y="1444500"/>
            <a:ext cx="67983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Cảm ơn thầy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và các bạn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đã lắng nghe!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2856175" y="363549"/>
            <a:ext cx="5437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Mạng xã hội và vấn đề “Phông bạt”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33300" y="1688700"/>
            <a:ext cx="4255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vi" sz="2400"/>
              <a:t>Mạng xã hội đã phát triển mạnh mẽ, tuy nhiên cũng kéo theo nhiều hành vi thiếu trung thực.</a:t>
            </a:r>
            <a:endParaRPr sz="2400"/>
          </a:p>
          <a:p>
            <a:pPr indent="-3810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vi" sz="2400"/>
              <a:t>Một trong số đó là “phông bạt” hành vi giả mạo để gây ấn tượng tốt với cộng đồng.</a:t>
            </a:r>
            <a:endParaRPr sz="2400"/>
          </a:p>
          <a:p>
            <a:pPr indent="-3810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vi" sz="2400"/>
              <a:t>Hành vi này không chỉ vi phạm giá trị đạo đức mà còn có thể vi phạm pháp luật</a:t>
            </a:r>
            <a:endParaRPr sz="24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031" y="2410176"/>
            <a:ext cx="4234395" cy="251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176750" y="1817125"/>
            <a:ext cx="47190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hình ảnh minh họa làm màu giả mạo kêu gọi từ thiện: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542175" y="555249"/>
            <a:ext cx="5437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“phông bạt” trong các chiến dịch từ thiện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457425" y="1961100"/>
            <a:ext cx="4255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vi" sz="2400"/>
              <a:t>Thói quen khoe khoang, làm màu trên mạng xã hội.</a:t>
            </a:r>
            <a:endParaRPr sz="2400"/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Ví dụ: Giả mạo số tiền ủng hộ trong các chiến dịch từ thiện để tạo ấn tượng về lòng hảo tâm</a:t>
            </a:r>
            <a:endParaRPr sz="2400"/>
          </a:p>
          <a:p>
            <a:pPr indent="-3810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vi" sz="2400"/>
              <a:t>Sử dụng công cụ chỉnh sửa hình ảnh để tạo ra hình ảnh giả mạo số tiền đóng góp.</a:t>
            </a:r>
            <a:endParaRPr sz="24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037" y="1314932"/>
            <a:ext cx="3628012" cy="37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5309250" y="811500"/>
            <a:ext cx="33948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Hình </a:t>
            </a:r>
            <a:r>
              <a:rPr b="1" lang="vi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ảnh</a:t>
            </a:r>
            <a:r>
              <a:rPr b="1" lang="vi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chỉnh sửa giả mạo chuyển khoảng: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ctrTitle"/>
          </p:nvPr>
        </p:nvSpPr>
        <p:spPr>
          <a:xfrm>
            <a:off x="3080750" y="632074"/>
            <a:ext cx="5437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Hậu quả của hành vi: “Phông bạt”</a:t>
            </a:r>
            <a:endParaRPr/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307300" y="1843075"/>
            <a:ext cx="4255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vi" sz="2700"/>
              <a:t>Tạo ra sự ngờ vực trong cộng đồng.</a:t>
            </a:r>
            <a:endParaRPr sz="2700"/>
          </a:p>
          <a:p>
            <a:pPr indent="-4000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vi" sz="2700"/>
              <a:t>Mất lòng tin vào các hoạt động tổ chức từ thiện. </a:t>
            </a:r>
            <a:endParaRPr sz="2700"/>
          </a:p>
          <a:p>
            <a:pPr indent="-4000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vi" sz="2700"/>
              <a:t>Giảm giá trị chân thực của các </a:t>
            </a:r>
            <a:r>
              <a:rPr lang="vi" sz="2700"/>
              <a:t>nỗ</a:t>
            </a:r>
            <a:r>
              <a:rPr lang="vi" sz="2700"/>
              <a:t> lực cứu trợ, làm mất đi mục đích tốt đẹp của từ thiện</a:t>
            </a:r>
            <a:endParaRPr sz="2700"/>
          </a:p>
        </p:txBody>
      </p:sp>
      <p:sp>
        <p:nvSpPr>
          <p:cNvPr id="113" name="Google Shape;113;p16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355350" y="525200"/>
            <a:ext cx="84333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Vấn đề về đạo đức trong hành vi “phông bạt” 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4631750" y="1841975"/>
            <a:ext cx="41202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vi" sz="2600"/>
              <a:t>Việc ủng hộ từ thiện cần xuất phát từ lòng thành, không phải là công cụ để “làm màu” hay xây dựng hình ảnh cá nhân.</a:t>
            </a:r>
            <a:endParaRPr sz="2600"/>
          </a:p>
          <a:p>
            <a:pPr indent="-3937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vi" sz="2600"/>
              <a:t>“Phông bạt” là hành vi phản ánh sự thiếu trung thực, ảnh hưởng tiêu cực đến giá trị đạo đức xã hội. 		</a:t>
            </a:r>
            <a:endParaRPr sz="2600"/>
          </a:p>
        </p:txBody>
      </p:sp>
      <p:sp>
        <p:nvSpPr>
          <p:cNvPr id="120" name="Google Shape;120;p17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50" y="2121825"/>
            <a:ext cx="4172650" cy="25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355350" y="4726550"/>
            <a:ext cx="44340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Hình ảnh của các nhà hảo tâm chân thật: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ctrTitle"/>
          </p:nvPr>
        </p:nvSpPr>
        <p:spPr>
          <a:xfrm>
            <a:off x="307300" y="518374"/>
            <a:ext cx="5437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</a:t>
            </a:r>
            <a:r>
              <a:rPr lang="vi"/>
              <a:t>iới thiệu dự án: Xây dựng Web App Sao Kê</a:t>
            </a:r>
            <a:endParaRPr/>
          </a:p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150350" y="1786775"/>
            <a:ext cx="4255500" cy="2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vi" sz="2300"/>
              <a:t>Mục tiêu của nhóm là xây dựng một Web App sao kê giúp tra cứu dữ liệu sao kê của MTTQ Việt Nam</a:t>
            </a:r>
            <a:endParaRPr sz="2300"/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vi" sz="2300"/>
              <a:t>Dự án này giúp người dân và cộng đồng dễ dàng kiểm tra và xác nhận các giao dịch từ thiện, tránh được các hành vi giả mạo</a:t>
            </a:r>
            <a:endParaRPr sz="2300"/>
          </a:p>
        </p:txBody>
      </p:sp>
      <p:sp>
        <p:nvSpPr>
          <p:cNvPr id="129" name="Google Shape;129;p18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12900" y="4501050"/>
            <a:ext cx="48123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Hình ảnh giao diện chính của App: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325" y="1873600"/>
            <a:ext cx="4748501" cy="305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282600" y="449075"/>
            <a:ext cx="85788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Tính năng của App Sao Kê</a:t>
            </a:r>
            <a:endParaRPr/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0" y="1688688"/>
            <a:ext cx="4255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vi" sz="3000"/>
              <a:t>Có thể tìm kiếm theo ngày: người dùng có thể kiểm tra tìm kiếm các ngày giao dịch bằng cách nhập ngày bắt đầu “</a:t>
            </a:r>
            <a:r>
              <a:rPr b="1" lang="vi" sz="3000"/>
              <a:t>From</a:t>
            </a:r>
            <a:r>
              <a:rPr lang="vi" sz="3000"/>
              <a:t>” và ngày kết thúc tìm kiếm “</a:t>
            </a:r>
            <a:r>
              <a:rPr b="1" lang="vi" sz="3000"/>
              <a:t>To</a:t>
            </a:r>
            <a:r>
              <a:rPr lang="vi" sz="3000"/>
              <a:t>”.</a:t>
            </a:r>
            <a:endParaRPr sz="30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8" name="Google Shape;138;p19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390925" y="1451375"/>
            <a:ext cx="36339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Hình ảnh tra cứu: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452825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825" y="1797225"/>
            <a:ext cx="3961824" cy="30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ctrTitle"/>
          </p:nvPr>
        </p:nvSpPr>
        <p:spPr>
          <a:xfrm>
            <a:off x="248575" y="555025"/>
            <a:ext cx="792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Tính năng của App Sao Kê</a:t>
            </a:r>
            <a:endParaRPr/>
          </a:p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5212025" y="1555725"/>
            <a:ext cx="37659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vi" sz="2900"/>
              <a:t>Người dùng có thể tìm kiếm xem các giao dịch đã chuyển với tùy chọn “Amount range”, có 8 tùy chọn được hỗ trợ.</a:t>
            </a:r>
            <a:endParaRPr sz="290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48" name="Google Shape;148;p20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504975" y="4316400"/>
            <a:ext cx="31800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Hình ảnh tùy chọn theo khoản tiền được gửi: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452825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75" y="1328831"/>
            <a:ext cx="4817725" cy="36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ctrTitle"/>
          </p:nvPr>
        </p:nvSpPr>
        <p:spPr>
          <a:xfrm>
            <a:off x="334200" y="371850"/>
            <a:ext cx="8475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Tính năng của App Sao Kê</a:t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242238" y="4131750"/>
            <a:ext cx="8659500" cy="22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/>
              <a:t>K</a:t>
            </a:r>
            <a:r>
              <a:rPr lang="vi" sz="2200"/>
              <a:t>ết quả tìm kiếm sẽ được sắp xếp theo ngày hoặc số tiền và được hiển thị theo thứ tự tăng dần hoặc giảm dần.</a:t>
            </a:r>
            <a:endParaRPr sz="2200"/>
          </a:p>
        </p:txBody>
      </p:sp>
      <p:sp>
        <p:nvSpPr>
          <p:cNvPr id="158" name="Google Shape;158;p21"/>
          <p:cNvSpPr txBox="1"/>
          <p:nvPr/>
        </p:nvSpPr>
        <p:spPr>
          <a:xfrm>
            <a:off x="4405850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452825" y="4131750"/>
            <a:ext cx="45720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6"/>
              <a:buFont typeface="Arial"/>
              <a:buNone/>
            </a:pPr>
            <a:r>
              <a:t/>
            </a:r>
            <a:endParaRPr b="1" sz="2400">
              <a:solidFill>
                <a:srgbClr val="EFEFE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99" y="1281000"/>
            <a:ext cx="5185625" cy="25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