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12192000"/>
  <p:notesSz cx="6858000" cy="9144000"/>
  <p:embeddedFontLst>
    <p:embeddedFont>
      <p:font typeface="Quattrocento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iZyCs3ATQfBpwMPt1iRVgyeX0N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QuattrocentoSans-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QuattrocentoSans-italic.fntdata"/><Relationship Id="rId10" Type="http://schemas.openxmlformats.org/officeDocument/2006/relationships/slide" Target="slides/slide6.xml"/><Relationship Id="rId54" Type="http://schemas.openxmlformats.org/officeDocument/2006/relationships/font" Target="fonts/QuattrocentoSans-bold.fntdata"/><Relationship Id="rId13" Type="http://schemas.openxmlformats.org/officeDocument/2006/relationships/slide" Target="slides/slide9.xml"/><Relationship Id="rId57" Type="http://customschemas.google.com/relationships/presentationmetadata" Target="metadata"/><Relationship Id="rId12" Type="http://schemas.openxmlformats.org/officeDocument/2006/relationships/slide" Target="slides/slide8.xml"/><Relationship Id="rId56" Type="http://schemas.openxmlformats.org/officeDocument/2006/relationships/font" Target="fonts/Quattrocento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CTS supports two categories of types: </a:t>
            </a:r>
            <a:endParaRPr/>
          </a:p>
          <a:p>
            <a:pPr indent="0" lvl="0" marL="0" rtl="0" algn="l">
              <a:spcBef>
                <a:spcPts val="0"/>
              </a:spcBef>
              <a:spcAft>
                <a:spcPts val="0"/>
              </a:spcAft>
              <a:buNone/>
            </a:pPr>
            <a:r>
              <a:rPr lang="en-US"/>
              <a:t>• Value types: These contain their data directly and have copy semantics, which means when an object of such a type is copied its data is copied. </a:t>
            </a:r>
            <a:endParaRPr/>
          </a:p>
          <a:p>
            <a:pPr indent="0" lvl="0" marL="0" rtl="0" algn="l">
              <a:spcBef>
                <a:spcPts val="0"/>
              </a:spcBef>
              <a:spcAft>
                <a:spcPts val="0"/>
              </a:spcAft>
              <a:buNone/>
            </a:pPr>
            <a:r>
              <a:rPr lang="en-US"/>
              <a:t>• Reference types: These contain references to the memory address where the data is stored. When an object of a reference type is copied, the reference is copied and not the data it points to.</a:t>
            </a:r>
            <a:endParaRPr/>
          </a:p>
        </p:txBody>
      </p:sp>
      <p:sp>
        <p:nvSpPr>
          <p:cNvPr id="238" name="Google Shape;23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.NET Framework 1.0 was released Feb 13,  2002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.NET Core 1.0 was released on June 27, 2016</a:t>
            </a:r>
            <a:endParaRPr/>
          </a:p>
        </p:txBody>
      </p:sp>
      <p:sp>
        <p:nvSpPr>
          <p:cNvPr id="281" name="Google Shape;28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+.NET Framework 1.0 was released Feb 13, 2002</a:t>
            </a:r>
            <a:endParaRPr/>
          </a:p>
          <a:p>
            <a:pPr indent="0" lvl="0" marL="0" rtl="0" algn="l">
              <a:spcBef>
                <a:spcPts val="0"/>
              </a:spcBef>
              <a:spcAft>
                <a:spcPts val="0"/>
              </a:spcAft>
              <a:buNone/>
            </a:pPr>
            <a:r>
              <a:rPr lang="en-US"/>
              <a:t>+.NET Core 1.0 was released on June 27, 2016</a:t>
            </a:r>
            <a:endParaRPr/>
          </a:p>
          <a:p>
            <a:pPr indent="0" lvl="0" marL="0" rtl="0" algn="l">
              <a:spcBef>
                <a:spcPts val="0"/>
              </a:spcBef>
              <a:spcAft>
                <a:spcPts val="0"/>
              </a:spcAft>
              <a:buNone/>
            </a:pPr>
            <a:r>
              <a:rPr lang="en-US"/>
              <a:t>+.NET Core 2.0 was released on</a:t>
            </a:r>
            <a:r>
              <a:rPr b="0" i="0" lang="en-US">
                <a:solidFill>
                  <a:srgbClr val="212529"/>
                </a:solidFill>
                <a:latin typeface="Quattrocento Sans"/>
                <a:ea typeface="Quattrocento Sans"/>
                <a:cs typeface="Quattrocento Sans"/>
                <a:sym typeface="Quattrocento Sans"/>
              </a:rPr>
              <a:t> August 14, 2017</a:t>
            </a:r>
            <a:endParaRPr/>
          </a:p>
          <a:p>
            <a:pPr indent="0" lvl="0" marL="0" marR="0" rtl="0" algn="l">
              <a:lnSpc>
                <a:spcPct val="100000"/>
              </a:lnSpc>
              <a:spcBef>
                <a:spcPts val="0"/>
              </a:spcBef>
              <a:spcAft>
                <a:spcPts val="0"/>
              </a:spcAft>
              <a:buClr>
                <a:schemeClr val="dk1"/>
              </a:buClr>
              <a:buSzPts val="1200"/>
              <a:buFont typeface="Calibri"/>
              <a:buNone/>
            </a:pPr>
            <a:r>
              <a:rPr lang="en-US"/>
              <a:t>+.NET Core 3.0 was released on</a:t>
            </a:r>
            <a:r>
              <a:rPr b="0" i="0" lang="en-US">
                <a:solidFill>
                  <a:srgbClr val="212529"/>
                </a:solidFill>
                <a:latin typeface="Quattrocento Sans"/>
                <a:ea typeface="Quattrocento Sans"/>
                <a:cs typeface="Quattrocento Sans"/>
                <a:sym typeface="Quattrocento Sans"/>
              </a:rPr>
              <a:t> September 23, 2019</a:t>
            </a:r>
            <a:endParaRPr/>
          </a:p>
          <a:p>
            <a:pPr indent="0" lvl="0" marL="0" marR="0" rtl="0" algn="l">
              <a:lnSpc>
                <a:spcPct val="100000"/>
              </a:lnSpc>
              <a:spcBef>
                <a:spcPts val="0"/>
              </a:spcBef>
              <a:spcAft>
                <a:spcPts val="0"/>
              </a:spcAft>
              <a:buClr>
                <a:schemeClr val="dk1"/>
              </a:buClr>
              <a:buSzPts val="1200"/>
              <a:buFont typeface="Calibri"/>
              <a:buNone/>
            </a:pPr>
            <a:r>
              <a:rPr lang="en-US"/>
              <a:t>+.NET Core 5.0 was released on</a:t>
            </a:r>
            <a:r>
              <a:rPr b="0" i="0" lang="en-US">
                <a:solidFill>
                  <a:srgbClr val="212529"/>
                </a:solidFill>
                <a:latin typeface="Quattrocento Sans"/>
                <a:ea typeface="Quattrocento Sans"/>
                <a:cs typeface="Quattrocento Sans"/>
                <a:sym typeface="Quattrocento Sans"/>
              </a:rPr>
              <a:t> Jan 12, 2021</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298" name="Google Shape;29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.NET Framework 1.0 was released Feb 13,  2002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.NET Core 1.0 was released on June 27, 2016</a:t>
            </a:r>
            <a:endParaRPr/>
          </a:p>
        </p:txBody>
      </p:sp>
      <p:sp>
        <p:nvSpPr>
          <p:cNvPr id="334" name="Google Shape;334;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.NET Framework 1.0 was released Feb 13,  2002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.NET Core 1.0 was released on June 27, 2016</a:t>
            </a:r>
            <a:endParaRPr/>
          </a:p>
        </p:txBody>
      </p:sp>
      <p:sp>
        <p:nvSpPr>
          <p:cNvPr id="343" name="Google Shape;34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.NET Framework 1.0 was released Feb 13,  2002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.NET Core 1.0 was released on June 27, 2016</a:t>
            </a:r>
            <a:endParaRPr/>
          </a:p>
        </p:txBody>
      </p:sp>
      <p:sp>
        <p:nvSpPr>
          <p:cNvPr id="352" name="Google Shape;35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1. </a:t>
            </a:r>
            <a:r>
              <a:rPr lang="en-US" sz="1200"/>
              <a:t>.NET Framework to have the possibility of being cross-platform, but Microsoft put their implementation effort into making it work best with Windows </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view MSIL of the assemblies :</a:t>
            </a:r>
            <a:endParaRPr/>
          </a:p>
          <a:p>
            <a:pPr indent="0" lvl="0" marL="0" rtl="0" algn="l">
              <a:spcBef>
                <a:spcPts val="0"/>
              </a:spcBef>
              <a:spcAft>
                <a:spcPts val="0"/>
              </a:spcAft>
              <a:buNone/>
            </a:pPr>
            <a:r>
              <a:rPr lang="en-US"/>
              <a:t>1.Install ildasm tool :  dotnet tool install -g dotnet-ildasm</a:t>
            </a:r>
            <a:endParaRPr/>
          </a:p>
          <a:p>
            <a:pPr indent="0" lvl="0" marL="0" rtl="0" algn="l">
              <a:spcBef>
                <a:spcPts val="0"/>
              </a:spcBef>
              <a:spcAft>
                <a:spcPts val="0"/>
              </a:spcAft>
              <a:buNone/>
            </a:pPr>
            <a:r>
              <a:rPr lang="en-US"/>
              <a:t>2.View IL : dotnet ildasm Create_ConsoleApp_CLI.dll -o OutpuFileILCode.il</a:t>
            </a:r>
            <a:endParaRPr/>
          </a:p>
        </p:txBody>
      </p:sp>
      <p:sp>
        <p:nvSpPr>
          <p:cNvPr id="499" name="Google Shape;499;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2" name="Google Shape;562;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0"/>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0"/>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0"/>
          <p:cNvSpPr txBox="1"/>
          <p:nvPr/>
        </p:nvSpPr>
        <p:spPr>
          <a:xfrm>
            <a:off x="0" y="6461294"/>
            <a:ext cx="12192000" cy="40393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NET Exceptions - System.Data.ObjectNotFoundException" id="19" name="Google Shape;19;p50"/>
          <p:cNvPicPr preferRelativeResize="0"/>
          <p:nvPr/>
        </p:nvPicPr>
        <p:blipFill rotWithShape="1">
          <a:blip r:embed="rId2">
            <a:alphaModFix/>
          </a:blip>
          <a:srcRect b="0" l="0" r="0" t="0"/>
          <a:stretch/>
        </p:blipFill>
        <p:spPr>
          <a:xfrm>
            <a:off x="10277178" y="0"/>
            <a:ext cx="1953088" cy="781235"/>
          </a:xfrm>
          <a:prstGeom prst="rect">
            <a:avLst/>
          </a:prstGeom>
          <a:noFill/>
          <a:ln>
            <a:noFill/>
          </a:ln>
        </p:spPr>
      </p:pic>
      <p:pic>
        <p:nvPicPr>
          <p:cNvPr id="20" name="Google Shape;20;p50"/>
          <p:cNvPicPr preferRelativeResize="0"/>
          <p:nvPr/>
        </p:nvPicPr>
        <p:blipFill rotWithShape="1">
          <a:blip r:embed="rId3">
            <a:alphaModFix/>
          </a:blip>
          <a:srcRect b="0" l="0" r="0" t="0"/>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1"/>
          <p:cNvSpPr txBox="1"/>
          <p:nvPr/>
        </p:nvSpPr>
        <p:spPr>
          <a:xfrm>
            <a:off x="0" y="6461294"/>
            <a:ext cx="12192000" cy="40393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51"/>
          <p:cNvSpPr txBox="1"/>
          <p:nvPr>
            <p:ph type="title"/>
          </p:nvPr>
        </p:nvSpPr>
        <p:spPr>
          <a:xfrm>
            <a:off x="838200" y="620209"/>
            <a:ext cx="10515600" cy="575433"/>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Arial"/>
                <a:ea typeface="Arial"/>
                <a:cs typeface="Arial"/>
                <a:sym typeface="Arial"/>
              </a:defRPr>
            </a:lvl1pPr>
            <a:lvl2pPr indent="0" lvl="1" marL="0" algn="r">
              <a:spcBef>
                <a:spcPts val="0"/>
              </a:spcBef>
              <a:buNone/>
              <a:defRPr sz="1200">
                <a:solidFill>
                  <a:schemeClr val="dk1"/>
                </a:solidFill>
                <a:latin typeface="Arial"/>
                <a:ea typeface="Arial"/>
                <a:cs typeface="Arial"/>
                <a:sym typeface="Arial"/>
              </a:defRPr>
            </a:lvl2pPr>
            <a:lvl3pPr indent="0" lvl="2" marL="0" algn="r">
              <a:spcBef>
                <a:spcPts val="0"/>
              </a:spcBef>
              <a:buNone/>
              <a:defRPr sz="1200">
                <a:solidFill>
                  <a:schemeClr val="dk1"/>
                </a:solidFill>
                <a:latin typeface="Arial"/>
                <a:ea typeface="Arial"/>
                <a:cs typeface="Arial"/>
                <a:sym typeface="Arial"/>
              </a:defRPr>
            </a:lvl3pPr>
            <a:lvl4pPr indent="0" lvl="3" marL="0" algn="r">
              <a:spcBef>
                <a:spcPts val="0"/>
              </a:spcBef>
              <a:buNone/>
              <a:defRPr sz="1200">
                <a:solidFill>
                  <a:schemeClr val="dk1"/>
                </a:solidFill>
                <a:latin typeface="Arial"/>
                <a:ea typeface="Arial"/>
                <a:cs typeface="Arial"/>
                <a:sym typeface="Arial"/>
              </a:defRPr>
            </a:lvl4pPr>
            <a:lvl5pPr indent="0" lvl="4" marL="0" algn="r">
              <a:spcBef>
                <a:spcPts val="0"/>
              </a:spcBef>
              <a:buNone/>
              <a:defRPr sz="1200">
                <a:solidFill>
                  <a:schemeClr val="dk1"/>
                </a:solidFill>
                <a:latin typeface="Arial"/>
                <a:ea typeface="Arial"/>
                <a:cs typeface="Arial"/>
                <a:sym typeface="Arial"/>
              </a:defRPr>
            </a:lvl5pPr>
            <a:lvl6pPr indent="0" lvl="5" marL="0" algn="r">
              <a:spcBef>
                <a:spcPts val="0"/>
              </a:spcBef>
              <a:buNone/>
              <a:defRPr sz="1200">
                <a:solidFill>
                  <a:schemeClr val="dk1"/>
                </a:solidFill>
                <a:latin typeface="Arial"/>
                <a:ea typeface="Arial"/>
                <a:cs typeface="Arial"/>
                <a:sym typeface="Arial"/>
              </a:defRPr>
            </a:lvl6pPr>
            <a:lvl7pPr indent="0" lvl="6" marL="0" algn="r">
              <a:spcBef>
                <a:spcPts val="0"/>
              </a:spcBef>
              <a:buNone/>
              <a:defRPr sz="1200">
                <a:solidFill>
                  <a:schemeClr val="dk1"/>
                </a:solidFill>
                <a:latin typeface="Arial"/>
                <a:ea typeface="Arial"/>
                <a:cs typeface="Arial"/>
                <a:sym typeface="Arial"/>
              </a:defRPr>
            </a:lvl7pPr>
            <a:lvl8pPr indent="0" lvl="7" marL="0" algn="r">
              <a:spcBef>
                <a:spcPts val="0"/>
              </a:spcBef>
              <a:buNone/>
              <a:defRPr sz="1200">
                <a:solidFill>
                  <a:schemeClr val="dk1"/>
                </a:solidFill>
                <a:latin typeface="Arial"/>
                <a:ea typeface="Arial"/>
                <a:cs typeface="Arial"/>
                <a:sym typeface="Arial"/>
              </a:defRPr>
            </a:lvl8pPr>
            <a:lvl9pPr indent="0" lvl="8" marL="0" algn="r">
              <a:spcBef>
                <a:spcPts val="0"/>
              </a:spcBef>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51"/>
          <p:cNvSpPr txBox="1"/>
          <p:nvPr/>
        </p:nvSpPr>
        <p:spPr>
          <a:xfrm>
            <a:off x="1" y="600803"/>
            <a:ext cx="207390" cy="973473"/>
          </a:xfrm>
          <a:prstGeom prst="rect">
            <a:avLst/>
          </a:prstGeom>
          <a:solidFill>
            <a:srgbClr val="F4AF8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NET Exceptions - System.Data.ObjectNotFoundException" id="28" name="Google Shape;28;p51"/>
          <p:cNvPicPr preferRelativeResize="0"/>
          <p:nvPr/>
        </p:nvPicPr>
        <p:blipFill rotWithShape="1">
          <a:blip r:embed="rId2">
            <a:alphaModFix/>
          </a:blip>
          <a:srcRect b="0" l="0" r="0" t="0"/>
          <a:stretch/>
        </p:blipFill>
        <p:spPr>
          <a:xfrm>
            <a:off x="10277178" y="0"/>
            <a:ext cx="1953088" cy="781235"/>
          </a:xfrm>
          <a:prstGeom prst="rect">
            <a:avLst/>
          </a:prstGeom>
          <a:noFill/>
          <a:ln>
            <a:noFill/>
          </a:ln>
        </p:spPr>
      </p:pic>
      <p:pic>
        <p:nvPicPr>
          <p:cNvPr id="29" name="Google Shape;29;p51"/>
          <p:cNvPicPr preferRelativeResize="0"/>
          <p:nvPr/>
        </p:nvPicPr>
        <p:blipFill rotWithShape="1">
          <a:blip r:embed="rId3">
            <a:alphaModFix/>
          </a:blip>
          <a:srcRect b="0" l="0" r="0" t="0"/>
          <a:stretch/>
        </p:blipFill>
        <p:spPr>
          <a:xfrm>
            <a:off x="45757" y="25370"/>
            <a:ext cx="2078984" cy="5754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1" name="Google Shape;71;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microsoft.com/en-us/dotnet/api/system.boolean" TargetMode="External"/><Relationship Id="rId4" Type="http://schemas.openxmlformats.org/officeDocument/2006/relationships/hyperlink" Target="https://docs.microsoft.com/en-us/dotnet/api/system.byte" TargetMode="External"/><Relationship Id="rId5" Type="http://schemas.openxmlformats.org/officeDocument/2006/relationships/hyperlink" Target="https://docs.microsoft.com/en-us/dotnet/api/system.char" TargetMode="External"/><Relationship Id="rId6" Type="http://schemas.openxmlformats.org/officeDocument/2006/relationships/hyperlink" Target="https://docs.microsoft.com/en-us/dotnet/api/system.int32" TargetMode="External"/><Relationship Id="rId7" Type="http://schemas.openxmlformats.org/officeDocument/2006/relationships/hyperlink" Target="https://docs.microsoft.com/en-us/dotnet/api/system.uint6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microsoft.com/en-us/dotnet/standard/base-types/common-type-system#classes" TargetMode="External"/><Relationship Id="rId4" Type="http://schemas.openxmlformats.org/officeDocument/2006/relationships/hyperlink" Target="https://docs.microsoft.com/en-us/dotnet/standard/base-types/common-type-system#structures" TargetMode="External"/><Relationship Id="rId5" Type="http://schemas.openxmlformats.org/officeDocument/2006/relationships/hyperlink" Target="https://docs.microsoft.com/en-us/dotnet/standard/base-types/common-type-system#enumerations" TargetMode="External"/><Relationship Id="rId6" Type="http://schemas.openxmlformats.org/officeDocument/2006/relationships/hyperlink" Target="https://docs.microsoft.com/en-us/dotnet/standard/base-types/common-type-system#interfaces" TargetMode="External"/><Relationship Id="rId7" Type="http://schemas.openxmlformats.org/officeDocument/2006/relationships/hyperlink" Target="https://docs.microsoft.com/en-us/dotnet/standard/base-types/common-type-system#delegat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docs.microsoft.com/en-us/dotnet/csharp/language-referenc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docs.microsoft.com/en-us/dotnet/core/tools/dotnet/" TargetMode="Externa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27.png"/><Relationship Id="rId5"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30.png"/><Relationship Id="rId5"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 Id="rId4" Type="http://schemas.openxmlformats.org/officeDocument/2006/relationships/image" Target="../media/image13.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6.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8.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docs.microsoft.com/en-us/nuget/quickstart/install-and-use-a-package-in-visual-studio" TargetMode="External"/><Relationship Id="rId4" Type="http://schemas.openxmlformats.org/officeDocument/2006/relationships/hyperlink" Target="https://docs.microsoft.com/en-us/nuget/quickstart/install-and-use-a-package-in-visual-studio-mac" TargetMode="External"/><Relationship Id="rId5" Type="http://schemas.openxmlformats.org/officeDocument/2006/relationships/hyperlink" Target="https://docs.microsoft.com/en-us/nuget/quickstart/install-and-use-a-package-using-the-dotnet-cli"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 Introduction to .NET Core Platform and Visual Studio.NET</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449319" y="662253"/>
            <a:ext cx="804304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dk1"/>
              </a:buClr>
              <a:buSzPts val="3600"/>
              <a:buFont typeface="Arial"/>
              <a:buNone/>
            </a:pPr>
            <a:r>
              <a:rPr b="1" lang="en-US" sz="3600"/>
              <a:t>Common Language Infrastructure</a:t>
            </a:r>
            <a:endParaRPr/>
          </a:p>
        </p:txBody>
      </p:sp>
      <p:sp>
        <p:nvSpPr>
          <p:cNvPr id="194" name="Google Shape;194;p1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195" name="Google Shape;195;p1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96" name="Google Shape;196;p10"/>
          <p:cNvGrpSpPr/>
          <p:nvPr/>
        </p:nvGrpSpPr>
        <p:grpSpPr>
          <a:xfrm>
            <a:off x="3477254" y="1216663"/>
            <a:ext cx="5447694" cy="5169443"/>
            <a:chOff x="3874982" y="1311256"/>
            <a:chExt cx="5447694" cy="5169443"/>
          </a:xfrm>
        </p:grpSpPr>
        <p:sp>
          <p:nvSpPr>
            <p:cNvPr id="197" name="Google Shape;197;p10"/>
            <p:cNvSpPr/>
            <p:nvPr/>
          </p:nvSpPr>
          <p:spPr>
            <a:xfrm>
              <a:off x="3874982" y="1311256"/>
              <a:ext cx="5447694" cy="51694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10"/>
            <p:cNvSpPr/>
            <p:nvPr/>
          </p:nvSpPr>
          <p:spPr>
            <a:xfrm>
              <a:off x="3874982" y="3170848"/>
              <a:ext cx="3482259" cy="591855"/>
            </a:xfrm>
            <a:custGeom>
              <a:rect b="b" l="l" r="r" t="t"/>
              <a:pathLst>
                <a:path extrusionOk="0" h="929004" w="5929630">
                  <a:moveTo>
                    <a:pt x="0" y="154812"/>
                  </a:moveTo>
                  <a:lnTo>
                    <a:pt x="7882" y="105891"/>
                  </a:lnTo>
                  <a:lnTo>
                    <a:pt x="29833" y="63395"/>
                  </a:lnTo>
                  <a:lnTo>
                    <a:pt x="63313" y="29878"/>
                  </a:lnTo>
                  <a:lnTo>
                    <a:pt x="105777" y="7895"/>
                  </a:lnTo>
                  <a:lnTo>
                    <a:pt x="154686" y="0"/>
                  </a:lnTo>
                  <a:lnTo>
                    <a:pt x="5774435" y="0"/>
                  </a:lnTo>
                  <a:lnTo>
                    <a:pt x="5823357" y="7895"/>
                  </a:lnTo>
                  <a:lnTo>
                    <a:pt x="5865853" y="29878"/>
                  </a:lnTo>
                  <a:lnTo>
                    <a:pt x="5899370" y="63395"/>
                  </a:lnTo>
                  <a:lnTo>
                    <a:pt x="5921353" y="105891"/>
                  </a:lnTo>
                  <a:lnTo>
                    <a:pt x="5929249" y="154812"/>
                  </a:lnTo>
                  <a:lnTo>
                    <a:pt x="5929249" y="773938"/>
                  </a:lnTo>
                  <a:lnTo>
                    <a:pt x="5921353" y="822859"/>
                  </a:lnTo>
                  <a:lnTo>
                    <a:pt x="5899370" y="865355"/>
                  </a:lnTo>
                  <a:lnTo>
                    <a:pt x="5865853" y="898872"/>
                  </a:lnTo>
                  <a:lnTo>
                    <a:pt x="5823357" y="920855"/>
                  </a:lnTo>
                  <a:lnTo>
                    <a:pt x="5774435" y="928751"/>
                  </a:lnTo>
                  <a:lnTo>
                    <a:pt x="154686" y="928751"/>
                  </a:lnTo>
                  <a:lnTo>
                    <a:pt x="105777" y="920855"/>
                  </a:lnTo>
                  <a:lnTo>
                    <a:pt x="63313" y="898872"/>
                  </a:lnTo>
                  <a:lnTo>
                    <a:pt x="29833" y="865355"/>
                  </a:lnTo>
                  <a:lnTo>
                    <a:pt x="7882" y="822859"/>
                  </a:lnTo>
                  <a:lnTo>
                    <a:pt x="0" y="773938"/>
                  </a:lnTo>
                  <a:lnTo>
                    <a:pt x="0" y="154812"/>
                  </a:lnTo>
                  <a:close/>
                </a:path>
              </a:pathLst>
            </a:custGeom>
            <a:noFill/>
            <a:ln cap="flat" cmpd="sng" w="38100">
              <a:solidFill>
                <a:srgbClr val="0850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459829" y="730987"/>
            <a:ext cx="804304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dk1"/>
              </a:buClr>
              <a:buSzPts val="3600"/>
              <a:buFont typeface="Arial"/>
              <a:buNone/>
            </a:pPr>
            <a:r>
              <a:rPr b="1" lang="en-US" sz="3600"/>
              <a:t>Common Language Infrastructure</a:t>
            </a:r>
            <a:endParaRPr/>
          </a:p>
        </p:txBody>
      </p:sp>
      <p:sp>
        <p:nvSpPr>
          <p:cNvPr id="205" name="Google Shape;205;p1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206" name="Google Shape;206;p1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11"/>
          <p:cNvSpPr txBox="1"/>
          <p:nvPr/>
        </p:nvSpPr>
        <p:spPr>
          <a:xfrm>
            <a:off x="644410" y="1623174"/>
            <a:ext cx="10784850" cy="4394601"/>
          </a:xfrm>
          <a:prstGeom prst="rect">
            <a:avLst/>
          </a:prstGeom>
          <a:noFill/>
          <a:ln>
            <a:noFill/>
          </a:ln>
        </p:spPr>
        <p:txBody>
          <a:bodyPr anchorCtr="0" anchor="t" bIns="0" lIns="0" spcFirstLastPara="1" rIns="0" wrap="square" tIns="12700">
            <a:spAutoFit/>
          </a:bodyPr>
          <a:lstStyle/>
          <a:p>
            <a:pPr indent="-342900" lvl="0" marL="342900" marR="13334" rtl="0" algn="just">
              <a:lnSpc>
                <a:spcPct val="15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CLI allows for cross-language development</a:t>
            </a:r>
            <a:endParaRPr/>
          </a:p>
          <a:p>
            <a:pPr indent="-342900" lvl="0" marL="342900" marR="13334" rtl="0" algn="just">
              <a:lnSpc>
                <a:spcPct val="15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Four components:</a:t>
            </a:r>
            <a:endParaRPr/>
          </a:p>
          <a:p>
            <a:pPr indent="-342900" lvl="1" marL="800100" marR="13334" rtl="0" algn="just">
              <a:lnSpc>
                <a:spcPct val="150000"/>
              </a:lnSpc>
              <a:spcBef>
                <a:spcPts val="5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Common Type System (CTS)</a:t>
            </a:r>
            <a:endParaRPr/>
          </a:p>
          <a:p>
            <a:pPr indent="-342900" lvl="1" marL="800100" marR="13334" rtl="0" algn="just">
              <a:lnSpc>
                <a:spcPct val="150000"/>
              </a:lnSpc>
              <a:spcBef>
                <a:spcPts val="8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Meta-data in a language agnostic fashion</a:t>
            </a:r>
            <a:endParaRPr/>
          </a:p>
          <a:p>
            <a:pPr indent="-342900" lvl="1" marL="800100" marR="13334" rtl="0" algn="just">
              <a:lnSpc>
                <a:spcPct val="150000"/>
              </a:lnSpc>
              <a:spcBef>
                <a:spcPts val="8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Common Language Specification – behaviors that all  languages need to follow</a:t>
            </a:r>
            <a:endParaRPr/>
          </a:p>
          <a:p>
            <a:pPr indent="-342900" lvl="1" marL="800100" marR="13334" rtl="0" algn="just">
              <a:lnSpc>
                <a:spcPct val="150000"/>
              </a:lnSpc>
              <a:spcBef>
                <a:spcPts val="8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A Virtual Execution System (VES)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533400" y="704293"/>
            <a:ext cx="6844862"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dk1"/>
              </a:buClr>
              <a:buSzPts val="3600"/>
              <a:buFont typeface="Arial"/>
              <a:buNone/>
            </a:pPr>
            <a:r>
              <a:rPr b="1" lang="en-US" sz="3600"/>
              <a:t>Common Type System (CTS)</a:t>
            </a:r>
            <a:endParaRPr/>
          </a:p>
        </p:txBody>
      </p:sp>
      <p:sp>
        <p:nvSpPr>
          <p:cNvPr id="214" name="Google Shape;214;p1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2/8/2021</a:t>
            </a:r>
            <a:endParaRPr>
              <a:latin typeface="Arial"/>
              <a:ea typeface="Arial"/>
              <a:cs typeface="Arial"/>
              <a:sym typeface="Arial"/>
            </a:endParaRPr>
          </a:p>
        </p:txBody>
      </p:sp>
      <p:sp>
        <p:nvSpPr>
          <p:cNvPr id="215" name="Google Shape;215;p1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16" name="Google Shape;216;p12"/>
          <p:cNvSpPr txBox="1"/>
          <p:nvPr/>
        </p:nvSpPr>
        <p:spPr>
          <a:xfrm>
            <a:off x="250934" y="1279726"/>
            <a:ext cx="11856984" cy="4934684"/>
          </a:xfrm>
          <a:prstGeom prst="rect">
            <a:avLst/>
          </a:prstGeom>
          <a:noFill/>
          <a:ln>
            <a:noFill/>
          </a:ln>
        </p:spPr>
        <p:txBody>
          <a:bodyPr anchorCtr="0" anchor="t" bIns="45700" lIns="91425" spcFirstLastPara="1" rIns="91425" wrap="square" tIns="45700">
            <a:spAutoFit/>
          </a:bodyPr>
          <a:lstStyle/>
          <a:p>
            <a:pPr indent="-342900" lvl="0" marL="342900" marR="13334" rtl="0" algn="just">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common type system defines how types are declared, used, and managed in the common language runtime, and is also an important part of the runtime's support for cross-language integration. The common type system performs the following functions:</a:t>
            </a:r>
            <a:endParaRPr/>
          </a:p>
          <a:p>
            <a:pPr indent="-342900" lvl="1" marL="800100" marR="13334" rtl="0" algn="just">
              <a:spcBef>
                <a:spcPts val="11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Establishes a framework that helps enable cross-language integration, type safety, and high-performance code execution</a:t>
            </a:r>
            <a:endParaRPr/>
          </a:p>
          <a:p>
            <a:pPr indent="-342900" lvl="1" marL="800100" marR="13334" rtl="0" algn="just">
              <a:spcBef>
                <a:spcPts val="8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Provides an object-oriented model that supports the complete implementation of many programming languages</a:t>
            </a:r>
            <a:endParaRPr/>
          </a:p>
          <a:p>
            <a:pPr indent="-342900" lvl="1" marL="800100" marR="13334" rtl="0" algn="just">
              <a:spcBef>
                <a:spcPts val="8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Defines rules that languages must follow, which helps ensure that objects written in different languages can interact with each other</a:t>
            </a:r>
            <a:endParaRPr/>
          </a:p>
          <a:p>
            <a:pPr indent="-342900" lvl="1" marL="800100" marR="13334" rtl="0" algn="just">
              <a:spcBef>
                <a:spcPts val="8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Provides a library that contains the primitive data types (such as </a:t>
            </a:r>
            <a:r>
              <a:rPr b="0" i="0" lang="en-US" sz="2300" u="sng" cap="none" strike="noStrike">
                <a:solidFill>
                  <a:srgbClr val="0070C0"/>
                </a:solidFill>
                <a:latin typeface="Arial"/>
                <a:ea typeface="Arial"/>
                <a:cs typeface="Arial"/>
                <a:sym typeface="Arial"/>
                <a:hlinkClick r:id="rId3">
                  <a:extLst>
                    <a:ext uri="{A12FA001-AC4F-418D-AE19-62706E023703}">
                      <ahyp:hlinkClr val="tx"/>
                    </a:ext>
                  </a:extLst>
                </a:hlinkClick>
              </a:rPr>
              <a:t>Boolean</a:t>
            </a:r>
            <a:r>
              <a:rPr b="0" i="0" lang="en-US" sz="2300" u="none" cap="none" strike="noStrike">
                <a:solidFill>
                  <a:schemeClr val="dk1"/>
                </a:solidFill>
                <a:latin typeface="Arial"/>
                <a:ea typeface="Arial"/>
                <a:cs typeface="Arial"/>
                <a:sym typeface="Arial"/>
              </a:rPr>
              <a:t>, </a:t>
            </a:r>
            <a:r>
              <a:rPr b="0" i="0" lang="en-US" sz="2300" u="sng" cap="none" strike="noStrike">
                <a:solidFill>
                  <a:srgbClr val="0070C0"/>
                </a:solidFill>
                <a:latin typeface="Arial"/>
                <a:ea typeface="Arial"/>
                <a:cs typeface="Arial"/>
                <a:sym typeface="Arial"/>
                <a:hlinkClick r:id="rId4">
                  <a:extLst>
                    <a:ext uri="{A12FA001-AC4F-418D-AE19-62706E023703}">
                      <ahyp:hlinkClr val="tx"/>
                    </a:ext>
                  </a:extLst>
                </a:hlinkClick>
              </a:rPr>
              <a:t>Byte</a:t>
            </a:r>
            <a:r>
              <a:rPr b="0" i="0" lang="en-US" sz="2300" u="none" cap="none" strike="noStrike">
                <a:solidFill>
                  <a:schemeClr val="dk1"/>
                </a:solidFill>
                <a:latin typeface="Arial"/>
                <a:ea typeface="Arial"/>
                <a:cs typeface="Arial"/>
                <a:sym typeface="Arial"/>
              </a:rPr>
              <a:t>, </a:t>
            </a:r>
            <a:r>
              <a:rPr b="0" i="0" lang="en-US" sz="2300" u="sng" cap="none" strike="noStrike">
                <a:solidFill>
                  <a:srgbClr val="0070C0"/>
                </a:solidFill>
                <a:latin typeface="Arial"/>
                <a:ea typeface="Arial"/>
                <a:cs typeface="Arial"/>
                <a:sym typeface="Arial"/>
                <a:hlinkClick r:id="rId5">
                  <a:extLst>
                    <a:ext uri="{A12FA001-AC4F-418D-AE19-62706E023703}">
                      <ahyp:hlinkClr val="tx"/>
                    </a:ext>
                  </a:extLst>
                </a:hlinkClick>
              </a:rPr>
              <a:t>Char</a:t>
            </a:r>
            <a:r>
              <a:rPr b="0" i="0" lang="en-US" sz="2300" u="none" cap="none" strike="noStrike">
                <a:solidFill>
                  <a:schemeClr val="dk1"/>
                </a:solidFill>
                <a:latin typeface="Arial"/>
                <a:ea typeface="Arial"/>
                <a:cs typeface="Arial"/>
                <a:sym typeface="Arial"/>
              </a:rPr>
              <a:t>, </a:t>
            </a:r>
            <a:r>
              <a:rPr b="0" i="0" lang="en-US" sz="2300" u="sng" cap="none" strike="noStrike">
                <a:solidFill>
                  <a:srgbClr val="0070C0"/>
                </a:solidFill>
                <a:latin typeface="Arial"/>
                <a:ea typeface="Arial"/>
                <a:cs typeface="Arial"/>
                <a:sym typeface="Arial"/>
                <a:hlinkClick r:id="rId6">
                  <a:extLst>
                    <a:ext uri="{A12FA001-AC4F-418D-AE19-62706E023703}">
                      <ahyp:hlinkClr val="tx"/>
                    </a:ext>
                  </a:extLst>
                </a:hlinkClick>
              </a:rPr>
              <a:t>Int32</a:t>
            </a:r>
            <a:r>
              <a:rPr b="0" i="0" lang="en-US" sz="2300" u="none" cap="none" strike="noStrike">
                <a:solidFill>
                  <a:schemeClr val="dk1"/>
                </a:solidFill>
                <a:latin typeface="Arial"/>
                <a:ea typeface="Arial"/>
                <a:cs typeface="Arial"/>
                <a:sym typeface="Arial"/>
              </a:rPr>
              <a:t>, and </a:t>
            </a:r>
            <a:r>
              <a:rPr b="0" i="0" lang="en-US" sz="2300" u="sng" cap="none" strike="noStrike">
                <a:solidFill>
                  <a:srgbClr val="0070C0"/>
                </a:solidFill>
                <a:latin typeface="Arial"/>
                <a:ea typeface="Arial"/>
                <a:cs typeface="Arial"/>
                <a:sym typeface="Arial"/>
                <a:hlinkClick r:id="rId7">
                  <a:extLst>
                    <a:ext uri="{A12FA001-AC4F-418D-AE19-62706E023703}">
                      <ahyp:hlinkClr val="tx"/>
                    </a:ext>
                  </a:extLst>
                </a:hlinkClick>
              </a:rPr>
              <a:t>UInt64</a:t>
            </a:r>
            <a:r>
              <a:rPr b="0" i="0" lang="en-US" sz="2300" u="none" cap="none" strike="noStrike">
                <a:solidFill>
                  <a:schemeClr val="dk1"/>
                </a:solidFill>
                <a:latin typeface="Arial"/>
                <a:ea typeface="Arial"/>
                <a:cs typeface="Arial"/>
                <a:sym typeface="Arial"/>
              </a:rPr>
              <a:t>) used in application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471651" y="841650"/>
            <a:ext cx="6844862"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dk1"/>
              </a:buClr>
              <a:buSzPts val="3600"/>
              <a:buFont typeface="Arial"/>
              <a:buNone/>
            </a:pPr>
            <a:r>
              <a:rPr b="1" lang="en-US" sz="3600"/>
              <a:t>Common Type System (CTS)</a:t>
            </a:r>
            <a:endParaRPr/>
          </a:p>
        </p:txBody>
      </p:sp>
      <p:sp>
        <p:nvSpPr>
          <p:cNvPr id="223" name="Google Shape;223;p1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2/8/2021</a:t>
            </a:r>
            <a:endParaRPr>
              <a:latin typeface="Arial"/>
              <a:ea typeface="Arial"/>
              <a:cs typeface="Arial"/>
              <a:sym typeface="Arial"/>
            </a:endParaRPr>
          </a:p>
        </p:txBody>
      </p:sp>
      <p:sp>
        <p:nvSpPr>
          <p:cNvPr id="224" name="Google Shape;224;p1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25" name="Google Shape;225;p13"/>
          <p:cNvSpPr txBox="1"/>
          <p:nvPr/>
        </p:nvSpPr>
        <p:spPr>
          <a:xfrm>
            <a:off x="471651" y="1634196"/>
            <a:ext cx="11248697" cy="4202241"/>
          </a:xfrm>
          <a:prstGeom prst="rect">
            <a:avLst/>
          </a:prstGeom>
          <a:noFill/>
          <a:ln>
            <a:noFill/>
          </a:ln>
        </p:spPr>
        <p:txBody>
          <a:bodyPr anchorCtr="0" anchor="t" bIns="45700" lIns="91425" spcFirstLastPara="1" rIns="91425" wrap="square" tIns="45700">
            <a:spAutoFit/>
          </a:bodyPr>
          <a:lstStyle/>
          <a:p>
            <a:pPr indent="-342900" lvl="0" marL="342900" marR="13334" rtl="0" algn="just">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common type system in .NET supports the following five categories of types:</a:t>
            </a:r>
            <a:endParaRPr/>
          </a:p>
          <a:p>
            <a:pPr indent="-342900" lvl="1" marL="800100" marR="13334" rtl="0" algn="just">
              <a:lnSpc>
                <a:spcPct val="150000"/>
              </a:lnSpc>
              <a:spcBef>
                <a:spcPts val="500"/>
              </a:spcBef>
              <a:spcAft>
                <a:spcPts val="0"/>
              </a:spcAft>
              <a:buClr>
                <a:srgbClr val="C00000"/>
              </a:buClr>
              <a:buSzPts val="1610"/>
              <a:buFont typeface="Noto Sans Symbols"/>
              <a:buChar char="▪"/>
            </a:pPr>
            <a:r>
              <a:rPr b="0" i="0" lang="en-US" sz="2300" u="sng" cap="none" strike="noStrike">
                <a:solidFill>
                  <a:srgbClr val="0070C0"/>
                </a:solidFill>
                <a:latin typeface="Arial"/>
                <a:ea typeface="Arial"/>
                <a:cs typeface="Arial"/>
                <a:sym typeface="Arial"/>
                <a:hlinkClick r:id="rId3">
                  <a:extLst>
                    <a:ext uri="{A12FA001-AC4F-418D-AE19-62706E023703}">
                      <ahyp:hlinkClr val="tx"/>
                    </a:ext>
                  </a:extLst>
                </a:hlinkClick>
              </a:rPr>
              <a:t>Classes</a:t>
            </a:r>
            <a:endParaRPr b="0" i="0" sz="2300" u="none" cap="none" strike="noStrike">
              <a:solidFill>
                <a:srgbClr val="0070C0"/>
              </a:solidFill>
              <a:latin typeface="Arial"/>
              <a:ea typeface="Arial"/>
              <a:cs typeface="Arial"/>
              <a:sym typeface="Arial"/>
            </a:endParaRPr>
          </a:p>
          <a:p>
            <a:pPr indent="-342900" lvl="1" marL="800100" marR="13334" rtl="0" algn="just">
              <a:lnSpc>
                <a:spcPct val="150000"/>
              </a:lnSpc>
              <a:spcBef>
                <a:spcPts val="500"/>
              </a:spcBef>
              <a:spcAft>
                <a:spcPts val="0"/>
              </a:spcAft>
              <a:buClr>
                <a:srgbClr val="C00000"/>
              </a:buClr>
              <a:buSzPts val="1610"/>
              <a:buFont typeface="Noto Sans Symbols"/>
              <a:buChar char="▪"/>
            </a:pPr>
            <a:r>
              <a:rPr b="0" i="0" lang="en-US" sz="2300" u="sng" cap="none" strike="noStrike">
                <a:solidFill>
                  <a:srgbClr val="0070C0"/>
                </a:solidFill>
                <a:latin typeface="Arial"/>
                <a:ea typeface="Arial"/>
                <a:cs typeface="Arial"/>
                <a:sym typeface="Arial"/>
                <a:hlinkClick r:id="rId4">
                  <a:extLst>
                    <a:ext uri="{A12FA001-AC4F-418D-AE19-62706E023703}">
                      <ahyp:hlinkClr val="tx"/>
                    </a:ext>
                  </a:extLst>
                </a:hlinkClick>
              </a:rPr>
              <a:t>Structures</a:t>
            </a:r>
            <a:endParaRPr b="0" i="0" sz="2300" u="none" cap="none" strike="noStrike">
              <a:solidFill>
                <a:srgbClr val="0070C0"/>
              </a:solidFill>
              <a:latin typeface="Arial"/>
              <a:ea typeface="Arial"/>
              <a:cs typeface="Arial"/>
              <a:sym typeface="Arial"/>
            </a:endParaRPr>
          </a:p>
          <a:p>
            <a:pPr indent="-342900" lvl="1" marL="800100" marR="13334" rtl="0" algn="just">
              <a:lnSpc>
                <a:spcPct val="150000"/>
              </a:lnSpc>
              <a:spcBef>
                <a:spcPts val="500"/>
              </a:spcBef>
              <a:spcAft>
                <a:spcPts val="0"/>
              </a:spcAft>
              <a:buClr>
                <a:srgbClr val="C00000"/>
              </a:buClr>
              <a:buSzPts val="1610"/>
              <a:buFont typeface="Noto Sans Symbols"/>
              <a:buChar char="▪"/>
            </a:pPr>
            <a:r>
              <a:rPr b="0" i="0" lang="en-US" sz="2300" u="sng" cap="none" strike="noStrike">
                <a:solidFill>
                  <a:srgbClr val="0070C0"/>
                </a:solidFill>
                <a:latin typeface="Arial"/>
                <a:ea typeface="Arial"/>
                <a:cs typeface="Arial"/>
                <a:sym typeface="Arial"/>
                <a:hlinkClick r:id="rId5">
                  <a:extLst>
                    <a:ext uri="{A12FA001-AC4F-418D-AE19-62706E023703}">
                      <ahyp:hlinkClr val="tx"/>
                    </a:ext>
                  </a:extLst>
                </a:hlinkClick>
              </a:rPr>
              <a:t>Enumerations</a:t>
            </a:r>
            <a:endParaRPr b="0" i="0" sz="2300" u="none" cap="none" strike="noStrike">
              <a:solidFill>
                <a:srgbClr val="0070C0"/>
              </a:solidFill>
              <a:latin typeface="Arial"/>
              <a:ea typeface="Arial"/>
              <a:cs typeface="Arial"/>
              <a:sym typeface="Arial"/>
            </a:endParaRPr>
          </a:p>
          <a:p>
            <a:pPr indent="-342900" lvl="1" marL="800100" marR="13334" rtl="0" algn="just">
              <a:lnSpc>
                <a:spcPct val="150000"/>
              </a:lnSpc>
              <a:spcBef>
                <a:spcPts val="500"/>
              </a:spcBef>
              <a:spcAft>
                <a:spcPts val="0"/>
              </a:spcAft>
              <a:buClr>
                <a:srgbClr val="C00000"/>
              </a:buClr>
              <a:buSzPts val="1610"/>
              <a:buFont typeface="Noto Sans Symbols"/>
              <a:buChar char="▪"/>
            </a:pPr>
            <a:r>
              <a:rPr b="0" i="0" lang="en-US" sz="2300" u="sng" cap="none" strike="noStrike">
                <a:solidFill>
                  <a:srgbClr val="0070C0"/>
                </a:solidFill>
                <a:latin typeface="Arial"/>
                <a:ea typeface="Arial"/>
                <a:cs typeface="Arial"/>
                <a:sym typeface="Arial"/>
                <a:hlinkClick r:id="rId6">
                  <a:extLst>
                    <a:ext uri="{A12FA001-AC4F-418D-AE19-62706E023703}">
                      <ahyp:hlinkClr val="tx"/>
                    </a:ext>
                  </a:extLst>
                </a:hlinkClick>
              </a:rPr>
              <a:t>Interfaces</a:t>
            </a:r>
            <a:endParaRPr b="0" i="0" sz="2300" u="none" cap="none" strike="noStrike">
              <a:solidFill>
                <a:srgbClr val="0070C0"/>
              </a:solidFill>
              <a:latin typeface="Arial"/>
              <a:ea typeface="Arial"/>
              <a:cs typeface="Arial"/>
              <a:sym typeface="Arial"/>
            </a:endParaRPr>
          </a:p>
          <a:p>
            <a:pPr indent="-342900" lvl="1" marL="800100" marR="13334" rtl="0" algn="just">
              <a:lnSpc>
                <a:spcPct val="150000"/>
              </a:lnSpc>
              <a:spcBef>
                <a:spcPts val="500"/>
              </a:spcBef>
              <a:spcAft>
                <a:spcPts val="0"/>
              </a:spcAft>
              <a:buClr>
                <a:srgbClr val="C00000"/>
              </a:buClr>
              <a:buSzPts val="1610"/>
              <a:buFont typeface="Noto Sans Symbols"/>
              <a:buChar char="▪"/>
            </a:pPr>
            <a:r>
              <a:rPr b="0" i="0" lang="en-US" sz="2300" u="sng" cap="none" strike="noStrike">
                <a:solidFill>
                  <a:srgbClr val="0070C0"/>
                </a:solidFill>
                <a:latin typeface="Arial"/>
                <a:ea typeface="Arial"/>
                <a:cs typeface="Arial"/>
                <a:sym typeface="Arial"/>
                <a:hlinkClick r:id="rId7">
                  <a:extLst>
                    <a:ext uri="{A12FA001-AC4F-418D-AE19-62706E023703}">
                      <ahyp:hlinkClr val="tx"/>
                    </a:ext>
                  </a:extLst>
                </a:hlinkClick>
              </a:rPr>
              <a:t>Delegates</a:t>
            </a:r>
            <a:endParaRPr b="0" i="0" sz="2300" u="none" cap="none" strike="noStrike">
              <a:solidFill>
                <a:srgbClr val="0070C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type="title"/>
          </p:nvPr>
        </p:nvSpPr>
        <p:spPr>
          <a:xfrm>
            <a:off x="533400" y="704293"/>
            <a:ext cx="6844862"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dk1"/>
              </a:buClr>
              <a:buSzPts val="3600"/>
              <a:buFont typeface="Arial"/>
              <a:buNone/>
            </a:pPr>
            <a:r>
              <a:rPr b="1" lang="en-US" sz="3600"/>
              <a:t>CTS Data Types</a:t>
            </a:r>
            <a:endParaRPr/>
          </a:p>
        </p:txBody>
      </p:sp>
      <p:sp>
        <p:nvSpPr>
          <p:cNvPr id="232" name="Google Shape;232;p1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2/8/2021</a:t>
            </a:r>
            <a:endParaRPr>
              <a:latin typeface="Arial"/>
              <a:ea typeface="Arial"/>
              <a:cs typeface="Arial"/>
              <a:sym typeface="Arial"/>
            </a:endParaRPr>
          </a:p>
        </p:txBody>
      </p:sp>
      <p:sp>
        <p:nvSpPr>
          <p:cNvPr id="233" name="Google Shape;233;p1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34" name="Google Shape;234;p14"/>
          <p:cNvSpPr/>
          <p:nvPr/>
        </p:nvSpPr>
        <p:spPr>
          <a:xfrm>
            <a:off x="1508235" y="1399173"/>
            <a:ext cx="9175530" cy="496207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241" name="Google Shape;241;p1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42" name="Google Shape;242;p15"/>
          <p:cNvSpPr txBox="1"/>
          <p:nvPr/>
        </p:nvSpPr>
        <p:spPr>
          <a:xfrm>
            <a:off x="396252" y="620052"/>
            <a:ext cx="8747748" cy="628377"/>
          </a:xfrm>
          <a:prstGeom prst="rect">
            <a:avLst/>
          </a:prstGeom>
          <a:solidFill>
            <a:schemeClr val="lt1"/>
          </a:solid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 The .NET Framework Architecture</a:t>
            </a:r>
            <a:endParaRPr/>
          </a:p>
        </p:txBody>
      </p:sp>
      <p:sp>
        <p:nvSpPr>
          <p:cNvPr id="243" name="Google Shape;243;p15"/>
          <p:cNvSpPr txBox="1"/>
          <p:nvPr/>
        </p:nvSpPr>
        <p:spPr>
          <a:xfrm>
            <a:off x="291149" y="1597729"/>
            <a:ext cx="11138111" cy="486652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400"/>
              <a:buFont typeface="Noto Sans Symbols"/>
              <a:buChar char="◆"/>
            </a:pPr>
            <a:r>
              <a:rPr b="1" lang="en-US" sz="2800">
                <a:solidFill>
                  <a:schemeClr val="dk1"/>
                </a:solidFill>
                <a:latin typeface="Arial"/>
                <a:ea typeface="Arial"/>
                <a:cs typeface="Arial"/>
                <a:sym typeface="Arial"/>
              </a:rPr>
              <a:t>Common Language Specification (CLS)</a:t>
            </a:r>
            <a:endParaRPr/>
          </a:p>
          <a:p>
            <a:pPr indent="-347663" lvl="0" marL="747713" marR="0" rtl="0" algn="just">
              <a:lnSpc>
                <a:spcPct val="150000"/>
              </a:lnSpc>
              <a:spcBef>
                <a:spcPts val="18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The CLS comprises a set of rules that any language that targets the CLI needs to adhere to, to be able to interoperate with other CLS-compliant languages.</a:t>
            </a:r>
            <a:endParaRPr/>
          </a:p>
          <a:p>
            <a:pPr indent="-347663" lvl="0" marL="747713" marR="0" rtl="0" algn="just">
              <a:lnSpc>
                <a:spcPct val="150000"/>
              </a:lnSpc>
              <a:spcBef>
                <a:spcPts val="18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CLS rules fall into the broader rules of the CTS and therefore it can be said that the CLS is a subset of CTS. </a:t>
            </a:r>
            <a:endParaRPr/>
          </a:p>
          <a:p>
            <a:pPr indent="-347663" lvl="0" marL="747713" marR="0" rtl="0" algn="just">
              <a:lnSpc>
                <a:spcPct val="150000"/>
              </a:lnSpc>
              <a:spcBef>
                <a:spcPts val="18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Language constructs that make it impossible to easily verify the type safety of the code were excluded from the CLS so that all languages that work with the CLS can produce verifiable code.</a:t>
            </a:r>
            <a:endParaRPr sz="26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250" name="Google Shape;250;p1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51" name="Google Shape;251;p16"/>
          <p:cNvSpPr txBox="1"/>
          <p:nvPr/>
        </p:nvSpPr>
        <p:spPr>
          <a:xfrm>
            <a:off x="475229" y="629513"/>
            <a:ext cx="8546589" cy="628377"/>
          </a:xfrm>
          <a:prstGeom prst="rect">
            <a:avLst/>
          </a:prstGeom>
          <a:solidFill>
            <a:schemeClr val="lt1"/>
          </a:solid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The .NET Framework Architecture</a:t>
            </a:r>
            <a:endParaRPr/>
          </a:p>
        </p:txBody>
      </p:sp>
      <p:sp>
        <p:nvSpPr>
          <p:cNvPr id="252" name="Google Shape;252;p16"/>
          <p:cNvSpPr txBox="1"/>
          <p:nvPr/>
        </p:nvSpPr>
        <p:spPr>
          <a:xfrm>
            <a:off x="3002018" y="6015985"/>
            <a:ext cx="5872655" cy="44627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300">
                <a:solidFill>
                  <a:schemeClr val="dk1"/>
                </a:solidFill>
                <a:latin typeface="Arial"/>
                <a:ea typeface="Arial"/>
                <a:cs typeface="Arial"/>
                <a:sym typeface="Arial"/>
              </a:rPr>
              <a:t>The relationship between the CTS and CLS</a:t>
            </a:r>
            <a:endParaRPr/>
          </a:p>
        </p:txBody>
      </p:sp>
      <p:pic>
        <p:nvPicPr>
          <p:cNvPr id="253" name="Google Shape;253;p16"/>
          <p:cNvPicPr preferRelativeResize="0"/>
          <p:nvPr/>
        </p:nvPicPr>
        <p:blipFill rotWithShape="1">
          <a:blip r:embed="rId3">
            <a:alphaModFix/>
          </a:blip>
          <a:srcRect b="0" l="0" r="0" t="0"/>
          <a:stretch/>
        </p:blipFill>
        <p:spPr>
          <a:xfrm>
            <a:off x="3122944" y="1292553"/>
            <a:ext cx="5265353" cy="47995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7"/>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260" name="Google Shape;260;p1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61" name="Google Shape;261;p17"/>
          <p:cNvSpPr txBox="1"/>
          <p:nvPr>
            <p:ph type="title"/>
          </p:nvPr>
        </p:nvSpPr>
        <p:spPr>
          <a:xfrm>
            <a:off x="430924" y="825108"/>
            <a:ext cx="8799788"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Cross-Platform Application</a:t>
            </a:r>
            <a:endParaRPr b="1" sz="4000"/>
          </a:p>
        </p:txBody>
      </p:sp>
      <p:sp>
        <p:nvSpPr>
          <p:cNvPr id="262" name="Google Shape;262;p17"/>
          <p:cNvSpPr txBox="1"/>
          <p:nvPr/>
        </p:nvSpPr>
        <p:spPr>
          <a:xfrm>
            <a:off x="430924" y="1566952"/>
            <a:ext cx="11330152" cy="186204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300">
                <a:solidFill>
                  <a:srgbClr val="222222"/>
                </a:solidFill>
                <a:latin typeface="Arial"/>
                <a:ea typeface="Arial"/>
                <a:cs typeface="Arial"/>
                <a:sym typeface="Arial"/>
              </a:rPr>
              <a:t>“</a:t>
            </a:r>
            <a:r>
              <a:rPr b="0" i="1" lang="en-US" sz="2300">
                <a:solidFill>
                  <a:srgbClr val="222222"/>
                </a:solidFill>
                <a:latin typeface="Arial"/>
                <a:ea typeface="Arial"/>
                <a:cs typeface="Arial"/>
                <a:sym typeface="Arial"/>
              </a:rPr>
              <a:t>Write once, run anywhere” seems to be the mantra that finds favor with application developers nowadays. This reduces the need for developers to write a lot of redundant code. .NET, an open source offering from Microsoft, is just the tool for writing code for a cross-platform application that will work on Windows, Linux and macOS systems.</a:t>
            </a:r>
            <a:endParaRPr sz="2300">
              <a:solidFill>
                <a:schemeClr val="dk1"/>
              </a:solidFill>
              <a:latin typeface="Arial"/>
              <a:ea typeface="Arial"/>
              <a:cs typeface="Arial"/>
              <a:sym typeface="Arial"/>
            </a:endParaRPr>
          </a:p>
        </p:txBody>
      </p:sp>
      <p:pic>
        <p:nvPicPr>
          <p:cNvPr id="263" name="Google Shape;263;p17"/>
          <p:cNvPicPr preferRelativeResize="0"/>
          <p:nvPr/>
        </p:nvPicPr>
        <p:blipFill rotWithShape="1">
          <a:blip r:embed="rId3">
            <a:alphaModFix/>
          </a:blip>
          <a:srcRect b="0" l="0" r="0" t="0"/>
          <a:stretch/>
        </p:blipFill>
        <p:spPr>
          <a:xfrm>
            <a:off x="3876163" y="3429000"/>
            <a:ext cx="4439674" cy="28397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8"/>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270" name="Google Shape;270;p1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71" name="Google Shape;271;p18"/>
          <p:cNvSpPr txBox="1"/>
          <p:nvPr>
            <p:ph type="title"/>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Cross-Platform Application</a:t>
            </a:r>
            <a:endParaRPr b="1" sz="4000"/>
          </a:p>
        </p:txBody>
      </p:sp>
      <p:sp>
        <p:nvSpPr>
          <p:cNvPr id="272" name="Google Shape;272;p18"/>
          <p:cNvSpPr txBox="1"/>
          <p:nvPr/>
        </p:nvSpPr>
        <p:spPr>
          <a:xfrm>
            <a:off x="147145" y="1342648"/>
            <a:ext cx="11950261" cy="5150128"/>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platform is a computer hardware and software combination on which a program runs. A platform is a combination of both hardware resources: CPU frequency, RAM size, HDD space, GPU capacity,…and also the software platform being provided to install on such as Operating system; Third-party or extended framework(.NET or JVM,..)</a:t>
            </a:r>
            <a:endParaRPr/>
          </a:p>
          <a:p>
            <a:pPr indent="-342900" lvl="0" marL="342900" marR="0" rtl="0" algn="just">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Cross-platform support runs on multiple platforms. In a sense, it means that a code can run on multiple frameworks, platforms, operating systems, and machine architectures.</a:t>
            </a:r>
            <a:endParaRPr/>
          </a:p>
          <a:p>
            <a:pPr indent="-342900" lvl="0" marL="342900" marR="0" rtl="0" algn="just">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cross-platform programming language is one that can run on multiple frameworks, operating systems, and machine architectures. Many factors cause the language or tool to be able to run on multiple machines and platforms.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9"/>
          <p:cNvSpPr txBox="1"/>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 </a:t>
            </a:r>
            <a:r>
              <a:rPr b="1" lang="en-US" sz="4400">
                <a:solidFill>
                  <a:schemeClr val="accent2"/>
                </a:solidFill>
                <a:latin typeface="Arial"/>
                <a:ea typeface="Arial"/>
                <a:cs typeface="Arial"/>
                <a:sym typeface="Arial"/>
              </a:rPr>
              <a:t>Overview .NET Core</a:t>
            </a:r>
            <a:endParaRPr sz="44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 name="Google Shape;98;p2"/>
          <p:cNvSpPr txBox="1"/>
          <p:nvPr>
            <p:ph idx="1" type="body"/>
          </p:nvPr>
        </p:nvSpPr>
        <p:spPr>
          <a:xfrm>
            <a:off x="762740" y="1597572"/>
            <a:ext cx="11092929" cy="488312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73735"/>
              </a:buClr>
              <a:buSzPts val="1400"/>
              <a:buFont typeface="Noto Sans Symbols"/>
              <a:buChar char="◆"/>
            </a:pPr>
            <a:r>
              <a:rPr lang="en-US"/>
              <a:t>Overview .NET Framework Architecture</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Overview .NET Core and .NET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Introduction to Cross-platform application with .NET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Explain why .NET Core and C# Language is selected as develop application?</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Explain meaning "dotnet CLI”</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Explain about NuGet package</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Demo create and run C# Console Application on Windows, Mac and Linux using “dotnet CLI”</a:t>
            </a:r>
            <a:endParaRPr/>
          </a:p>
          <a:p>
            <a:pPr indent="-254000" lvl="0" marL="342900" rtl="0" algn="l">
              <a:lnSpc>
                <a:spcPct val="100000"/>
              </a:lnSpc>
              <a:spcBef>
                <a:spcPts val="1000"/>
              </a:spcBef>
              <a:spcAft>
                <a:spcPts val="0"/>
              </a:spcAft>
              <a:buClr>
                <a:srgbClr val="973735"/>
              </a:buClr>
              <a:buSzPts val="1400"/>
              <a:buFont typeface="Noto Sans Symbols"/>
              <a:buNone/>
            </a:pPr>
            <a:r>
              <a:t/>
            </a:r>
            <a:endParaRPr/>
          </a:p>
        </p:txBody>
      </p:sp>
      <p:sp>
        <p:nvSpPr>
          <p:cNvPr id="99" name="Google Shape;99;p2"/>
          <p:cNvSpPr txBox="1"/>
          <p:nvPr>
            <p:ph idx="10" type="dt"/>
          </p:nvPr>
        </p:nvSpPr>
        <p:spPr>
          <a:xfrm>
            <a:off x="838200" y="6487317"/>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100" name="Google Shape;100;p2"/>
          <p:cNvSpPr txBox="1"/>
          <p:nvPr>
            <p:ph type="title"/>
          </p:nvPr>
        </p:nvSpPr>
        <p:spPr>
          <a:xfrm>
            <a:off x="622540" y="742367"/>
            <a:ext cx="10806720"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0"/>
          <p:cNvSpPr txBox="1"/>
          <p:nvPr>
            <p:ph type="title"/>
          </p:nvPr>
        </p:nvSpPr>
        <p:spPr>
          <a:xfrm>
            <a:off x="743607" y="706634"/>
            <a:ext cx="6390290" cy="628377"/>
          </a:xfrm>
          <a:prstGeom prst="rect">
            <a:avLst/>
          </a:prstGeom>
          <a:solidFill>
            <a:schemeClr val="lt1"/>
          </a:solid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000"/>
              <a:buFont typeface="Arial"/>
              <a:buNone/>
            </a:pPr>
            <a:r>
              <a:rPr b="1" lang="en-US" sz="4000"/>
              <a:t>What is the .NET Core?</a:t>
            </a:r>
            <a:endParaRPr/>
          </a:p>
        </p:txBody>
      </p:sp>
      <p:sp>
        <p:nvSpPr>
          <p:cNvPr id="284" name="Google Shape;284;p20"/>
          <p:cNvSpPr txBox="1"/>
          <p:nvPr/>
        </p:nvSpPr>
        <p:spPr>
          <a:xfrm>
            <a:off x="743607" y="1503176"/>
            <a:ext cx="11113950" cy="4995855"/>
          </a:xfrm>
          <a:prstGeom prst="rect">
            <a:avLst/>
          </a:prstGeom>
          <a:noFill/>
          <a:ln>
            <a:noFill/>
          </a:ln>
        </p:spPr>
        <p:txBody>
          <a:bodyPr anchorCtr="0" anchor="t" bIns="0" lIns="0" spcFirstLastPara="1" rIns="0" wrap="square" tIns="1205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.It is a cross-platform, open-source framework that implements .NET Standard.</a:t>
            </a:r>
            <a:endParaRPr/>
          </a:p>
          <a:p>
            <a:pPr indent="-342900" lvl="0" marL="342900" marR="0" rtl="0" algn="just">
              <a:lnSpc>
                <a:spcPct val="150000"/>
              </a:lnSpc>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It includes </a:t>
            </a:r>
            <a:r>
              <a:rPr b="1" lang="en-US" sz="2600">
                <a:solidFill>
                  <a:schemeClr val="dk1"/>
                </a:solidFill>
                <a:latin typeface="Arial"/>
                <a:ea typeface="Arial"/>
                <a:cs typeface="Arial"/>
                <a:sym typeface="Arial"/>
              </a:rPr>
              <a:t>JIT(</a:t>
            </a:r>
            <a:r>
              <a:rPr b="1" i="0" lang="en-US" sz="2600">
                <a:solidFill>
                  <a:schemeClr val="dk1"/>
                </a:solidFill>
                <a:latin typeface="Arial"/>
                <a:ea typeface="Arial"/>
                <a:cs typeface="Arial"/>
                <a:sym typeface="Arial"/>
              </a:rPr>
              <a:t>Just-In-Time</a:t>
            </a:r>
            <a:r>
              <a:rPr b="1" lang="en-US" sz="2600">
                <a:solidFill>
                  <a:schemeClr val="dk1"/>
                </a:solidFill>
                <a:latin typeface="Arial"/>
                <a:ea typeface="Arial"/>
                <a:cs typeface="Arial"/>
                <a:sym typeface="Arial"/>
              </a:rPr>
              <a:t>)</a:t>
            </a:r>
            <a:r>
              <a:rPr b="1" i="0" lang="en-US" sz="2600">
                <a:solidFill>
                  <a:schemeClr val="dk1"/>
                </a:solidFill>
                <a:latin typeface="Arial"/>
                <a:ea typeface="Arial"/>
                <a:cs typeface="Arial"/>
                <a:sym typeface="Arial"/>
              </a:rPr>
              <a:t> </a:t>
            </a:r>
            <a:r>
              <a:rPr b="1" lang="en-US" sz="2600">
                <a:solidFill>
                  <a:schemeClr val="dk1"/>
                </a:solidFill>
                <a:latin typeface="Arial"/>
                <a:ea typeface="Arial"/>
                <a:cs typeface="Arial"/>
                <a:sym typeface="Arial"/>
              </a:rPr>
              <a:t>Compiler</a:t>
            </a:r>
            <a:r>
              <a:rPr lang="en-US" sz="2600">
                <a:solidFill>
                  <a:schemeClr val="dk1"/>
                </a:solidFill>
                <a:latin typeface="Arial"/>
                <a:ea typeface="Arial"/>
                <a:cs typeface="Arial"/>
                <a:sym typeface="Arial"/>
              </a:rPr>
              <a:t>, </a:t>
            </a:r>
            <a:r>
              <a:rPr b="1" lang="en-US" sz="2600">
                <a:solidFill>
                  <a:schemeClr val="dk1"/>
                </a:solidFill>
                <a:latin typeface="Arial"/>
                <a:ea typeface="Arial"/>
                <a:cs typeface="Arial"/>
                <a:sym typeface="Arial"/>
              </a:rPr>
              <a:t>GC(Garbage Collection)</a:t>
            </a:r>
            <a:r>
              <a:rPr lang="en-US" sz="2600">
                <a:solidFill>
                  <a:schemeClr val="dk1"/>
                </a:solidFill>
                <a:latin typeface="Arial"/>
                <a:ea typeface="Arial"/>
                <a:cs typeface="Arial"/>
                <a:sym typeface="Arial"/>
              </a:rPr>
              <a:t> and several low-level classes. </a:t>
            </a:r>
            <a:endParaRPr/>
          </a:p>
          <a:p>
            <a:pPr indent="-342900" lvl="0" marL="342900" marR="0" rtl="0" algn="just">
              <a:lnSpc>
                <a:spcPct val="150000"/>
              </a:lnSpc>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It provides a runtime known as </a:t>
            </a:r>
            <a:r>
              <a:rPr b="1" lang="en-US" sz="2600">
                <a:solidFill>
                  <a:schemeClr val="dk1"/>
                </a:solidFill>
                <a:latin typeface="Arial"/>
                <a:ea typeface="Arial"/>
                <a:cs typeface="Arial"/>
                <a:sym typeface="Arial"/>
              </a:rPr>
              <a:t>.NET Core CLR</a:t>
            </a:r>
            <a:r>
              <a:rPr lang="en-US" sz="2600">
                <a:solidFill>
                  <a:schemeClr val="dk1"/>
                </a:solidFill>
                <a:latin typeface="Arial"/>
                <a:ea typeface="Arial"/>
                <a:cs typeface="Arial"/>
                <a:sym typeface="Arial"/>
              </a:rPr>
              <a:t>, framework class libraries, which are primitive libraries known as </a:t>
            </a:r>
            <a:r>
              <a:rPr b="1" lang="en-US" sz="2600">
                <a:solidFill>
                  <a:schemeClr val="dk1"/>
                </a:solidFill>
                <a:latin typeface="Arial"/>
                <a:ea typeface="Arial"/>
                <a:cs typeface="Arial"/>
                <a:sym typeface="Arial"/>
              </a:rPr>
              <a:t>CoreFX</a:t>
            </a:r>
            <a:r>
              <a:rPr lang="en-US" sz="2600">
                <a:solidFill>
                  <a:schemeClr val="dk1"/>
                </a:solidFill>
                <a:latin typeface="Arial"/>
                <a:ea typeface="Arial"/>
                <a:cs typeface="Arial"/>
                <a:sym typeface="Arial"/>
              </a:rPr>
              <a:t>, and APIs that are similar to </a:t>
            </a:r>
            <a:r>
              <a:rPr b="1" lang="en-US" sz="2600">
                <a:solidFill>
                  <a:schemeClr val="dk1"/>
                </a:solidFill>
                <a:latin typeface="Arial"/>
                <a:ea typeface="Arial"/>
                <a:cs typeface="Arial"/>
                <a:sym typeface="Arial"/>
              </a:rPr>
              <a:t>CLR</a:t>
            </a:r>
            <a:r>
              <a:rPr lang="en-US" sz="2600">
                <a:solidFill>
                  <a:schemeClr val="dk1"/>
                </a:solidFill>
                <a:latin typeface="Arial"/>
                <a:ea typeface="Arial"/>
                <a:cs typeface="Arial"/>
                <a:sym typeface="Arial"/>
              </a:rPr>
              <a:t> and </a:t>
            </a:r>
            <a:r>
              <a:rPr b="1" lang="en-US" sz="2600">
                <a:solidFill>
                  <a:schemeClr val="dk1"/>
                </a:solidFill>
                <a:latin typeface="Arial"/>
                <a:ea typeface="Arial"/>
                <a:cs typeface="Arial"/>
                <a:sym typeface="Arial"/>
              </a:rPr>
              <a:t>BCL(Base Class Library)</a:t>
            </a:r>
            <a:r>
              <a:rPr lang="en-US" sz="2600">
                <a:solidFill>
                  <a:schemeClr val="dk1"/>
                </a:solidFill>
                <a:latin typeface="Arial"/>
                <a:ea typeface="Arial"/>
                <a:cs typeface="Arial"/>
                <a:sym typeface="Arial"/>
              </a:rPr>
              <a:t> of .</a:t>
            </a:r>
            <a:r>
              <a:rPr b="1" lang="en-US" sz="2600">
                <a:solidFill>
                  <a:schemeClr val="dk1"/>
                </a:solidFill>
                <a:latin typeface="Arial"/>
                <a:ea typeface="Arial"/>
                <a:cs typeface="Arial"/>
                <a:sym typeface="Arial"/>
              </a:rPr>
              <a:t>NET Framework</a:t>
            </a:r>
            <a:r>
              <a:rPr lang="en-US" sz="2600">
                <a:solidFill>
                  <a:schemeClr val="dk1"/>
                </a:solidFill>
                <a:latin typeface="Arial"/>
                <a:ea typeface="Arial"/>
                <a:cs typeface="Arial"/>
                <a:sym typeface="Arial"/>
              </a:rPr>
              <a:t>, but have a smaller footprint (lesser dependencies on other assemblies)</a:t>
            </a:r>
            <a:endParaRPr sz="2600">
              <a:solidFill>
                <a:srgbClr val="111111"/>
              </a:solidFill>
              <a:latin typeface="Arial"/>
              <a:ea typeface="Arial"/>
              <a:cs typeface="Arial"/>
              <a:sym typeface="Arial"/>
            </a:endParaRPr>
          </a:p>
        </p:txBody>
      </p:sp>
      <p:sp>
        <p:nvSpPr>
          <p:cNvPr id="285" name="Google Shape;285;p2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286" name="Google Shape;286;p2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292" name="Google Shape;292;p2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21"/>
          <p:cNvSpPr txBox="1"/>
          <p:nvPr/>
        </p:nvSpPr>
        <p:spPr>
          <a:xfrm>
            <a:off x="620110" y="1437513"/>
            <a:ext cx="11340662" cy="447584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CoreFX is made of foundation class libraries. These come as alternatives to CLR and BCL of .NET Framework. It comes integrated with .NET Core CLI. </a:t>
            </a:r>
            <a:endParaRPr/>
          </a:p>
          <a:p>
            <a:pPr indent="-342900" lvl="0" marL="342900" marR="0" rtl="0" algn="just">
              <a:lnSpc>
                <a:spcPct val="150000"/>
              </a:lnSpc>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It supports modern application frameworks such as gRPC, ML.NET for Machine Learning, ASP.NET Core Razor Pages, Blazor (for WebAssembly), UWP(Universal Windows Platform), etc. </a:t>
            </a:r>
            <a:endParaRPr/>
          </a:p>
          <a:p>
            <a:pPr indent="-342900" lvl="0" marL="342900" marR="0" rtl="0" algn="just">
              <a:lnSpc>
                <a:spcPct val="150000"/>
              </a:lnSpc>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t>
            </a:r>
            <a:r>
              <a:rPr b="1" lang="en-US" sz="2600">
                <a:solidFill>
                  <a:schemeClr val="dk1"/>
                </a:solidFill>
                <a:latin typeface="Arial"/>
                <a:ea typeface="Arial"/>
                <a:cs typeface="Arial"/>
                <a:sym typeface="Arial"/>
              </a:rPr>
              <a:t>.NET Core 5(.NET)</a:t>
            </a:r>
            <a:r>
              <a:rPr lang="en-US" sz="2600">
                <a:solidFill>
                  <a:schemeClr val="dk1"/>
                </a:solidFill>
                <a:latin typeface="Arial"/>
                <a:ea typeface="Arial"/>
                <a:cs typeface="Arial"/>
                <a:sym typeface="Arial"/>
              </a:rPr>
              <a:t> version was released November 10, 2020. </a:t>
            </a:r>
            <a:endParaRPr/>
          </a:p>
        </p:txBody>
      </p:sp>
      <p:sp>
        <p:nvSpPr>
          <p:cNvPr id="294" name="Google Shape;294;p21"/>
          <p:cNvSpPr txBox="1"/>
          <p:nvPr>
            <p:ph type="title"/>
          </p:nvPr>
        </p:nvSpPr>
        <p:spPr>
          <a:xfrm>
            <a:off x="743607" y="706634"/>
            <a:ext cx="6390290" cy="628377"/>
          </a:xfrm>
          <a:prstGeom prst="rect">
            <a:avLst/>
          </a:prstGeom>
          <a:solidFill>
            <a:schemeClr val="lt1"/>
          </a:solid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000"/>
              <a:buFont typeface="Arial"/>
              <a:buNone/>
            </a:pPr>
            <a:r>
              <a:rPr b="1" lang="en-US" sz="4000"/>
              <a:t>What is the .NET Core?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ph type="title"/>
          </p:nvPr>
        </p:nvSpPr>
        <p:spPr>
          <a:xfrm>
            <a:off x="676893" y="613383"/>
            <a:ext cx="8855989" cy="689932"/>
          </a:xfrm>
          <a:prstGeom prst="rect">
            <a:avLst/>
          </a:prstGeom>
          <a:solidFill>
            <a:schemeClr val="lt1"/>
          </a:solid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Arial"/>
              <a:buNone/>
            </a:pPr>
            <a:r>
              <a:rPr b="1" lang="en-US"/>
              <a:t>.NET 5 (.NET) </a:t>
            </a:r>
            <a:r>
              <a:rPr b="1" i="0" lang="en-US">
                <a:solidFill>
                  <a:srgbClr val="333333"/>
                </a:solidFill>
                <a:latin typeface="Quattrocento Sans"/>
                <a:ea typeface="Quattrocento Sans"/>
                <a:cs typeface="Quattrocento Sans"/>
                <a:sym typeface="Quattrocento Sans"/>
              </a:rPr>
              <a:t>= .NET Core vNext</a:t>
            </a:r>
            <a:endParaRPr b="1"/>
          </a:p>
        </p:txBody>
      </p:sp>
      <p:sp>
        <p:nvSpPr>
          <p:cNvPr id="301" name="Google Shape;301;p22"/>
          <p:cNvSpPr txBox="1"/>
          <p:nvPr/>
        </p:nvSpPr>
        <p:spPr>
          <a:xfrm>
            <a:off x="662139" y="1292802"/>
            <a:ext cx="10930277" cy="578685"/>
          </a:xfrm>
          <a:prstGeom prst="rect">
            <a:avLst/>
          </a:prstGeom>
          <a:noFill/>
          <a:ln>
            <a:noFill/>
          </a:ln>
        </p:spPr>
        <p:txBody>
          <a:bodyPr anchorCtr="0" anchor="t" bIns="0" lIns="0" spcFirstLastPara="1" rIns="0" wrap="square" tIns="12050">
            <a:spAutoFit/>
          </a:bodyPr>
          <a:lstStyle/>
          <a:p>
            <a:pPr indent="-342900" lvl="0" marL="342900" marR="0" rtl="0" algn="just">
              <a:lnSpc>
                <a:spcPct val="150000"/>
              </a:lnSpc>
              <a:spcBef>
                <a:spcPts val="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Released on November 10, 2020 (Visual </a:t>
            </a:r>
            <a:r>
              <a:rPr b="0" i="0" lang="en-US" sz="2800">
                <a:solidFill>
                  <a:srgbClr val="111111"/>
                </a:solidFill>
                <a:latin typeface="Arial"/>
                <a:ea typeface="Arial"/>
                <a:cs typeface="Arial"/>
                <a:sym typeface="Arial"/>
              </a:rPr>
              <a:t>Studio 2019 and C# 9.0)</a:t>
            </a:r>
            <a:endParaRPr sz="2800">
              <a:solidFill>
                <a:schemeClr val="dk1"/>
              </a:solidFill>
              <a:latin typeface="Arial"/>
              <a:ea typeface="Arial"/>
              <a:cs typeface="Arial"/>
              <a:sym typeface="Arial"/>
            </a:endParaRPr>
          </a:p>
        </p:txBody>
      </p:sp>
      <p:sp>
        <p:nvSpPr>
          <p:cNvPr id="302" name="Google Shape;302;p2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03" name="Google Shape;303;p2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304" name="Google Shape;304;p22"/>
          <p:cNvPicPr preferRelativeResize="0"/>
          <p:nvPr/>
        </p:nvPicPr>
        <p:blipFill rotWithShape="1">
          <a:blip r:embed="rId3">
            <a:alphaModFix/>
          </a:blip>
          <a:srcRect b="0" l="0" r="0" t="0"/>
          <a:stretch/>
        </p:blipFill>
        <p:spPr>
          <a:xfrm>
            <a:off x="676894" y="1983801"/>
            <a:ext cx="10930276" cy="44710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310" name="Google Shape;310;p2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23"/>
          <p:cNvSpPr txBox="1"/>
          <p:nvPr/>
        </p:nvSpPr>
        <p:spPr>
          <a:xfrm>
            <a:off x="620110" y="1437513"/>
            <a:ext cx="11340662" cy="466499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400"/>
              <a:buFont typeface="Noto Sans Symbols"/>
              <a:buChar char="◆"/>
            </a:pPr>
            <a:r>
              <a:rPr b="0" i="0" lang="en-US" sz="2800">
                <a:solidFill>
                  <a:srgbClr val="212121"/>
                </a:solidFill>
                <a:latin typeface="Arial"/>
                <a:ea typeface="Arial"/>
                <a:cs typeface="Arial"/>
                <a:sym typeface="Arial"/>
              </a:rPr>
              <a:t>.NET Standard is a specification that can be used across all .NET implementations. It is used for developing library projects only. This means if we are creating a </a:t>
            </a:r>
            <a:r>
              <a:rPr b="1" i="0" lang="en-US" sz="2800">
                <a:solidFill>
                  <a:srgbClr val="212121"/>
                </a:solidFill>
                <a:latin typeface="Arial"/>
                <a:ea typeface="Arial"/>
                <a:cs typeface="Arial"/>
                <a:sym typeface="Arial"/>
              </a:rPr>
              <a:t>library</a:t>
            </a:r>
            <a:r>
              <a:rPr b="0" i="0" lang="en-US" sz="2800">
                <a:solidFill>
                  <a:srgbClr val="212121"/>
                </a:solidFill>
                <a:latin typeface="Arial"/>
                <a:ea typeface="Arial"/>
                <a:cs typeface="Arial"/>
                <a:sym typeface="Arial"/>
              </a:rPr>
              <a:t> in .NET Standard we can use those in .NET Framework and .NET Core. </a:t>
            </a:r>
            <a:endParaRPr/>
          </a:p>
          <a:p>
            <a:pPr indent="-342900" lvl="0" marL="342900" marR="0" rtl="0" algn="just">
              <a:lnSpc>
                <a:spcPct val="150000"/>
              </a:lnSpc>
              <a:spcBef>
                <a:spcPts val="1000"/>
              </a:spcBef>
              <a:spcAft>
                <a:spcPts val="0"/>
              </a:spcAft>
              <a:buClr>
                <a:srgbClr val="973735"/>
              </a:buClr>
              <a:buSzPts val="1400"/>
              <a:buFont typeface="Noto Sans Symbols"/>
              <a:buChar char="◆"/>
            </a:pPr>
            <a:r>
              <a:rPr b="0" i="0" lang="en-US" sz="2800">
                <a:solidFill>
                  <a:srgbClr val="212121"/>
                </a:solidFill>
                <a:latin typeface="Arial"/>
                <a:ea typeface="Arial"/>
                <a:cs typeface="Arial"/>
                <a:sym typeface="Arial"/>
              </a:rPr>
              <a:t>To create uniformity means to allow usage in all the .NET implementations. .NET Standard has support for Mono platform, Xamarin, Universal Windows Platform, and Unity. </a:t>
            </a:r>
            <a:endParaRPr sz="2600">
              <a:solidFill>
                <a:schemeClr val="dk1"/>
              </a:solidFill>
              <a:latin typeface="Arial"/>
              <a:ea typeface="Arial"/>
              <a:cs typeface="Arial"/>
              <a:sym typeface="Arial"/>
            </a:endParaRPr>
          </a:p>
        </p:txBody>
      </p:sp>
      <p:sp>
        <p:nvSpPr>
          <p:cNvPr id="312" name="Google Shape;312;p23"/>
          <p:cNvSpPr txBox="1"/>
          <p:nvPr>
            <p:ph type="title"/>
          </p:nvPr>
        </p:nvSpPr>
        <p:spPr>
          <a:xfrm>
            <a:off x="743607" y="706634"/>
            <a:ext cx="6907924" cy="628377"/>
          </a:xfrm>
          <a:prstGeom prst="rect">
            <a:avLst/>
          </a:prstGeom>
          <a:solidFill>
            <a:schemeClr val="lt1"/>
          </a:solid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000"/>
              <a:buFont typeface="Arial"/>
              <a:buNone/>
            </a:pPr>
            <a:r>
              <a:rPr b="1" lang="en-US" sz="4000"/>
              <a:t>What is the .NET Standard?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319" name="Google Shape;319;p2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0" name="Google Shape;320;p24"/>
          <p:cNvSpPr txBox="1"/>
          <p:nvPr>
            <p:ph type="title"/>
          </p:nvPr>
        </p:nvSpPr>
        <p:spPr>
          <a:xfrm>
            <a:off x="743606" y="706634"/>
            <a:ext cx="9178160" cy="628377"/>
          </a:xfrm>
          <a:prstGeom prst="rect">
            <a:avLst/>
          </a:prstGeom>
          <a:solidFill>
            <a:schemeClr val="lt1"/>
          </a:solid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000"/>
              <a:buFont typeface="Arial"/>
              <a:buNone/>
            </a:pPr>
            <a:r>
              <a:rPr b="1" lang="en-US" sz="4000"/>
              <a:t>Comparisons Table</a:t>
            </a:r>
            <a:endParaRPr/>
          </a:p>
        </p:txBody>
      </p:sp>
      <p:pic>
        <p:nvPicPr>
          <p:cNvPr id="321" name="Google Shape;321;p24"/>
          <p:cNvPicPr preferRelativeResize="0"/>
          <p:nvPr/>
        </p:nvPicPr>
        <p:blipFill rotWithShape="1">
          <a:blip r:embed="rId3">
            <a:alphaModFix/>
          </a:blip>
          <a:srcRect b="0" l="0" r="0" t="0"/>
          <a:stretch/>
        </p:blipFill>
        <p:spPr>
          <a:xfrm>
            <a:off x="582975" y="1849964"/>
            <a:ext cx="11026049" cy="43014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5"/>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28" name="Google Shape;328;p2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29" name="Google Shape;329;p25"/>
          <p:cNvSpPr txBox="1"/>
          <p:nvPr/>
        </p:nvSpPr>
        <p:spPr>
          <a:xfrm>
            <a:off x="677917" y="673248"/>
            <a:ext cx="8718331" cy="628377"/>
          </a:xfrm>
          <a:prstGeom prst="rect">
            <a:avLst/>
          </a:prstGeom>
          <a:solidFill>
            <a:schemeClr val="lt1"/>
          </a:solid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New features in .NET 5 (.NET)</a:t>
            </a:r>
            <a:endParaRPr/>
          </a:p>
        </p:txBody>
      </p:sp>
      <p:sp>
        <p:nvSpPr>
          <p:cNvPr id="330" name="Google Shape;330;p25"/>
          <p:cNvSpPr txBox="1"/>
          <p:nvPr/>
        </p:nvSpPr>
        <p:spPr>
          <a:xfrm>
            <a:off x="588575" y="1555554"/>
            <a:ext cx="11183007" cy="414696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Java interoperability will be available on all platforms.</a:t>
            </a:r>
            <a:endParaRPr/>
          </a:p>
          <a:p>
            <a:pPr indent="-342900" lvl="0" marL="342900" marR="0" rtl="0" algn="just">
              <a:lnSpc>
                <a:spcPct val="150000"/>
              </a:lnSpc>
              <a:spcBef>
                <a:spcPts val="100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Objective-C and Swift interoperability will be supported on multiple operating systems.</a:t>
            </a:r>
            <a:endParaRPr/>
          </a:p>
          <a:p>
            <a:pPr indent="-342900" lvl="0" marL="342900" marR="0" rtl="0" algn="just">
              <a:lnSpc>
                <a:spcPct val="150000"/>
              </a:lnSpc>
              <a:spcBef>
                <a:spcPts val="100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CoreFX will be extended to support static compilation of .NET (ahead-of-time – AOT), smaller footprints and support for more operating systems.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6"/>
          <p:cNvSpPr txBox="1"/>
          <p:nvPr>
            <p:ph type="title"/>
          </p:nvPr>
        </p:nvSpPr>
        <p:spPr>
          <a:xfrm>
            <a:off x="757543" y="739787"/>
            <a:ext cx="7928517" cy="628377"/>
          </a:xfrm>
          <a:prstGeom prst="rect">
            <a:avLst/>
          </a:prstGeom>
          <a:solidFill>
            <a:schemeClr val="lt1"/>
          </a:solid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000"/>
              <a:buFont typeface="Arial"/>
              <a:buNone/>
            </a:pPr>
            <a:r>
              <a:rPr b="1" lang="en-US" sz="4000"/>
              <a:t>Benefits of using .NET</a:t>
            </a:r>
            <a:endParaRPr/>
          </a:p>
        </p:txBody>
      </p:sp>
      <p:sp>
        <p:nvSpPr>
          <p:cNvPr id="337" name="Google Shape;337;p26"/>
          <p:cNvSpPr txBox="1"/>
          <p:nvPr/>
        </p:nvSpPr>
        <p:spPr>
          <a:xfrm>
            <a:off x="757543" y="1826934"/>
            <a:ext cx="10573407" cy="4194995"/>
          </a:xfrm>
          <a:prstGeom prst="rect">
            <a:avLst/>
          </a:prstGeom>
          <a:noFill/>
          <a:ln>
            <a:noFill/>
          </a:ln>
        </p:spPr>
        <p:txBody>
          <a:bodyPr anchorCtr="0" anchor="t" bIns="0" lIns="0" spcFirstLastPara="1" rIns="0" wrap="square" tIns="12050">
            <a:spAutoFit/>
          </a:bodyPr>
          <a:lstStyle/>
          <a:p>
            <a:pPr indent="-342900" lvl="0" marL="342900" marR="0" rtl="0" algn="just">
              <a:lnSpc>
                <a:spcPct val="150000"/>
              </a:lnSpc>
              <a:spcBef>
                <a:spcPts val="0"/>
              </a:spcBef>
              <a:spcAft>
                <a:spcPts val="0"/>
              </a:spcAft>
              <a:buClr>
                <a:srgbClr val="973735"/>
              </a:buClr>
              <a:buSzPts val="1400"/>
              <a:buFont typeface="Noto Sans Symbols"/>
              <a:buChar char="◆"/>
            </a:pPr>
            <a:r>
              <a:rPr b="1" lang="en-US" sz="2800">
                <a:solidFill>
                  <a:srgbClr val="111111"/>
                </a:solidFill>
                <a:latin typeface="Quattrocento Sans"/>
                <a:ea typeface="Quattrocento Sans"/>
                <a:cs typeface="Quattrocento Sans"/>
                <a:sym typeface="Quattrocento Sans"/>
              </a:rPr>
              <a:t>Open Source</a:t>
            </a:r>
            <a:r>
              <a:rPr lang="en-US" sz="2800">
                <a:solidFill>
                  <a:srgbClr val="111111"/>
                </a:solidFill>
                <a:latin typeface="Quattrocento Sans"/>
                <a:ea typeface="Quattrocento Sans"/>
                <a:cs typeface="Quattrocento Sans"/>
                <a:sym typeface="Quattrocento Sans"/>
              </a:rPr>
              <a:t>: </a:t>
            </a:r>
            <a:r>
              <a:rPr b="0" i="0" lang="en-US" sz="2800">
                <a:solidFill>
                  <a:srgbClr val="333333"/>
                </a:solidFill>
                <a:latin typeface="Quattrocento Sans"/>
                <a:ea typeface="Quattrocento Sans"/>
                <a:cs typeface="Quattrocento Sans"/>
                <a:sym typeface="Quattrocento Sans"/>
              </a:rPr>
              <a:t>Open source and community-oriented on GitHub.</a:t>
            </a:r>
            <a:endParaRPr sz="2800">
              <a:solidFill>
                <a:srgbClr val="111111"/>
              </a:solidFill>
              <a:latin typeface="Quattrocento Sans"/>
              <a:ea typeface="Quattrocento Sans"/>
              <a:cs typeface="Quattrocento Sans"/>
              <a:sym typeface="Quattrocento Sans"/>
            </a:endParaRPr>
          </a:p>
          <a:p>
            <a:pPr indent="-342900" lvl="0" marL="342900" marR="0" rtl="0" algn="just">
              <a:lnSpc>
                <a:spcPct val="150000"/>
              </a:lnSpc>
              <a:spcBef>
                <a:spcPts val="1000"/>
              </a:spcBef>
              <a:spcAft>
                <a:spcPts val="0"/>
              </a:spcAft>
              <a:buClr>
                <a:srgbClr val="973735"/>
              </a:buClr>
              <a:buSzPts val="1400"/>
              <a:buFont typeface="Noto Sans Symbols"/>
              <a:buChar char="◆"/>
            </a:pPr>
            <a:r>
              <a:rPr b="1" lang="en-US" sz="2800">
                <a:solidFill>
                  <a:srgbClr val="111111"/>
                </a:solidFill>
                <a:latin typeface="Quattrocento Sans"/>
                <a:ea typeface="Quattrocento Sans"/>
                <a:cs typeface="Quattrocento Sans"/>
                <a:sym typeface="Quattrocento Sans"/>
              </a:rPr>
              <a:t>Cross-Platform</a:t>
            </a:r>
            <a:r>
              <a:rPr lang="en-US" sz="2800">
                <a:solidFill>
                  <a:srgbClr val="111111"/>
                </a:solidFill>
                <a:latin typeface="Quattrocento Sans"/>
                <a:ea typeface="Quattrocento Sans"/>
                <a:cs typeface="Quattrocento Sans"/>
                <a:sym typeface="Quattrocento Sans"/>
              </a:rPr>
              <a:t>: .NET Core can run on Windows, Linux, and macOS</a:t>
            </a:r>
            <a:endParaRPr/>
          </a:p>
          <a:p>
            <a:pPr indent="-342900" lvl="0" marL="342900" marR="0" rtl="0" algn="just">
              <a:lnSpc>
                <a:spcPct val="150000"/>
              </a:lnSpc>
              <a:spcBef>
                <a:spcPts val="1000"/>
              </a:spcBef>
              <a:spcAft>
                <a:spcPts val="0"/>
              </a:spcAft>
              <a:buClr>
                <a:srgbClr val="973735"/>
              </a:buClr>
              <a:buSzPts val="1400"/>
              <a:buFont typeface="Noto Sans Symbols"/>
              <a:buChar char="◆"/>
            </a:pPr>
            <a:r>
              <a:rPr b="1" lang="en-US" sz="2800">
                <a:solidFill>
                  <a:srgbClr val="111111"/>
                </a:solidFill>
                <a:latin typeface="Quattrocento Sans"/>
                <a:ea typeface="Quattrocento Sans"/>
                <a:cs typeface="Quattrocento Sans"/>
                <a:sym typeface="Quattrocento Sans"/>
              </a:rPr>
              <a:t>Command-line tools</a:t>
            </a:r>
            <a:r>
              <a:rPr lang="en-US" sz="2800">
                <a:solidFill>
                  <a:srgbClr val="111111"/>
                </a:solidFill>
                <a:latin typeface="Quattrocento Sans"/>
                <a:ea typeface="Quattrocento Sans"/>
                <a:cs typeface="Quattrocento Sans"/>
                <a:sym typeface="Quattrocento Sans"/>
              </a:rPr>
              <a:t>: C</a:t>
            </a:r>
            <a:r>
              <a:rPr lang="en-US" sz="2800">
                <a:solidFill>
                  <a:schemeClr val="dk1"/>
                </a:solidFill>
                <a:latin typeface="Arial"/>
                <a:ea typeface="Arial"/>
                <a:cs typeface="Arial"/>
                <a:sym typeface="Arial"/>
              </a:rPr>
              <a:t>reate, build, and run projects from the command line</a:t>
            </a:r>
            <a:endParaRPr/>
          </a:p>
          <a:p>
            <a:pPr indent="-342900" lvl="0" marL="342900" marR="0" rtl="0" algn="just">
              <a:lnSpc>
                <a:spcPct val="150000"/>
              </a:lnSpc>
              <a:spcBef>
                <a:spcPts val="1000"/>
              </a:spcBef>
              <a:spcAft>
                <a:spcPts val="0"/>
              </a:spcAft>
              <a:buClr>
                <a:srgbClr val="973735"/>
              </a:buClr>
              <a:buSzPts val="1400"/>
              <a:buFont typeface="Noto Sans Symbols"/>
              <a:buChar char="◆"/>
            </a:pPr>
            <a:r>
              <a:rPr b="1" lang="en-US" sz="2800">
                <a:solidFill>
                  <a:srgbClr val="111111"/>
                </a:solidFill>
                <a:latin typeface="Quattrocento Sans"/>
                <a:ea typeface="Quattrocento Sans"/>
                <a:cs typeface="Quattrocento Sans"/>
                <a:sym typeface="Quattrocento Sans"/>
              </a:rPr>
              <a:t>Modular: </a:t>
            </a:r>
            <a:r>
              <a:rPr lang="en-US" sz="2800">
                <a:solidFill>
                  <a:schemeClr val="dk1"/>
                </a:solidFill>
                <a:latin typeface="Arial"/>
                <a:ea typeface="Arial"/>
                <a:cs typeface="Arial"/>
                <a:sym typeface="Arial"/>
              </a:rPr>
              <a:t>Ships as NuGet packages</a:t>
            </a:r>
            <a:endParaRPr sz="2800">
              <a:solidFill>
                <a:srgbClr val="111111"/>
              </a:solidFill>
              <a:latin typeface="Quattrocento Sans"/>
              <a:ea typeface="Quattrocento Sans"/>
              <a:cs typeface="Quattrocento Sans"/>
              <a:sym typeface="Quattrocento Sans"/>
            </a:endParaRPr>
          </a:p>
        </p:txBody>
      </p:sp>
      <p:sp>
        <p:nvSpPr>
          <p:cNvPr id="338" name="Google Shape;338;p2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39" name="Google Shape;339;p2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46" name="Google Shape;346;p2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47" name="Google Shape;347;p27"/>
          <p:cNvSpPr txBox="1"/>
          <p:nvPr/>
        </p:nvSpPr>
        <p:spPr>
          <a:xfrm>
            <a:off x="618796" y="1612634"/>
            <a:ext cx="11395841" cy="423930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600"/>
              <a:buFont typeface="Noto Sans Symbols"/>
              <a:buChar char="◆"/>
            </a:pPr>
            <a:r>
              <a:rPr b="1" lang="en-US" sz="3200">
                <a:solidFill>
                  <a:srgbClr val="111111"/>
                </a:solidFill>
                <a:latin typeface="Arial"/>
                <a:ea typeface="Arial"/>
                <a:cs typeface="Arial"/>
                <a:sym typeface="Arial"/>
              </a:rPr>
              <a:t>Host Agnostic:</a:t>
            </a:r>
            <a:r>
              <a:rPr lang="en-US" sz="3200">
                <a:solidFill>
                  <a:srgbClr val="111111"/>
                </a:solidFill>
                <a:latin typeface="Arial"/>
                <a:ea typeface="Arial"/>
                <a:cs typeface="Arial"/>
                <a:sym typeface="Arial"/>
              </a:rPr>
              <a:t> </a:t>
            </a:r>
            <a:endParaRPr/>
          </a:p>
          <a:p>
            <a:pPr indent="-457199" lvl="0" marL="747713" marR="0" rtl="0" algn="just">
              <a:lnSpc>
                <a:spcPct val="150000"/>
              </a:lnSpc>
              <a:spcBef>
                <a:spcPts val="1000"/>
              </a:spcBef>
              <a:spcAft>
                <a:spcPts val="0"/>
              </a:spcAft>
              <a:buClr>
                <a:srgbClr val="973735"/>
              </a:buClr>
              <a:buSzPts val="1960"/>
              <a:buFont typeface="Noto Sans Symbols"/>
              <a:buChar char="▪"/>
            </a:pPr>
            <a:r>
              <a:rPr lang="en-US" sz="2800">
                <a:solidFill>
                  <a:srgbClr val="111111"/>
                </a:solidFill>
                <a:latin typeface="Arial"/>
                <a:ea typeface="Arial"/>
                <a:cs typeface="Arial"/>
                <a:sym typeface="Arial"/>
              </a:rPr>
              <a:t>.NET Core on the server side is not dependent on IIS and, with two lightweight servers: Kestrel and WebListener</a:t>
            </a:r>
            <a:endParaRPr sz="2800">
              <a:solidFill>
                <a:srgbClr val="111111"/>
              </a:solidFill>
              <a:latin typeface="Arial"/>
              <a:ea typeface="Arial"/>
              <a:cs typeface="Arial"/>
              <a:sym typeface="Arial"/>
            </a:endParaRPr>
          </a:p>
          <a:p>
            <a:pPr indent="-457199" lvl="0" marL="747713" marR="0" rtl="0" algn="just">
              <a:lnSpc>
                <a:spcPct val="150000"/>
              </a:lnSpc>
              <a:spcBef>
                <a:spcPts val="1000"/>
              </a:spcBef>
              <a:spcAft>
                <a:spcPts val="0"/>
              </a:spcAft>
              <a:buClr>
                <a:srgbClr val="973735"/>
              </a:buClr>
              <a:buSzPts val="1960"/>
              <a:buFont typeface="Noto Sans Symbols"/>
              <a:buChar char="▪"/>
            </a:pPr>
            <a:r>
              <a:rPr lang="en-US" sz="2800">
                <a:solidFill>
                  <a:srgbClr val="111111"/>
                </a:solidFill>
                <a:latin typeface="Arial"/>
                <a:ea typeface="Arial"/>
                <a:cs typeface="Arial"/>
                <a:sym typeface="Arial"/>
              </a:rPr>
              <a:t>It can be self-hosted as a Console application and can be also gelled with mature servers such as IIS, Apache, and others through a reverse proxy option</a:t>
            </a:r>
            <a:endParaRPr/>
          </a:p>
        </p:txBody>
      </p:sp>
      <p:sp>
        <p:nvSpPr>
          <p:cNvPr id="348" name="Google Shape;348;p27"/>
          <p:cNvSpPr txBox="1"/>
          <p:nvPr>
            <p:ph type="title"/>
          </p:nvPr>
        </p:nvSpPr>
        <p:spPr>
          <a:xfrm>
            <a:off x="757543" y="739787"/>
            <a:ext cx="7928517" cy="628377"/>
          </a:xfrm>
          <a:prstGeom prst="rect">
            <a:avLst/>
          </a:prstGeom>
          <a:solidFill>
            <a:schemeClr val="lt1"/>
          </a:solid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000"/>
              <a:buFont typeface="Arial"/>
              <a:buNone/>
            </a:pPr>
            <a:r>
              <a:rPr b="1" lang="en-US" sz="4000"/>
              <a:t>Benefits of using .NET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8"/>
          <p:cNvSpPr txBox="1"/>
          <p:nvPr>
            <p:ph type="title"/>
          </p:nvPr>
        </p:nvSpPr>
        <p:spPr>
          <a:xfrm>
            <a:off x="599086" y="676720"/>
            <a:ext cx="8944303" cy="628377"/>
          </a:xfrm>
          <a:prstGeom prst="rect">
            <a:avLst/>
          </a:prstGeom>
          <a:solidFill>
            <a:schemeClr val="lt1"/>
          </a:solid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000"/>
              <a:buFont typeface="Arial"/>
              <a:buNone/>
            </a:pPr>
            <a:r>
              <a:rPr b="1" lang="en-US" sz="4000"/>
              <a:t>Benefits of using .NET</a:t>
            </a:r>
            <a:endParaRPr/>
          </a:p>
        </p:txBody>
      </p:sp>
      <p:sp>
        <p:nvSpPr>
          <p:cNvPr id="355" name="Google Shape;355;p28"/>
          <p:cNvSpPr txBox="1"/>
          <p:nvPr/>
        </p:nvSpPr>
        <p:spPr>
          <a:xfrm>
            <a:off x="599086" y="1566813"/>
            <a:ext cx="11225052" cy="4652171"/>
          </a:xfrm>
          <a:prstGeom prst="rect">
            <a:avLst/>
          </a:prstGeom>
          <a:noFill/>
          <a:ln>
            <a:noFill/>
          </a:ln>
        </p:spPr>
        <p:txBody>
          <a:bodyPr anchorCtr="0" anchor="t" bIns="0" lIns="0" spcFirstLastPara="1" rIns="0" wrap="square" tIns="1205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Support for leveraging platform-specific capabilities, such as </a:t>
            </a:r>
            <a:r>
              <a:rPr b="1" lang="en-US" sz="2600">
                <a:solidFill>
                  <a:srgbClr val="111111"/>
                </a:solidFill>
                <a:latin typeface="Arial"/>
                <a:ea typeface="Arial"/>
                <a:cs typeface="Arial"/>
                <a:sym typeface="Arial"/>
              </a:rPr>
              <a:t>Windows Forms </a:t>
            </a:r>
            <a:r>
              <a:rPr lang="en-US" sz="2600">
                <a:solidFill>
                  <a:srgbClr val="111111"/>
                </a:solidFill>
                <a:latin typeface="Arial"/>
                <a:ea typeface="Arial"/>
                <a:cs typeface="Arial"/>
                <a:sym typeface="Arial"/>
              </a:rPr>
              <a:t>and </a:t>
            </a:r>
            <a:r>
              <a:rPr b="1" lang="en-US" sz="2600">
                <a:solidFill>
                  <a:srgbClr val="111111"/>
                </a:solidFill>
                <a:latin typeface="Arial"/>
                <a:ea typeface="Arial"/>
                <a:cs typeface="Arial"/>
                <a:sym typeface="Arial"/>
              </a:rPr>
              <a:t>WPF(Windows Presentation Foundation)</a:t>
            </a:r>
            <a:r>
              <a:rPr lang="en-US" sz="2600">
                <a:solidFill>
                  <a:srgbClr val="111111"/>
                </a:solidFill>
                <a:latin typeface="Arial"/>
                <a:ea typeface="Arial"/>
                <a:cs typeface="Arial"/>
                <a:sym typeface="Arial"/>
              </a:rPr>
              <a:t> on Windows and the native bindings to each native platform from </a:t>
            </a:r>
            <a:r>
              <a:rPr b="1" lang="en-US" sz="2600">
                <a:solidFill>
                  <a:srgbClr val="111111"/>
                </a:solidFill>
                <a:latin typeface="Arial"/>
                <a:ea typeface="Arial"/>
                <a:cs typeface="Arial"/>
                <a:sym typeface="Arial"/>
              </a:rPr>
              <a:t>Xamarin</a:t>
            </a:r>
            <a:r>
              <a:rPr lang="en-US" sz="2600">
                <a:solidFill>
                  <a:srgbClr val="111111"/>
                </a:solidFill>
                <a:latin typeface="Arial"/>
                <a:ea typeface="Arial"/>
                <a:cs typeface="Arial"/>
                <a:sym typeface="Arial"/>
              </a:rPr>
              <a:t>.</a:t>
            </a:r>
            <a:endParaRPr/>
          </a:p>
          <a:p>
            <a:pPr indent="-342900" lvl="0" marL="342900" marR="0" rtl="0" algn="just">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High performance.</a:t>
            </a:r>
            <a:endParaRPr/>
          </a:p>
          <a:p>
            <a:pPr indent="-342900" lvl="0" marL="342900" marR="0" rtl="0" algn="just">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Side-by-side installation.</a:t>
            </a:r>
            <a:endParaRPr/>
          </a:p>
          <a:p>
            <a:pPr indent="-342900" lvl="0" marL="342900" marR="0" rtl="0" algn="just">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Small project files (SDK-style).</a:t>
            </a:r>
            <a:endParaRPr/>
          </a:p>
          <a:p>
            <a:pPr indent="-342900" lvl="0" marL="342900" marR="0" rtl="0" algn="just">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Visual Studio, Visual Studio for Mac, and Visual Studio Code integration.</a:t>
            </a:r>
            <a:endParaRPr/>
          </a:p>
        </p:txBody>
      </p:sp>
      <p:sp>
        <p:nvSpPr>
          <p:cNvPr id="356" name="Google Shape;356;p2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57" name="Google Shape;357;p2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9"/>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64" name="Google Shape;364;p2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65" name="Google Shape;365;p29"/>
          <p:cNvSpPr txBox="1"/>
          <p:nvPr/>
        </p:nvSpPr>
        <p:spPr>
          <a:xfrm>
            <a:off x="377637" y="641716"/>
            <a:ext cx="11051623" cy="628377"/>
          </a:xfrm>
          <a:prstGeom prst="rect">
            <a:avLst/>
          </a:prstGeom>
          <a:solidFill>
            <a:schemeClr val="lt1"/>
          </a:solid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.NET components</a:t>
            </a:r>
            <a:endParaRPr/>
          </a:p>
        </p:txBody>
      </p:sp>
      <p:sp>
        <p:nvSpPr>
          <p:cNvPr id="366" name="Google Shape;366;p29"/>
          <p:cNvSpPr txBox="1"/>
          <p:nvPr/>
        </p:nvSpPr>
        <p:spPr>
          <a:xfrm>
            <a:off x="453259" y="1466266"/>
            <a:ext cx="11539044" cy="4750018"/>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Language compilers: </a:t>
            </a:r>
            <a:r>
              <a:rPr lang="en-US" sz="2600">
                <a:solidFill>
                  <a:schemeClr val="dk1"/>
                </a:solidFill>
                <a:latin typeface="Arial"/>
                <a:ea typeface="Arial"/>
                <a:cs typeface="Arial"/>
                <a:sym typeface="Arial"/>
              </a:rPr>
              <a:t>These turn source code written with languages such as C#, F#, and Visual Basic into intermediate language (IL) code stored in assemblies. NET language compilers for C# and Visual Basic, also known as </a:t>
            </a:r>
            <a:r>
              <a:rPr b="1" lang="en-US" sz="2600">
                <a:solidFill>
                  <a:schemeClr val="dk1"/>
                </a:solidFill>
                <a:latin typeface="Arial"/>
                <a:ea typeface="Arial"/>
                <a:cs typeface="Arial"/>
                <a:sym typeface="Arial"/>
              </a:rPr>
              <a:t>Roslyn</a:t>
            </a:r>
            <a:endParaRPr/>
          </a:p>
          <a:p>
            <a:pPr indent="-342900" lvl="0" marL="342900" marR="0" rtl="0" algn="just">
              <a:spcBef>
                <a:spcPts val="100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Common Language Runtime (CoreCLR): </a:t>
            </a:r>
            <a:r>
              <a:rPr lang="en-US" sz="2600">
                <a:solidFill>
                  <a:schemeClr val="dk1"/>
                </a:solidFill>
                <a:latin typeface="Arial"/>
                <a:ea typeface="Arial"/>
                <a:cs typeface="Arial"/>
                <a:sym typeface="Arial"/>
              </a:rPr>
              <a:t>This runtime loads assemblies, compiles the IL code stored in them into native code instructions for computer's CPU, and executes the code within an environment that manages resources such as threads and memory</a:t>
            </a:r>
            <a:endParaRPr/>
          </a:p>
          <a:p>
            <a:pPr indent="-342900" lvl="0" marL="342900" marR="0" rtl="0" algn="just">
              <a:spcBef>
                <a:spcPts val="100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Base Class Libraries (BCLs) </a:t>
            </a:r>
            <a:r>
              <a:rPr lang="en-US" sz="2600">
                <a:solidFill>
                  <a:schemeClr val="dk1"/>
                </a:solidFill>
                <a:latin typeface="Arial"/>
                <a:ea typeface="Arial"/>
                <a:cs typeface="Arial"/>
                <a:sym typeface="Arial"/>
              </a:rPr>
              <a:t>of assemblies in NuGet packages (CoreFX): These are prebuilt assemblies of types packaged and distributed using NuGet for performing common tasks when building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 </a:t>
            </a:r>
            <a:r>
              <a:rPr b="1" lang="en-US" sz="4400">
                <a:solidFill>
                  <a:schemeClr val="accent2"/>
                </a:solidFill>
                <a:latin typeface="Arial"/>
                <a:ea typeface="Arial"/>
                <a:cs typeface="Arial"/>
                <a:sym typeface="Arial"/>
              </a:rPr>
              <a:t>Overview .NET Framework</a:t>
            </a:r>
            <a:endParaRPr sz="440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0"/>
          <p:cNvSpPr txBox="1"/>
          <p:nvPr>
            <p:ph type="title"/>
          </p:nvPr>
        </p:nvSpPr>
        <p:spPr>
          <a:xfrm>
            <a:off x="576755" y="855817"/>
            <a:ext cx="11038490" cy="512341"/>
          </a:xfrm>
          <a:prstGeom prst="rect">
            <a:avLst/>
          </a:prstGeom>
          <a:solidFill>
            <a:schemeClr val="lt1"/>
          </a:solid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4000"/>
              <a:buFont typeface="Arial"/>
              <a:buNone/>
            </a:pPr>
            <a:r>
              <a:rPr b="1" lang="en-US" sz="4000"/>
              <a:t>Why C# is selected as develop application?</a:t>
            </a:r>
            <a:endParaRPr/>
          </a:p>
        </p:txBody>
      </p:sp>
      <p:sp>
        <p:nvSpPr>
          <p:cNvPr id="372" name="Google Shape;372;p3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373" name="Google Shape;373;p3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30"/>
          <p:cNvSpPr txBox="1"/>
          <p:nvPr/>
        </p:nvSpPr>
        <p:spPr>
          <a:xfrm>
            <a:off x="241736" y="1504711"/>
            <a:ext cx="11708528" cy="464742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b="0" i="0" lang="en-US" sz="2600">
                <a:solidFill>
                  <a:srgbClr val="000000"/>
                </a:solidFill>
                <a:latin typeface="Arial"/>
                <a:ea typeface="Arial"/>
                <a:cs typeface="Arial"/>
                <a:sym typeface="Arial"/>
              </a:rPr>
              <a:t>C# was developed by Anders Hejlsberg and his team during the development of .NET</a:t>
            </a:r>
            <a:endParaRPr sz="2600">
              <a:solidFill>
                <a:schemeClr val="dk1"/>
              </a:solidFill>
              <a:latin typeface="Arial"/>
              <a:ea typeface="Arial"/>
              <a:cs typeface="Arial"/>
              <a:sym typeface="Arial"/>
            </a:endParaRPr>
          </a:p>
          <a:p>
            <a:pPr indent="-342900" lvl="0" marL="342900" marR="0" rtl="0" algn="just">
              <a:spcBef>
                <a:spcPts val="18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 is a modern, object-oriented, and type-safe programming language. C# enables developers to build many types of secure and robust applications that run in the .NET ecosystem. C# has its roots in the C family of languages and will be immediately familiar to C, C++, Java, and JavaScript programmers</a:t>
            </a:r>
            <a:endParaRPr/>
          </a:p>
          <a:p>
            <a:pPr indent="-342900" lvl="0" marL="342900" marR="0" rtl="0" algn="just">
              <a:spcBef>
                <a:spcPts val="18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 is designed for Common Language Infrastructure (CLI), which consists of the executable code and runtime environment that allows use of various high-level languages on different computer platforms and architectures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1"/>
          <p:cNvSpPr txBox="1"/>
          <p:nvPr>
            <p:ph type="title"/>
          </p:nvPr>
        </p:nvSpPr>
        <p:spPr>
          <a:xfrm>
            <a:off x="390770" y="741148"/>
            <a:ext cx="11038490" cy="512341"/>
          </a:xfrm>
          <a:prstGeom prst="rect">
            <a:avLst/>
          </a:prstGeom>
          <a:solidFill>
            <a:schemeClr val="lt1"/>
          </a:solid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4000"/>
              <a:buFont typeface="Arial"/>
              <a:buNone/>
            </a:pPr>
            <a:r>
              <a:rPr b="1" lang="en-US" sz="4000"/>
              <a:t>Why C# is selected as develop application?</a:t>
            </a:r>
            <a:endParaRPr/>
          </a:p>
        </p:txBody>
      </p:sp>
      <p:sp>
        <p:nvSpPr>
          <p:cNvPr id="380" name="Google Shape;380;p3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381" name="Google Shape;381;p3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2" name="Google Shape;382;p31"/>
          <p:cNvSpPr txBox="1"/>
          <p:nvPr/>
        </p:nvSpPr>
        <p:spPr>
          <a:xfrm>
            <a:off x="315308" y="1591992"/>
            <a:ext cx="11708528" cy="526041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400"/>
              <a:buFont typeface="Noto Sans Symbols"/>
              <a:buChar char="◆"/>
            </a:pPr>
            <a:r>
              <a:rPr lang="en-US" sz="2800">
                <a:solidFill>
                  <a:srgbClr val="000000"/>
                </a:solidFill>
                <a:latin typeface="Arial"/>
                <a:ea typeface="Arial"/>
                <a:cs typeface="Arial"/>
                <a:sym typeface="Arial"/>
              </a:rPr>
              <a:t>The following reasons make C# a widely used professional language</a:t>
            </a:r>
            <a:endParaRPr/>
          </a:p>
          <a:p>
            <a:pPr indent="-347663" lvl="0" marL="747713" marR="0" rtl="0" algn="just">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modern, general-purpose programming language</a:t>
            </a:r>
            <a:endParaRPr/>
          </a:p>
          <a:p>
            <a:pPr indent="-347663" lvl="0" marL="747713" marR="0" rtl="0" algn="just">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object oriented.</a:t>
            </a:r>
            <a:endParaRPr/>
          </a:p>
          <a:p>
            <a:pPr indent="-347663" lvl="0" marL="747713" marR="0" rtl="0" algn="just">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component oriented.</a:t>
            </a:r>
            <a:endParaRPr/>
          </a:p>
          <a:p>
            <a:pPr indent="-347663" lvl="0" marL="747713" marR="0" rtl="0" algn="just">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easy to learn.</a:t>
            </a:r>
            <a:endParaRPr/>
          </a:p>
          <a:p>
            <a:pPr indent="-347663" lvl="0" marL="747713" marR="0" rtl="0" algn="just">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structured language.</a:t>
            </a:r>
            <a:endParaRPr/>
          </a:p>
          <a:p>
            <a:pPr indent="-347663" lvl="0" marL="747713" marR="0" rtl="0" algn="just">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produces efficient programs.</a:t>
            </a:r>
            <a:endParaRPr/>
          </a:p>
          <a:p>
            <a:pPr indent="-347663" lvl="0" marL="747713" marR="0" rtl="0" algn="just">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can be compiled on a variety of computer platforms.</a:t>
            </a:r>
            <a:endParaRPr/>
          </a:p>
          <a:p>
            <a:pPr indent="-347663" lvl="0" marL="747713" marR="0" rtl="0" algn="just">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part of .Net</a:t>
            </a:r>
            <a:endParaRPr sz="2300">
              <a:solidFill>
                <a:srgbClr val="111111"/>
              </a:solidFill>
              <a:latin typeface="Arial"/>
              <a:ea typeface="Arial"/>
              <a:cs typeface="Arial"/>
              <a:sym typeface="Arial"/>
            </a:endParaRPr>
          </a:p>
          <a:p>
            <a:pPr indent="-342900" lvl="0" marL="342900" marR="0" rtl="0" algn="just">
              <a:spcBef>
                <a:spcPts val="5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More C# features : </a:t>
            </a:r>
            <a:endParaRPr/>
          </a:p>
          <a:p>
            <a:pPr indent="0" lvl="0" marL="0" marR="0" rtl="0" algn="just">
              <a:spcBef>
                <a:spcPts val="600"/>
              </a:spcBef>
              <a:spcAft>
                <a:spcPts val="0"/>
              </a:spcAft>
              <a:buNone/>
            </a:pPr>
            <a:r>
              <a:rPr lang="en-US" sz="2600">
                <a:solidFill>
                  <a:schemeClr val="dk1"/>
                </a:solidFill>
                <a:latin typeface="Arial"/>
                <a:ea typeface="Arial"/>
                <a:cs typeface="Arial"/>
                <a:sym typeface="Arial"/>
              </a:rPr>
              <a:t>    </a:t>
            </a:r>
            <a:r>
              <a:rPr lang="en-US" sz="2600" u="sng">
                <a:solidFill>
                  <a:schemeClr val="dk1"/>
                </a:solidFill>
                <a:latin typeface="Arial"/>
                <a:ea typeface="Arial"/>
                <a:cs typeface="Arial"/>
                <a:sym typeface="Arial"/>
                <a:hlinkClick r:id="rId3">
                  <a:extLst>
                    <a:ext uri="{A12FA001-AC4F-418D-AE19-62706E023703}">
                      <ahyp:hlinkClr val="tx"/>
                    </a:ext>
                  </a:extLst>
                </a:hlinkClick>
              </a:rPr>
              <a:t>https://docs.microsoft.com/en-us/dotnet/csharp/language-reference/</a:t>
            </a:r>
            <a:endParaRPr sz="2600">
              <a:solidFill>
                <a:schemeClr val="dk1"/>
              </a:solidFill>
              <a:latin typeface="Arial"/>
              <a:ea typeface="Arial"/>
              <a:cs typeface="Arial"/>
              <a:sym typeface="Arial"/>
            </a:endParaRPr>
          </a:p>
          <a:p>
            <a:pPr indent="0" lvl="0" marL="0" marR="0" rtl="0" algn="just">
              <a:spcBef>
                <a:spcPts val="600"/>
              </a:spcBef>
              <a:spcAft>
                <a:spcPts val="0"/>
              </a:spcAft>
              <a:buNone/>
            </a:pPr>
            <a:r>
              <a:t/>
            </a:r>
            <a:endParaRPr sz="26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2"/>
          <p:cNvSpPr txBox="1"/>
          <p:nvPr>
            <p:ph type="title"/>
          </p:nvPr>
        </p:nvSpPr>
        <p:spPr>
          <a:xfrm>
            <a:off x="428298" y="769084"/>
            <a:ext cx="1051560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Introduction to dotnet CLI</a:t>
            </a:r>
            <a:endParaRPr/>
          </a:p>
        </p:txBody>
      </p:sp>
      <p:sp>
        <p:nvSpPr>
          <p:cNvPr id="388" name="Google Shape;388;p32"/>
          <p:cNvSpPr txBox="1"/>
          <p:nvPr>
            <p:ph idx="1" type="body"/>
          </p:nvPr>
        </p:nvSpPr>
        <p:spPr>
          <a:xfrm>
            <a:off x="428298" y="1536522"/>
            <a:ext cx="11374819" cy="1892478"/>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rgbClr val="973735"/>
              </a:buClr>
              <a:buSzPts val="1300"/>
              <a:buFont typeface="Noto Sans Symbols"/>
              <a:buChar char="◆"/>
            </a:pPr>
            <a:r>
              <a:rPr lang="en-US" sz="2600"/>
              <a:t>The .NET command-line interface(CLI) is a cross-platform for developing, building, running, and publishing .NET applications.</a:t>
            </a:r>
            <a:endParaRPr/>
          </a:p>
          <a:p>
            <a:pPr indent="-342900" lvl="0" marL="342900" rtl="0" algn="l">
              <a:lnSpc>
                <a:spcPct val="90000"/>
              </a:lnSpc>
              <a:spcBef>
                <a:spcPts val="1100"/>
              </a:spcBef>
              <a:spcAft>
                <a:spcPts val="0"/>
              </a:spcAft>
              <a:buClr>
                <a:srgbClr val="973735"/>
              </a:buClr>
              <a:buSzPts val="1300"/>
              <a:buFont typeface="Noto Sans Symbols"/>
              <a:buChar char="◆"/>
            </a:pPr>
            <a:r>
              <a:rPr lang="en-US" sz="2600"/>
              <a:t>More dotnet CLI :</a:t>
            </a:r>
            <a:endParaRPr/>
          </a:p>
          <a:p>
            <a:pPr indent="0" lvl="0" marL="0" rtl="0" algn="l">
              <a:lnSpc>
                <a:spcPct val="90000"/>
              </a:lnSpc>
              <a:spcBef>
                <a:spcPts val="600"/>
              </a:spcBef>
              <a:spcAft>
                <a:spcPts val="0"/>
              </a:spcAft>
              <a:buClr>
                <a:srgbClr val="973735"/>
              </a:buClr>
              <a:buSzPts val="1300"/>
              <a:buNone/>
            </a:pPr>
            <a:r>
              <a:rPr lang="en-US" sz="2600"/>
              <a:t>    </a:t>
            </a:r>
            <a:r>
              <a:rPr lang="en-US" sz="2600" u="sng">
                <a:solidFill>
                  <a:schemeClr val="hlink"/>
                </a:solidFill>
                <a:hlinkClick r:id="rId3"/>
              </a:rPr>
              <a:t>https://docs.microsoft.com/en-us/dotnet/core/tools/dotnet/</a:t>
            </a:r>
            <a:endParaRPr sz="2600"/>
          </a:p>
          <a:p>
            <a:pPr indent="0" lvl="0" marL="0" rtl="0" algn="l">
              <a:lnSpc>
                <a:spcPct val="90000"/>
              </a:lnSpc>
              <a:spcBef>
                <a:spcPts val="1300"/>
              </a:spcBef>
              <a:spcAft>
                <a:spcPts val="0"/>
              </a:spcAft>
              <a:buClr>
                <a:srgbClr val="973735"/>
              </a:buClr>
              <a:buSzPts val="1300"/>
              <a:buNone/>
            </a:pPr>
            <a:r>
              <a:t/>
            </a:r>
            <a:endParaRPr sz="2600"/>
          </a:p>
          <a:p>
            <a:pPr indent="0" lvl="0" marL="0" rtl="0" algn="just">
              <a:lnSpc>
                <a:spcPct val="90000"/>
              </a:lnSpc>
              <a:spcBef>
                <a:spcPts val="1800"/>
              </a:spcBef>
              <a:spcAft>
                <a:spcPts val="0"/>
              </a:spcAft>
              <a:buClr>
                <a:srgbClr val="973735"/>
              </a:buClr>
              <a:buSzPts val="1300"/>
              <a:buNone/>
            </a:pPr>
            <a:r>
              <a:t/>
            </a:r>
            <a:endParaRPr sz="2600"/>
          </a:p>
        </p:txBody>
      </p:sp>
      <p:sp>
        <p:nvSpPr>
          <p:cNvPr id="389" name="Google Shape;389;p3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390" name="Google Shape;390;p3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1" name="Google Shape;391;p32"/>
          <p:cNvPicPr preferRelativeResize="0"/>
          <p:nvPr/>
        </p:nvPicPr>
        <p:blipFill rotWithShape="1">
          <a:blip r:embed="rId4">
            <a:alphaModFix/>
          </a:blip>
          <a:srcRect b="0" l="0" r="0" t="0"/>
          <a:stretch/>
        </p:blipFill>
        <p:spPr>
          <a:xfrm>
            <a:off x="838200" y="3429000"/>
            <a:ext cx="10612743" cy="289695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3"/>
          <p:cNvSpPr txBox="1"/>
          <p:nvPr>
            <p:ph type="title"/>
          </p:nvPr>
        </p:nvSpPr>
        <p:spPr>
          <a:xfrm>
            <a:off x="428298" y="641918"/>
            <a:ext cx="1051560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Introduction to dotnet CLI</a:t>
            </a:r>
            <a:endParaRPr/>
          </a:p>
        </p:txBody>
      </p:sp>
      <p:sp>
        <p:nvSpPr>
          <p:cNvPr id="397" name="Google Shape;397;p3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398" name="Google Shape;398;p3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9" name="Google Shape;399;p33"/>
          <p:cNvPicPr preferRelativeResize="0"/>
          <p:nvPr/>
        </p:nvPicPr>
        <p:blipFill rotWithShape="1">
          <a:blip r:embed="rId3">
            <a:alphaModFix/>
          </a:blip>
          <a:srcRect b="0" l="0" r="0" t="0"/>
          <a:stretch/>
        </p:blipFill>
        <p:spPr>
          <a:xfrm>
            <a:off x="1075319" y="1492361"/>
            <a:ext cx="10065647" cy="4909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405" name="Google Shape;405;p3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6" name="Google Shape;406;p34"/>
          <p:cNvPicPr preferRelativeResize="0"/>
          <p:nvPr/>
        </p:nvPicPr>
        <p:blipFill rotWithShape="1">
          <a:blip r:embed="rId3">
            <a:alphaModFix/>
          </a:blip>
          <a:srcRect b="0" l="0" r="0" t="0"/>
          <a:stretch/>
        </p:blipFill>
        <p:spPr>
          <a:xfrm>
            <a:off x="6148550" y="1980024"/>
            <a:ext cx="5977464" cy="3085961"/>
          </a:xfrm>
          <a:prstGeom prst="rect">
            <a:avLst/>
          </a:prstGeom>
          <a:noFill/>
          <a:ln>
            <a:noFill/>
          </a:ln>
        </p:spPr>
      </p:pic>
      <p:pic>
        <p:nvPicPr>
          <p:cNvPr id="407" name="Google Shape;407;p34"/>
          <p:cNvPicPr preferRelativeResize="0"/>
          <p:nvPr/>
        </p:nvPicPr>
        <p:blipFill rotWithShape="1">
          <a:blip r:embed="rId4">
            <a:alphaModFix/>
          </a:blip>
          <a:srcRect b="0" l="0" r="0" t="0"/>
          <a:stretch/>
        </p:blipFill>
        <p:spPr>
          <a:xfrm>
            <a:off x="140600" y="1980024"/>
            <a:ext cx="5944890" cy="3085961"/>
          </a:xfrm>
          <a:prstGeom prst="rect">
            <a:avLst/>
          </a:prstGeom>
          <a:noFill/>
          <a:ln>
            <a:noFill/>
          </a:ln>
        </p:spPr>
      </p:pic>
      <p:sp>
        <p:nvSpPr>
          <p:cNvPr id="408" name="Google Shape;408;p34"/>
          <p:cNvSpPr txBox="1"/>
          <p:nvPr>
            <p:ph type="title"/>
          </p:nvPr>
        </p:nvSpPr>
        <p:spPr>
          <a:xfrm>
            <a:off x="449319" y="697233"/>
            <a:ext cx="1051560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Introduction to dotnet CLI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5"/>
          <p:cNvSpPr txBox="1"/>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 </a:t>
            </a:r>
            <a:r>
              <a:rPr b="1" lang="en-US" sz="4400">
                <a:solidFill>
                  <a:schemeClr val="accent2"/>
                </a:solidFill>
                <a:latin typeface="Arial"/>
                <a:ea typeface="Arial"/>
                <a:cs typeface="Arial"/>
                <a:sym typeface="Arial"/>
              </a:rPr>
              <a:t>Demo Create a C# Console App using dotnet CLI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419" name="Google Shape;419;p3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0" name="Google Shape;420;p36"/>
          <p:cNvSpPr/>
          <p:nvPr/>
        </p:nvSpPr>
        <p:spPr>
          <a:xfrm>
            <a:off x="6073070" y="3100936"/>
            <a:ext cx="2044741" cy="288924"/>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1" name="Google Shape;421;p36"/>
          <p:cNvSpPr txBox="1"/>
          <p:nvPr>
            <p:ph type="title"/>
          </p:nvPr>
        </p:nvSpPr>
        <p:spPr>
          <a:xfrm>
            <a:off x="323195" y="649663"/>
            <a:ext cx="4774322"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On Windows OS</a:t>
            </a:r>
            <a:endParaRPr b="1" sz="4000"/>
          </a:p>
        </p:txBody>
      </p:sp>
      <p:sp>
        <p:nvSpPr>
          <p:cNvPr id="422" name="Google Shape;422;p36"/>
          <p:cNvSpPr txBox="1"/>
          <p:nvPr/>
        </p:nvSpPr>
        <p:spPr>
          <a:xfrm>
            <a:off x="323195" y="1321638"/>
            <a:ext cx="11757988" cy="89255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Install package: </a:t>
            </a:r>
            <a:r>
              <a:rPr b="1" lang="en-US" sz="2600">
                <a:solidFill>
                  <a:schemeClr val="dk1"/>
                </a:solidFill>
                <a:latin typeface="Arial"/>
                <a:ea typeface="Arial"/>
                <a:cs typeface="Arial"/>
                <a:sym typeface="Arial"/>
              </a:rPr>
              <a:t>dotnet-sdk-5.0.102-win-x64.exe </a:t>
            </a:r>
            <a:r>
              <a:rPr lang="en-US" sz="2600">
                <a:solidFill>
                  <a:schemeClr val="dk1"/>
                </a:solidFill>
                <a:latin typeface="Arial"/>
                <a:ea typeface="Arial"/>
                <a:cs typeface="Arial"/>
                <a:sym typeface="Arial"/>
              </a:rPr>
              <a:t>and open Command Prompt dialog</a:t>
            </a:r>
            <a:r>
              <a:rPr b="1" lang="en-US" sz="2600">
                <a:solidFill>
                  <a:schemeClr val="dk1"/>
                </a:solidFill>
                <a:latin typeface="Arial"/>
                <a:ea typeface="Arial"/>
                <a:cs typeface="Arial"/>
                <a:sym typeface="Arial"/>
              </a:rPr>
              <a:t> </a:t>
            </a:r>
            <a:endParaRPr/>
          </a:p>
        </p:txBody>
      </p:sp>
      <p:sp>
        <p:nvSpPr>
          <p:cNvPr id="423" name="Google Shape;423;p36"/>
          <p:cNvSpPr txBox="1"/>
          <p:nvPr/>
        </p:nvSpPr>
        <p:spPr>
          <a:xfrm flipH="1">
            <a:off x="323195" y="2248489"/>
            <a:ext cx="11179899" cy="590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1. Create Console App named </a:t>
            </a:r>
            <a:r>
              <a:rPr b="1" i="1" lang="en-US" sz="2600">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with C# language</a:t>
            </a:r>
            <a:endParaRPr/>
          </a:p>
          <a:p>
            <a:pPr indent="0" lvl="0" marL="0" marR="0" rtl="0" algn="just">
              <a:lnSpc>
                <a:spcPct val="90000"/>
              </a:lnSpc>
              <a:spcBef>
                <a:spcPts val="1800"/>
              </a:spcBef>
              <a:spcAft>
                <a:spcPts val="0"/>
              </a:spcAft>
              <a:buClr>
                <a:srgbClr val="973735"/>
              </a:buClr>
              <a:buSzPts val="1300"/>
              <a:buFont typeface="Arial"/>
              <a:buNone/>
            </a:pPr>
            <a:r>
              <a:t/>
            </a:r>
            <a:endParaRPr sz="2600">
              <a:solidFill>
                <a:schemeClr val="dk1"/>
              </a:solidFill>
              <a:latin typeface="Arial"/>
              <a:ea typeface="Arial"/>
              <a:cs typeface="Arial"/>
              <a:sym typeface="Arial"/>
            </a:endParaRPr>
          </a:p>
          <a:p>
            <a:pPr indent="0" lvl="0" marL="0" marR="0" rtl="0" algn="just">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a:p>
            <a:pPr indent="0" lvl="0" marL="0" marR="0" rtl="0" algn="just">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24" name="Google Shape;424;p36"/>
          <p:cNvGrpSpPr/>
          <p:nvPr/>
        </p:nvGrpSpPr>
        <p:grpSpPr>
          <a:xfrm>
            <a:off x="422301" y="3057850"/>
            <a:ext cx="8263759" cy="2531548"/>
            <a:chOff x="838200" y="2707649"/>
            <a:chExt cx="8263759" cy="2531548"/>
          </a:xfrm>
        </p:grpSpPr>
        <p:pic>
          <p:nvPicPr>
            <p:cNvPr id="425" name="Google Shape;425;p36"/>
            <p:cNvPicPr preferRelativeResize="0"/>
            <p:nvPr/>
          </p:nvPicPr>
          <p:blipFill rotWithShape="1">
            <a:blip r:embed="rId3">
              <a:alphaModFix/>
            </a:blip>
            <a:srcRect b="0" l="0" r="0" t="0"/>
            <a:stretch/>
          </p:blipFill>
          <p:spPr>
            <a:xfrm>
              <a:off x="838200" y="2707649"/>
              <a:ext cx="8263759" cy="2531548"/>
            </a:xfrm>
            <a:prstGeom prst="rect">
              <a:avLst/>
            </a:prstGeom>
            <a:noFill/>
            <a:ln>
              <a:noFill/>
            </a:ln>
          </p:spPr>
        </p:pic>
        <p:sp>
          <p:nvSpPr>
            <p:cNvPr id="426" name="Google Shape;426;p36"/>
            <p:cNvSpPr/>
            <p:nvPr/>
          </p:nvSpPr>
          <p:spPr>
            <a:xfrm>
              <a:off x="1857226" y="3250467"/>
              <a:ext cx="5542057" cy="288924"/>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427" name="Google Shape;427;p36"/>
          <p:cNvPicPr preferRelativeResize="0"/>
          <p:nvPr/>
        </p:nvPicPr>
        <p:blipFill rotWithShape="1">
          <a:blip r:embed="rId4">
            <a:alphaModFix/>
          </a:blip>
          <a:srcRect b="0" l="0" r="0" t="0"/>
          <a:stretch/>
        </p:blipFill>
        <p:spPr>
          <a:xfrm>
            <a:off x="8948130" y="3153243"/>
            <a:ext cx="3243870" cy="207885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7"/>
          <p:cNvSpPr txBox="1"/>
          <p:nvPr>
            <p:ph idx="1" type="body"/>
          </p:nvPr>
        </p:nvSpPr>
        <p:spPr>
          <a:xfrm flipH="1">
            <a:off x="211391" y="671525"/>
            <a:ext cx="6740018" cy="575433"/>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973735"/>
              </a:buClr>
              <a:buSzPts val="1300"/>
              <a:buNone/>
            </a:pPr>
            <a:r>
              <a:rPr lang="en-US" sz="2600"/>
              <a:t>2. Build </a:t>
            </a:r>
            <a:r>
              <a:rPr b="1" i="1" lang="en-US" sz="2600"/>
              <a:t>HelloWorldApp </a:t>
            </a:r>
            <a:r>
              <a:rPr lang="en-US" sz="2600"/>
              <a:t>application</a:t>
            </a:r>
            <a:endParaRPr/>
          </a:p>
          <a:p>
            <a:pPr indent="0" lvl="0" marL="0" rtl="0" algn="just">
              <a:lnSpc>
                <a:spcPct val="90000"/>
              </a:lnSpc>
              <a:spcBef>
                <a:spcPts val="1800"/>
              </a:spcBef>
              <a:spcAft>
                <a:spcPts val="0"/>
              </a:spcAft>
              <a:buClr>
                <a:srgbClr val="973735"/>
              </a:buClr>
              <a:buSzPts val="1300"/>
              <a:buNone/>
            </a:pPr>
            <a:r>
              <a:t/>
            </a:r>
            <a:endParaRPr sz="2600"/>
          </a:p>
          <a:p>
            <a:pPr indent="0" lvl="0" marL="0" rtl="0" algn="just">
              <a:lnSpc>
                <a:spcPct val="90000"/>
              </a:lnSpc>
              <a:spcBef>
                <a:spcPts val="1800"/>
              </a:spcBef>
              <a:spcAft>
                <a:spcPts val="0"/>
              </a:spcAft>
              <a:buClr>
                <a:srgbClr val="973735"/>
              </a:buClr>
              <a:buSzPts val="1300"/>
              <a:buNone/>
            </a:pPr>
            <a:r>
              <a:t/>
            </a:r>
            <a:endParaRPr sz="2600"/>
          </a:p>
          <a:p>
            <a:pPr indent="0" lvl="0" marL="0" rtl="0" algn="just">
              <a:lnSpc>
                <a:spcPct val="90000"/>
              </a:lnSpc>
              <a:spcBef>
                <a:spcPts val="1800"/>
              </a:spcBef>
              <a:spcAft>
                <a:spcPts val="0"/>
              </a:spcAft>
              <a:buClr>
                <a:srgbClr val="973735"/>
              </a:buClr>
              <a:buSzPts val="1300"/>
              <a:buNone/>
            </a:pPr>
            <a:r>
              <a:rPr lang="en-US" sz="2600"/>
              <a:t>  </a:t>
            </a:r>
            <a:endParaRPr/>
          </a:p>
        </p:txBody>
      </p:sp>
      <p:sp>
        <p:nvSpPr>
          <p:cNvPr id="433" name="Google Shape;433;p3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434" name="Google Shape;434;p3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37"/>
          <p:cNvSpPr txBox="1"/>
          <p:nvPr/>
        </p:nvSpPr>
        <p:spPr>
          <a:xfrm flipH="1">
            <a:off x="211388" y="4636240"/>
            <a:ext cx="5695425" cy="57543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3. Run </a:t>
            </a:r>
            <a:r>
              <a:rPr b="1" i="1" lang="en-US" sz="2600">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indent="0" lvl="0" marL="0" marR="0" rtl="0" algn="just">
              <a:lnSpc>
                <a:spcPct val="90000"/>
              </a:lnSpc>
              <a:spcBef>
                <a:spcPts val="1800"/>
              </a:spcBef>
              <a:spcAft>
                <a:spcPts val="0"/>
              </a:spcAft>
              <a:buClr>
                <a:srgbClr val="973735"/>
              </a:buClr>
              <a:buSzPts val="1300"/>
              <a:buFont typeface="Arial"/>
              <a:buNone/>
            </a:pPr>
            <a:r>
              <a:t/>
            </a:r>
            <a:endParaRPr sz="2600">
              <a:solidFill>
                <a:schemeClr val="dk1"/>
              </a:solidFill>
              <a:latin typeface="Arial"/>
              <a:ea typeface="Arial"/>
              <a:cs typeface="Arial"/>
              <a:sym typeface="Arial"/>
            </a:endParaRPr>
          </a:p>
          <a:p>
            <a:pPr indent="0" lvl="0" marL="0" marR="0" rtl="0" algn="just">
              <a:lnSpc>
                <a:spcPct val="90000"/>
              </a:lnSpc>
              <a:spcBef>
                <a:spcPts val="1800"/>
              </a:spcBef>
              <a:spcAft>
                <a:spcPts val="0"/>
              </a:spcAft>
              <a:buClr>
                <a:srgbClr val="973735"/>
              </a:buClr>
              <a:buSzPts val="1300"/>
              <a:buFont typeface="Arial"/>
              <a:buNone/>
            </a:pPr>
            <a:r>
              <a:t/>
            </a:r>
            <a:endParaRPr sz="2600">
              <a:solidFill>
                <a:schemeClr val="dk1"/>
              </a:solidFill>
              <a:latin typeface="Arial"/>
              <a:ea typeface="Arial"/>
              <a:cs typeface="Arial"/>
              <a:sym typeface="Arial"/>
            </a:endParaRPr>
          </a:p>
          <a:p>
            <a:pPr indent="0" lvl="0" marL="0" marR="0" rtl="0" algn="just">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36" name="Google Shape;436;p37"/>
          <p:cNvGrpSpPr/>
          <p:nvPr/>
        </p:nvGrpSpPr>
        <p:grpSpPr>
          <a:xfrm>
            <a:off x="370432" y="1300364"/>
            <a:ext cx="7559519" cy="3182950"/>
            <a:chOff x="703553" y="1195821"/>
            <a:chExt cx="8591449" cy="3164210"/>
          </a:xfrm>
        </p:grpSpPr>
        <p:pic>
          <p:nvPicPr>
            <p:cNvPr id="437" name="Google Shape;437;p37"/>
            <p:cNvPicPr preferRelativeResize="0"/>
            <p:nvPr/>
          </p:nvPicPr>
          <p:blipFill rotWithShape="1">
            <a:blip r:embed="rId3">
              <a:alphaModFix/>
            </a:blip>
            <a:srcRect b="0" l="0" r="0" t="0"/>
            <a:stretch/>
          </p:blipFill>
          <p:spPr>
            <a:xfrm>
              <a:off x="703553" y="1217412"/>
              <a:ext cx="8591449" cy="3142619"/>
            </a:xfrm>
            <a:prstGeom prst="rect">
              <a:avLst/>
            </a:prstGeom>
            <a:noFill/>
            <a:ln>
              <a:noFill/>
            </a:ln>
          </p:spPr>
        </p:pic>
        <p:sp>
          <p:nvSpPr>
            <p:cNvPr id="438" name="Google Shape;438;p37"/>
            <p:cNvSpPr/>
            <p:nvPr/>
          </p:nvSpPr>
          <p:spPr>
            <a:xfrm>
              <a:off x="1640985" y="1195821"/>
              <a:ext cx="3015098" cy="254608"/>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39" name="Google Shape;439;p37"/>
          <p:cNvGrpSpPr/>
          <p:nvPr/>
        </p:nvGrpSpPr>
        <p:grpSpPr>
          <a:xfrm>
            <a:off x="373662" y="5211673"/>
            <a:ext cx="4296162" cy="1209352"/>
            <a:chOff x="436803" y="5241510"/>
            <a:chExt cx="4296162" cy="1209352"/>
          </a:xfrm>
        </p:grpSpPr>
        <p:pic>
          <p:nvPicPr>
            <p:cNvPr id="440" name="Google Shape;440;p37"/>
            <p:cNvPicPr preferRelativeResize="0"/>
            <p:nvPr/>
          </p:nvPicPr>
          <p:blipFill rotWithShape="1">
            <a:blip r:embed="rId4">
              <a:alphaModFix/>
            </a:blip>
            <a:srcRect b="0" l="0" r="0" t="0"/>
            <a:stretch/>
          </p:blipFill>
          <p:spPr>
            <a:xfrm>
              <a:off x="436803" y="5241510"/>
              <a:ext cx="4296162" cy="1209352"/>
            </a:xfrm>
            <a:prstGeom prst="rect">
              <a:avLst/>
            </a:prstGeom>
            <a:noFill/>
            <a:ln>
              <a:noFill/>
            </a:ln>
          </p:spPr>
        </p:pic>
        <p:sp>
          <p:nvSpPr>
            <p:cNvPr id="441" name="Google Shape;441;p37"/>
            <p:cNvSpPr/>
            <p:nvPr/>
          </p:nvSpPr>
          <p:spPr>
            <a:xfrm>
              <a:off x="1354800" y="5789759"/>
              <a:ext cx="3301283" cy="28522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42" name="Google Shape;442;p37"/>
          <p:cNvGrpSpPr/>
          <p:nvPr/>
        </p:nvGrpSpPr>
        <p:grpSpPr>
          <a:xfrm>
            <a:off x="8040414" y="1242603"/>
            <a:ext cx="4151586" cy="2617101"/>
            <a:chOff x="8040414" y="1242603"/>
            <a:chExt cx="4151586" cy="2617101"/>
          </a:xfrm>
        </p:grpSpPr>
        <p:pic>
          <p:nvPicPr>
            <p:cNvPr id="443" name="Google Shape;443;p37"/>
            <p:cNvPicPr preferRelativeResize="0"/>
            <p:nvPr/>
          </p:nvPicPr>
          <p:blipFill rotWithShape="1">
            <a:blip r:embed="rId5">
              <a:alphaModFix/>
            </a:blip>
            <a:srcRect b="0" l="0" r="0" t="0"/>
            <a:stretch/>
          </p:blipFill>
          <p:spPr>
            <a:xfrm>
              <a:off x="8040414" y="1242603"/>
              <a:ext cx="4151586" cy="2617101"/>
            </a:xfrm>
            <a:prstGeom prst="rect">
              <a:avLst/>
            </a:prstGeom>
            <a:noFill/>
            <a:ln>
              <a:noFill/>
            </a:ln>
          </p:spPr>
        </p:pic>
        <p:sp>
          <p:nvSpPr>
            <p:cNvPr id="444" name="Google Shape;444;p37"/>
            <p:cNvSpPr/>
            <p:nvPr/>
          </p:nvSpPr>
          <p:spPr>
            <a:xfrm>
              <a:off x="8040414" y="2519623"/>
              <a:ext cx="1802628" cy="479943"/>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ph idx="1" type="body"/>
          </p:nvPr>
        </p:nvSpPr>
        <p:spPr>
          <a:xfrm flipH="1">
            <a:off x="249361" y="2131470"/>
            <a:ext cx="11179899" cy="590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973735"/>
              </a:buClr>
              <a:buSzPts val="1300"/>
              <a:buNone/>
            </a:pPr>
            <a:r>
              <a:rPr lang="en-US" sz="2600"/>
              <a:t>1. Create Console App named </a:t>
            </a:r>
            <a:r>
              <a:rPr b="1" i="1" lang="en-US" sz="2600"/>
              <a:t>HelloWorldApp </a:t>
            </a:r>
            <a:r>
              <a:rPr lang="en-US" sz="2600"/>
              <a:t>with C# language</a:t>
            </a:r>
            <a:endParaRPr/>
          </a:p>
          <a:p>
            <a:pPr indent="0" lvl="0" marL="0" rtl="0" algn="just">
              <a:lnSpc>
                <a:spcPct val="90000"/>
              </a:lnSpc>
              <a:spcBef>
                <a:spcPts val="1800"/>
              </a:spcBef>
              <a:spcAft>
                <a:spcPts val="0"/>
              </a:spcAft>
              <a:buClr>
                <a:srgbClr val="973735"/>
              </a:buClr>
              <a:buSzPts val="1300"/>
              <a:buNone/>
            </a:pPr>
            <a:r>
              <a:t/>
            </a:r>
            <a:endParaRPr sz="2600"/>
          </a:p>
          <a:p>
            <a:pPr indent="0" lvl="0" marL="0" rtl="0" algn="just">
              <a:lnSpc>
                <a:spcPct val="90000"/>
              </a:lnSpc>
              <a:spcBef>
                <a:spcPts val="1800"/>
              </a:spcBef>
              <a:spcAft>
                <a:spcPts val="0"/>
              </a:spcAft>
              <a:buClr>
                <a:srgbClr val="973735"/>
              </a:buClr>
              <a:buSzPts val="1300"/>
              <a:buNone/>
            </a:pPr>
            <a:r>
              <a:t/>
            </a:r>
            <a:endParaRPr sz="2600"/>
          </a:p>
          <a:p>
            <a:pPr indent="0" lvl="0" marL="0" rtl="0" algn="just">
              <a:lnSpc>
                <a:spcPct val="90000"/>
              </a:lnSpc>
              <a:spcBef>
                <a:spcPts val="1800"/>
              </a:spcBef>
              <a:spcAft>
                <a:spcPts val="0"/>
              </a:spcAft>
              <a:buClr>
                <a:srgbClr val="973735"/>
              </a:buClr>
              <a:buSzPts val="1300"/>
              <a:buNone/>
            </a:pPr>
            <a:r>
              <a:rPr lang="en-US" sz="2600"/>
              <a:t>  </a:t>
            </a:r>
            <a:endParaRPr/>
          </a:p>
        </p:txBody>
      </p:sp>
      <p:sp>
        <p:nvSpPr>
          <p:cNvPr id="450" name="Google Shape;450;p3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451" name="Google Shape;451;p3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2" name="Google Shape;452;p38"/>
          <p:cNvSpPr txBox="1"/>
          <p:nvPr>
            <p:ph type="title"/>
          </p:nvPr>
        </p:nvSpPr>
        <p:spPr>
          <a:xfrm>
            <a:off x="279238" y="706734"/>
            <a:ext cx="1051560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On macOS 10.14 "Mojave"</a:t>
            </a:r>
            <a:endParaRPr/>
          </a:p>
        </p:txBody>
      </p:sp>
      <p:sp>
        <p:nvSpPr>
          <p:cNvPr id="453" name="Google Shape;453;p38"/>
          <p:cNvSpPr txBox="1"/>
          <p:nvPr/>
        </p:nvSpPr>
        <p:spPr>
          <a:xfrm>
            <a:off x="279238" y="1399323"/>
            <a:ext cx="11757988" cy="49244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Install package: </a:t>
            </a:r>
            <a:r>
              <a:rPr b="1" lang="en-US" sz="2600">
                <a:solidFill>
                  <a:schemeClr val="dk1"/>
                </a:solidFill>
                <a:latin typeface="Arial"/>
                <a:ea typeface="Arial"/>
                <a:cs typeface="Arial"/>
                <a:sym typeface="Arial"/>
              </a:rPr>
              <a:t>dotnet-sdk-5.0.102-osx-x64.pkg </a:t>
            </a:r>
            <a:r>
              <a:rPr lang="en-US" sz="2600">
                <a:solidFill>
                  <a:schemeClr val="dk1"/>
                </a:solidFill>
                <a:latin typeface="Arial"/>
                <a:ea typeface="Arial"/>
                <a:cs typeface="Arial"/>
                <a:sym typeface="Arial"/>
              </a:rPr>
              <a:t>and open </a:t>
            </a:r>
            <a:r>
              <a:rPr b="1" lang="en-US" sz="2600">
                <a:solidFill>
                  <a:schemeClr val="dk1"/>
                </a:solidFill>
                <a:latin typeface="Arial"/>
                <a:ea typeface="Arial"/>
                <a:cs typeface="Arial"/>
                <a:sym typeface="Arial"/>
              </a:rPr>
              <a:t>Terminal </a:t>
            </a:r>
            <a:r>
              <a:rPr lang="en-US" sz="2600">
                <a:solidFill>
                  <a:schemeClr val="dk1"/>
                </a:solidFill>
                <a:latin typeface="Arial"/>
                <a:ea typeface="Arial"/>
                <a:cs typeface="Arial"/>
                <a:sym typeface="Arial"/>
              </a:rPr>
              <a:t>dialog</a:t>
            </a:r>
            <a:r>
              <a:rPr b="1" lang="en-US" sz="2600">
                <a:solidFill>
                  <a:schemeClr val="dk1"/>
                </a:solidFill>
                <a:latin typeface="Arial"/>
                <a:ea typeface="Arial"/>
                <a:cs typeface="Arial"/>
                <a:sym typeface="Arial"/>
              </a:rPr>
              <a:t> </a:t>
            </a:r>
            <a:endParaRPr/>
          </a:p>
        </p:txBody>
      </p:sp>
      <p:grpSp>
        <p:nvGrpSpPr>
          <p:cNvPr id="454" name="Google Shape;454;p38"/>
          <p:cNvGrpSpPr/>
          <p:nvPr/>
        </p:nvGrpSpPr>
        <p:grpSpPr>
          <a:xfrm>
            <a:off x="674548" y="2681905"/>
            <a:ext cx="8116612" cy="2270943"/>
            <a:chOff x="1082370" y="3429000"/>
            <a:chExt cx="10027260" cy="2509345"/>
          </a:xfrm>
        </p:grpSpPr>
        <p:pic>
          <p:nvPicPr>
            <p:cNvPr id="455" name="Google Shape;455;p38"/>
            <p:cNvPicPr preferRelativeResize="0"/>
            <p:nvPr/>
          </p:nvPicPr>
          <p:blipFill rotWithShape="1">
            <a:blip r:embed="rId3">
              <a:alphaModFix/>
            </a:blip>
            <a:srcRect b="0" l="0" r="0" t="0"/>
            <a:stretch/>
          </p:blipFill>
          <p:spPr>
            <a:xfrm>
              <a:off x="1082370" y="3429000"/>
              <a:ext cx="10027260" cy="2509345"/>
            </a:xfrm>
            <a:prstGeom prst="rect">
              <a:avLst/>
            </a:prstGeom>
            <a:noFill/>
            <a:ln>
              <a:noFill/>
            </a:ln>
          </p:spPr>
        </p:pic>
        <p:sp>
          <p:nvSpPr>
            <p:cNvPr id="456" name="Google Shape;456;p38"/>
            <p:cNvSpPr/>
            <p:nvPr/>
          </p:nvSpPr>
          <p:spPr>
            <a:xfrm>
              <a:off x="4359883" y="3625349"/>
              <a:ext cx="5446269" cy="284499"/>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457" name="Google Shape;457;p38"/>
          <p:cNvPicPr preferRelativeResize="0"/>
          <p:nvPr/>
        </p:nvPicPr>
        <p:blipFill rotWithShape="1">
          <a:blip r:embed="rId4">
            <a:alphaModFix/>
          </a:blip>
          <a:srcRect b="0" l="0" r="0" t="0"/>
          <a:stretch/>
        </p:blipFill>
        <p:spPr>
          <a:xfrm>
            <a:off x="9031894" y="2689941"/>
            <a:ext cx="3005332" cy="1834240"/>
          </a:xfrm>
          <a:prstGeom prst="rect">
            <a:avLst/>
          </a:prstGeom>
          <a:noFill/>
          <a:ln>
            <a:noFill/>
          </a:ln>
        </p:spPr>
      </p:pic>
      <p:sp>
        <p:nvSpPr>
          <p:cNvPr id="458" name="Google Shape;458;p38"/>
          <p:cNvSpPr txBox="1"/>
          <p:nvPr/>
        </p:nvSpPr>
        <p:spPr>
          <a:xfrm flipH="1">
            <a:off x="249361" y="4925875"/>
            <a:ext cx="5873729" cy="444906"/>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2. Run </a:t>
            </a:r>
            <a:r>
              <a:rPr b="1" i="1" lang="en-US" sz="2600">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indent="0" lvl="0" marL="0" marR="0" rtl="0" algn="just">
              <a:lnSpc>
                <a:spcPct val="90000"/>
              </a:lnSpc>
              <a:spcBef>
                <a:spcPts val="1800"/>
              </a:spcBef>
              <a:spcAft>
                <a:spcPts val="0"/>
              </a:spcAft>
              <a:buClr>
                <a:srgbClr val="973735"/>
              </a:buClr>
              <a:buSzPts val="1300"/>
              <a:buFont typeface="Arial"/>
              <a:buNone/>
            </a:pPr>
            <a:r>
              <a:t/>
            </a:r>
            <a:endParaRPr sz="2600">
              <a:solidFill>
                <a:schemeClr val="dk1"/>
              </a:solidFill>
              <a:latin typeface="Arial"/>
              <a:ea typeface="Arial"/>
              <a:cs typeface="Arial"/>
              <a:sym typeface="Arial"/>
            </a:endParaRPr>
          </a:p>
          <a:p>
            <a:pPr indent="0" lvl="0" marL="0" marR="0" rtl="0" algn="just">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59" name="Google Shape;459;p38"/>
          <p:cNvGrpSpPr/>
          <p:nvPr/>
        </p:nvGrpSpPr>
        <p:grpSpPr>
          <a:xfrm>
            <a:off x="674548" y="5494221"/>
            <a:ext cx="6361441" cy="915589"/>
            <a:chOff x="674548" y="5494221"/>
            <a:chExt cx="6361441" cy="915589"/>
          </a:xfrm>
        </p:grpSpPr>
        <p:pic>
          <p:nvPicPr>
            <p:cNvPr id="460" name="Google Shape;460;p38"/>
            <p:cNvPicPr preferRelativeResize="0"/>
            <p:nvPr/>
          </p:nvPicPr>
          <p:blipFill rotWithShape="1">
            <a:blip r:embed="rId5">
              <a:alphaModFix/>
            </a:blip>
            <a:srcRect b="0" l="0" r="0" t="0"/>
            <a:stretch/>
          </p:blipFill>
          <p:spPr>
            <a:xfrm>
              <a:off x="674548" y="5494221"/>
              <a:ext cx="6361441" cy="915589"/>
            </a:xfrm>
            <a:prstGeom prst="rect">
              <a:avLst/>
            </a:prstGeom>
            <a:noFill/>
            <a:ln>
              <a:noFill/>
            </a:ln>
          </p:spPr>
        </p:pic>
        <p:sp>
          <p:nvSpPr>
            <p:cNvPr id="461" name="Google Shape;461;p38"/>
            <p:cNvSpPr/>
            <p:nvPr/>
          </p:nvSpPr>
          <p:spPr>
            <a:xfrm>
              <a:off x="3771188" y="5680365"/>
              <a:ext cx="3180721" cy="284339"/>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9"/>
          <p:cNvSpPr txBox="1"/>
          <p:nvPr>
            <p:ph idx="1" type="body"/>
          </p:nvPr>
        </p:nvSpPr>
        <p:spPr>
          <a:xfrm flipH="1">
            <a:off x="249361" y="1797448"/>
            <a:ext cx="11179899" cy="590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973735"/>
              </a:buClr>
              <a:buSzPts val="1300"/>
              <a:buNone/>
            </a:pPr>
            <a:r>
              <a:rPr lang="en-US" sz="2600"/>
              <a:t>1. Create Console App named </a:t>
            </a:r>
            <a:r>
              <a:rPr b="1" i="1" lang="en-US" sz="2600"/>
              <a:t>HelloWorldApp </a:t>
            </a:r>
            <a:r>
              <a:rPr lang="en-US" sz="2600"/>
              <a:t>with C# language</a:t>
            </a:r>
            <a:endParaRPr/>
          </a:p>
          <a:p>
            <a:pPr indent="0" lvl="0" marL="0" rtl="0" algn="just">
              <a:lnSpc>
                <a:spcPct val="90000"/>
              </a:lnSpc>
              <a:spcBef>
                <a:spcPts val="1800"/>
              </a:spcBef>
              <a:spcAft>
                <a:spcPts val="0"/>
              </a:spcAft>
              <a:buClr>
                <a:srgbClr val="973735"/>
              </a:buClr>
              <a:buSzPts val="1300"/>
              <a:buNone/>
            </a:pPr>
            <a:r>
              <a:t/>
            </a:r>
            <a:endParaRPr sz="2600"/>
          </a:p>
          <a:p>
            <a:pPr indent="0" lvl="0" marL="0" rtl="0" algn="just">
              <a:lnSpc>
                <a:spcPct val="90000"/>
              </a:lnSpc>
              <a:spcBef>
                <a:spcPts val="1800"/>
              </a:spcBef>
              <a:spcAft>
                <a:spcPts val="0"/>
              </a:spcAft>
              <a:buClr>
                <a:srgbClr val="973735"/>
              </a:buClr>
              <a:buSzPts val="1300"/>
              <a:buNone/>
            </a:pPr>
            <a:r>
              <a:t/>
            </a:r>
            <a:endParaRPr sz="2600"/>
          </a:p>
          <a:p>
            <a:pPr indent="0" lvl="0" marL="0" rtl="0" algn="just">
              <a:lnSpc>
                <a:spcPct val="90000"/>
              </a:lnSpc>
              <a:spcBef>
                <a:spcPts val="1800"/>
              </a:spcBef>
              <a:spcAft>
                <a:spcPts val="0"/>
              </a:spcAft>
              <a:buClr>
                <a:srgbClr val="973735"/>
              </a:buClr>
              <a:buSzPts val="1300"/>
              <a:buNone/>
            </a:pPr>
            <a:r>
              <a:rPr lang="en-US" sz="2600"/>
              <a:t>  </a:t>
            </a:r>
            <a:endParaRPr/>
          </a:p>
        </p:txBody>
      </p:sp>
      <p:sp>
        <p:nvSpPr>
          <p:cNvPr id="467" name="Google Shape;467;p3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468" name="Google Shape;468;p3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9" name="Google Shape;469;p39"/>
          <p:cNvSpPr txBox="1"/>
          <p:nvPr/>
        </p:nvSpPr>
        <p:spPr>
          <a:xfrm>
            <a:off x="184651" y="1250933"/>
            <a:ext cx="11355707" cy="49244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Install package: </a:t>
            </a:r>
            <a:r>
              <a:rPr b="1" lang="en-US" sz="2600">
                <a:solidFill>
                  <a:schemeClr val="dk1"/>
                </a:solidFill>
                <a:latin typeface="Arial"/>
                <a:ea typeface="Arial"/>
                <a:cs typeface="Arial"/>
                <a:sym typeface="Arial"/>
              </a:rPr>
              <a:t>dotnet-sdk-5.0 </a:t>
            </a:r>
            <a:r>
              <a:rPr lang="en-US" sz="2600">
                <a:solidFill>
                  <a:schemeClr val="dk1"/>
                </a:solidFill>
                <a:latin typeface="Arial"/>
                <a:ea typeface="Arial"/>
                <a:cs typeface="Arial"/>
                <a:sym typeface="Arial"/>
              </a:rPr>
              <a:t>and open </a:t>
            </a:r>
            <a:r>
              <a:rPr b="1" lang="en-US" sz="2600">
                <a:solidFill>
                  <a:schemeClr val="dk1"/>
                </a:solidFill>
                <a:latin typeface="Arial"/>
                <a:ea typeface="Arial"/>
                <a:cs typeface="Arial"/>
                <a:sym typeface="Arial"/>
              </a:rPr>
              <a:t>Terminal </a:t>
            </a:r>
            <a:r>
              <a:rPr lang="en-US" sz="2600">
                <a:solidFill>
                  <a:schemeClr val="dk1"/>
                </a:solidFill>
                <a:latin typeface="Arial"/>
                <a:ea typeface="Arial"/>
                <a:cs typeface="Arial"/>
                <a:sym typeface="Arial"/>
              </a:rPr>
              <a:t>dialog</a:t>
            </a:r>
            <a:r>
              <a:rPr b="1" lang="en-US" sz="2600">
                <a:solidFill>
                  <a:schemeClr val="dk1"/>
                </a:solidFill>
                <a:latin typeface="Arial"/>
                <a:ea typeface="Arial"/>
                <a:cs typeface="Arial"/>
                <a:sym typeface="Arial"/>
              </a:rPr>
              <a:t> </a:t>
            </a:r>
            <a:endParaRPr/>
          </a:p>
        </p:txBody>
      </p:sp>
      <p:sp>
        <p:nvSpPr>
          <p:cNvPr id="470" name="Google Shape;470;p39"/>
          <p:cNvSpPr txBox="1"/>
          <p:nvPr/>
        </p:nvSpPr>
        <p:spPr>
          <a:xfrm flipH="1">
            <a:off x="249361" y="4925875"/>
            <a:ext cx="5873729" cy="444906"/>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2. Run </a:t>
            </a:r>
            <a:r>
              <a:rPr b="1" i="1" lang="en-US" sz="2600">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indent="0" lvl="0" marL="0" marR="0" rtl="0" algn="just">
              <a:lnSpc>
                <a:spcPct val="90000"/>
              </a:lnSpc>
              <a:spcBef>
                <a:spcPts val="1800"/>
              </a:spcBef>
              <a:spcAft>
                <a:spcPts val="0"/>
              </a:spcAft>
              <a:buClr>
                <a:srgbClr val="973735"/>
              </a:buClr>
              <a:buSzPts val="1300"/>
              <a:buFont typeface="Arial"/>
              <a:buNone/>
            </a:pPr>
            <a:r>
              <a:t/>
            </a:r>
            <a:endParaRPr sz="2600">
              <a:solidFill>
                <a:schemeClr val="dk1"/>
              </a:solidFill>
              <a:latin typeface="Arial"/>
              <a:ea typeface="Arial"/>
              <a:cs typeface="Arial"/>
              <a:sym typeface="Arial"/>
            </a:endParaRPr>
          </a:p>
          <a:p>
            <a:pPr indent="0" lvl="0" marL="0" marR="0" rtl="0" algn="just">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sp>
        <p:nvSpPr>
          <p:cNvPr id="471" name="Google Shape;471;p39"/>
          <p:cNvSpPr txBox="1"/>
          <p:nvPr>
            <p:ph type="title"/>
          </p:nvPr>
        </p:nvSpPr>
        <p:spPr>
          <a:xfrm>
            <a:off x="274000" y="675500"/>
            <a:ext cx="1051560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On Linux(Ubuntu 14.05) OS</a:t>
            </a:r>
            <a:endParaRPr b="1" sz="4000"/>
          </a:p>
        </p:txBody>
      </p:sp>
      <p:pic>
        <p:nvPicPr>
          <p:cNvPr id="472" name="Google Shape;472;p39"/>
          <p:cNvPicPr preferRelativeResize="0"/>
          <p:nvPr/>
        </p:nvPicPr>
        <p:blipFill rotWithShape="1">
          <a:blip r:embed="rId3">
            <a:alphaModFix/>
          </a:blip>
          <a:srcRect b="0" l="0" r="0" t="0"/>
          <a:stretch/>
        </p:blipFill>
        <p:spPr>
          <a:xfrm>
            <a:off x="679114" y="5432485"/>
            <a:ext cx="8006945" cy="894743"/>
          </a:xfrm>
          <a:prstGeom prst="rect">
            <a:avLst/>
          </a:prstGeom>
          <a:noFill/>
          <a:ln>
            <a:noFill/>
          </a:ln>
        </p:spPr>
      </p:pic>
      <p:sp>
        <p:nvSpPr>
          <p:cNvPr id="473" name="Google Shape;473;p39"/>
          <p:cNvSpPr/>
          <p:nvPr/>
        </p:nvSpPr>
        <p:spPr>
          <a:xfrm>
            <a:off x="4466896" y="5453505"/>
            <a:ext cx="4067503" cy="316674"/>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4" name="Google Shape;474;p39"/>
          <p:cNvPicPr preferRelativeResize="0"/>
          <p:nvPr/>
        </p:nvPicPr>
        <p:blipFill rotWithShape="1">
          <a:blip r:embed="rId4">
            <a:alphaModFix/>
          </a:blip>
          <a:srcRect b="0" l="0" r="0" t="0"/>
          <a:stretch/>
        </p:blipFill>
        <p:spPr>
          <a:xfrm>
            <a:off x="9369903" y="2343825"/>
            <a:ext cx="2572736" cy="2625674"/>
          </a:xfrm>
          <a:prstGeom prst="rect">
            <a:avLst/>
          </a:prstGeom>
          <a:noFill/>
          <a:ln>
            <a:noFill/>
          </a:ln>
        </p:spPr>
      </p:pic>
      <p:grpSp>
        <p:nvGrpSpPr>
          <p:cNvPr id="475" name="Google Shape;475;p39"/>
          <p:cNvGrpSpPr/>
          <p:nvPr/>
        </p:nvGrpSpPr>
        <p:grpSpPr>
          <a:xfrm>
            <a:off x="679115" y="2292559"/>
            <a:ext cx="8006944" cy="2676940"/>
            <a:chOff x="679115" y="2292559"/>
            <a:chExt cx="8193646" cy="2515214"/>
          </a:xfrm>
        </p:grpSpPr>
        <p:pic>
          <p:nvPicPr>
            <p:cNvPr id="476" name="Google Shape;476;p39"/>
            <p:cNvPicPr preferRelativeResize="0"/>
            <p:nvPr/>
          </p:nvPicPr>
          <p:blipFill rotWithShape="1">
            <a:blip r:embed="rId5">
              <a:alphaModFix/>
            </a:blip>
            <a:srcRect b="0" l="0" r="0" t="0"/>
            <a:stretch/>
          </p:blipFill>
          <p:spPr>
            <a:xfrm>
              <a:off x="679115" y="2292559"/>
              <a:ext cx="8193646" cy="2515214"/>
            </a:xfrm>
            <a:prstGeom prst="rect">
              <a:avLst/>
            </a:prstGeom>
            <a:noFill/>
            <a:ln>
              <a:noFill/>
            </a:ln>
          </p:spPr>
        </p:pic>
        <p:sp>
          <p:nvSpPr>
            <p:cNvPr id="477" name="Google Shape;477;p39"/>
            <p:cNvSpPr/>
            <p:nvPr/>
          </p:nvSpPr>
          <p:spPr>
            <a:xfrm>
              <a:off x="3581399" y="2742558"/>
              <a:ext cx="3838903" cy="269604"/>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275516" y="687426"/>
            <a:ext cx="7449587" cy="575433"/>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lang="en-US"/>
              <a:t>What is the .NET Framework</a:t>
            </a:r>
            <a:endParaRPr/>
          </a:p>
        </p:txBody>
      </p:sp>
      <p:sp>
        <p:nvSpPr>
          <p:cNvPr id="112" name="Google Shape;112;p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113" name="Google Shape;113;p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4"/>
          <p:cNvSpPr txBox="1"/>
          <p:nvPr/>
        </p:nvSpPr>
        <p:spPr>
          <a:xfrm>
            <a:off x="275516" y="1378475"/>
            <a:ext cx="7923320" cy="460638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212121"/>
                </a:solidFill>
                <a:latin typeface="Arial"/>
                <a:ea typeface="Arial"/>
                <a:cs typeface="Arial"/>
                <a:sym typeface="Arial"/>
              </a:rPr>
              <a:t>Microsoft </a:t>
            </a:r>
            <a:r>
              <a:rPr b="1" lang="en-US" sz="2600">
                <a:solidFill>
                  <a:srgbClr val="212121"/>
                </a:solidFill>
                <a:latin typeface="Arial"/>
                <a:ea typeface="Arial"/>
                <a:cs typeface="Arial"/>
                <a:sym typeface="Arial"/>
              </a:rPr>
              <a:t>.NET Framework </a:t>
            </a:r>
            <a:r>
              <a:rPr b="1" lang="en-US" sz="2600">
                <a:solidFill>
                  <a:schemeClr val="dk1"/>
                </a:solidFill>
                <a:latin typeface="Arial"/>
                <a:ea typeface="Arial"/>
                <a:cs typeface="Arial"/>
                <a:sym typeface="Arial"/>
              </a:rPr>
              <a:t>1.0 </a:t>
            </a:r>
            <a:r>
              <a:rPr lang="en-US" sz="2600">
                <a:solidFill>
                  <a:schemeClr val="dk1"/>
                </a:solidFill>
                <a:latin typeface="Arial"/>
                <a:ea typeface="Arial"/>
                <a:cs typeface="Arial"/>
                <a:sym typeface="Arial"/>
              </a:rPr>
              <a:t>was released Feb 13,  2002 </a:t>
            </a:r>
            <a:r>
              <a:rPr lang="en-US" sz="2600">
                <a:solidFill>
                  <a:srgbClr val="212121"/>
                </a:solidFill>
                <a:latin typeface="Arial"/>
                <a:ea typeface="Arial"/>
                <a:cs typeface="Arial"/>
                <a:sym typeface="Arial"/>
              </a:rPr>
              <a:t>is the original implementation of .NET</a:t>
            </a:r>
            <a:endParaRPr/>
          </a:p>
          <a:p>
            <a:pPr indent="-342900" lvl="0" marL="342900" marR="0" rtl="0" algn="just">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Developed and run-on Windows platform only</a:t>
            </a:r>
            <a:endParaRPr/>
          </a:p>
          <a:p>
            <a:pPr indent="-342900" lvl="0" marL="342900" marR="0" rtl="0" algn="just">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Closed</a:t>
            </a:r>
            <a:endParaRPr/>
          </a:p>
          <a:p>
            <a:pPr indent="-342900" lvl="1" marL="342900" marR="0" rtl="0" algn="just">
              <a:spcBef>
                <a:spcPts val="1000"/>
              </a:spcBef>
              <a:spcAft>
                <a:spcPts val="0"/>
              </a:spcAft>
              <a:buClr>
                <a:srgbClr val="973735"/>
              </a:buClr>
              <a:buSzPts val="1300"/>
              <a:buFont typeface="Noto Sans Symbols"/>
              <a:buChar char="◆"/>
            </a:pPr>
            <a:r>
              <a:rPr b="0" i="0" lang="en-US" sz="2600" u="none" cap="none" strike="noStrike">
                <a:solidFill>
                  <a:schemeClr val="dk1"/>
                </a:solidFill>
                <a:latin typeface="Arial"/>
                <a:ea typeface="Arial"/>
                <a:cs typeface="Arial"/>
                <a:sym typeface="Arial"/>
              </a:rPr>
              <a:t>It supports ASP.NET Web Forms, WinForms, WCF, Silverlight, WPF, LINQ, ADO.NET Entity Framework, Parallel LINQ, Task Parallel Library, etc</a:t>
            </a:r>
            <a:endParaRPr b="0" i="0" sz="2600" u="none" cap="none" strike="noStrike">
              <a:solidFill>
                <a:schemeClr val="dk1"/>
              </a:solidFill>
              <a:latin typeface="Arial"/>
              <a:ea typeface="Arial"/>
              <a:cs typeface="Arial"/>
              <a:sym typeface="Arial"/>
            </a:endParaRPr>
          </a:p>
          <a:p>
            <a:pPr indent="-342900" lvl="1" marL="342900" marR="0" rtl="0" algn="just">
              <a:spcBef>
                <a:spcPts val="1000"/>
              </a:spcBef>
              <a:spcAft>
                <a:spcPts val="0"/>
              </a:spcAft>
              <a:buClr>
                <a:srgbClr val="973735"/>
              </a:buClr>
              <a:buSzPts val="1300"/>
              <a:buFont typeface="Noto Sans Symbols"/>
              <a:buChar char="◆"/>
            </a:pPr>
            <a:r>
              <a:rPr b="0" i="0" lang="en-US" sz="2600" u="none" cap="none" strike="noStrike">
                <a:solidFill>
                  <a:srgbClr val="212121"/>
                </a:solidFill>
                <a:latin typeface="Arial"/>
                <a:ea typeface="Arial"/>
                <a:cs typeface="Arial"/>
                <a:sym typeface="Arial"/>
              </a:rPr>
              <a:t>The .</a:t>
            </a:r>
            <a:r>
              <a:rPr b="1" i="0" lang="en-US" sz="2600" u="none" cap="none" strike="noStrike">
                <a:solidFill>
                  <a:srgbClr val="212121"/>
                </a:solidFill>
                <a:latin typeface="Arial"/>
                <a:ea typeface="Arial"/>
                <a:cs typeface="Arial"/>
                <a:sym typeface="Arial"/>
              </a:rPr>
              <a:t>NET Framework 4.8 </a:t>
            </a:r>
            <a:r>
              <a:rPr b="0" i="0" lang="en-US" sz="2600" u="none" cap="none" strike="noStrike">
                <a:solidFill>
                  <a:srgbClr val="212121"/>
                </a:solidFill>
                <a:latin typeface="Arial"/>
                <a:ea typeface="Arial"/>
                <a:cs typeface="Arial"/>
                <a:sym typeface="Arial"/>
              </a:rPr>
              <a:t>version was released on April 18, 2019 </a:t>
            </a:r>
            <a:endParaRPr b="0" i="0" sz="2600" u="none" cap="none" strike="noStrike">
              <a:solidFill>
                <a:schemeClr val="dk1"/>
              </a:solidFill>
              <a:latin typeface="Arial"/>
              <a:ea typeface="Arial"/>
              <a:cs typeface="Arial"/>
              <a:sym typeface="Arial"/>
            </a:endParaRPr>
          </a:p>
        </p:txBody>
      </p:sp>
      <p:grpSp>
        <p:nvGrpSpPr>
          <p:cNvPr id="115" name="Google Shape;115;p4"/>
          <p:cNvGrpSpPr/>
          <p:nvPr/>
        </p:nvGrpSpPr>
        <p:grpSpPr>
          <a:xfrm>
            <a:off x="8717589" y="1133827"/>
            <a:ext cx="3432370" cy="5306040"/>
            <a:chOff x="0" y="114404"/>
            <a:chExt cx="3432370" cy="5306040"/>
          </a:xfrm>
        </p:grpSpPr>
        <p:sp>
          <p:nvSpPr>
            <p:cNvPr id="116" name="Google Shape;116;p4"/>
            <p:cNvSpPr/>
            <p:nvPr/>
          </p:nvSpPr>
          <p:spPr>
            <a:xfrm>
              <a:off x="0" y="365324"/>
              <a:ext cx="3432370" cy="428400"/>
            </a:xfrm>
            <a:prstGeom prst="rect">
              <a:avLst/>
            </a:prstGeom>
            <a:solidFill>
              <a:schemeClr val="lt1">
                <a:alpha val="89803"/>
              </a:schemeClr>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171618" y="114404"/>
              <a:ext cx="2402659" cy="50184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txBox="1"/>
            <p:nvPr/>
          </p:nvSpPr>
          <p:spPr>
            <a:xfrm>
              <a:off x="196116" y="138902"/>
              <a:ext cx="2353663" cy="452844"/>
            </a:xfrm>
            <a:prstGeom prst="rect">
              <a:avLst/>
            </a:prstGeom>
            <a:noFill/>
            <a:ln>
              <a:noFill/>
            </a:ln>
          </p:spPr>
          <p:txBody>
            <a:bodyPr anchorCtr="0" anchor="ctr" bIns="0" lIns="90800" spcFirstLastPara="1" rIns="90800" wrap="square" tIns="0">
              <a:noAutofit/>
            </a:bodyPr>
            <a:lstStyle/>
            <a:p>
              <a:pPr indent="0" lvl="0" marL="0" marR="0" rtl="0" algn="l">
                <a:lnSpc>
                  <a:spcPct val="90000"/>
                </a:lnSpc>
                <a:spcBef>
                  <a:spcPts val="0"/>
                </a:spcBef>
                <a:spcAft>
                  <a:spcPts val="0"/>
                </a:spcAft>
                <a:buClr>
                  <a:schemeClr val="lt1"/>
                </a:buClr>
                <a:buSzPts val="1700"/>
                <a:buFont typeface="Calibri"/>
                <a:buNone/>
              </a:pPr>
              <a:r>
                <a:rPr b="1" lang="en-US" sz="1700">
                  <a:solidFill>
                    <a:schemeClr val="lt1"/>
                  </a:solidFill>
                  <a:latin typeface="Calibri"/>
                  <a:ea typeface="Calibri"/>
                  <a:cs typeface="Calibri"/>
                  <a:sym typeface="Calibri"/>
                </a:rPr>
                <a:t>.NET Framework 1.0</a:t>
              </a:r>
              <a:endParaRPr sz="1700">
                <a:solidFill>
                  <a:schemeClr val="lt1"/>
                </a:solidFill>
                <a:latin typeface="Arial"/>
                <a:ea typeface="Arial"/>
                <a:cs typeface="Arial"/>
                <a:sym typeface="Arial"/>
              </a:endParaRPr>
            </a:p>
          </p:txBody>
        </p:sp>
        <p:sp>
          <p:nvSpPr>
            <p:cNvPr id="119" name="Google Shape;119;p4"/>
            <p:cNvSpPr/>
            <p:nvPr/>
          </p:nvSpPr>
          <p:spPr>
            <a:xfrm>
              <a:off x="0" y="1136444"/>
              <a:ext cx="3432370" cy="428400"/>
            </a:xfrm>
            <a:prstGeom prst="rect">
              <a:avLst/>
            </a:prstGeom>
            <a:solidFill>
              <a:schemeClr val="lt1">
                <a:alpha val="89803"/>
              </a:schemeClr>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171618" y="885524"/>
              <a:ext cx="2402659" cy="50184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txBox="1"/>
            <p:nvPr/>
          </p:nvSpPr>
          <p:spPr>
            <a:xfrm>
              <a:off x="196116" y="910022"/>
              <a:ext cx="2353663" cy="452844"/>
            </a:xfrm>
            <a:prstGeom prst="rect">
              <a:avLst/>
            </a:prstGeom>
            <a:noFill/>
            <a:ln>
              <a:noFill/>
            </a:ln>
          </p:spPr>
          <p:txBody>
            <a:bodyPr anchorCtr="0" anchor="ctr" bIns="0" lIns="90800" spcFirstLastPara="1" rIns="90800" wrap="square" tIns="0">
              <a:noAutofit/>
            </a:bodyPr>
            <a:lstStyle/>
            <a:p>
              <a:pPr indent="0" lvl="0" marL="0" marR="0" rtl="0" algn="l">
                <a:lnSpc>
                  <a:spcPct val="90000"/>
                </a:lnSpc>
                <a:spcBef>
                  <a:spcPts val="0"/>
                </a:spcBef>
                <a:spcAft>
                  <a:spcPts val="0"/>
                </a:spcAft>
                <a:buClr>
                  <a:schemeClr val="lt1"/>
                </a:buClr>
                <a:buSzPts val="1700"/>
                <a:buFont typeface="Calibri"/>
                <a:buNone/>
              </a:pPr>
              <a:r>
                <a:rPr b="1" lang="en-US" sz="1700">
                  <a:solidFill>
                    <a:schemeClr val="lt1"/>
                  </a:solidFill>
                  <a:latin typeface="Calibri"/>
                  <a:ea typeface="Calibri"/>
                  <a:cs typeface="Calibri"/>
                  <a:sym typeface="Calibri"/>
                </a:rPr>
                <a:t>.NET Framework 1.1</a:t>
              </a:r>
              <a:endParaRPr sz="1700">
                <a:solidFill>
                  <a:schemeClr val="lt1"/>
                </a:solidFill>
                <a:latin typeface="Arial"/>
                <a:ea typeface="Arial"/>
                <a:cs typeface="Arial"/>
                <a:sym typeface="Arial"/>
              </a:endParaRPr>
            </a:p>
          </p:txBody>
        </p:sp>
        <p:sp>
          <p:nvSpPr>
            <p:cNvPr id="122" name="Google Shape;122;p4"/>
            <p:cNvSpPr/>
            <p:nvPr/>
          </p:nvSpPr>
          <p:spPr>
            <a:xfrm>
              <a:off x="0" y="1907564"/>
              <a:ext cx="3432370" cy="428400"/>
            </a:xfrm>
            <a:prstGeom prst="rect">
              <a:avLst/>
            </a:prstGeom>
            <a:solidFill>
              <a:schemeClr val="lt1">
                <a:alpha val="89803"/>
              </a:schemeClr>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171618" y="1656644"/>
              <a:ext cx="2402659" cy="501840"/>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txBox="1"/>
            <p:nvPr/>
          </p:nvSpPr>
          <p:spPr>
            <a:xfrm>
              <a:off x="196116" y="1681142"/>
              <a:ext cx="2353663" cy="452844"/>
            </a:xfrm>
            <a:prstGeom prst="rect">
              <a:avLst/>
            </a:prstGeom>
            <a:noFill/>
            <a:ln>
              <a:noFill/>
            </a:ln>
          </p:spPr>
          <p:txBody>
            <a:bodyPr anchorCtr="0" anchor="ctr" bIns="0" lIns="90800" spcFirstLastPara="1" rIns="90800" wrap="square" tIns="0">
              <a:noAutofit/>
            </a:bodyPr>
            <a:lstStyle/>
            <a:p>
              <a:pPr indent="0" lvl="0" marL="0" marR="0" rtl="0" algn="l">
                <a:lnSpc>
                  <a:spcPct val="90000"/>
                </a:lnSpc>
                <a:spcBef>
                  <a:spcPts val="0"/>
                </a:spcBef>
                <a:spcAft>
                  <a:spcPts val="0"/>
                </a:spcAft>
                <a:buClr>
                  <a:schemeClr val="lt1"/>
                </a:buClr>
                <a:buSzPts val="1700"/>
                <a:buFont typeface="Calibri"/>
                <a:buNone/>
              </a:pPr>
              <a:r>
                <a:rPr b="1" lang="en-US" sz="1700">
                  <a:solidFill>
                    <a:schemeClr val="lt1"/>
                  </a:solidFill>
                  <a:latin typeface="Calibri"/>
                  <a:ea typeface="Calibri"/>
                  <a:cs typeface="Calibri"/>
                  <a:sym typeface="Calibri"/>
                </a:rPr>
                <a:t>.NET Framework 2.0</a:t>
              </a:r>
              <a:endParaRPr sz="1700">
                <a:solidFill>
                  <a:schemeClr val="lt1"/>
                </a:solidFill>
                <a:latin typeface="Arial"/>
                <a:ea typeface="Arial"/>
                <a:cs typeface="Arial"/>
                <a:sym typeface="Arial"/>
              </a:endParaRPr>
            </a:p>
          </p:txBody>
        </p:sp>
        <p:sp>
          <p:nvSpPr>
            <p:cNvPr id="125" name="Google Shape;125;p4"/>
            <p:cNvSpPr/>
            <p:nvPr/>
          </p:nvSpPr>
          <p:spPr>
            <a:xfrm>
              <a:off x="0" y="2678684"/>
              <a:ext cx="3432370" cy="4284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171618" y="2427764"/>
              <a:ext cx="2402659" cy="50184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196116" y="2452262"/>
              <a:ext cx="2353663" cy="452844"/>
            </a:xfrm>
            <a:prstGeom prst="rect">
              <a:avLst/>
            </a:prstGeom>
            <a:noFill/>
            <a:ln>
              <a:noFill/>
            </a:ln>
          </p:spPr>
          <p:txBody>
            <a:bodyPr anchorCtr="0" anchor="ctr" bIns="0" lIns="90800" spcFirstLastPara="1" rIns="90800" wrap="square" tIns="0">
              <a:noAutofit/>
            </a:bodyPr>
            <a:lstStyle/>
            <a:p>
              <a:pPr indent="0" lvl="0" marL="0" marR="0" rtl="0" algn="l">
                <a:lnSpc>
                  <a:spcPct val="90000"/>
                </a:lnSpc>
                <a:spcBef>
                  <a:spcPts val="0"/>
                </a:spcBef>
                <a:spcAft>
                  <a:spcPts val="0"/>
                </a:spcAft>
                <a:buClr>
                  <a:schemeClr val="lt1"/>
                </a:buClr>
                <a:buSzPts val="1700"/>
                <a:buFont typeface="Calibri"/>
                <a:buNone/>
              </a:pPr>
              <a:r>
                <a:rPr b="1" lang="en-US" sz="1700">
                  <a:solidFill>
                    <a:schemeClr val="lt1"/>
                  </a:solidFill>
                  <a:latin typeface="Calibri"/>
                  <a:ea typeface="Calibri"/>
                  <a:cs typeface="Calibri"/>
                  <a:sym typeface="Calibri"/>
                </a:rPr>
                <a:t>.NET Framework 3.0</a:t>
              </a:r>
              <a:endParaRPr sz="1700">
                <a:solidFill>
                  <a:schemeClr val="lt1"/>
                </a:solidFill>
                <a:latin typeface="Arial"/>
                <a:ea typeface="Arial"/>
                <a:cs typeface="Arial"/>
                <a:sym typeface="Arial"/>
              </a:endParaRPr>
            </a:p>
          </p:txBody>
        </p:sp>
        <p:sp>
          <p:nvSpPr>
            <p:cNvPr id="128" name="Google Shape;128;p4"/>
            <p:cNvSpPr/>
            <p:nvPr/>
          </p:nvSpPr>
          <p:spPr>
            <a:xfrm>
              <a:off x="0" y="3449804"/>
              <a:ext cx="3432370" cy="428400"/>
            </a:xfrm>
            <a:prstGeom prst="rect">
              <a:avLst/>
            </a:prstGeom>
            <a:solidFill>
              <a:schemeClr val="lt1">
                <a:alpha val="89803"/>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171618" y="3198884"/>
              <a:ext cx="2402659" cy="50184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txBox="1"/>
            <p:nvPr/>
          </p:nvSpPr>
          <p:spPr>
            <a:xfrm>
              <a:off x="196116" y="3223382"/>
              <a:ext cx="2353663" cy="452844"/>
            </a:xfrm>
            <a:prstGeom prst="rect">
              <a:avLst/>
            </a:prstGeom>
            <a:noFill/>
            <a:ln>
              <a:noFill/>
            </a:ln>
          </p:spPr>
          <p:txBody>
            <a:bodyPr anchorCtr="0" anchor="ctr" bIns="0" lIns="90800" spcFirstLastPara="1" rIns="90800" wrap="square" tIns="0">
              <a:noAutofit/>
            </a:bodyPr>
            <a:lstStyle/>
            <a:p>
              <a:pPr indent="0" lvl="0" marL="0" marR="0" rtl="0" algn="l">
                <a:lnSpc>
                  <a:spcPct val="90000"/>
                </a:lnSpc>
                <a:spcBef>
                  <a:spcPts val="0"/>
                </a:spcBef>
                <a:spcAft>
                  <a:spcPts val="0"/>
                </a:spcAft>
                <a:buClr>
                  <a:schemeClr val="lt1"/>
                </a:buClr>
                <a:buSzPts val="1700"/>
                <a:buFont typeface="Calibri"/>
                <a:buNone/>
              </a:pPr>
              <a:r>
                <a:rPr b="1" lang="en-US" sz="1700">
                  <a:solidFill>
                    <a:schemeClr val="lt1"/>
                  </a:solidFill>
                  <a:latin typeface="Calibri"/>
                  <a:ea typeface="Calibri"/>
                  <a:cs typeface="Calibri"/>
                  <a:sym typeface="Calibri"/>
                </a:rPr>
                <a:t>.NET Framework 3.5</a:t>
              </a:r>
              <a:endParaRPr sz="1700">
                <a:solidFill>
                  <a:schemeClr val="lt1"/>
                </a:solidFill>
                <a:latin typeface="Arial"/>
                <a:ea typeface="Arial"/>
                <a:cs typeface="Arial"/>
                <a:sym typeface="Arial"/>
              </a:endParaRPr>
            </a:p>
          </p:txBody>
        </p:sp>
        <p:sp>
          <p:nvSpPr>
            <p:cNvPr id="131" name="Google Shape;131;p4"/>
            <p:cNvSpPr/>
            <p:nvPr/>
          </p:nvSpPr>
          <p:spPr>
            <a:xfrm>
              <a:off x="0" y="4220924"/>
              <a:ext cx="3432370" cy="428400"/>
            </a:xfrm>
            <a:prstGeom prst="rect">
              <a:avLst/>
            </a:prstGeom>
            <a:solidFill>
              <a:schemeClr val="lt1">
                <a:alpha val="89803"/>
              </a:schemeClr>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171618" y="3970004"/>
              <a:ext cx="2402659" cy="50184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txBox="1"/>
            <p:nvPr/>
          </p:nvSpPr>
          <p:spPr>
            <a:xfrm>
              <a:off x="196116" y="3994502"/>
              <a:ext cx="2353663" cy="452844"/>
            </a:xfrm>
            <a:prstGeom prst="rect">
              <a:avLst/>
            </a:prstGeom>
            <a:noFill/>
            <a:ln>
              <a:noFill/>
            </a:ln>
          </p:spPr>
          <p:txBody>
            <a:bodyPr anchorCtr="0" anchor="ctr" bIns="0" lIns="90800" spcFirstLastPara="1" rIns="90800" wrap="square" tIns="0">
              <a:noAutofit/>
            </a:bodyPr>
            <a:lstStyle/>
            <a:p>
              <a:pPr indent="0" lvl="0" marL="0" marR="0" rtl="0" algn="l">
                <a:lnSpc>
                  <a:spcPct val="90000"/>
                </a:lnSpc>
                <a:spcBef>
                  <a:spcPts val="0"/>
                </a:spcBef>
                <a:spcAft>
                  <a:spcPts val="0"/>
                </a:spcAft>
                <a:buClr>
                  <a:schemeClr val="lt1"/>
                </a:buClr>
                <a:buSzPts val="1700"/>
                <a:buFont typeface="Calibri"/>
                <a:buNone/>
              </a:pPr>
              <a:r>
                <a:rPr b="1" lang="en-US" sz="1700">
                  <a:solidFill>
                    <a:schemeClr val="lt1"/>
                  </a:solidFill>
                  <a:latin typeface="Calibri"/>
                  <a:ea typeface="Calibri"/>
                  <a:cs typeface="Calibri"/>
                  <a:sym typeface="Calibri"/>
                </a:rPr>
                <a:t>.NET Framework 4.0</a:t>
              </a:r>
              <a:endParaRPr sz="1700">
                <a:solidFill>
                  <a:schemeClr val="lt1"/>
                </a:solidFill>
                <a:latin typeface="Arial"/>
                <a:ea typeface="Arial"/>
                <a:cs typeface="Arial"/>
                <a:sym typeface="Arial"/>
              </a:endParaRPr>
            </a:p>
          </p:txBody>
        </p:sp>
        <p:sp>
          <p:nvSpPr>
            <p:cNvPr id="134" name="Google Shape;134;p4"/>
            <p:cNvSpPr/>
            <p:nvPr/>
          </p:nvSpPr>
          <p:spPr>
            <a:xfrm>
              <a:off x="0" y="4992044"/>
              <a:ext cx="3432370" cy="428400"/>
            </a:xfrm>
            <a:prstGeom prst="rect">
              <a:avLst/>
            </a:prstGeom>
            <a:solidFill>
              <a:schemeClr val="lt1">
                <a:alpha val="89803"/>
              </a:schemeClr>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71618" y="4741124"/>
              <a:ext cx="2402659" cy="50184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txBox="1"/>
            <p:nvPr/>
          </p:nvSpPr>
          <p:spPr>
            <a:xfrm>
              <a:off x="196116" y="4765622"/>
              <a:ext cx="2353663" cy="452844"/>
            </a:xfrm>
            <a:prstGeom prst="rect">
              <a:avLst/>
            </a:prstGeom>
            <a:noFill/>
            <a:ln>
              <a:noFill/>
            </a:ln>
          </p:spPr>
          <p:txBody>
            <a:bodyPr anchorCtr="0" anchor="ctr" bIns="0" lIns="90800" spcFirstLastPara="1" rIns="90800" wrap="square" tIns="0">
              <a:noAutofit/>
            </a:bodyPr>
            <a:lstStyle/>
            <a:p>
              <a:pPr indent="0" lvl="0" marL="0" marR="0" rtl="0" algn="l">
                <a:lnSpc>
                  <a:spcPct val="90000"/>
                </a:lnSpc>
                <a:spcBef>
                  <a:spcPts val="0"/>
                </a:spcBef>
                <a:spcAft>
                  <a:spcPts val="0"/>
                </a:spcAft>
                <a:buClr>
                  <a:schemeClr val="lt1"/>
                </a:buClr>
                <a:buSzPts val="1700"/>
                <a:buFont typeface="Calibri"/>
                <a:buNone/>
              </a:pPr>
              <a:r>
                <a:rPr b="1" lang="en-US" sz="1700">
                  <a:solidFill>
                    <a:schemeClr val="lt1"/>
                  </a:solidFill>
                  <a:latin typeface="Calibri"/>
                  <a:ea typeface="Calibri"/>
                  <a:cs typeface="Calibri"/>
                  <a:sym typeface="Calibri"/>
                </a:rPr>
                <a:t>.NET Framework 4.5</a:t>
              </a:r>
              <a:endParaRPr sz="1700">
                <a:solidFill>
                  <a:schemeClr val="lt1"/>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0"/>
          <p:cNvSpPr txBox="1"/>
          <p:nvPr>
            <p:ph type="title"/>
          </p:nvPr>
        </p:nvSpPr>
        <p:spPr>
          <a:xfrm>
            <a:off x="585951" y="656944"/>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Compilation Process .NET Application</a:t>
            </a:r>
            <a:endParaRPr b="1" sz="4000"/>
          </a:p>
        </p:txBody>
      </p:sp>
      <p:sp>
        <p:nvSpPr>
          <p:cNvPr id="484" name="Google Shape;484;p4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485" name="Google Shape;485;p4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6" name="Google Shape;486;p40"/>
          <p:cNvPicPr preferRelativeResize="0"/>
          <p:nvPr/>
        </p:nvPicPr>
        <p:blipFill rotWithShape="1">
          <a:blip r:embed="rId3">
            <a:alphaModFix/>
          </a:blip>
          <a:srcRect b="0" l="0" r="0" t="0"/>
          <a:stretch/>
        </p:blipFill>
        <p:spPr>
          <a:xfrm>
            <a:off x="1143118" y="1368747"/>
            <a:ext cx="9905763" cy="5038642"/>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1"/>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493" name="Google Shape;493;p4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94" name="Google Shape;494;p41"/>
          <p:cNvSpPr txBox="1"/>
          <p:nvPr/>
        </p:nvSpPr>
        <p:spPr>
          <a:xfrm>
            <a:off x="183928" y="1393097"/>
            <a:ext cx="11971283" cy="518603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compiler used by the dotnet CLI tool converts .NET source code(C#/VB/C++,..)  into </a:t>
            </a:r>
            <a:r>
              <a:rPr b="1" lang="en-US" sz="2600">
                <a:solidFill>
                  <a:srgbClr val="111111"/>
                </a:solidFill>
                <a:latin typeface="Arial"/>
                <a:ea typeface="Arial"/>
                <a:cs typeface="Arial"/>
                <a:sym typeface="Arial"/>
              </a:rPr>
              <a:t>Intermediate Language </a:t>
            </a:r>
            <a:r>
              <a:rPr lang="en-US" sz="2600">
                <a:solidFill>
                  <a:srgbClr val="111111"/>
                </a:solidFill>
                <a:latin typeface="Arial"/>
                <a:ea typeface="Arial"/>
                <a:cs typeface="Arial"/>
                <a:sym typeface="Arial"/>
              </a:rPr>
              <a:t>(IL) code, and stores the IL in an assembly (a </a:t>
            </a:r>
            <a:r>
              <a:rPr b="1" lang="en-US" sz="2600">
                <a:solidFill>
                  <a:srgbClr val="111111"/>
                </a:solidFill>
                <a:latin typeface="Arial"/>
                <a:ea typeface="Arial"/>
                <a:cs typeface="Arial"/>
                <a:sym typeface="Arial"/>
              </a:rPr>
              <a:t>DLL</a:t>
            </a:r>
            <a:r>
              <a:rPr lang="en-US" sz="2600">
                <a:solidFill>
                  <a:srgbClr val="111111"/>
                </a:solidFill>
                <a:latin typeface="Arial"/>
                <a:ea typeface="Arial"/>
                <a:cs typeface="Arial"/>
                <a:sym typeface="Arial"/>
              </a:rPr>
              <a:t> or </a:t>
            </a:r>
            <a:r>
              <a:rPr b="1" lang="en-US" sz="2600">
                <a:solidFill>
                  <a:srgbClr val="111111"/>
                </a:solidFill>
                <a:latin typeface="Arial"/>
                <a:ea typeface="Arial"/>
                <a:cs typeface="Arial"/>
                <a:sym typeface="Arial"/>
              </a:rPr>
              <a:t>EXE</a:t>
            </a:r>
            <a:r>
              <a:rPr lang="en-US" sz="2600">
                <a:solidFill>
                  <a:srgbClr val="111111"/>
                </a:solidFill>
                <a:latin typeface="Arial"/>
                <a:ea typeface="Arial"/>
                <a:cs typeface="Arial"/>
                <a:sym typeface="Arial"/>
              </a:rPr>
              <a:t> file).</a:t>
            </a:r>
            <a:endParaRPr/>
          </a:p>
          <a:p>
            <a:pPr indent="-347663" lvl="0" marL="747713" marR="0" rtl="0" algn="just">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IL code statements are like assembly language instructions, but they are executed by .NET Core's virtual machine, known as the </a:t>
            </a:r>
            <a:r>
              <a:rPr b="1" lang="en-US" sz="2300">
                <a:solidFill>
                  <a:srgbClr val="111111"/>
                </a:solidFill>
                <a:latin typeface="Arial"/>
                <a:ea typeface="Arial"/>
                <a:cs typeface="Arial"/>
                <a:sym typeface="Arial"/>
              </a:rPr>
              <a:t>CoreCLR</a:t>
            </a:r>
            <a:r>
              <a:rPr lang="en-US" sz="2300">
                <a:solidFill>
                  <a:srgbClr val="111111"/>
                </a:solidFill>
                <a:latin typeface="Arial"/>
                <a:ea typeface="Arial"/>
                <a:cs typeface="Arial"/>
                <a:sym typeface="Arial"/>
              </a:rPr>
              <a:t>.</a:t>
            </a:r>
            <a:endParaRPr/>
          </a:p>
          <a:p>
            <a:pPr indent="-342900" lvl="0" marL="342900" marR="0" rtl="0" algn="just">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At runtime, the </a:t>
            </a:r>
            <a:r>
              <a:rPr b="1" lang="en-US" sz="2600">
                <a:solidFill>
                  <a:srgbClr val="111111"/>
                </a:solidFill>
                <a:latin typeface="Arial"/>
                <a:ea typeface="Arial"/>
                <a:cs typeface="Arial"/>
                <a:sym typeface="Arial"/>
              </a:rPr>
              <a:t>CoreCLR</a:t>
            </a:r>
            <a:r>
              <a:rPr lang="en-US" sz="2600">
                <a:solidFill>
                  <a:srgbClr val="111111"/>
                </a:solidFill>
                <a:latin typeface="Arial"/>
                <a:ea typeface="Arial"/>
                <a:cs typeface="Arial"/>
                <a:sym typeface="Arial"/>
              </a:rPr>
              <a:t> loads the IL code from the assembly, JIT compiles it into native CPU instructions, and then it is executed by the CPU on your machine.</a:t>
            </a:r>
            <a:endParaRPr/>
          </a:p>
          <a:p>
            <a:pPr indent="-342900" lvl="0" marL="342900" marR="0" rtl="0" algn="just">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benefit of this two-step compilation process is that Microsoft can create CLRs for Linux and macOS as well as for Windows. The same IL code runs everywhere because of the second compilation process that generates code for the native operating system and CPU ...</a:t>
            </a:r>
            <a:endParaRPr/>
          </a:p>
        </p:txBody>
      </p:sp>
      <p:sp>
        <p:nvSpPr>
          <p:cNvPr id="495" name="Google Shape;495;p41"/>
          <p:cNvSpPr txBox="1"/>
          <p:nvPr>
            <p:ph type="title"/>
          </p:nvPr>
        </p:nvSpPr>
        <p:spPr>
          <a:xfrm>
            <a:off x="417785" y="698985"/>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Compilation Process .NET Application</a:t>
            </a:r>
            <a:endParaRPr b="1" sz="4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2"/>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02" name="Google Shape;502;p4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03" name="Google Shape;503;p42"/>
          <p:cNvSpPr txBox="1"/>
          <p:nvPr/>
        </p:nvSpPr>
        <p:spPr>
          <a:xfrm>
            <a:off x="396764" y="1455643"/>
            <a:ext cx="11553498" cy="172804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CIL is a platform-neutral intermediate language (formerly called Microsoft Intermediate Language or MSIL) that represents the intermediate language binary instruction set defined by the CLI. It is a stack-based object-oriented assembly language that represents the code in byte-code format</a:t>
            </a:r>
            <a:endParaRPr/>
          </a:p>
        </p:txBody>
      </p:sp>
      <p:sp>
        <p:nvSpPr>
          <p:cNvPr id="504" name="Google Shape;504;p42"/>
          <p:cNvSpPr txBox="1"/>
          <p:nvPr>
            <p:ph type="title"/>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Common Intermediate Language (CIL)</a:t>
            </a:r>
            <a:endParaRPr/>
          </a:p>
        </p:txBody>
      </p:sp>
      <p:pic>
        <p:nvPicPr>
          <p:cNvPr id="505" name="Google Shape;505;p42"/>
          <p:cNvPicPr preferRelativeResize="0"/>
          <p:nvPr/>
        </p:nvPicPr>
        <p:blipFill rotWithShape="1">
          <a:blip r:embed="rId3">
            <a:alphaModFix/>
          </a:blip>
          <a:srcRect b="0" l="0" r="0" t="0"/>
          <a:stretch/>
        </p:blipFill>
        <p:spPr>
          <a:xfrm>
            <a:off x="327192" y="3343891"/>
            <a:ext cx="4444501" cy="2345709"/>
          </a:xfrm>
          <a:prstGeom prst="rect">
            <a:avLst/>
          </a:prstGeom>
          <a:noFill/>
          <a:ln cap="flat" cmpd="sng" w="9525">
            <a:solidFill>
              <a:schemeClr val="accent1"/>
            </a:solidFill>
            <a:prstDash val="solid"/>
            <a:round/>
            <a:headEnd len="sm" w="sm" type="none"/>
            <a:tailEnd len="sm" w="sm" type="none"/>
          </a:ln>
        </p:spPr>
      </p:pic>
      <p:pic>
        <p:nvPicPr>
          <p:cNvPr id="506" name="Google Shape;506;p42"/>
          <p:cNvPicPr preferRelativeResize="0"/>
          <p:nvPr/>
        </p:nvPicPr>
        <p:blipFill rotWithShape="1">
          <a:blip r:embed="rId4">
            <a:alphaModFix/>
          </a:blip>
          <a:srcRect b="0" l="0" r="0" t="0"/>
          <a:stretch/>
        </p:blipFill>
        <p:spPr>
          <a:xfrm>
            <a:off x="4992414" y="3343891"/>
            <a:ext cx="7105903" cy="2345708"/>
          </a:xfrm>
          <a:prstGeom prst="rect">
            <a:avLst/>
          </a:prstGeom>
          <a:noFill/>
          <a:ln cap="flat" cmpd="sng" w="9525">
            <a:solidFill>
              <a:schemeClr val="accent1"/>
            </a:solidFill>
            <a:prstDash val="solid"/>
            <a:round/>
            <a:headEnd len="sm" w="sm" type="none"/>
            <a:tailEnd len="sm" w="sm" type="none"/>
          </a:ln>
        </p:spPr>
      </p:pic>
      <p:sp>
        <p:nvSpPr>
          <p:cNvPr id="507" name="Google Shape;507;p42"/>
          <p:cNvSpPr txBox="1"/>
          <p:nvPr/>
        </p:nvSpPr>
        <p:spPr>
          <a:xfrm>
            <a:off x="1322989" y="5786306"/>
            <a:ext cx="2258411" cy="44627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n-US" sz="2300" u="sng">
                <a:solidFill>
                  <a:srgbClr val="111111"/>
                </a:solidFill>
                <a:latin typeface="Arial"/>
                <a:ea typeface="Arial"/>
                <a:cs typeface="Arial"/>
                <a:sym typeface="Arial"/>
              </a:rPr>
              <a:t>C# source code</a:t>
            </a:r>
            <a:endParaRPr/>
          </a:p>
        </p:txBody>
      </p:sp>
      <p:sp>
        <p:nvSpPr>
          <p:cNvPr id="508" name="Google Shape;508;p42"/>
          <p:cNvSpPr txBox="1"/>
          <p:nvPr/>
        </p:nvSpPr>
        <p:spPr>
          <a:xfrm>
            <a:off x="8261705" y="5786305"/>
            <a:ext cx="1681082" cy="44627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n-US" sz="2300" u="sng">
                <a:solidFill>
                  <a:srgbClr val="111111"/>
                </a:solidFill>
                <a:latin typeface="Arial"/>
                <a:ea typeface="Arial"/>
                <a:cs typeface="Arial"/>
                <a:sym typeface="Arial"/>
              </a:rPr>
              <a:t>MSIL code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3"/>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15" name="Google Shape;515;p4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16" name="Google Shape;516;p43"/>
          <p:cNvSpPr txBox="1"/>
          <p:nvPr>
            <p:ph type="title"/>
          </p:nvPr>
        </p:nvSpPr>
        <p:spPr>
          <a:xfrm>
            <a:off x="396764" y="67796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Introduction to Visual Studio.NET</a:t>
            </a:r>
            <a:endParaRPr/>
          </a:p>
        </p:txBody>
      </p:sp>
      <p:sp>
        <p:nvSpPr>
          <p:cNvPr id="517" name="Google Shape;517;p43"/>
          <p:cNvSpPr txBox="1"/>
          <p:nvPr/>
        </p:nvSpPr>
        <p:spPr>
          <a:xfrm>
            <a:off x="1" y="1471718"/>
            <a:ext cx="12192000" cy="169277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b="0" i="0" lang="en-US" sz="2600">
                <a:solidFill>
                  <a:srgbClr val="262524"/>
                </a:solidFill>
                <a:latin typeface="Arial"/>
                <a:ea typeface="Arial"/>
                <a:cs typeface="Arial"/>
                <a:sym typeface="Arial"/>
              </a:rPr>
              <a:t>Visual Studio is one of the most famous IDE’s has been using for the last few years. Microsoft developed it. It is used to create a computer program, web applications, and EXE files, etc. The first version of its kind was launched in 1997. And now the latest version available in the market is Visual Studio 2019.</a:t>
            </a:r>
            <a:endParaRPr sz="2600">
              <a:solidFill>
                <a:srgbClr val="111111"/>
              </a:solidFill>
              <a:latin typeface="Arial"/>
              <a:ea typeface="Arial"/>
              <a:cs typeface="Arial"/>
              <a:sym typeface="Arial"/>
            </a:endParaRPr>
          </a:p>
        </p:txBody>
      </p:sp>
      <p:pic>
        <p:nvPicPr>
          <p:cNvPr id="518" name="Google Shape;518;p43"/>
          <p:cNvPicPr preferRelativeResize="0"/>
          <p:nvPr/>
        </p:nvPicPr>
        <p:blipFill rotWithShape="1">
          <a:blip r:embed="rId3">
            <a:alphaModFix/>
          </a:blip>
          <a:srcRect b="0" l="0" r="0" t="0"/>
          <a:stretch/>
        </p:blipFill>
        <p:spPr>
          <a:xfrm>
            <a:off x="241738" y="3212021"/>
            <a:ext cx="5118537" cy="1347078"/>
          </a:xfrm>
          <a:prstGeom prst="rect">
            <a:avLst/>
          </a:prstGeom>
          <a:noFill/>
          <a:ln>
            <a:noFill/>
          </a:ln>
        </p:spPr>
      </p:pic>
      <p:pic>
        <p:nvPicPr>
          <p:cNvPr id="519" name="Google Shape;519;p43"/>
          <p:cNvPicPr preferRelativeResize="0"/>
          <p:nvPr/>
        </p:nvPicPr>
        <p:blipFill rotWithShape="1">
          <a:blip r:embed="rId4">
            <a:alphaModFix/>
          </a:blip>
          <a:srcRect b="0" l="0" r="0" t="0"/>
          <a:stretch/>
        </p:blipFill>
        <p:spPr>
          <a:xfrm>
            <a:off x="6067933" y="3278917"/>
            <a:ext cx="6124067" cy="3154004"/>
          </a:xfrm>
          <a:prstGeom prst="rect">
            <a:avLst/>
          </a:prstGeom>
          <a:noFill/>
          <a:ln>
            <a:noFill/>
          </a:ln>
        </p:spPr>
      </p:pic>
      <p:sp>
        <p:nvSpPr>
          <p:cNvPr id="520" name="Google Shape;520;p43"/>
          <p:cNvSpPr/>
          <p:nvPr/>
        </p:nvSpPr>
        <p:spPr>
          <a:xfrm>
            <a:off x="9551276" y="923642"/>
            <a:ext cx="2401614" cy="609600"/>
          </a:xfrm>
          <a:prstGeom prst="ellipse">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Read by yourself</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4"/>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27" name="Google Shape;527;p4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28" name="Google Shape;528;p44"/>
          <p:cNvSpPr txBox="1"/>
          <p:nvPr>
            <p:ph type="title"/>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Introduction to Visual Studio.NET</a:t>
            </a:r>
            <a:endParaRPr/>
          </a:p>
        </p:txBody>
      </p:sp>
      <p:sp>
        <p:nvSpPr>
          <p:cNvPr id="529" name="Google Shape;529;p44"/>
          <p:cNvSpPr txBox="1"/>
          <p:nvPr/>
        </p:nvSpPr>
        <p:spPr>
          <a:xfrm>
            <a:off x="325821" y="1702604"/>
            <a:ext cx="11540358" cy="434990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b="1" i="0" lang="en-US" sz="2600">
                <a:solidFill>
                  <a:srgbClr val="262524"/>
                </a:solidFill>
                <a:latin typeface="Arial"/>
                <a:ea typeface="Arial"/>
                <a:cs typeface="Arial"/>
                <a:sym typeface="Arial"/>
              </a:rPr>
              <a:t>New User Experienced Start Window</a:t>
            </a:r>
            <a:r>
              <a:rPr b="0" i="0" lang="en-US" sz="2600">
                <a:solidFill>
                  <a:srgbClr val="262524"/>
                </a:solidFill>
                <a:latin typeface="Arial"/>
                <a:ea typeface="Arial"/>
                <a:cs typeface="Arial"/>
                <a:sym typeface="Arial"/>
              </a:rPr>
              <a:t>: Check out the code, Open a project, Open a folder and Create a new project   </a:t>
            </a:r>
            <a:endParaRPr/>
          </a:p>
          <a:p>
            <a:pPr indent="-342900" lvl="0" marL="342900" marR="0" rtl="0" algn="just">
              <a:spcBef>
                <a:spcPts val="1000"/>
              </a:spcBef>
              <a:spcAft>
                <a:spcPts val="0"/>
              </a:spcAft>
              <a:buClr>
                <a:srgbClr val="973735"/>
              </a:buClr>
              <a:buSzPts val="1300"/>
              <a:buFont typeface="Noto Sans Symbols"/>
              <a:buChar char="◆"/>
            </a:pPr>
            <a:r>
              <a:rPr b="1" i="0" lang="en-US" sz="2600">
                <a:solidFill>
                  <a:srgbClr val="262524"/>
                </a:solidFill>
                <a:latin typeface="Arial"/>
                <a:ea typeface="Arial"/>
                <a:cs typeface="Arial"/>
                <a:sym typeface="Arial"/>
              </a:rPr>
              <a:t>Visual Studio Live Share</a:t>
            </a:r>
            <a:r>
              <a:rPr lang="en-US" sz="2600">
                <a:solidFill>
                  <a:srgbClr val="262524"/>
                </a:solidFill>
                <a:latin typeface="Arial"/>
                <a:ea typeface="Arial"/>
                <a:cs typeface="Arial"/>
                <a:sym typeface="Arial"/>
              </a:rPr>
              <a:t>: Live Share is a developer service in Visual Studio 2019. This feature directly enables to share code context and debugging process with your teammates and get live access within Visual Studio itself like Google document services.</a:t>
            </a:r>
            <a:endParaRPr/>
          </a:p>
          <a:p>
            <a:pPr indent="-342900" lvl="0" marL="342900" marR="0" rtl="0" algn="just">
              <a:spcBef>
                <a:spcPts val="1000"/>
              </a:spcBef>
              <a:spcAft>
                <a:spcPts val="0"/>
              </a:spcAft>
              <a:buClr>
                <a:srgbClr val="973735"/>
              </a:buClr>
              <a:buSzPts val="1300"/>
              <a:buFont typeface="Noto Sans Symbols"/>
              <a:buChar char="◆"/>
            </a:pPr>
            <a:r>
              <a:rPr b="1" lang="en-US" sz="2600">
                <a:solidFill>
                  <a:srgbClr val="262524"/>
                </a:solidFill>
                <a:latin typeface="Arial"/>
                <a:ea typeface="Arial"/>
                <a:cs typeface="Arial"/>
                <a:sym typeface="Arial"/>
              </a:rPr>
              <a:t>Improved Refactoring: </a:t>
            </a:r>
            <a:r>
              <a:rPr lang="en-US" sz="2600">
                <a:solidFill>
                  <a:srgbClr val="262524"/>
                </a:solidFill>
                <a:latin typeface="Arial"/>
                <a:ea typeface="Arial"/>
                <a:cs typeface="Arial"/>
                <a:sym typeface="Arial"/>
              </a:rPr>
              <a:t>Refactoring in any IDE will highly helpful for developers. In Visual Studio 2019 these refactorings will come up with new advanced features, and these are used to organize your code in a structured manner.</a:t>
            </a:r>
            <a:endParaRPr sz="2600">
              <a:solidFill>
                <a:srgbClr val="111111"/>
              </a:solidFill>
              <a:latin typeface="Arial"/>
              <a:ea typeface="Arial"/>
              <a:cs typeface="Arial"/>
              <a:sym typeface="Arial"/>
            </a:endParaRPr>
          </a:p>
        </p:txBody>
      </p:sp>
      <p:sp>
        <p:nvSpPr>
          <p:cNvPr id="530" name="Google Shape;530;p44"/>
          <p:cNvSpPr/>
          <p:nvPr/>
        </p:nvSpPr>
        <p:spPr>
          <a:xfrm>
            <a:off x="9393622" y="1007722"/>
            <a:ext cx="2401614" cy="609600"/>
          </a:xfrm>
          <a:prstGeom prst="ellipse">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Read by yourself</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5"/>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37" name="Google Shape;537;p4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38" name="Google Shape;538;p45"/>
          <p:cNvSpPr txBox="1"/>
          <p:nvPr>
            <p:ph type="title"/>
          </p:nvPr>
        </p:nvSpPr>
        <p:spPr>
          <a:xfrm>
            <a:off x="535656" y="826568"/>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Introduction to Visual Studio.NET</a:t>
            </a:r>
            <a:endParaRPr/>
          </a:p>
        </p:txBody>
      </p:sp>
      <p:sp>
        <p:nvSpPr>
          <p:cNvPr id="539" name="Google Shape;539;p45"/>
          <p:cNvSpPr txBox="1"/>
          <p:nvPr/>
        </p:nvSpPr>
        <p:spPr>
          <a:xfrm>
            <a:off x="502239" y="1721020"/>
            <a:ext cx="11187521" cy="387798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400"/>
              <a:buFont typeface="Noto Sans Symbols"/>
              <a:buChar char="◆"/>
            </a:pPr>
            <a:r>
              <a:rPr b="1" lang="en-US" sz="2800">
                <a:solidFill>
                  <a:srgbClr val="262524"/>
                </a:solidFill>
                <a:latin typeface="Arial"/>
                <a:ea typeface="Arial"/>
                <a:cs typeface="Arial"/>
                <a:sym typeface="Arial"/>
              </a:rPr>
              <a:t>Enhanced Search Experience</a:t>
            </a:r>
            <a:endParaRPr/>
          </a:p>
          <a:p>
            <a:pPr indent="-342900" lvl="0" marL="342900" marR="0" rtl="0" algn="just">
              <a:spcBef>
                <a:spcPts val="1000"/>
              </a:spcBef>
              <a:spcAft>
                <a:spcPts val="0"/>
              </a:spcAft>
              <a:buClr>
                <a:srgbClr val="973735"/>
              </a:buClr>
              <a:buSzPts val="1400"/>
              <a:buFont typeface="Noto Sans Symbols"/>
              <a:buChar char="◆"/>
            </a:pPr>
            <a:r>
              <a:rPr b="1" i="0" lang="en-US" sz="2800">
                <a:solidFill>
                  <a:srgbClr val="262524"/>
                </a:solidFill>
                <a:latin typeface="Arial"/>
                <a:ea typeface="Arial"/>
                <a:cs typeface="Arial"/>
                <a:sym typeface="Arial"/>
              </a:rPr>
              <a:t>Search Feature While in Debugging</a:t>
            </a:r>
            <a:endParaRPr b="1" sz="2800">
              <a:solidFill>
                <a:srgbClr val="262524"/>
              </a:solidFill>
              <a:latin typeface="Arial"/>
              <a:ea typeface="Arial"/>
              <a:cs typeface="Arial"/>
              <a:sym typeface="Arial"/>
            </a:endParaRPr>
          </a:p>
          <a:p>
            <a:pPr indent="-342900" lvl="0" marL="342900" marR="0" rtl="0" algn="just">
              <a:spcBef>
                <a:spcPts val="1000"/>
              </a:spcBef>
              <a:spcAft>
                <a:spcPts val="0"/>
              </a:spcAft>
              <a:buClr>
                <a:srgbClr val="973735"/>
              </a:buClr>
              <a:buSzPts val="1400"/>
              <a:buFont typeface="Noto Sans Symbols"/>
              <a:buChar char="◆"/>
            </a:pPr>
            <a:r>
              <a:rPr b="1" lang="en-US" sz="2800">
                <a:solidFill>
                  <a:srgbClr val="262524"/>
                </a:solidFill>
                <a:latin typeface="Arial"/>
                <a:ea typeface="Arial"/>
                <a:cs typeface="Arial"/>
                <a:sym typeface="Arial"/>
              </a:rPr>
              <a:t>Visual Studio IntelliCode</a:t>
            </a:r>
            <a:endParaRPr b="1" sz="2800">
              <a:solidFill>
                <a:srgbClr val="262524"/>
              </a:solidFill>
              <a:latin typeface="Arial"/>
              <a:ea typeface="Arial"/>
              <a:cs typeface="Arial"/>
              <a:sym typeface="Arial"/>
            </a:endParaRPr>
          </a:p>
          <a:p>
            <a:pPr indent="-342900" lvl="0" marL="342900" marR="0" rtl="0" algn="just">
              <a:spcBef>
                <a:spcPts val="1000"/>
              </a:spcBef>
              <a:spcAft>
                <a:spcPts val="0"/>
              </a:spcAft>
              <a:buClr>
                <a:srgbClr val="973735"/>
              </a:buClr>
              <a:buSzPts val="1400"/>
              <a:buFont typeface="Noto Sans Symbols"/>
              <a:buChar char="◆"/>
            </a:pPr>
            <a:r>
              <a:rPr b="1" i="0" lang="en-US" sz="2800">
                <a:solidFill>
                  <a:srgbClr val="262524"/>
                </a:solidFill>
                <a:latin typeface="Arial"/>
                <a:ea typeface="Arial"/>
                <a:cs typeface="Arial"/>
                <a:sym typeface="Arial"/>
              </a:rPr>
              <a:t>Code cleanup in One Click</a:t>
            </a:r>
            <a:endParaRPr/>
          </a:p>
          <a:p>
            <a:pPr indent="-342900" lvl="0" marL="342900" marR="0" rtl="0" algn="just">
              <a:spcBef>
                <a:spcPts val="1000"/>
              </a:spcBef>
              <a:spcAft>
                <a:spcPts val="0"/>
              </a:spcAft>
              <a:buClr>
                <a:srgbClr val="973735"/>
              </a:buClr>
              <a:buSzPts val="1400"/>
              <a:buFont typeface="Noto Sans Symbols"/>
              <a:buChar char="◆"/>
            </a:pPr>
            <a:r>
              <a:rPr b="1" i="0" lang="en-US" sz="2800">
                <a:solidFill>
                  <a:srgbClr val="262524"/>
                </a:solidFill>
                <a:latin typeface="Arial"/>
                <a:ea typeface="Arial"/>
                <a:cs typeface="Arial"/>
                <a:sym typeface="Arial"/>
              </a:rPr>
              <a:t>Integrated Code Reviews in Development</a:t>
            </a:r>
            <a:endParaRPr/>
          </a:p>
          <a:p>
            <a:pPr indent="-342900" lvl="0" marL="342900" marR="0" rtl="0" algn="just">
              <a:spcBef>
                <a:spcPts val="1000"/>
              </a:spcBef>
              <a:spcAft>
                <a:spcPts val="0"/>
              </a:spcAft>
              <a:buClr>
                <a:srgbClr val="973735"/>
              </a:buClr>
              <a:buSzPts val="1400"/>
              <a:buFont typeface="Noto Sans Symbols"/>
              <a:buChar char="◆"/>
            </a:pPr>
            <a:r>
              <a:rPr b="1" i="0" lang="en-US" sz="2800">
                <a:solidFill>
                  <a:srgbClr val="262524"/>
                </a:solidFill>
                <a:latin typeface="Arial"/>
                <a:ea typeface="Arial"/>
                <a:cs typeface="Arial"/>
                <a:sym typeface="Arial"/>
              </a:rPr>
              <a:t>Per Monitor Aware Rendering(PMA)</a:t>
            </a:r>
            <a:endParaRPr/>
          </a:p>
          <a:p>
            <a:pPr indent="-342900" lvl="0" marL="342900" marR="0" rtl="0" algn="just">
              <a:spcBef>
                <a:spcPts val="1000"/>
              </a:spcBef>
              <a:spcAft>
                <a:spcPts val="0"/>
              </a:spcAft>
              <a:buClr>
                <a:srgbClr val="973735"/>
              </a:buClr>
              <a:buSzPts val="1400"/>
              <a:buFont typeface="Noto Sans Symbols"/>
              <a:buChar char="◆"/>
            </a:pPr>
            <a:r>
              <a:rPr b="1" i="0" lang="en-US" sz="2800">
                <a:solidFill>
                  <a:srgbClr val="262524"/>
                </a:solidFill>
                <a:latin typeface="Arial"/>
                <a:ea typeface="Arial"/>
                <a:cs typeface="Arial"/>
                <a:sym typeface="Arial"/>
              </a:rPr>
              <a:t>New Delivery Model for SQL Server Data Tools</a:t>
            </a:r>
            <a:endParaRPr b="1" sz="2800">
              <a:solidFill>
                <a:srgbClr val="11111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6"/>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46" name="Google Shape;546;p4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47" name="Google Shape;547;p46"/>
          <p:cNvSpPr txBox="1"/>
          <p:nvPr>
            <p:ph type="title"/>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Introduction to Nuget packages</a:t>
            </a:r>
            <a:endParaRPr/>
          </a:p>
        </p:txBody>
      </p:sp>
      <p:sp>
        <p:nvSpPr>
          <p:cNvPr id="548" name="Google Shape;548;p46"/>
          <p:cNvSpPr txBox="1"/>
          <p:nvPr/>
        </p:nvSpPr>
        <p:spPr>
          <a:xfrm>
            <a:off x="147144" y="1453964"/>
            <a:ext cx="11950261" cy="222112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.NET is split into a set of packages, distributed using a Microsoft supported package management technology named NuGet. Each of these packages represents a single assembly of the same name. </a:t>
            </a:r>
            <a:endParaRPr/>
          </a:p>
          <a:p>
            <a:pPr indent="-222250" lvl="0" marL="568325" marR="0" rtl="0" algn="just">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For example, the System.Collections package contains the System.Collections.dll assembly.</a:t>
            </a:r>
            <a:endParaRPr/>
          </a:p>
        </p:txBody>
      </p:sp>
      <p:pic>
        <p:nvPicPr>
          <p:cNvPr descr="Relationship between package creators, package hosts, and package consumers" id="549" name="Google Shape;549;p46"/>
          <p:cNvPicPr preferRelativeResize="0"/>
          <p:nvPr/>
        </p:nvPicPr>
        <p:blipFill rotWithShape="1">
          <a:blip r:embed="rId3">
            <a:alphaModFix/>
          </a:blip>
          <a:srcRect b="0" l="0" r="0" t="0"/>
          <a:stretch/>
        </p:blipFill>
        <p:spPr>
          <a:xfrm>
            <a:off x="2268838" y="3675085"/>
            <a:ext cx="7788822" cy="275154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7"/>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56" name="Google Shape;556;p4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57" name="Google Shape;557;p47"/>
          <p:cNvSpPr txBox="1"/>
          <p:nvPr>
            <p:ph type="title"/>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Introduction to Nuget packages</a:t>
            </a:r>
            <a:endParaRPr/>
          </a:p>
        </p:txBody>
      </p:sp>
      <p:sp>
        <p:nvSpPr>
          <p:cNvPr id="558" name="Google Shape;558;p47"/>
          <p:cNvSpPr txBox="1"/>
          <p:nvPr/>
        </p:nvSpPr>
        <p:spPr>
          <a:xfrm>
            <a:off x="312683" y="1659362"/>
            <a:ext cx="11566634" cy="4365298"/>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Install and use a package for .NET project in Visual Studio </a:t>
            </a:r>
            <a:endParaRPr/>
          </a:p>
          <a:p>
            <a:pPr indent="-339725" lvl="0" marL="739775" marR="0" rtl="0" algn="l">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Using </a:t>
            </a:r>
            <a:r>
              <a:rPr b="1" i="0" lang="en-US" sz="2600">
                <a:solidFill>
                  <a:srgbClr val="171717"/>
                </a:solidFill>
                <a:latin typeface="Arial"/>
                <a:ea typeface="Arial"/>
                <a:cs typeface="Arial"/>
                <a:sym typeface="Arial"/>
              </a:rPr>
              <a:t>NuGet Package Manager</a:t>
            </a:r>
            <a:endParaRPr/>
          </a:p>
          <a:p>
            <a:pPr indent="-339725" lvl="0" marL="739775" marR="0" rtl="0" algn="l">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a:t>
            </a:r>
            <a:r>
              <a:rPr lang="en-US" sz="2600">
                <a:solidFill>
                  <a:srgbClr val="171717"/>
                </a:solidFill>
                <a:latin typeface="Arial"/>
                <a:ea typeface="Arial"/>
                <a:cs typeface="Arial"/>
                <a:sym typeface="Arial"/>
              </a:rPr>
              <a:t>For </a:t>
            </a:r>
            <a:r>
              <a:rPr b="1" lang="en-US" sz="2600">
                <a:solidFill>
                  <a:srgbClr val="171717"/>
                </a:solidFill>
                <a:latin typeface="Arial"/>
                <a:ea typeface="Arial"/>
                <a:cs typeface="Arial"/>
                <a:sym typeface="Arial"/>
              </a:rPr>
              <a:t>Windows:</a:t>
            </a:r>
            <a:r>
              <a:rPr b="1" lang="en-US" sz="2600">
                <a:solidFill>
                  <a:srgbClr val="111111"/>
                </a:solidFill>
                <a:latin typeface="Arial"/>
                <a:ea typeface="Arial"/>
                <a:cs typeface="Arial"/>
                <a:sym typeface="Arial"/>
              </a:rPr>
              <a:t> </a:t>
            </a:r>
            <a:r>
              <a:rPr lang="en-US" sz="2600" u="sng">
                <a:solidFill>
                  <a:srgbClr val="111111"/>
                </a:solidFill>
                <a:latin typeface="Arial"/>
                <a:ea typeface="Arial"/>
                <a:cs typeface="Arial"/>
                <a:sym typeface="Arial"/>
                <a:hlinkClick r:id="rId3">
                  <a:extLst>
                    <a:ext uri="{A12FA001-AC4F-418D-AE19-62706E023703}">
                      <ahyp:hlinkClr val="tx"/>
                    </a:ext>
                  </a:extLst>
                </a:hlinkClick>
              </a:rPr>
              <a:t>https://docs.microsoft.com/en-us/nuget/quickstart/install-and-use-a-package-in-visual-studio</a:t>
            </a:r>
            <a:r>
              <a:rPr lang="en-US" sz="2600">
                <a:solidFill>
                  <a:srgbClr val="111111"/>
                </a:solidFill>
                <a:latin typeface="Arial"/>
                <a:ea typeface="Arial"/>
                <a:cs typeface="Arial"/>
                <a:sym typeface="Arial"/>
              </a:rPr>
              <a:t> )</a:t>
            </a:r>
            <a:endParaRPr/>
          </a:p>
          <a:p>
            <a:pPr indent="-339725" lvl="0" marL="739775" marR="0" rtl="0" algn="l">
              <a:spcBef>
                <a:spcPts val="1000"/>
              </a:spcBef>
              <a:spcAft>
                <a:spcPts val="0"/>
              </a:spcAft>
              <a:buClr>
                <a:srgbClr val="973735"/>
              </a:buClr>
              <a:buSzPts val="1960"/>
              <a:buFont typeface="Noto Sans Symbols"/>
              <a:buChar char="▪"/>
            </a:pPr>
            <a:r>
              <a:rPr lang="en-US" sz="2800">
                <a:solidFill>
                  <a:srgbClr val="111111"/>
                </a:solidFill>
                <a:latin typeface="Arial"/>
                <a:ea typeface="Arial"/>
                <a:cs typeface="Arial"/>
                <a:sym typeface="Arial"/>
              </a:rPr>
              <a:t>(F</a:t>
            </a:r>
            <a:r>
              <a:rPr lang="en-US" sz="2800">
                <a:solidFill>
                  <a:srgbClr val="171717"/>
                </a:solidFill>
                <a:latin typeface="Arial"/>
                <a:ea typeface="Arial"/>
                <a:cs typeface="Arial"/>
                <a:sym typeface="Arial"/>
              </a:rPr>
              <a:t>or </a:t>
            </a:r>
            <a:r>
              <a:rPr b="1" i="0" lang="en-US" sz="2800">
                <a:solidFill>
                  <a:srgbClr val="171717"/>
                </a:solidFill>
                <a:latin typeface="Quattrocento Sans"/>
                <a:ea typeface="Quattrocento Sans"/>
                <a:cs typeface="Quattrocento Sans"/>
                <a:sym typeface="Quattrocento Sans"/>
              </a:rPr>
              <a:t>Mac: </a:t>
            </a:r>
            <a:r>
              <a:rPr lang="en-US" sz="2600" u="sng">
                <a:solidFill>
                  <a:srgbClr val="111111"/>
                </a:solidFill>
                <a:latin typeface="Arial"/>
                <a:ea typeface="Arial"/>
                <a:cs typeface="Arial"/>
                <a:sym typeface="Arial"/>
                <a:hlinkClick r:id="rId4">
                  <a:extLst>
                    <a:ext uri="{A12FA001-AC4F-418D-AE19-62706E023703}">
                      <ahyp:hlinkClr val="tx"/>
                    </a:ext>
                  </a:extLst>
                </a:hlinkClick>
              </a:rPr>
              <a:t>https://docs.microsoft.com/en-us/nuget/quickstart/install-and-use-a-package-in-visual-studio-mac</a:t>
            </a:r>
            <a:r>
              <a:rPr lang="en-US" sz="2600">
                <a:solidFill>
                  <a:srgbClr val="111111"/>
                </a:solidFill>
                <a:latin typeface="Arial"/>
                <a:ea typeface="Arial"/>
                <a:cs typeface="Arial"/>
                <a:sym typeface="Arial"/>
              </a:rPr>
              <a:t> )</a:t>
            </a:r>
            <a:endParaRPr/>
          </a:p>
          <a:p>
            <a:pPr indent="-339725" lvl="0" marL="739775" marR="0" rtl="0" algn="l">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Using the </a:t>
            </a:r>
            <a:r>
              <a:rPr b="1" lang="en-US" sz="2600">
                <a:solidFill>
                  <a:srgbClr val="111111"/>
                </a:solidFill>
                <a:latin typeface="Arial"/>
                <a:ea typeface="Arial"/>
                <a:cs typeface="Arial"/>
                <a:sym typeface="Arial"/>
              </a:rPr>
              <a:t>dotnet CLI </a:t>
            </a:r>
            <a:endParaRPr/>
          </a:p>
          <a:p>
            <a:pPr indent="-339725" lvl="0" marL="739775" marR="0" rtl="0" algn="l">
              <a:spcBef>
                <a:spcPts val="1000"/>
              </a:spcBef>
              <a:spcAft>
                <a:spcPts val="0"/>
              </a:spcAft>
              <a:buClr>
                <a:srgbClr val="973735"/>
              </a:buClr>
              <a:buSzPts val="1820"/>
              <a:buFont typeface="Noto Sans Symbols"/>
              <a:buChar char="▪"/>
            </a:pPr>
            <a:r>
              <a:rPr lang="en-US" sz="2600">
                <a:solidFill>
                  <a:srgbClr val="171717"/>
                </a:solidFill>
                <a:latin typeface="Arial"/>
                <a:ea typeface="Arial"/>
                <a:cs typeface="Arial"/>
                <a:sym typeface="Arial"/>
              </a:rPr>
              <a:t>(</a:t>
            </a:r>
            <a:r>
              <a:rPr lang="en-US" sz="2600" u="sng">
                <a:solidFill>
                  <a:srgbClr val="171717"/>
                </a:solidFill>
                <a:latin typeface="Arial"/>
                <a:ea typeface="Arial"/>
                <a:cs typeface="Arial"/>
                <a:sym typeface="Arial"/>
                <a:hlinkClick r:id="rId5">
                  <a:extLst>
                    <a:ext uri="{A12FA001-AC4F-418D-AE19-62706E023703}">
                      <ahyp:hlinkClr val="tx"/>
                    </a:ext>
                  </a:extLst>
                </a:hlinkClick>
              </a:rPr>
              <a:t>https://docs.microsoft.com/en-us/nuget/quickstart/install-and-use-a-package-using-the-dotnet-cli</a:t>
            </a:r>
            <a:r>
              <a:rPr lang="en-US" sz="2600">
                <a:solidFill>
                  <a:srgbClr val="171717"/>
                </a:solidFill>
                <a:latin typeface="Arial"/>
                <a:ea typeface="Arial"/>
                <a:cs typeface="Arial"/>
                <a:sym typeface="Arial"/>
              </a:rPr>
              <a:t> )</a:t>
            </a:r>
            <a:endParaRPr sz="2600">
              <a:solidFill>
                <a:srgbClr val="111111"/>
              </a:solidFill>
              <a:latin typeface="Arial"/>
              <a:ea typeface="Arial"/>
              <a:cs typeface="Arial"/>
              <a:sym typeface="Arial"/>
            </a:endParaRPr>
          </a:p>
        </p:txBody>
      </p:sp>
      <p:sp>
        <p:nvSpPr>
          <p:cNvPr id="559" name="Google Shape;559;p47"/>
          <p:cNvSpPr/>
          <p:nvPr/>
        </p:nvSpPr>
        <p:spPr>
          <a:xfrm>
            <a:off x="9393622" y="1007722"/>
            <a:ext cx="2401614" cy="609600"/>
          </a:xfrm>
          <a:prstGeom prst="ellipse">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Read by yourself</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8"/>
          <p:cNvSpPr txBox="1"/>
          <p:nvPr>
            <p:ph type="title"/>
          </p:nvPr>
        </p:nvSpPr>
        <p:spPr>
          <a:xfrm>
            <a:off x="627993" y="700132"/>
            <a:ext cx="1051560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565" name="Google Shape;565;p48"/>
          <p:cNvSpPr txBox="1"/>
          <p:nvPr>
            <p:ph idx="1" type="body"/>
          </p:nvPr>
        </p:nvSpPr>
        <p:spPr>
          <a:xfrm>
            <a:off x="627993" y="1492469"/>
            <a:ext cx="11111884" cy="4865095"/>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Clr>
                <a:srgbClr val="973735"/>
              </a:buClr>
              <a:buSzPts val="1500"/>
              <a:buFont typeface="Noto Sans Symbols"/>
              <a:buChar char="◆"/>
            </a:pPr>
            <a:r>
              <a:rPr lang="en-US" sz="3000"/>
              <a:t>Concepts were introduced:</a:t>
            </a:r>
            <a:endParaRPr/>
          </a:p>
          <a:p>
            <a:pPr indent="-230187" lvl="0" marL="514350" rtl="0" algn="l">
              <a:lnSpc>
                <a:spcPct val="110000"/>
              </a:lnSpc>
              <a:spcBef>
                <a:spcPts val="1000"/>
              </a:spcBef>
              <a:spcAft>
                <a:spcPts val="0"/>
              </a:spcAft>
              <a:buClr>
                <a:srgbClr val="973735"/>
              </a:buClr>
              <a:buSzPts val="1610"/>
              <a:buFont typeface="Noto Sans Symbols"/>
              <a:buChar char="▪"/>
            </a:pPr>
            <a:r>
              <a:rPr lang="en-US" sz="2300"/>
              <a:t>Overview about .NET Core, .NET 5(.NET) and .NET Framework</a:t>
            </a:r>
            <a:endParaRPr/>
          </a:p>
          <a:p>
            <a:pPr indent="-230187" lvl="0" marL="514350" rtl="0" algn="l">
              <a:lnSpc>
                <a:spcPct val="100000"/>
              </a:lnSpc>
              <a:spcBef>
                <a:spcPts val="1300"/>
              </a:spcBef>
              <a:spcAft>
                <a:spcPts val="0"/>
              </a:spcAft>
              <a:buClr>
                <a:srgbClr val="973735"/>
              </a:buClr>
              <a:buSzPts val="1610"/>
              <a:buFont typeface="Noto Sans Symbols"/>
              <a:buChar char="▪"/>
            </a:pPr>
            <a:r>
              <a:rPr lang="en-US" sz="2300"/>
              <a:t>Overview .NET Framework and .NET 5(.NET) Architecture</a:t>
            </a:r>
            <a:endParaRPr/>
          </a:p>
          <a:p>
            <a:pPr indent="-230187" lvl="0" marL="514350" rtl="0" algn="l">
              <a:lnSpc>
                <a:spcPct val="100000"/>
              </a:lnSpc>
              <a:spcBef>
                <a:spcPts val="1300"/>
              </a:spcBef>
              <a:spcAft>
                <a:spcPts val="0"/>
              </a:spcAft>
              <a:buClr>
                <a:srgbClr val="973735"/>
              </a:buClr>
              <a:buSzPts val="1610"/>
              <a:buFont typeface="Noto Sans Symbols"/>
              <a:buChar char="▪"/>
            </a:pPr>
            <a:r>
              <a:rPr lang="en-US" sz="2300"/>
              <a:t>Overview new features of Visual Studio.NET</a:t>
            </a:r>
            <a:endParaRPr/>
          </a:p>
          <a:p>
            <a:pPr indent="-230187" lvl="0" marL="514350" rtl="0" algn="l">
              <a:lnSpc>
                <a:spcPct val="100000"/>
              </a:lnSpc>
              <a:spcBef>
                <a:spcPts val="1300"/>
              </a:spcBef>
              <a:spcAft>
                <a:spcPts val="0"/>
              </a:spcAft>
              <a:buClr>
                <a:srgbClr val="973735"/>
              </a:buClr>
              <a:buSzPts val="1610"/>
              <a:buFont typeface="Noto Sans Symbols"/>
              <a:buChar char="▪"/>
            </a:pPr>
            <a:r>
              <a:rPr lang="en-US" sz="2300"/>
              <a:t>Explain about Cross-platform application with .NET</a:t>
            </a:r>
            <a:endParaRPr/>
          </a:p>
          <a:p>
            <a:pPr indent="-230187" lvl="0" marL="514350" rtl="0" algn="l">
              <a:lnSpc>
                <a:spcPct val="100000"/>
              </a:lnSpc>
              <a:spcBef>
                <a:spcPts val="1300"/>
              </a:spcBef>
              <a:spcAft>
                <a:spcPts val="0"/>
              </a:spcAft>
              <a:buClr>
                <a:srgbClr val="973735"/>
              </a:buClr>
              <a:buSzPts val="1610"/>
              <a:buFont typeface="Noto Sans Symbols"/>
              <a:buChar char="▪"/>
            </a:pPr>
            <a:r>
              <a:rPr lang="en-US" sz="2300"/>
              <a:t>Why .NET Core and C# Language is selected as develop application?</a:t>
            </a:r>
            <a:endParaRPr/>
          </a:p>
          <a:p>
            <a:pPr indent="-230187" lvl="0" marL="514350" rtl="0" algn="l">
              <a:lnSpc>
                <a:spcPct val="100000"/>
              </a:lnSpc>
              <a:spcBef>
                <a:spcPts val="1300"/>
              </a:spcBef>
              <a:spcAft>
                <a:spcPts val="0"/>
              </a:spcAft>
              <a:buClr>
                <a:srgbClr val="973735"/>
              </a:buClr>
              <a:buSzPts val="1610"/>
              <a:buFont typeface="Noto Sans Symbols"/>
              <a:buChar char="▪"/>
            </a:pPr>
            <a:r>
              <a:rPr lang="en-US" sz="2300"/>
              <a:t>Explain and demo using “dotnet CLI” to create C# Console App</a:t>
            </a:r>
            <a:endParaRPr/>
          </a:p>
          <a:p>
            <a:pPr indent="-230187" lvl="0" marL="514350" rtl="0" algn="l">
              <a:lnSpc>
                <a:spcPct val="100000"/>
              </a:lnSpc>
              <a:spcBef>
                <a:spcPts val="1300"/>
              </a:spcBef>
              <a:spcAft>
                <a:spcPts val="0"/>
              </a:spcAft>
              <a:buClr>
                <a:srgbClr val="973735"/>
              </a:buClr>
              <a:buSzPts val="1610"/>
              <a:buFont typeface="Noto Sans Symbols"/>
              <a:buChar char="▪"/>
            </a:pPr>
            <a:r>
              <a:rPr lang="en-US" sz="2300"/>
              <a:t>Overview NuGet package</a:t>
            </a:r>
            <a:endParaRPr/>
          </a:p>
          <a:p>
            <a:pPr indent="-230187" lvl="0" marL="514350" rtl="0" algn="l">
              <a:lnSpc>
                <a:spcPct val="100000"/>
              </a:lnSpc>
              <a:spcBef>
                <a:spcPts val="1300"/>
              </a:spcBef>
              <a:spcAft>
                <a:spcPts val="0"/>
              </a:spcAft>
              <a:buClr>
                <a:srgbClr val="973735"/>
              </a:buClr>
              <a:buSzPts val="1610"/>
              <a:buFont typeface="Noto Sans Symbols"/>
              <a:buChar char="▪"/>
            </a:pPr>
            <a:r>
              <a:rPr lang="en-US" sz="2300"/>
              <a:t>Create and Run cross-platform Console application with C#</a:t>
            </a:r>
            <a:endParaRPr/>
          </a:p>
        </p:txBody>
      </p:sp>
      <p:sp>
        <p:nvSpPr>
          <p:cNvPr id="566" name="Google Shape;566;p4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5">
                                            <p:txEl>
                                              <p:pRg end="0" st="0"/>
                                            </p:txEl>
                                          </p:spTgt>
                                        </p:tgtEl>
                                        <p:attrNameLst>
                                          <p:attrName>style.visibility</p:attrName>
                                        </p:attrNameLst>
                                      </p:cBhvr>
                                      <p:to>
                                        <p:strVal val="visible"/>
                                      </p:to>
                                    </p:set>
                                    <p:animEffect filter="fade" transition="in">
                                      <p:cBhvr>
                                        <p:cTn dur="500"/>
                                        <p:tgtEl>
                                          <p:spTgt spid="5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5">
                                            <p:txEl>
                                              <p:pRg end="1" st="1"/>
                                            </p:txEl>
                                          </p:spTgt>
                                        </p:tgtEl>
                                        <p:attrNameLst>
                                          <p:attrName>style.visibility</p:attrName>
                                        </p:attrNameLst>
                                      </p:cBhvr>
                                      <p:to>
                                        <p:strVal val="visible"/>
                                      </p:to>
                                    </p:set>
                                    <p:animEffect filter="fade" transition="in">
                                      <p:cBhvr>
                                        <p:cTn dur="500"/>
                                        <p:tgtEl>
                                          <p:spTgt spid="56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5">
                                            <p:txEl>
                                              <p:pRg end="2" st="2"/>
                                            </p:txEl>
                                          </p:spTgt>
                                        </p:tgtEl>
                                        <p:attrNameLst>
                                          <p:attrName>style.visibility</p:attrName>
                                        </p:attrNameLst>
                                      </p:cBhvr>
                                      <p:to>
                                        <p:strVal val="visible"/>
                                      </p:to>
                                    </p:set>
                                    <p:animEffect filter="fade" transition="in">
                                      <p:cBhvr>
                                        <p:cTn dur="500"/>
                                        <p:tgtEl>
                                          <p:spTgt spid="56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5">
                                            <p:txEl>
                                              <p:pRg end="3" st="3"/>
                                            </p:txEl>
                                          </p:spTgt>
                                        </p:tgtEl>
                                        <p:attrNameLst>
                                          <p:attrName>style.visibility</p:attrName>
                                        </p:attrNameLst>
                                      </p:cBhvr>
                                      <p:to>
                                        <p:strVal val="visible"/>
                                      </p:to>
                                    </p:set>
                                    <p:animEffect filter="fade" transition="in">
                                      <p:cBhvr>
                                        <p:cTn dur="500"/>
                                        <p:tgtEl>
                                          <p:spTgt spid="56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5">
                                            <p:txEl>
                                              <p:pRg end="4" st="4"/>
                                            </p:txEl>
                                          </p:spTgt>
                                        </p:tgtEl>
                                        <p:attrNameLst>
                                          <p:attrName>style.visibility</p:attrName>
                                        </p:attrNameLst>
                                      </p:cBhvr>
                                      <p:to>
                                        <p:strVal val="visible"/>
                                      </p:to>
                                    </p:set>
                                    <p:animEffect filter="fade" transition="in">
                                      <p:cBhvr>
                                        <p:cTn dur="500"/>
                                        <p:tgtEl>
                                          <p:spTgt spid="56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5">
                                            <p:txEl>
                                              <p:pRg end="5" st="5"/>
                                            </p:txEl>
                                          </p:spTgt>
                                        </p:tgtEl>
                                        <p:attrNameLst>
                                          <p:attrName>style.visibility</p:attrName>
                                        </p:attrNameLst>
                                      </p:cBhvr>
                                      <p:to>
                                        <p:strVal val="visible"/>
                                      </p:to>
                                    </p:set>
                                    <p:animEffect filter="fade" transition="in">
                                      <p:cBhvr>
                                        <p:cTn dur="500"/>
                                        <p:tgtEl>
                                          <p:spTgt spid="56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5">
                                            <p:txEl>
                                              <p:pRg end="6" st="6"/>
                                            </p:txEl>
                                          </p:spTgt>
                                        </p:tgtEl>
                                        <p:attrNameLst>
                                          <p:attrName>style.visibility</p:attrName>
                                        </p:attrNameLst>
                                      </p:cBhvr>
                                      <p:to>
                                        <p:strVal val="visible"/>
                                      </p:to>
                                    </p:set>
                                    <p:animEffect filter="fade" transition="in">
                                      <p:cBhvr>
                                        <p:cTn dur="500"/>
                                        <p:tgtEl>
                                          <p:spTgt spid="56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5">
                                            <p:txEl>
                                              <p:pRg end="7" st="7"/>
                                            </p:txEl>
                                          </p:spTgt>
                                        </p:tgtEl>
                                        <p:attrNameLst>
                                          <p:attrName>style.visibility</p:attrName>
                                        </p:attrNameLst>
                                      </p:cBhvr>
                                      <p:to>
                                        <p:strVal val="visible"/>
                                      </p:to>
                                    </p:set>
                                    <p:animEffect filter="fade" transition="in">
                                      <p:cBhvr>
                                        <p:cTn dur="500"/>
                                        <p:tgtEl>
                                          <p:spTgt spid="56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5">
                                            <p:txEl>
                                              <p:pRg end="8" st="8"/>
                                            </p:txEl>
                                          </p:spTgt>
                                        </p:tgtEl>
                                        <p:attrNameLst>
                                          <p:attrName>style.visibility</p:attrName>
                                        </p:attrNameLst>
                                      </p:cBhvr>
                                      <p:to>
                                        <p:strVal val="visible"/>
                                      </p:to>
                                    </p:set>
                                    <p:animEffect filter="fade" transition="in">
                                      <p:cBhvr>
                                        <p:cTn dur="500"/>
                                        <p:tgtEl>
                                          <p:spTgt spid="56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510232" y="719049"/>
            <a:ext cx="10515600" cy="575433"/>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lang="en-US"/>
              <a:t>.NET Framework 4.5 Architecture  </a:t>
            </a:r>
            <a:endParaRPr/>
          </a:p>
        </p:txBody>
      </p:sp>
      <p:sp>
        <p:nvSpPr>
          <p:cNvPr id="143" name="Google Shape;143;p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144" name="Google Shape;144;p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p5"/>
          <p:cNvPicPr preferRelativeResize="0"/>
          <p:nvPr/>
        </p:nvPicPr>
        <p:blipFill rotWithShape="1">
          <a:blip r:embed="rId3">
            <a:alphaModFix/>
          </a:blip>
          <a:srcRect b="0" l="0" r="0" t="0"/>
          <a:stretch/>
        </p:blipFill>
        <p:spPr>
          <a:xfrm>
            <a:off x="1447262" y="1506219"/>
            <a:ext cx="9297475" cy="48945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151" name="Google Shape;151;p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6"/>
          <p:cNvSpPr txBox="1"/>
          <p:nvPr>
            <p:ph type="title"/>
          </p:nvPr>
        </p:nvSpPr>
        <p:spPr>
          <a:xfrm>
            <a:off x="575445" y="672759"/>
            <a:ext cx="10515600" cy="575433"/>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lang="en-US"/>
              <a:t>The .NET Framework Architecture</a:t>
            </a:r>
            <a:endParaRPr/>
          </a:p>
        </p:txBody>
      </p:sp>
      <p:sp>
        <p:nvSpPr>
          <p:cNvPr id="153" name="Google Shape;153;p6"/>
          <p:cNvSpPr txBox="1"/>
          <p:nvPr>
            <p:ph idx="1" type="body"/>
          </p:nvPr>
        </p:nvSpPr>
        <p:spPr>
          <a:xfrm>
            <a:off x="691065" y="1248192"/>
            <a:ext cx="11395838" cy="922296"/>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rgbClr val="973735"/>
              </a:buClr>
              <a:buSzPts val="1300"/>
              <a:buFont typeface="Noto Sans Symbols"/>
              <a:buChar char="◆"/>
            </a:pPr>
            <a:r>
              <a:rPr lang="en-US" sz="2600"/>
              <a:t>The two core components of the .NET Framework integral to any application or service development are:</a:t>
            </a:r>
            <a:endParaRPr/>
          </a:p>
        </p:txBody>
      </p:sp>
      <p:grpSp>
        <p:nvGrpSpPr>
          <p:cNvPr id="154" name="Google Shape;154;p6"/>
          <p:cNvGrpSpPr/>
          <p:nvPr/>
        </p:nvGrpSpPr>
        <p:grpSpPr>
          <a:xfrm>
            <a:off x="913660" y="2209257"/>
            <a:ext cx="10515599" cy="4232673"/>
            <a:chOff x="0" y="4072"/>
            <a:chExt cx="10515599" cy="4232673"/>
          </a:xfrm>
        </p:grpSpPr>
        <p:sp>
          <p:nvSpPr>
            <p:cNvPr id="155" name="Google Shape;155;p6"/>
            <p:cNvSpPr/>
            <p:nvPr/>
          </p:nvSpPr>
          <p:spPr>
            <a:xfrm rot="5400000">
              <a:off x="-338851" y="342924"/>
              <a:ext cx="2259010" cy="1581307"/>
            </a:xfrm>
            <a:prstGeom prst="chevron">
              <a:avLst>
                <a:gd fmla="val 50000" name="adj"/>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nvSpPr>
          <p:spPr>
            <a:xfrm>
              <a:off x="1" y="794727"/>
              <a:ext cx="1581307" cy="677703"/>
            </a:xfrm>
            <a:prstGeom prst="rect">
              <a:avLst/>
            </a:prstGeom>
            <a:noFill/>
            <a:ln>
              <a:noFill/>
            </a:ln>
          </p:spPr>
          <p:txBody>
            <a:bodyPr anchorCtr="0" anchor="ctr" bIns="10775" lIns="10775" spcFirstLastPara="1" rIns="10775" wrap="square" tIns="10775">
              <a:noAutofit/>
            </a:bodyPr>
            <a:lstStyle/>
            <a:p>
              <a:pPr indent="0" lvl="0" marL="0" marR="0" rtl="0" algn="ctr">
                <a:lnSpc>
                  <a:spcPct val="90000"/>
                </a:lnSpc>
                <a:spcBef>
                  <a:spcPts val="0"/>
                </a:spcBef>
                <a:spcAft>
                  <a:spcPts val="0"/>
                </a:spcAft>
                <a:buClr>
                  <a:schemeClr val="dk1"/>
                </a:buClr>
                <a:buSzPts val="1700"/>
                <a:buFont typeface="Arial"/>
                <a:buNone/>
              </a:pPr>
              <a:r>
                <a:rPr b="1" lang="en-US" sz="1700">
                  <a:solidFill>
                    <a:schemeClr val="dk1"/>
                  </a:solidFill>
                  <a:latin typeface="Arial"/>
                  <a:ea typeface="Arial"/>
                  <a:cs typeface="Arial"/>
                  <a:sym typeface="Arial"/>
                </a:rPr>
                <a:t>Common Language Runtime (CLR)</a:t>
              </a:r>
              <a:endParaRPr/>
            </a:p>
          </p:txBody>
        </p:sp>
        <p:sp>
          <p:nvSpPr>
            <p:cNvPr id="157" name="Google Shape;157;p6"/>
            <p:cNvSpPr/>
            <p:nvPr/>
          </p:nvSpPr>
          <p:spPr>
            <a:xfrm rot="5400000">
              <a:off x="5313889" y="-3728508"/>
              <a:ext cx="1469128" cy="8934292"/>
            </a:xfrm>
            <a:prstGeom prst="round2SameRect">
              <a:avLst>
                <a:gd fmla="val 16667" name="adj1"/>
                <a:gd fmla="val 0" name="adj2"/>
              </a:avLst>
            </a:prstGeom>
            <a:solidFill>
              <a:schemeClr val="lt1">
                <a:alpha val="89803"/>
              </a:schemeClr>
            </a:solidFill>
            <a:ln cap="flat" cmpd="sng" w="9525">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txBox="1"/>
            <p:nvPr/>
          </p:nvSpPr>
          <p:spPr>
            <a:xfrm>
              <a:off x="1581308" y="75790"/>
              <a:ext cx="8862575" cy="1325694"/>
            </a:xfrm>
            <a:prstGeom prst="rect">
              <a:avLst/>
            </a:prstGeom>
            <a:noFill/>
            <a:ln>
              <a:noFill/>
            </a:ln>
          </p:spPr>
          <p:txBody>
            <a:bodyPr anchorCtr="0" anchor="ctr" bIns="10775" lIns="120900" spcFirstLastPara="1" rIns="10775" wrap="square" tIns="10775">
              <a:noAutofit/>
            </a:bodyPr>
            <a:lstStyle/>
            <a:p>
              <a:pPr indent="-171450" lvl="1" marL="17145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Is a backbone of .NET Framework</a:t>
              </a:r>
              <a:endParaRPr/>
            </a:p>
            <a:p>
              <a:pPr indent="-171450" lvl="1" marL="171450" marR="0" rtl="0" algn="l">
                <a:lnSpc>
                  <a:spcPct val="90000"/>
                </a:lnSpc>
                <a:spcBef>
                  <a:spcPts val="255"/>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Performs various functions such as: </a:t>
              </a:r>
              <a:endParaRPr/>
            </a:p>
            <a:p>
              <a:pPr indent="-171450" lvl="2" marL="342900" marR="0" rtl="0" algn="l">
                <a:lnSpc>
                  <a:spcPct val="90000"/>
                </a:lnSpc>
                <a:spcBef>
                  <a:spcPts val="255"/>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Memory management,  Code execution</a:t>
              </a:r>
              <a:endParaRPr/>
            </a:p>
            <a:p>
              <a:pPr indent="-171450" lvl="2" marL="342900" marR="0" rtl="0" algn="l">
                <a:lnSpc>
                  <a:spcPct val="90000"/>
                </a:lnSpc>
                <a:spcBef>
                  <a:spcPts val="255"/>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Error handling, Code safety verification</a:t>
              </a:r>
              <a:endParaRPr/>
            </a:p>
            <a:p>
              <a:pPr indent="-171450" lvl="2" marL="342900" marR="0" rtl="0" algn="l">
                <a:lnSpc>
                  <a:spcPct val="90000"/>
                </a:lnSpc>
                <a:spcBef>
                  <a:spcPts val="255"/>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Garbage collection(GC)</a:t>
              </a:r>
              <a:endParaRPr/>
            </a:p>
          </p:txBody>
        </p:sp>
        <p:sp>
          <p:nvSpPr>
            <p:cNvPr id="159" name="Google Shape;159;p6"/>
            <p:cNvSpPr/>
            <p:nvPr/>
          </p:nvSpPr>
          <p:spPr>
            <a:xfrm rot="5400000">
              <a:off x="-338851" y="2316587"/>
              <a:ext cx="2259010" cy="1581307"/>
            </a:xfrm>
            <a:prstGeom prst="chevron">
              <a:avLst>
                <a:gd fmla="val 50000" name="adj"/>
              </a:avLst>
            </a:prstGeom>
            <a:solidFill>
              <a:srgbClr val="92D050"/>
            </a:solidFill>
            <a:ln cap="flat" cmpd="sng" w="9525">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txBox="1"/>
            <p:nvPr/>
          </p:nvSpPr>
          <p:spPr>
            <a:xfrm>
              <a:off x="1" y="2768390"/>
              <a:ext cx="1581307" cy="677703"/>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dk1"/>
                </a:buClr>
                <a:buSzPts val="1500"/>
                <a:buFont typeface="Arial"/>
                <a:buNone/>
              </a:pPr>
              <a:r>
                <a:rPr b="1" lang="en-US" sz="1500">
                  <a:solidFill>
                    <a:schemeClr val="dk1"/>
                  </a:solidFill>
                  <a:latin typeface="Arial"/>
                  <a:ea typeface="Arial"/>
                  <a:cs typeface="Arial"/>
                  <a:sym typeface="Arial"/>
                </a:rPr>
                <a:t>.NET Framework Class Library (FCL)</a:t>
              </a:r>
              <a:endParaRPr/>
            </a:p>
          </p:txBody>
        </p:sp>
        <p:sp>
          <p:nvSpPr>
            <p:cNvPr id="161" name="Google Shape;161;p6"/>
            <p:cNvSpPr/>
            <p:nvPr/>
          </p:nvSpPr>
          <p:spPr>
            <a:xfrm rot="5400000">
              <a:off x="5314275" y="-1755231"/>
              <a:ext cx="1468356" cy="8934292"/>
            </a:xfrm>
            <a:prstGeom prst="round2SameRect">
              <a:avLst>
                <a:gd fmla="val 16667" name="adj1"/>
                <a:gd fmla="val 0" name="adj2"/>
              </a:avLst>
            </a:prstGeom>
            <a:solidFill>
              <a:schemeClr val="lt1">
                <a:alpha val="89803"/>
              </a:schemeClr>
            </a:solidFill>
            <a:ln cap="flat" cmpd="sng" w="9525">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txBox="1"/>
            <p:nvPr/>
          </p:nvSpPr>
          <p:spPr>
            <a:xfrm>
              <a:off x="1581308" y="2049415"/>
              <a:ext cx="8862613" cy="1324998"/>
            </a:xfrm>
            <a:prstGeom prst="rect">
              <a:avLst/>
            </a:prstGeom>
            <a:noFill/>
            <a:ln>
              <a:noFill/>
            </a:ln>
          </p:spPr>
          <p:txBody>
            <a:bodyPr anchorCtr="0" anchor="ctr" bIns="10775" lIns="120900" spcFirstLastPara="1" rIns="10775" wrap="square" tIns="10775">
              <a:noAutofit/>
            </a:bodyPr>
            <a:lstStyle/>
            <a:p>
              <a:pPr indent="-171450" lvl="1" marL="17145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Is a comprehensive object-oriented collection of reusable types. </a:t>
              </a:r>
              <a:endParaRPr/>
            </a:p>
            <a:p>
              <a:pPr indent="-171450" lvl="1" marL="171450" marR="0" rtl="0" algn="l">
                <a:lnSpc>
                  <a:spcPct val="90000"/>
                </a:lnSpc>
                <a:spcBef>
                  <a:spcPts val="255"/>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Used to develop applications ranging from traditional command-line to GUI applications that can be used on the Web.</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554421" y="730314"/>
            <a:ext cx="10515600" cy="575433"/>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lang="en-US" sz="4000"/>
              <a:t>Common Language Runtime(CLR)</a:t>
            </a:r>
            <a:endParaRPr/>
          </a:p>
        </p:txBody>
      </p:sp>
      <p:sp>
        <p:nvSpPr>
          <p:cNvPr id="168" name="Google Shape;168;p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169" name="Google Shape;169;p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7"/>
          <p:cNvSpPr txBox="1"/>
          <p:nvPr/>
        </p:nvSpPr>
        <p:spPr>
          <a:xfrm>
            <a:off x="554421" y="1517706"/>
            <a:ext cx="11154103" cy="460998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9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A common runtime for all .NET languages</a:t>
            </a:r>
            <a:endParaRPr/>
          </a:p>
          <a:p>
            <a:pPr indent="-342900" lvl="1" marL="800100" marR="13334" rtl="0" algn="just">
              <a:spcBef>
                <a:spcPts val="5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Common type system</a:t>
            </a:r>
            <a:endParaRPr/>
          </a:p>
          <a:p>
            <a:pPr indent="-342900" lvl="1" marL="800100" marR="13334" rtl="0" algn="just">
              <a:spcBef>
                <a:spcPts val="8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Common metadata</a:t>
            </a:r>
            <a:endParaRPr/>
          </a:p>
          <a:p>
            <a:pPr indent="-342900" lvl="1" marL="800100" marR="13334" rtl="0" algn="just">
              <a:spcBef>
                <a:spcPts val="8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Intermediate Language (IL) to native code compilers</a:t>
            </a:r>
            <a:endParaRPr/>
          </a:p>
          <a:p>
            <a:pPr indent="-342900" lvl="1" marL="800100" marR="13334" rtl="0" algn="just">
              <a:spcBef>
                <a:spcPts val="8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Memory allocation and garbage collection</a:t>
            </a:r>
            <a:endParaRPr/>
          </a:p>
          <a:p>
            <a:pPr indent="-342900" lvl="1" marL="800100" marR="13334" rtl="0" algn="just">
              <a:spcBef>
                <a:spcPts val="8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Code execution and security</a:t>
            </a:r>
            <a:endParaRPr/>
          </a:p>
          <a:p>
            <a:pPr indent="-342900" lvl="0" marL="342900" marR="0" rtl="0" algn="just">
              <a:lnSpc>
                <a:spcPct val="90000"/>
              </a:lnSpc>
              <a:spcBef>
                <a:spcPts val="13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Over 15 languages supported today</a:t>
            </a:r>
            <a:endParaRPr/>
          </a:p>
          <a:p>
            <a:pPr indent="-342900" lvl="1" marL="800100" marR="13334" rtl="0" algn="just">
              <a:spcBef>
                <a:spcPts val="5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C#, VB, Jscript, Visual C++ from Microsoft</a:t>
            </a:r>
            <a:endParaRPr/>
          </a:p>
          <a:p>
            <a:pPr indent="-342900" lvl="1" marL="800100" marR="13334" rtl="0" algn="just">
              <a:spcBef>
                <a:spcPts val="800"/>
              </a:spcBef>
              <a:spcAft>
                <a:spcPts val="0"/>
              </a:spcAft>
              <a:buClr>
                <a:srgbClr val="C00000"/>
              </a:buClr>
              <a:buSzPts val="1610"/>
              <a:buFont typeface="Noto Sans Symbols"/>
              <a:buChar char="▪"/>
            </a:pPr>
            <a:r>
              <a:rPr b="0" i="0" lang="en-US" sz="2300" u="none" cap="none" strike="noStrike">
                <a:solidFill>
                  <a:schemeClr val="dk1"/>
                </a:solidFill>
                <a:latin typeface="Arial"/>
                <a:ea typeface="Arial"/>
                <a:cs typeface="Arial"/>
                <a:sym typeface="Arial"/>
              </a:rPr>
              <a:t>Perl, Python, Smalltalk, Cobol, Haskell, Mercury, Eiffel, Oberon, Oz, Pascal, APL, CAML, Scheme,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177" name="Google Shape;177;p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8"/>
          <p:cNvSpPr txBox="1"/>
          <p:nvPr>
            <p:ph idx="1" type="body"/>
          </p:nvPr>
        </p:nvSpPr>
        <p:spPr>
          <a:xfrm>
            <a:off x="53868" y="1654457"/>
            <a:ext cx="6336423" cy="397908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973735"/>
              </a:buClr>
              <a:buSzPts val="1400"/>
              <a:buFont typeface="Noto Sans Symbols"/>
              <a:buChar char="◆"/>
            </a:pPr>
            <a:r>
              <a:rPr lang="en-US"/>
              <a:t>Using the .NET Framework:</a:t>
            </a:r>
            <a:endParaRPr/>
          </a:p>
          <a:p>
            <a:pPr indent="-342900" lvl="1" marL="800100" rtl="0" algn="just">
              <a:lnSpc>
                <a:spcPct val="90000"/>
              </a:lnSpc>
              <a:spcBef>
                <a:spcPts val="600"/>
              </a:spcBef>
              <a:spcAft>
                <a:spcPts val="0"/>
              </a:spcAft>
              <a:buClr>
                <a:srgbClr val="C00000"/>
              </a:buClr>
              <a:buSzPts val="1610"/>
              <a:buFont typeface="Noto Sans Symbols"/>
              <a:buChar char="▪"/>
            </a:pPr>
            <a:r>
              <a:rPr lang="en-US" sz="2300"/>
              <a:t>The code of a program is compiled into CIL (formerly called MSIL) and stored in a file called assembly</a:t>
            </a:r>
            <a:endParaRPr/>
          </a:p>
          <a:p>
            <a:pPr indent="-342900" lvl="1" marL="800100" rtl="0" algn="just">
              <a:lnSpc>
                <a:spcPct val="90000"/>
              </a:lnSpc>
              <a:spcBef>
                <a:spcPts val="1200"/>
              </a:spcBef>
              <a:spcAft>
                <a:spcPts val="0"/>
              </a:spcAft>
              <a:buClr>
                <a:srgbClr val="C00000"/>
              </a:buClr>
              <a:buSzPts val="1610"/>
              <a:buFont typeface="Noto Sans Symbols"/>
              <a:buChar char="▪"/>
            </a:pPr>
            <a:r>
              <a:rPr lang="en-US" sz="2300"/>
              <a:t>This assembly is then compiled by the CLR to the native code at run-time</a:t>
            </a:r>
            <a:endParaRPr/>
          </a:p>
          <a:p>
            <a:pPr indent="-342900" lvl="0" marL="342900" rtl="0" algn="just">
              <a:lnSpc>
                <a:spcPct val="90000"/>
              </a:lnSpc>
              <a:spcBef>
                <a:spcPts val="1600"/>
              </a:spcBef>
              <a:spcAft>
                <a:spcPts val="0"/>
              </a:spcAft>
              <a:buClr>
                <a:srgbClr val="973735"/>
              </a:buClr>
              <a:buSzPts val="1400"/>
              <a:buFont typeface="Noto Sans Symbols"/>
              <a:buChar char="◆"/>
            </a:pPr>
            <a:r>
              <a:rPr lang="en-US"/>
              <a:t>In traditional Windows applications:</a:t>
            </a:r>
            <a:endParaRPr/>
          </a:p>
          <a:p>
            <a:pPr indent="-342900" lvl="1" marL="800100" rtl="0" algn="just">
              <a:lnSpc>
                <a:spcPct val="90000"/>
              </a:lnSpc>
              <a:spcBef>
                <a:spcPts val="600"/>
              </a:spcBef>
              <a:spcAft>
                <a:spcPts val="0"/>
              </a:spcAft>
              <a:buClr>
                <a:srgbClr val="C00000"/>
              </a:buClr>
              <a:buSzPts val="1610"/>
              <a:buFont typeface="Noto Sans Symbols"/>
              <a:buChar char="▪"/>
            </a:pPr>
            <a:r>
              <a:rPr lang="en-US" sz="2300"/>
              <a:t>Codes were directly compiled into the executable native code of the operating system</a:t>
            </a:r>
            <a:endParaRPr sz="1800"/>
          </a:p>
        </p:txBody>
      </p:sp>
      <p:pic>
        <p:nvPicPr>
          <p:cNvPr id="179" name="Google Shape;179;p8"/>
          <p:cNvPicPr preferRelativeResize="0"/>
          <p:nvPr/>
        </p:nvPicPr>
        <p:blipFill rotWithShape="1">
          <a:blip r:embed="rId3">
            <a:alphaModFix/>
          </a:blip>
          <a:srcRect b="0" l="0" r="0" t="0"/>
          <a:stretch/>
        </p:blipFill>
        <p:spPr>
          <a:xfrm>
            <a:off x="6369269" y="1654457"/>
            <a:ext cx="5812222" cy="4441542"/>
          </a:xfrm>
          <a:prstGeom prst="rect">
            <a:avLst/>
          </a:prstGeom>
          <a:noFill/>
          <a:ln>
            <a:noFill/>
          </a:ln>
        </p:spPr>
      </p:pic>
      <p:sp>
        <p:nvSpPr>
          <p:cNvPr id="180" name="Google Shape;180;p8"/>
          <p:cNvSpPr txBox="1"/>
          <p:nvPr/>
        </p:nvSpPr>
        <p:spPr>
          <a:xfrm>
            <a:off x="333704" y="716661"/>
            <a:ext cx="10515600" cy="575433"/>
          </a:xfrm>
          <a:prstGeom prst="rect">
            <a:avLst/>
          </a:prstGeom>
          <a:solidFill>
            <a:schemeClr val="lt1"/>
          </a:solid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Arial"/>
              <a:buNone/>
            </a:pPr>
            <a:r>
              <a:rPr b="1" lang="en-US" sz="4000">
                <a:solidFill>
                  <a:schemeClr val="dk1"/>
                </a:solidFill>
                <a:latin typeface="Arial"/>
                <a:ea typeface="Arial"/>
                <a:cs typeface="Arial"/>
                <a:sym typeface="Arial"/>
              </a:rPr>
              <a:t>Common Language Runtime (CLR)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2/8/2021</a:t>
            </a:r>
            <a:endParaRPr/>
          </a:p>
        </p:txBody>
      </p:sp>
      <p:sp>
        <p:nvSpPr>
          <p:cNvPr id="186" name="Google Shape;186;p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p9"/>
          <p:cNvSpPr txBox="1"/>
          <p:nvPr>
            <p:ph type="title"/>
          </p:nvPr>
        </p:nvSpPr>
        <p:spPr>
          <a:xfrm>
            <a:off x="396766" y="712052"/>
            <a:ext cx="5436475" cy="575433"/>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lang="en-US" sz="4000"/>
              <a:t>Advantages of CLR</a:t>
            </a:r>
            <a:endParaRPr/>
          </a:p>
        </p:txBody>
      </p:sp>
      <p:sp>
        <p:nvSpPr>
          <p:cNvPr id="188" name="Google Shape;188;p9"/>
          <p:cNvSpPr txBox="1"/>
          <p:nvPr/>
        </p:nvSpPr>
        <p:spPr>
          <a:xfrm>
            <a:off x="434865" y="1568136"/>
            <a:ext cx="11322300" cy="4661400"/>
          </a:xfrm>
          <a:prstGeom prst="rect">
            <a:avLst/>
          </a:prstGeom>
          <a:noFill/>
          <a:ln>
            <a:noFill/>
          </a:ln>
        </p:spPr>
        <p:txBody>
          <a:bodyPr anchorCtr="0" anchor="t" bIns="0" lIns="0" spcFirstLastPara="1" rIns="0" wrap="square" tIns="12700">
            <a:spAutoFit/>
          </a:bodyPr>
          <a:lstStyle/>
          <a:p>
            <a:pPr indent="-342900" lvl="0" marL="342900" marR="13334" rtl="0" algn="just">
              <a:lnSpc>
                <a:spcPct val="9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Interoperation between managed code and  unmanaged code (COM, DLLs)</a:t>
            </a:r>
            <a:endParaRPr sz="2800">
              <a:solidFill>
                <a:schemeClr val="dk1"/>
              </a:solidFill>
            </a:endParaRPr>
          </a:p>
          <a:p>
            <a:pPr indent="-342900" lvl="0" marL="342900" marR="13334" rtl="0" algn="just">
              <a:lnSpc>
                <a:spcPct val="9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Managed code environment</a:t>
            </a:r>
            <a:endParaRPr/>
          </a:p>
          <a:p>
            <a:pPr indent="-342900" lvl="0" marL="342900" marR="0" rtl="0" algn="just">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Improved memory handling</a:t>
            </a:r>
            <a:endParaRPr/>
          </a:p>
          <a:p>
            <a:pPr indent="-342900" lvl="0" marL="342900" marR="0" rtl="0" algn="just">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JIT (</a:t>
            </a:r>
            <a:r>
              <a:rPr b="1" i="0" lang="en-US" sz="2800">
                <a:solidFill>
                  <a:schemeClr val="dk1"/>
                </a:solidFill>
                <a:latin typeface="Arial"/>
                <a:ea typeface="Arial"/>
                <a:cs typeface="Arial"/>
                <a:sym typeface="Arial"/>
              </a:rPr>
              <a:t>Just-In-Time</a:t>
            </a:r>
            <a:r>
              <a:rPr lang="en-US" sz="2800">
                <a:solidFill>
                  <a:schemeClr val="dk1"/>
                </a:solidFill>
                <a:latin typeface="Arial"/>
                <a:ea typeface="Arial"/>
                <a:cs typeface="Arial"/>
                <a:sym typeface="Arial"/>
              </a:rPr>
              <a:t>) Compiler allows code to run in a protected environment as managed code</a:t>
            </a:r>
            <a:endParaRPr/>
          </a:p>
          <a:p>
            <a:pPr indent="-342900" lvl="0" marL="342900" marR="0" rtl="0" algn="just">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JIT allows the IL code to be hardware independent</a:t>
            </a:r>
            <a:endParaRPr/>
          </a:p>
          <a:p>
            <a:pPr indent="-342900" lvl="0" marL="342900" marR="0" rtl="0" algn="just">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CLR also allows for enforcement of code access security</a:t>
            </a:r>
            <a:endParaRPr/>
          </a:p>
          <a:p>
            <a:pPr indent="-342900" lvl="0" marL="342900" marR="0" rtl="0" algn="just">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Verification of type safety</a:t>
            </a:r>
            <a:endParaRPr/>
          </a:p>
          <a:p>
            <a:pPr indent="-342900" lvl="0" marL="342900" marR="0" rtl="0" algn="just">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Access to Metadata (enhanced Type Information)</a:t>
            </a:r>
            <a:endParaRPr sz="2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