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8" name="Google Shape;20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8" name="Google Shape;22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0" name="Google Shape;24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8" name="Google Shape;24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5" name="Google Shape;32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5" name="Google Shape;33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8" name="Google Shape;558;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2" name="Google Shape;18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8"/>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NET Exceptions - System.Data.ObjectNotFoundException" id="19" name="Google Shape;19;p48"/>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49"/>
          <p:cNvSpPr txBox="1"/>
          <p:nvPr>
            <p:ph type="title"/>
          </p:nvPr>
        </p:nvSpPr>
        <p:spPr>
          <a:xfrm>
            <a:off x="838200" y="365125"/>
            <a:ext cx="10515600" cy="1325563"/>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9"/>
          <p:cNvSpPr txBox="1"/>
          <p:nvPr>
            <p:ph idx="1" type="body"/>
          </p:nvPr>
        </p:nvSpPr>
        <p:spPr>
          <a:xfrm>
            <a:off x="864093" y="1900322"/>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Arial"/>
                <a:ea typeface="Arial"/>
                <a:cs typeface="Arial"/>
                <a:sym typeface="Arial"/>
              </a:defRPr>
            </a:lvl1pPr>
            <a:lvl2pPr indent="0" lvl="1" marL="0" algn="r">
              <a:spcBef>
                <a:spcPts val="0"/>
              </a:spcBef>
              <a:buNone/>
              <a:defRPr sz="1200">
                <a:solidFill>
                  <a:schemeClr val="dk1"/>
                </a:solidFill>
                <a:latin typeface="Arial"/>
                <a:ea typeface="Arial"/>
                <a:cs typeface="Arial"/>
                <a:sym typeface="Arial"/>
              </a:defRPr>
            </a:lvl2pPr>
            <a:lvl3pPr indent="0" lvl="2" marL="0" algn="r">
              <a:spcBef>
                <a:spcPts val="0"/>
              </a:spcBef>
              <a:buNone/>
              <a:defRPr sz="1200">
                <a:solidFill>
                  <a:schemeClr val="dk1"/>
                </a:solidFill>
                <a:latin typeface="Arial"/>
                <a:ea typeface="Arial"/>
                <a:cs typeface="Arial"/>
                <a:sym typeface="Arial"/>
              </a:defRPr>
            </a:lvl3pPr>
            <a:lvl4pPr indent="0" lvl="3" marL="0" algn="r">
              <a:spcBef>
                <a:spcPts val="0"/>
              </a:spcBef>
              <a:buNone/>
              <a:defRPr sz="1200">
                <a:solidFill>
                  <a:schemeClr val="dk1"/>
                </a:solidFill>
                <a:latin typeface="Arial"/>
                <a:ea typeface="Arial"/>
                <a:cs typeface="Arial"/>
                <a:sym typeface="Arial"/>
              </a:defRPr>
            </a:lvl4pPr>
            <a:lvl5pPr indent="0" lvl="4" marL="0" algn="r">
              <a:spcBef>
                <a:spcPts val="0"/>
              </a:spcBef>
              <a:buNone/>
              <a:defRPr sz="1200">
                <a:solidFill>
                  <a:schemeClr val="dk1"/>
                </a:solidFill>
                <a:latin typeface="Arial"/>
                <a:ea typeface="Arial"/>
                <a:cs typeface="Arial"/>
                <a:sym typeface="Arial"/>
              </a:defRPr>
            </a:lvl5pPr>
            <a:lvl6pPr indent="0" lvl="5" marL="0" algn="r">
              <a:spcBef>
                <a:spcPts val="0"/>
              </a:spcBef>
              <a:buNone/>
              <a:defRPr sz="1200">
                <a:solidFill>
                  <a:schemeClr val="dk1"/>
                </a:solidFill>
                <a:latin typeface="Arial"/>
                <a:ea typeface="Arial"/>
                <a:cs typeface="Arial"/>
                <a:sym typeface="Arial"/>
              </a:defRPr>
            </a:lvl6pPr>
            <a:lvl7pPr indent="0" lvl="6" marL="0" algn="r">
              <a:spcBef>
                <a:spcPts val="0"/>
              </a:spcBef>
              <a:buNone/>
              <a:defRPr sz="1200">
                <a:solidFill>
                  <a:schemeClr val="dk1"/>
                </a:solidFill>
                <a:latin typeface="Arial"/>
                <a:ea typeface="Arial"/>
                <a:cs typeface="Arial"/>
                <a:sym typeface="Arial"/>
              </a:defRPr>
            </a:lvl7pPr>
            <a:lvl8pPr indent="0" lvl="7" marL="0" algn="r">
              <a:spcBef>
                <a:spcPts val="0"/>
              </a:spcBef>
              <a:buNone/>
              <a:defRPr sz="1200">
                <a:solidFill>
                  <a:schemeClr val="dk1"/>
                </a:solidFill>
                <a:latin typeface="Arial"/>
                <a:ea typeface="Arial"/>
                <a:cs typeface="Arial"/>
                <a:sym typeface="Arial"/>
              </a:defRPr>
            </a:lvl8pPr>
            <a:lvl9pPr indent="0" lvl="8" marL="0" algn="r">
              <a:spcBef>
                <a:spcPts val="0"/>
              </a:spcBef>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NET Exceptions - System.Data.ObjectNotFoundException" id="27" name="Google Shape;27;p49"/>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
        <p:nvSpPr>
          <p:cNvPr id="29" name="Google Shape;29;p4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1" name="Google Shape;71;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11.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4.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38.png"/><Relationship Id="rId5"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0.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6.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2.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6.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7.png"/><Relationship Id="rId4" Type="http://schemas.openxmlformats.org/officeDocument/2006/relationships/image" Target="../media/image57.png"/><Relationship Id="rId5" Type="http://schemas.openxmlformats.org/officeDocument/2006/relationships/image" Target="../media/image49.png"/><Relationship Id="rId6" Type="http://schemas.openxmlformats.org/officeDocument/2006/relationships/image" Target="../media/image5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2.png"/><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6.png"/><Relationship Id="rId4" Type="http://schemas.openxmlformats.org/officeDocument/2006/relationships/image" Target="../media/image59.png"/><Relationship Id="rId5" Type="http://schemas.openxmlformats.org/officeDocument/2006/relationships/image" Target="../media/image6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8.png"/><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C#.NET Programming</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368595" y="638907"/>
            <a:ext cx="10806720" cy="57028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Namespaces in C#</a:t>
            </a:r>
            <a:endParaRPr/>
          </a:p>
        </p:txBody>
      </p:sp>
      <p:sp>
        <p:nvSpPr>
          <p:cNvPr id="203" name="Google Shape;203;p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4" name="Google Shape;204;p1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205" name="Google Shape;205;p10"/>
          <p:cNvSpPr txBox="1"/>
          <p:nvPr/>
        </p:nvSpPr>
        <p:spPr>
          <a:xfrm>
            <a:off x="181982" y="1746424"/>
            <a:ext cx="11639903" cy="419704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Namespaces are used to organize the classes. It helps to control the scope of methods and classes in larger .Net programming projects</a:t>
            </a:r>
            <a:endParaRPr/>
          </a:p>
          <a:p>
            <a:pPr indent="-342900" lvl="0" marL="342900" marR="0" rtl="0" algn="just">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biggest advantage of using namespace is that the class names which are declared in one namespace will not clash with the same class names declared in another namespace. It is also referred as named group of classes having common features</a:t>
            </a:r>
            <a:endParaRPr/>
          </a:p>
          <a:p>
            <a:pPr indent="-342900" lvl="0" marL="342900" marR="0" rtl="0" algn="just">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members of a namespace can be namespaces, interfaces, structures, and delegates.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368595" y="638907"/>
            <a:ext cx="10806720" cy="57028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Namespaces in C#</a:t>
            </a:r>
            <a:endParaRPr/>
          </a:p>
        </p:txBody>
      </p:sp>
      <p:sp>
        <p:nvSpPr>
          <p:cNvPr id="211" name="Google Shape;211;p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1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213" name="Google Shape;213;p11"/>
          <p:cNvSpPr txBox="1"/>
          <p:nvPr/>
        </p:nvSpPr>
        <p:spPr>
          <a:xfrm>
            <a:off x="98005" y="1500212"/>
            <a:ext cx="11639903" cy="148861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define a namespace in C#, we will use the namespace keyword followed by the name of the namespace and curly braces containing the body of the namespace as follows:</a:t>
            </a:r>
            <a:endParaRPr/>
          </a:p>
        </p:txBody>
      </p:sp>
      <p:pic>
        <p:nvPicPr>
          <p:cNvPr id="214" name="Google Shape;214;p11"/>
          <p:cNvPicPr preferRelativeResize="0"/>
          <p:nvPr/>
        </p:nvPicPr>
        <p:blipFill rotWithShape="1">
          <a:blip r:embed="rId3">
            <a:alphaModFix/>
          </a:blip>
          <a:srcRect b="0" l="0" r="0" t="0"/>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4">
            <a:alphaModFix/>
          </a:blip>
          <a:srcRect b="0" l="0" r="0" t="0"/>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219299" y="629576"/>
            <a:ext cx="8159589" cy="57028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Variations on the Main() Method </a:t>
            </a:r>
            <a:endParaRPr/>
          </a:p>
        </p:txBody>
      </p:sp>
      <p:sp>
        <p:nvSpPr>
          <p:cNvPr id="221" name="Google Shape;221;p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1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223" name="Google Shape;223;p12"/>
          <p:cNvSpPr txBox="1"/>
          <p:nvPr/>
        </p:nvSpPr>
        <p:spPr>
          <a:xfrm>
            <a:off x="125993" y="1208207"/>
            <a:ext cx="11966480" cy="136960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By default, Visual Studio will generate a Main() method that has a void return value and an array of string types as the single input parameter </a:t>
            </a:r>
            <a:endParaRPr/>
          </a:p>
          <a:p>
            <a:pPr indent="-342900" lvl="0" marL="342900" marR="0" rtl="0" algn="just">
              <a:spcBef>
                <a:spcPts val="3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construct application’s entry point using any of the following signatures:</a:t>
            </a:r>
            <a:endParaRPr sz="2300">
              <a:solidFill>
                <a:schemeClr val="dk1"/>
              </a:solidFill>
              <a:latin typeface="Arial"/>
              <a:ea typeface="Arial"/>
              <a:cs typeface="Arial"/>
              <a:sym typeface="Arial"/>
            </a:endParaRPr>
          </a:p>
        </p:txBody>
      </p:sp>
      <p:sp>
        <p:nvSpPr>
          <p:cNvPr id="224" name="Google Shape;224;p12"/>
          <p:cNvSpPr txBox="1"/>
          <p:nvPr/>
        </p:nvSpPr>
        <p:spPr>
          <a:xfrm>
            <a:off x="247291" y="2577813"/>
            <a:ext cx="6068008" cy="3785652"/>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args){</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 Must return a value before exiting!</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8000"/>
                </a:solidFill>
                <a:latin typeface="Consolas"/>
                <a:ea typeface="Consolas"/>
                <a:cs typeface="Consolas"/>
                <a:sym typeface="Consolas"/>
              </a:rPr>
              <a:t>// No return type, no parameters.</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Main(){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8000"/>
                </a:solidFill>
                <a:latin typeface="Consolas"/>
                <a:ea typeface="Consolas"/>
                <a:cs typeface="Consolas"/>
                <a:sym typeface="Consolas"/>
              </a:rPr>
              <a:t>// int return type, no parameters.</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endParaRPr/>
          </a:p>
          <a:p>
            <a:pPr indent="0" lvl="0" marL="0" marR="0" rtl="0" algn="l">
              <a:spcBef>
                <a:spcPts val="0"/>
              </a:spcBef>
              <a:spcAft>
                <a:spcPts val="0"/>
              </a:spcAft>
              <a:buNone/>
            </a:pPr>
            <a:r>
              <a:rPr lang="en-US" sz="2000">
                <a:solidFill>
                  <a:srgbClr val="008000"/>
                </a:solidFill>
                <a:latin typeface="Consolas"/>
                <a:ea typeface="Consolas"/>
                <a:cs typeface="Consolas"/>
                <a:sym typeface="Consolas"/>
              </a:rPr>
              <a:t>  // Must return a value before exiting!</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225" name="Google Shape;225;p12"/>
          <p:cNvSpPr txBox="1"/>
          <p:nvPr/>
        </p:nvSpPr>
        <p:spPr>
          <a:xfrm>
            <a:off x="6447451" y="2577813"/>
            <a:ext cx="5697894" cy="1985159"/>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chemeClr val="dk1"/>
                </a:solidFill>
                <a:latin typeface="Arial"/>
                <a:ea typeface="Arial"/>
                <a:cs typeface="Arial"/>
                <a:sym typeface="Arial"/>
              </a:rPr>
              <a:t>The Main() method can be </a:t>
            </a:r>
            <a:r>
              <a:rPr b="1" lang="en-US" sz="2300">
                <a:solidFill>
                  <a:schemeClr val="dk1"/>
                </a:solidFill>
                <a:latin typeface="Arial"/>
                <a:ea typeface="Arial"/>
                <a:cs typeface="Arial"/>
                <a:sym typeface="Arial"/>
              </a:rPr>
              <a:t>asynchronous</a:t>
            </a:r>
            <a:endParaRPr/>
          </a:p>
          <a:p>
            <a:pPr indent="0" lvl="0" marL="0" marR="0" rtl="0" algn="l">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endParaRPr/>
          </a:p>
          <a:p>
            <a:pPr indent="0" lvl="0" marL="0" marR="0" rtl="0" algn="l">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endParaRPr/>
          </a:p>
          <a:p>
            <a:pPr indent="0" lvl="0" marL="0" marR="0" rtl="0" algn="l">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a:p>
          <a:p>
            <a:pPr indent="0" lvl="0" marL="0" marR="0" rtl="0" algn="l">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type="title"/>
          </p:nvPr>
        </p:nvSpPr>
        <p:spPr>
          <a:xfrm>
            <a:off x="211994" y="717895"/>
            <a:ext cx="10515600"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Processing Command-Line Arguments</a:t>
            </a:r>
            <a:endParaRPr/>
          </a:p>
        </p:txBody>
      </p:sp>
      <p:sp>
        <p:nvSpPr>
          <p:cNvPr id="231" name="Google Shape;231;p13"/>
          <p:cNvSpPr txBox="1"/>
          <p:nvPr>
            <p:ph idx="1" type="body"/>
          </p:nvPr>
        </p:nvSpPr>
        <p:spPr>
          <a:xfrm>
            <a:off x="229368" y="1238127"/>
            <a:ext cx="10258395" cy="477118"/>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Clr>
                <a:srgbClr val="973735"/>
              </a:buClr>
              <a:buSzPts val="1300"/>
              <a:buFont typeface="Noto Sans Symbols"/>
              <a:buChar char="◆"/>
            </a:pPr>
            <a:r>
              <a:rPr lang="en-US" sz="2600"/>
              <a:t>Create C# Console App as the following and run it by </a:t>
            </a:r>
            <a:r>
              <a:rPr b="1" lang="en-US" sz="2600"/>
              <a:t>dotnet</a:t>
            </a:r>
            <a:r>
              <a:rPr lang="en-US" sz="2600"/>
              <a:t> CLI</a:t>
            </a:r>
            <a:endParaRPr/>
          </a:p>
        </p:txBody>
      </p:sp>
      <p:sp>
        <p:nvSpPr>
          <p:cNvPr id="232" name="Google Shape;232;p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1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pic>
        <p:nvPicPr>
          <p:cNvPr id="234" name="Google Shape;234;p13"/>
          <p:cNvPicPr preferRelativeResize="0"/>
          <p:nvPr/>
        </p:nvPicPr>
        <p:blipFill rotWithShape="1">
          <a:blip r:embed="rId3">
            <a:alphaModFix/>
          </a:blip>
          <a:srcRect b="0" l="0" r="0" t="0"/>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4">
              <a:alphaModFix/>
            </a:blip>
            <a:srcRect b="0" l="0" r="0" t="0"/>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209643" y="749644"/>
            <a:ext cx="12069443"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Value Types and Reference types</a:t>
            </a:r>
            <a:endParaRPr/>
          </a:p>
        </p:txBody>
      </p:sp>
      <p:sp>
        <p:nvSpPr>
          <p:cNvPr id="243" name="Google Shape;243;p14"/>
          <p:cNvSpPr txBox="1"/>
          <p:nvPr>
            <p:ph idx="1" type="body"/>
          </p:nvPr>
        </p:nvSpPr>
        <p:spPr>
          <a:xfrm>
            <a:off x="147457" y="1348752"/>
            <a:ext cx="11897085" cy="5009956"/>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Clr>
                <a:srgbClr val="973735"/>
              </a:buClr>
              <a:buSzPts val="1300"/>
              <a:buFont typeface="Noto Sans Symbols"/>
              <a:buChar char="◆"/>
            </a:pPr>
            <a:r>
              <a:rPr b="1" lang="en-US" sz="2600"/>
              <a:t>Value types </a:t>
            </a:r>
            <a:r>
              <a:rPr lang="en-US" sz="2600"/>
              <a:t>derive from System.ValueType, which derives from System.Object. Types that derive from System.ValueType have special behavior in the CLR(Common Language Runtime). </a:t>
            </a:r>
            <a:endParaRPr/>
          </a:p>
          <a:p>
            <a:pPr indent="-223837" lvl="0" marL="512763" rtl="0" algn="just">
              <a:lnSpc>
                <a:spcPct val="120000"/>
              </a:lnSpc>
              <a:spcBef>
                <a:spcPts val="600"/>
              </a:spcBef>
              <a:spcAft>
                <a:spcPts val="0"/>
              </a:spcAft>
              <a:buClr>
                <a:srgbClr val="C00000"/>
              </a:buClr>
              <a:buSzPts val="1820"/>
              <a:buFont typeface="Noto Sans Symbols"/>
              <a:buChar char="▪"/>
            </a:pPr>
            <a:r>
              <a:rPr lang="en-US" sz="2600"/>
              <a:t>There are two categories of value types: </a:t>
            </a:r>
            <a:r>
              <a:rPr b="1" lang="en-US" sz="2600"/>
              <a:t>struct</a:t>
            </a:r>
            <a:r>
              <a:rPr lang="en-US" sz="2600"/>
              <a:t> and </a:t>
            </a:r>
            <a:r>
              <a:rPr b="1" lang="en-US" sz="2600"/>
              <a:t>enum</a:t>
            </a:r>
            <a:endParaRPr/>
          </a:p>
          <a:p>
            <a:pPr indent="-342900" lvl="0" marL="342900" rtl="0" algn="just">
              <a:lnSpc>
                <a:spcPct val="120000"/>
              </a:lnSpc>
              <a:spcBef>
                <a:spcPts val="600"/>
              </a:spcBef>
              <a:spcAft>
                <a:spcPts val="0"/>
              </a:spcAft>
              <a:buClr>
                <a:srgbClr val="973735"/>
              </a:buClr>
              <a:buSzPts val="1300"/>
              <a:buFont typeface="Noto Sans Symbols"/>
              <a:buChar char="◆"/>
            </a:pPr>
            <a:r>
              <a:rPr b="1" lang="en-US" sz="2600"/>
              <a:t>Reference type</a:t>
            </a:r>
            <a:r>
              <a:rPr lang="en-US" sz="2600"/>
              <a:t>: A type that is defined as a class, delegate, array, or interface is a reference type. </a:t>
            </a:r>
            <a:endParaRPr/>
          </a:p>
          <a:p>
            <a:pPr indent="-223837" lvl="0" marL="512763" rtl="0" algn="just">
              <a:lnSpc>
                <a:spcPct val="120000"/>
              </a:lnSpc>
              <a:spcBef>
                <a:spcPts val="600"/>
              </a:spcBef>
              <a:spcAft>
                <a:spcPts val="0"/>
              </a:spcAft>
              <a:buClr>
                <a:srgbClr val="C00000"/>
              </a:buClr>
              <a:buSzPts val="1820"/>
              <a:buFont typeface="Noto Sans Symbols"/>
              <a:buChar char="▪"/>
            </a:pPr>
            <a:r>
              <a:rPr lang="en-US" sz="2600"/>
              <a:t>At run time, when declare a variable of a reference type, the variable contains the value </a:t>
            </a:r>
            <a:r>
              <a:rPr b="1" lang="en-US" sz="2600"/>
              <a:t>null</a:t>
            </a:r>
            <a:r>
              <a:rPr lang="en-US" sz="2600"/>
              <a:t> until you explicitly create an object by using the new operator, or assign it an object that has been created elsewhere by using </a:t>
            </a:r>
            <a:r>
              <a:rPr b="1" lang="en-US" sz="2600"/>
              <a:t>new</a:t>
            </a:r>
            <a:endParaRPr/>
          </a:p>
        </p:txBody>
      </p:sp>
      <p:sp>
        <p:nvSpPr>
          <p:cNvPr id="244" name="Google Shape;244;p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1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209643" y="749644"/>
            <a:ext cx="12069443"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Value Types and Reference types</a:t>
            </a:r>
            <a:endParaRPr/>
          </a:p>
        </p:txBody>
      </p:sp>
      <p:sp>
        <p:nvSpPr>
          <p:cNvPr id="251" name="Google Shape;251;p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p1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pic>
        <p:nvPicPr>
          <p:cNvPr descr="Screenshot that shows CTS value types and reference types." id="253" name="Google Shape;253;p15"/>
          <p:cNvPicPr preferRelativeResize="0"/>
          <p:nvPr/>
        </p:nvPicPr>
        <p:blipFill rotWithShape="1">
          <a:blip r:embed="rId3">
            <a:alphaModFix/>
          </a:blip>
          <a:srcRect b="0" l="0" r="0" t="0"/>
          <a:stretch/>
        </p:blipFill>
        <p:spPr>
          <a:xfrm>
            <a:off x="2776350" y="1364833"/>
            <a:ext cx="6395648" cy="50711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1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260" name="Google Shape;260;p16"/>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Boxing and Unboxing</a:t>
            </a:r>
            <a:endParaRPr/>
          </a:p>
        </p:txBody>
      </p:sp>
      <p:sp>
        <p:nvSpPr>
          <p:cNvPr id="261" name="Google Shape;261;p16"/>
          <p:cNvSpPr txBox="1"/>
          <p:nvPr/>
        </p:nvSpPr>
        <p:spPr>
          <a:xfrm>
            <a:off x="209644" y="1315531"/>
            <a:ext cx="11702438" cy="17522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150"/>
              <a:buFont typeface="Noto Sans Symbols"/>
              <a:buChar char="◆"/>
            </a:pPr>
            <a:r>
              <a:rPr b="1" lang="en-US" sz="2300">
                <a:solidFill>
                  <a:schemeClr val="dk1"/>
                </a:solidFill>
                <a:latin typeface="Arial"/>
                <a:ea typeface="Arial"/>
                <a:cs typeface="Arial"/>
                <a:sym typeface="Arial"/>
              </a:rPr>
              <a:t>Boxing</a:t>
            </a:r>
            <a:r>
              <a:rPr lang="en-US" sz="2300">
                <a:solidFill>
                  <a:schemeClr val="dk1"/>
                </a:solidFill>
                <a:latin typeface="Arial"/>
                <a:ea typeface="Arial"/>
                <a:cs typeface="Arial"/>
                <a:sym typeface="Arial"/>
              </a:rPr>
              <a:t> is the process of converting a value type to the type object or to any interface type implemented by this value type. When the common language runtime (CLR) boxes a value type, it wraps the value inside a System.Object instance and stores it on the managed heap</a:t>
            </a:r>
            <a:endParaRPr/>
          </a:p>
        </p:txBody>
      </p:sp>
      <p:pic>
        <p:nvPicPr>
          <p:cNvPr id="262" name="Google Shape;262;p16"/>
          <p:cNvPicPr preferRelativeResize="0"/>
          <p:nvPr/>
        </p:nvPicPr>
        <p:blipFill rotWithShape="1">
          <a:blip r:embed="rId3">
            <a:alphaModFix/>
          </a:blip>
          <a:srcRect b="0" l="0" r="0" t="0"/>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4">
            <a:alphaModFix/>
          </a:blip>
          <a:srcRect b="0" l="0" r="0" t="0"/>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5">
            <a:alphaModFix/>
          </a:blip>
          <a:srcRect b="0" l="0" r="0" t="0"/>
          <a:stretch/>
        </p:blipFill>
        <p:spPr>
          <a:xfrm>
            <a:off x="8289900" y="2780611"/>
            <a:ext cx="3709562" cy="24730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1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271" name="Google Shape;271;p17"/>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Boxing and Unboxing</a:t>
            </a:r>
            <a:endParaRPr/>
          </a:p>
        </p:txBody>
      </p:sp>
      <p:sp>
        <p:nvSpPr>
          <p:cNvPr id="272" name="Google Shape;272;p17"/>
          <p:cNvSpPr txBox="1"/>
          <p:nvPr/>
        </p:nvSpPr>
        <p:spPr>
          <a:xfrm>
            <a:off x="139961" y="1287200"/>
            <a:ext cx="12070702" cy="217694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150"/>
              <a:buFont typeface="Noto Sans Symbols"/>
              <a:buChar char="◆"/>
            </a:pPr>
            <a:r>
              <a:rPr b="1" lang="en-US" sz="2300">
                <a:solidFill>
                  <a:schemeClr val="dk1"/>
                </a:solidFill>
                <a:latin typeface="Arial"/>
                <a:ea typeface="Arial"/>
                <a:cs typeface="Arial"/>
                <a:sym typeface="Arial"/>
              </a:rPr>
              <a:t>Unboxing</a:t>
            </a:r>
            <a:r>
              <a:rPr lang="en-US" sz="2300">
                <a:solidFill>
                  <a:schemeClr val="dk1"/>
                </a:solidFill>
                <a:latin typeface="Arial"/>
                <a:ea typeface="Arial"/>
                <a:cs typeface="Arial"/>
                <a:sym typeface="Arial"/>
              </a:rPr>
              <a:t> is an explicit conversion from the type object to a value type or from an interface type to a value type that implements the interface </a:t>
            </a:r>
            <a:endParaRPr/>
          </a:p>
          <a:p>
            <a:pPr indent="-342900" lvl="0" marL="342900" marR="0" rtl="0" algn="just">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An unboxing operation consists of: </a:t>
            </a:r>
            <a:r>
              <a:rPr b="1" lang="en-US" sz="2300">
                <a:solidFill>
                  <a:schemeClr val="dk1"/>
                </a:solidFill>
                <a:latin typeface="Arial"/>
                <a:ea typeface="Arial"/>
                <a:cs typeface="Arial"/>
                <a:sym typeface="Arial"/>
              </a:rPr>
              <a:t>Checking</a:t>
            </a:r>
            <a:r>
              <a:rPr lang="en-US" sz="2300">
                <a:solidFill>
                  <a:schemeClr val="dk1"/>
                </a:solidFill>
                <a:latin typeface="Arial"/>
                <a:ea typeface="Arial"/>
                <a:cs typeface="Arial"/>
                <a:sym typeface="Arial"/>
              </a:rPr>
              <a:t> the object instance to make sure that it is a boxed value of the given value type and </a:t>
            </a:r>
            <a:r>
              <a:rPr b="1" lang="en-US" sz="2300">
                <a:solidFill>
                  <a:schemeClr val="dk1"/>
                </a:solidFill>
                <a:latin typeface="Arial"/>
                <a:ea typeface="Arial"/>
                <a:cs typeface="Arial"/>
                <a:sym typeface="Arial"/>
              </a:rPr>
              <a:t>Copying</a:t>
            </a:r>
            <a:r>
              <a:rPr lang="en-US" sz="2300">
                <a:solidFill>
                  <a:schemeClr val="dk1"/>
                </a:solidFill>
                <a:latin typeface="Arial"/>
                <a:ea typeface="Arial"/>
                <a:cs typeface="Arial"/>
                <a:sym typeface="Arial"/>
              </a:rPr>
              <a:t> the value from the instance into the value-type variable</a:t>
            </a:r>
            <a:endParaRPr/>
          </a:p>
        </p:txBody>
      </p:sp>
      <p:pic>
        <p:nvPicPr>
          <p:cNvPr id="273" name="Google Shape;273;p17"/>
          <p:cNvPicPr preferRelativeResize="0"/>
          <p:nvPr/>
        </p:nvPicPr>
        <p:blipFill rotWithShape="1">
          <a:blip r:embed="rId3">
            <a:alphaModFix/>
          </a:blip>
          <a:srcRect b="0" l="0" r="0" t="0"/>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4">
            <a:alphaModFix/>
          </a:blip>
          <a:srcRect b="0" l="0" r="0" t="0"/>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5">
            <a:alphaModFix/>
          </a:blip>
          <a:srcRect b="0" l="0" r="0" t="0"/>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i="1" lang="en-US" sz="1800">
                <a:solidFill>
                  <a:schemeClr val="dk1"/>
                </a:solidFill>
                <a:latin typeface="Arial"/>
                <a:ea typeface="Arial"/>
                <a:cs typeface="Arial"/>
                <a:sym typeface="Arial"/>
              </a:rPr>
              <a:t>If we change code line:</a:t>
            </a:r>
            <a:r>
              <a:rPr i="1" lang="en-US" sz="1800">
                <a:solidFill>
                  <a:srgbClr val="0000FF"/>
                </a:solidFill>
                <a:latin typeface="Arial"/>
                <a:ea typeface="Arial"/>
                <a:cs typeface="Arial"/>
                <a:sym typeface="Arial"/>
              </a:rPr>
              <a:t> </a:t>
            </a:r>
            <a:endParaRPr/>
          </a:p>
          <a:p>
            <a:pPr indent="0" lvl="0" marL="0" marR="0" rtl="0" algn="l">
              <a:lnSpc>
                <a:spcPct val="107000"/>
              </a:lnSpc>
              <a:spcBef>
                <a:spcPts val="800"/>
              </a:spcBef>
              <a:spcAft>
                <a:spcPts val="0"/>
              </a:spcAft>
              <a:buNone/>
            </a:pPr>
            <a:r>
              <a:rPr i="1" lang="en-US" sz="1800">
                <a:solidFill>
                  <a:srgbClr val="0000FF"/>
                </a:solidFill>
                <a:latin typeface="Arial"/>
                <a:ea typeface="Arial"/>
                <a:cs typeface="Arial"/>
                <a:sym typeface="Arial"/>
              </a:rPr>
              <a:t>int</a:t>
            </a:r>
            <a:r>
              <a:rPr i="1" lang="en-US" sz="1800">
                <a:solidFill>
                  <a:srgbClr val="000000"/>
                </a:solidFill>
                <a:latin typeface="Arial"/>
                <a:ea typeface="Arial"/>
                <a:cs typeface="Arial"/>
                <a:sym typeface="Arial"/>
              </a:rPr>
              <a:t> j = (</a:t>
            </a:r>
            <a:r>
              <a:rPr i="1" lang="en-US" sz="1800">
                <a:solidFill>
                  <a:srgbClr val="0000FF"/>
                </a:solidFill>
                <a:latin typeface="Arial"/>
                <a:ea typeface="Arial"/>
                <a:cs typeface="Arial"/>
                <a:sym typeface="Arial"/>
              </a:rPr>
              <a:t>int</a:t>
            </a:r>
            <a:r>
              <a:rPr i="1" lang="en-US" sz="1800">
                <a:solidFill>
                  <a:srgbClr val="000000"/>
                </a:solidFill>
                <a:latin typeface="Arial"/>
                <a:ea typeface="Arial"/>
                <a:cs typeface="Arial"/>
                <a:sym typeface="Arial"/>
              </a:rPr>
              <a:t>)o to</a:t>
            </a:r>
            <a:r>
              <a:rPr i="1" lang="en-US" sz="1800">
                <a:solidFill>
                  <a:schemeClr val="dk1"/>
                </a:solidFill>
                <a:latin typeface="Arial"/>
                <a:ea typeface="Arial"/>
                <a:cs typeface="Arial"/>
                <a:sym typeface="Arial"/>
              </a:rPr>
              <a:t> </a:t>
            </a:r>
            <a:r>
              <a:rPr i="1" lang="en-US" sz="1800">
                <a:solidFill>
                  <a:srgbClr val="0000FF"/>
                </a:solidFill>
                <a:latin typeface="Arial"/>
                <a:ea typeface="Arial"/>
                <a:cs typeface="Arial"/>
                <a:sym typeface="Arial"/>
              </a:rPr>
              <a:t>int</a:t>
            </a:r>
            <a:r>
              <a:rPr i="1" lang="en-US" sz="1800">
                <a:solidFill>
                  <a:srgbClr val="000000"/>
                </a:solidFill>
                <a:latin typeface="Arial"/>
                <a:ea typeface="Arial"/>
                <a:cs typeface="Arial"/>
                <a:sym typeface="Arial"/>
              </a:rPr>
              <a:t> j = (</a:t>
            </a:r>
            <a:r>
              <a:rPr i="1" lang="en-US" sz="1800">
                <a:solidFill>
                  <a:srgbClr val="0000FF"/>
                </a:solidFill>
                <a:latin typeface="Arial"/>
                <a:ea typeface="Arial"/>
                <a:cs typeface="Arial"/>
                <a:sym typeface="Arial"/>
              </a:rPr>
              <a:t>short</a:t>
            </a:r>
            <a:r>
              <a:rPr i="1" lang="en-US" sz="1800">
                <a:solidFill>
                  <a:srgbClr val="000000"/>
                </a:solidFill>
                <a:latin typeface="Arial"/>
                <a:ea typeface="Arial"/>
                <a:cs typeface="Arial"/>
                <a:sym typeface="Arial"/>
              </a:rPr>
              <a:t>)o</a:t>
            </a:r>
            <a:endParaRPr i="1" sz="1800">
              <a:solidFill>
                <a:schemeClr val="dk1"/>
              </a:solidFill>
              <a:latin typeface="Arial"/>
              <a:ea typeface="Arial"/>
              <a:cs typeface="Arial"/>
              <a:sym typeface="Arial"/>
            </a:endParaRPr>
          </a:p>
          <a:p>
            <a:pPr indent="0" lvl="0" marL="0" marR="0" rtl="0" algn="l">
              <a:lnSpc>
                <a:spcPct val="107000"/>
              </a:lnSpc>
              <a:spcBef>
                <a:spcPts val="800"/>
              </a:spcBef>
              <a:spcAft>
                <a:spcPts val="0"/>
              </a:spcAft>
              <a:buNone/>
            </a:pPr>
            <a:r>
              <a:rPr i="1" lang="en-US" sz="1800">
                <a:solidFill>
                  <a:srgbClr val="000000"/>
                </a:solidFill>
                <a:latin typeface="Arial"/>
                <a:ea typeface="Arial"/>
                <a:cs typeface="Arial"/>
                <a:sym typeface="Arial"/>
              </a:rPr>
              <a:t>what happens?</a:t>
            </a:r>
            <a:endParaRPr i="1"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1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283" name="Google Shape;283;p18"/>
          <p:cNvSpPr txBox="1"/>
          <p:nvPr>
            <p:ph type="title"/>
          </p:nvPr>
        </p:nvSpPr>
        <p:spPr>
          <a:xfrm>
            <a:off x="209644" y="749644"/>
            <a:ext cx="6387099"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var keyword</a:t>
            </a:r>
            <a:endParaRPr/>
          </a:p>
        </p:txBody>
      </p:sp>
      <p:sp>
        <p:nvSpPr>
          <p:cNvPr id="284" name="Google Shape;284;p18"/>
          <p:cNvSpPr txBox="1"/>
          <p:nvPr/>
        </p:nvSpPr>
        <p:spPr>
          <a:xfrm>
            <a:off x="249130" y="1275287"/>
            <a:ext cx="11942869" cy="148861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var keyword can be used in place of specifying a specific data type (such as int, bool, or string) and the compiler will automatically infer the underlying data type based on the initial value used to initialize the local data point.</a:t>
            </a:r>
            <a:endParaRPr/>
          </a:p>
        </p:txBody>
      </p:sp>
      <p:pic>
        <p:nvPicPr>
          <p:cNvPr id="285" name="Google Shape;285;p18"/>
          <p:cNvPicPr preferRelativeResize="0"/>
          <p:nvPr/>
        </p:nvPicPr>
        <p:blipFill rotWithShape="1">
          <a:blip r:embed="rId3">
            <a:alphaModFix/>
          </a:blip>
          <a:srcRect b="0" l="0" r="0" t="0"/>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4">
            <a:alphaModFix/>
          </a:blip>
          <a:srcRect b="0" l="0" r="0" t="0"/>
          <a:stretch/>
        </p:blipFill>
        <p:spPr>
          <a:xfrm>
            <a:off x="8658067" y="4786898"/>
            <a:ext cx="3513132" cy="15916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1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293" name="Google Shape;293;p19"/>
          <p:cNvSpPr txBox="1"/>
          <p:nvPr>
            <p:ph type="title"/>
          </p:nvPr>
        </p:nvSpPr>
        <p:spPr>
          <a:xfrm>
            <a:off x="209644" y="749644"/>
            <a:ext cx="6387099"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var keyword</a:t>
            </a:r>
            <a:endParaRPr/>
          </a:p>
        </p:txBody>
      </p:sp>
      <p:sp>
        <p:nvSpPr>
          <p:cNvPr id="294" name="Google Shape;294;p19"/>
          <p:cNvSpPr txBox="1"/>
          <p:nvPr/>
        </p:nvSpPr>
        <p:spPr>
          <a:xfrm>
            <a:off x="209644" y="1463365"/>
            <a:ext cx="11942869" cy="467717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 The following restrictions apply to implicitly-typed variable declarations:</a:t>
            </a:r>
            <a:endParaRPr/>
          </a:p>
          <a:p>
            <a:pPr indent="-233362" lvl="0" marL="690563" marR="0" rtl="0" algn="just">
              <a:lnSpc>
                <a:spcPct val="120000"/>
              </a:lnSpc>
              <a:spcBef>
                <a:spcPts val="600"/>
              </a:spcBef>
              <a:spcAft>
                <a:spcPts val="0"/>
              </a:spcAft>
              <a:buClr>
                <a:srgbClr val="973735"/>
              </a:buClr>
              <a:buSzPts val="1820"/>
              <a:buFont typeface="Noto Sans Symbols"/>
              <a:buChar char="▪"/>
            </a:pPr>
            <a:r>
              <a:rPr b="1" lang="en-US" sz="2600">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 only be used when a local variable is declared and initialized in the same statement; the variable cannot be initialized to null, or to a method group or an anonymous function</a:t>
            </a:r>
            <a:endParaRPr/>
          </a:p>
          <a:p>
            <a:pPr indent="-233362" lvl="0" marL="690563" marR="0" rtl="0" algn="just">
              <a:lnSpc>
                <a:spcPct val="120000"/>
              </a:lnSpc>
              <a:spcBef>
                <a:spcPts val="600"/>
              </a:spcBef>
              <a:spcAft>
                <a:spcPts val="0"/>
              </a:spcAft>
              <a:buClr>
                <a:srgbClr val="973735"/>
              </a:buClr>
              <a:buSzPts val="1820"/>
              <a:buFont typeface="Noto Sans Symbols"/>
              <a:buChar char="▪"/>
            </a:pPr>
            <a:r>
              <a:rPr b="1" lang="en-US" sz="2600">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cannot be used on fields at class scope</a:t>
            </a:r>
            <a:endParaRPr/>
          </a:p>
          <a:p>
            <a:pPr indent="-233362" lvl="0" marL="690563" marR="0" rtl="0" algn="just">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Variables declared by using var cannot be used in the initialization expression</a:t>
            </a:r>
            <a:endParaRPr/>
          </a:p>
          <a:p>
            <a:pPr indent="-233362" lvl="0" marL="690563" marR="0" rtl="0" algn="just">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Multiple implicitly-typed variables cannot be initialized in the same statement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2"/>
          <p:cNvSpPr txBox="1"/>
          <p:nvPr>
            <p:ph idx="1" type="body"/>
          </p:nvPr>
        </p:nvSpPr>
        <p:spPr>
          <a:xfrm>
            <a:off x="319045" y="1325686"/>
            <a:ext cx="11535248" cy="514976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lnSpc>
                <a:spcPct val="110000"/>
              </a:lnSpc>
              <a:spcBef>
                <a:spcPts val="0"/>
              </a:spcBef>
              <a:spcAft>
                <a:spcPts val="0"/>
              </a:spcAft>
              <a:buClr>
                <a:srgbClr val="973735"/>
              </a:buClr>
              <a:buSzPct val="50000"/>
              <a:buFont typeface="Noto Sans Symbols"/>
              <a:buChar char="◆"/>
            </a:pPr>
            <a:r>
              <a:rPr lang="en-US" sz="3100"/>
              <a:t>Explain about input/output in C#</a:t>
            </a:r>
            <a:endParaRPr/>
          </a:p>
          <a:p>
            <a:pPr indent="-342900" lvl="0" marL="342900" rtl="0" algn="just">
              <a:lnSpc>
                <a:spcPct val="110000"/>
              </a:lnSpc>
              <a:spcBef>
                <a:spcPts val="600"/>
              </a:spcBef>
              <a:spcAft>
                <a:spcPts val="0"/>
              </a:spcAft>
              <a:buClr>
                <a:srgbClr val="973735"/>
              </a:buClr>
              <a:buSzPct val="50000"/>
              <a:buFont typeface="Noto Sans Symbols"/>
              <a:buChar char="◆"/>
            </a:pPr>
            <a:r>
              <a:rPr lang="en-US" sz="3100"/>
              <a:t>Create C# Console Application using Visual Studio.NET</a:t>
            </a:r>
            <a:endParaRPr/>
          </a:p>
          <a:p>
            <a:pPr indent="-342900" lvl="0" marL="342900" rtl="0" algn="just">
              <a:lnSpc>
                <a:spcPct val="110000"/>
              </a:lnSpc>
              <a:spcBef>
                <a:spcPts val="600"/>
              </a:spcBef>
              <a:spcAft>
                <a:spcPts val="0"/>
              </a:spcAft>
              <a:buClr>
                <a:srgbClr val="973735"/>
              </a:buClr>
              <a:buSzPct val="50000"/>
              <a:buFont typeface="Noto Sans Symbols"/>
              <a:buChar char="◆"/>
            </a:pPr>
            <a:r>
              <a:rPr lang="en-US" sz="3100"/>
              <a:t>Describe more new features of C# : </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2700"/>
              <a:t>var and dynamic type </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2700"/>
              <a:t>ref, out and params </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2700"/>
              <a:t>Local Function and Static Local Function</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2700"/>
              <a:t>String Interpolation </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2700"/>
              <a:t>Null-Condition Operator</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2700"/>
              <a:t>Ref locals and Ref returns</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2700"/>
              <a:t>Discards and Pattern Matching</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2700"/>
              <a:t>Numeric literal syntax </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2700"/>
              <a:t>Tuples </a:t>
            </a:r>
            <a:endParaRPr/>
          </a:p>
        </p:txBody>
      </p:sp>
      <p:sp>
        <p:nvSpPr>
          <p:cNvPr id="98" name="Google Shape;98;p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99" name="Google Shape;99;p2"/>
          <p:cNvSpPr txBox="1"/>
          <p:nvPr>
            <p:ph type="title"/>
          </p:nvPr>
        </p:nvSpPr>
        <p:spPr>
          <a:xfrm>
            <a:off x="328376" y="677051"/>
            <a:ext cx="3762848" cy="5833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2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301" name="Google Shape;301;p20"/>
          <p:cNvSpPr txBox="1"/>
          <p:nvPr>
            <p:ph type="title"/>
          </p:nvPr>
        </p:nvSpPr>
        <p:spPr>
          <a:xfrm>
            <a:off x="209644" y="749644"/>
            <a:ext cx="6387099"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dynamic type</a:t>
            </a:r>
            <a:endParaRPr/>
          </a:p>
        </p:txBody>
      </p:sp>
      <p:sp>
        <p:nvSpPr>
          <p:cNvPr id="302" name="Google Shape;302;p20"/>
          <p:cNvSpPr txBox="1"/>
          <p:nvPr/>
        </p:nvSpPr>
        <p:spPr>
          <a:xfrm>
            <a:off x="209644" y="1349934"/>
            <a:ext cx="11789523" cy="515730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is a static type, the compiler does not check the type of the dynamic type variable at compile time, instead of this, the compiler gets the type at the run time</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most of the cases, the dynamic type behaves like object types</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changes its type at the run time based on the value present on the right-hand side</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get the actual type of the dynamic variable at runtime by using GetType() method</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 pass a dynamic type parameter in the method so that the method can accept any type of parameter at run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8" name="Google Shape;308;p2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309" name="Google Shape;309;p21"/>
          <p:cNvSpPr txBox="1"/>
          <p:nvPr>
            <p:ph type="title"/>
          </p:nvPr>
        </p:nvSpPr>
        <p:spPr>
          <a:xfrm>
            <a:off x="209644" y="749644"/>
            <a:ext cx="6387099"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dynamic type</a:t>
            </a:r>
            <a:endParaRPr/>
          </a:p>
        </p:txBody>
      </p:sp>
      <p:pic>
        <p:nvPicPr>
          <p:cNvPr id="310" name="Google Shape;310;p21"/>
          <p:cNvPicPr preferRelativeResize="0"/>
          <p:nvPr/>
        </p:nvPicPr>
        <p:blipFill rotWithShape="1">
          <a:blip r:embed="rId3">
            <a:alphaModFix/>
          </a:blip>
          <a:srcRect b="0" l="0" r="0" t="0"/>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4">
            <a:alphaModFix/>
          </a:blip>
          <a:srcRect b="0" l="0" r="0" t="0"/>
          <a:stretch/>
        </p:blipFill>
        <p:spPr>
          <a:xfrm>
            <a:off x="209644" y="1511871"/>
            <a:ext cx="9120197" cy="3591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2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318" name="Google Shape;318;p22"/>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String Interpolation</a:t>
            </a:r>
            <a:endParaRPr/>
          </a:p>
        </p:txBody>
      </p:sp>
      <p:sp>
        <p:nvSpPr>
          <p:cNvPr id="319" name="Google Shape;319;p22"/>
          <p:cNvSpPr txBox="1"/>
          <p:nvPr/>
        </p:nvSpPr>
        <p:spPr>
          <a:xfrm>
            <a:off x="144326" y="1302635"/>
            <a:ext cx="12047673" cy="17522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string interpolation feature is built on top of the composite formatting feature and provides a more readable and convenient syntax to include formatted expression results in a result string. </a:t>
            </a:r>
            <a:endParaRPr/>
          </a:p>
          <a:p>
            <a:pPr indent="-342900" lvl="0" marL="342900" marR="0" rtl="0" algn="just">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To identify a string literal as an interpolated string, prepend it with the $ symbol</a:t>
            </a:r>
            <a:endParaRPr/>
          </a:p>
        </p:txBody>
      </p:sp>
      <p:sp>
        <p:nvSpPr>
          <p:cNvPr id="320" name="Google Shape;320;p22"/>
          <p:cNvSpPr txBox="1"/>
          <p:nvPr/>
        </p:nvSpPr>
        <p:spPr>
          <a:xfrm>
            <a:off x="327348" y="3107143"/>
            <a:ext cx="11499980" cy="44627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91425" lIns="182875" spcFirstLastPara="1" rIns="182875" wrap="square" tIns="91425">
            <a:spAutoFit/>
          </a:bodyPr>
          <a:lstStyle/>
          <a:p>
            <a:pPr indent="0" lvl="0" marL="0" marR="0" rtl="0" algn="l">
              <a:spcBef>
                <a:spcPts val="0"/>
              </a:spcBef>
              <a:spcAft>
                <a:spcPts val="0"/>
              </a:spcAft>
              <a:buNone/>
            </a:pPr>
            <a:r>
              <a:rPr b="1" lang="en-US" sz="1700">
                <a:solidFill>
                  <a:schemeClr val="dk1"/>
                </a:solidFill>
                <a:latin typeface="Arial"/>
                <a:ea typeface="Arial"/>
                <a:cs typeface="Arial"/>
                <a:sym typeface="Arial"/>
              </a:rPr>
              <a:t>$ " &lt;text&gt; { &lt;interpolation-expression&gt; &lt;optional-comma-field-width&gt; &lt;optional-colon-format&gt; } &lt;text&gt; {... } " </a:t>
            </a:r>
            <a:endParaRPr/>
          </a:p>
        </p:txBody>
      </p:sp>
      <p:pic>
        <p:nvPicPr>
          <p:cNvPr id="321" name="Google Shape;321;p22"/>
          <p:cNvPicPr preferRelativeResize="0"/>
          <p:nvPr/>
        </p:nvPicPr>
        <p:blipFill rotWithShape="1">
          <a:blip r:embed="rId3">
            <a:alphaModFix/>
          </a:blip>
          <a:srcRect b="0" l="0" r="0" t="0"/>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4">
            <a:alphaModFix/>
          </a:blip>
          <a:srcRect b="0" l="0" r="0" t="0"/>
          <a:stretch/>
        </p:blipFill>
        <p:spPr>
          <a:xfrm>
            <a:off x="8855861" y="5555720"/>
            <a:ext cx="3126495" cy="82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The Console Class</a:t>
            </a:r>
            <a:endParaRPr/>
          </a:p>
        </p:txBody>
      </p:sp>
      <p:sp>
        <p:nvSpPr>
          <p:cNvPr id="328" name="Google Shape;328;p23"/>
          <p:cNvSpPr txBox="1"/>
          <p:nvPr>
            <p:ph idx="1" type="body"/>
          </p:nvPr>
        </p:nvSpPr>
        <p:spPr>
          <a:xfrm>
            <a:off x="82140" y="1269547"/>
            <a:ext cx="12071483" cy="945899"/>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Clr>
                <a:srgbClr val="973735"/>
              </a:buClr>
              <a:buSzPts val="1150"/>
              <a:buFont typeface="Noto Sans Symbols"/>
              <a:buChar char="◆"/>
            </a:pPr>
            <a:r>
              <a:rPr lang="en-US" sz="2300"/>
              <a:t>The Console type defines a set of methods to capture input and output, all of which are static, therefore, called by prefixing the name of the class </a:t>
            </a:r>
            <a:r>
              <a:rPr b="1" lang="en-US" sz="2300"/>
              <a:t>Console</a:t>
            </a:r>
            <a:r>
              <a:rPr lang="en-US" sz="2300"/>
              <a:t> to the method name</a:t>
            </a:r>
            <a:endParaRPr/>
          </a:p>
        </p:txBody>
      </p:sp>
      <p:sp>
        <p:nvSpPr>
          <p:cNvPr id="329" name="Google Shape;329;p2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2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pic>
        <p:nvPicPr>
          <p:cNvPr id="331" name="Google Shape;331;p23"/>
          <p:cNvPicPr preferRelativeResize="0"/>
          <p:nvPr/>
        </p:nvPicPr>
        <p:blipFill rotWithShape="1">
          <a:blip r:embed="rId3">
            <a:alphaModFix/>
          </a:blip>
          <a:srcRect b="0" l="0" r="0" t="0"/>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4">
            <a:alphaModFix/>
          </a:blip>
          <a:srcRect b="0" l="0" r="0" t="0"/>
          <a:stretch/>
        </p:blipFill>
        <p:spPr>
          <a:xfrm>
            <a:off x="6667989" y="3966692"/>
            <a:ext cx="5485633" cy="14509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4"/>
          <p:cNvSpPr txBox="1"/>
          <p:nvPr>
            <p:ph type="title"/>
          </p:nvPr>
        </p:nvSpPr>
        <p:spPr>
          <a:xfrm>
            <a:off x="209644" y="619010"/>
            <a:ext cx="5705964" cy="519904"/>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Numeric Literal Syntax</a:t>
            </a:r>
            <a:endParaRPr/>
          </a:p>
        </p:txBody>
      </p:sp>
      <p:sp>
        <p:nvSpPr>
          <p:cNvPr id="338" name="Google Shape;338;p24"/>
          <p:cNvSpPr txBox="1"/>
          <p:nvPr>
            <p:ph idx="1" type="body"/>
          </p:nvPr>
        </p:nvSpPr>
        <p:spPr>
          <a:xfrm>
            <a:off x="104821" y="1085686"/>
            <a:ext cx="12103659" cy="1739717"/>
          </a:xfrm>
          <a:prstGeom prst="rect">
            <a:avLst/>
          </a:prstGeom>
          <a:noFill/>
          <a:ln>
            <a:noFill/>
          </a:ln>
        </p:spPr>
        <p:txBody>
          <a:bodyPr anchorCtr="0" anchor="t" bIns="45700" lIns="91425" spcFirstLastPara="1" rIns="91425" wrap="square" tIns="45700">
            <a:noAutofit/>
          </a:bodyPr>
          <a:lstStyle/>
          <a:p>
            <a:pPr indent="-233363" lvl="0" marL="233363" rtl="0" algn="just">
              <a:lnSpc>
                <a:spcPct val="120000"/>
              </a:lnSpc>
              <a:spcBef>
                <a:spcPts val="0"/>
              </a:spcBef>
              <a:spcAft>
                <a:spcPts val="0"/>
              </a:spcAft>
              <a:buClr>
                <a:srgbClr val="973735"/>
              </a:buClr>
              <a:buSzPts val="1150"/>
              <a:buFont typeface="Noto Sans Symbols"/>
              <a:buChar char="◆"/>
            </a:pPr>
            <a:r>
              <a:rPr lang="en-US" sz="2300"/>
              <a:t>When assigning large numbers to a numeric variable, there are more digits we can use underscore (_) as a digit separator (for integer, long, decimal, double data, or hex types)</a:t>
            </a:r>
            <a:endParaRPr/>
          </a:p>
          <a:p>
            <a:pPr indent="-233363" lvl="0" marL="233363" rtl="0" algn="just">
              <a:lnSpc>
                <a:spcPct val="120000"/>
              </a:lnSpc>
              <a:spcBef>
                <a:spcPts val="0"/>
              </a:spcBef>
              <a:spcAft>
                <a:spcPts val="0"/>
              </a:spcAft>
              <a:buClr>
                <a:srgbClr val="973735"/>
              </a:buClr>
              <a:buSzPts val="1150"/>
              <a:buFont typeface="Noto Sans Symbols"/>
              <a:buChar char="◆"/>
            </a:pPr>
            <a:r>
              <a:rPr lang="en-US" sz="2300"/>
              <a:t>C# provides also a new literal for binary values allows for binary numbers to start with an underscore</a:t>
            </a:r>
            <a:endParaRPr/>
          </a:p>
        </p:txBody>
      </p:sp>
      <p:sp>
        <p:nvSpPr>
          <p:cNvPr id="339" name="Google Shape;339;p2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p2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pic>
        <p:nvPicPr>
          <p:cNvPr id="341" name="Google Shape;341;p24"/>
          <p:cNvPicPr preferRelativeResize="0"/>
          <p:nvPr/>
        </p:nvPicPr>
        <p:blipFill rotWithShape="1">
          <a:blip r:embed="rId3">
            <a:alphaModFix/>
          </a:blip>
          <a:srcRect b="0" l="0" r="0" t="0"/>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4">
            <a:alphaModFix/>
          </a:blip>
          <a:srcRect b="0" l="0" r="0" t="0"/>
          <a:stretch/>
        </p:blipFill>
        <p:spPr>
          <a:xfrm>
            <a:off x="1873936" y="2660578"/>
            <a:ext cx="6970744" cy="37890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2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349" name="Google Shape;349;p25"/>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Passing Parameters with ref, out and params </a:t>
            </a:r>
            <a:endParaRPr/>
          </a:p>
        </p:txBody>
      </p:sp>
      <p:sp>
        <p:nvSpPr>
          <p:cNvPr id="350" name="Google Shape;350;p25"/>
          <p:cNvSpPr txBox="1"/>
          <p:nvPr/>
        </p:nvSpPr>
        <p:spPr>
          <a:xfrm>
            <a:off x="144329" y="1226597"/>
            <a:ext cx="12047670" cy="532966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C#, arguments can be passed to parameters either </a:t>
            </a:r>
            <a:r>
              <a:rPr b="1" lang="en-US" sz="2600">
                <a:solidFill>
                  <a:schemeClr val="dk1"/>
                </a:solidFill>
                <a:latin typeface="Arial"/>
                <a:ea typeface="Arial"/>
                <a:cs typeface="Arial"/>
                <a:sym typeface="Arial"/>
              </a:rPr>
              <a:t>by value </a:t>
            </a:r>
            <a:r>
              <a:rPr lang="en-US" sz="2600">
                <a:solidFill>
                  <a:schemeClr val="dk1"/>
                </a:solidFill>
                <a:latin typeface="Arial"/>
                <a:ea typeface="Arial"/>
                <a:cs typeface="Arial"/>
                <a:sym typeface="Arial"/>
              </a:rPr>
              <a:t>or </a:t>
            </a:r>
            <a:r>
              <a:rPr b="1" lang="en-US" sz="2600">
                <a:solidFill>
                  <a:schemeClr val="dk1"/>
                </a:solidFill>
                <a:latin typeface="Arial"/>
                <a:ea typeface="Arial"/>
                <a:cs typeface="Arial"/>
                <a:sym typeface="Arial"/>
              </a:rPr>
              <a:t>by reference</a:t>
            </a:r>
            <a:r>
              <a:rPr lang="en-US" sz="2600">
                <a:solidFill>
                  <a:schemeClr val="dk1"/>
                </a:solidFill>
                <a:latin typeface="Arial"/>
                <a:ea typeface="Arial"/>
                <a:cs typeface="Arial"/>
                <a:sym typeface="Arial"/>
              </a:rPr>
              <a:t>. </a:t>
            </a:r>
            <a:endParaRPr/>
          </a:p>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Passing by reference enables function members, methods, properties, indexers, operators, and constructors to change the value of the parameters and have that change persist in the calling environment</a:t>
            </a:r>
            <a:endParaRPr/>
          </a:p>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pass a parameter </a:t>
            </a:r>
            <a:r>
              <a:rPr b="1" lang="en-US" sz="2600">
                <a:solidFill>
                  <a:schemeClr val="dk1"/>
                </a:solidFill>
                <a:latin typeface="Arial"/>
                <a:ea typeface="Arial"/>
                <a:cs typeface="Arial"/>
                <a:sym typeface="Arial"/>
              </a:rPr>
              <a:t>by reference </a:t>
            </a:r>
            <a:r>
              <a:rPr lang="en-US" sz="2600">
                <a:solidFill>
                  <a:schemeClr val="dk1"/>
                </a:solidFill>
                <a:latin typeface="Arial"/>
                <a:ea typeface="Arial"/>
                <a:cs typeface="Arial"/>
                <a:sym typeface="Arial"/>
              </a:rPr>
              <a:t>with the intent of changing the value, use the </a:t>
            </a:r>
            <a:r>
              <a:rPr b="1" lang="en-US" sz="2600">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or </a:t>
            </a:r>
            <a:r>
              <a:rPr b="1" lang="en-US" sz="2600">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keyword</a:t>
            </a:r>
            <a:endParaRPr/>
          </a:p>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b="1" lang="en-US" sz="2600">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keyword makes the formal parameter an alias for the argument, which must be a variable</a:t>
            </a:r>
            <a:endParaRPr/>
          </a:p>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An argument that is passed to a </a:t>
            </a:r>
            <a:r>
              <a:rPr b="1" lang="en-US" sz="2600">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parameter </a:t>
            </a:r>
            <a:r>
              <a:rPr b="1" lang="en-US" sz="2600">
                <a:solidFill>
                  <a:schemeClr val="dk1"/>
                </a:solidFill>
                <a:latin typeface="Arial"/>
                <a:ea typeface="Arial"/>
                <a:cs typeface="Arial"/>
                <a:sym typeface="Arial"/>
              </a:rPr>
              <a:t>must be initialized </a:t>
            </a:r>
            <a:r>
              <a:rPr lang="en-US" sz="2600">
                <a:solidFill>
                  <a:schemeClr val="dk1"/>
                </a:solidFill>
                <a:latin typeface="Arial"/>
                <a:ea typeface="Arial"/>
                <a:cs typeface="Arial"/>
                <a:sym typeface="Arial"/>
              </a:rPr>
              <a:t>before it is passed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p2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357" name="Google Shape;357;p26"/>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Passing Parameters with ref, out and params </a:t>
            </a:r>
            <a:endParaRPr/>
          </a:p>
        </p:txBody>
      </p:sp>
      <p:sp>
        <p:nvSpPr>
          <p:cNvPr id="358" name="Google Shape;358;p26"/>
          <p:cNvSpPr txBox="1"/>
          <p:nvPr/>
        </p:nvSpPr>
        <p:spPr>
          <a:xfrm>
            <a:off x="144328" y="1347903"/>
            <a:ext cx="12047670" cy="148861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Variables passed as </a:t>
            </a:r>
            <a:r>
              <a:rPr b="1" lang="en-US" sz="2600">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arguments </a:t>
            </a:r>
            <a:r>
              <a:rPr b="1" lang="en-US" sz="2600">
                <a:solidFill>
                  <a:schemeClr val="dk1"/>
                </a:solidFill>
                <a:latin typeface="Arial"/>
                <a:ea typeface="Arial"/>
                <a:cs typeface="Arial"/>
                <a:sym typeface="Arial"/>
              </a:rPr>
              <a:t>do not have to be initialized </a:t>
            </a:r>
            <a:r>
              <a:rPr lang="en-US" sz="2600">
                <a:solidFill>
                  <a:schemeClr val="dk1"/>
                </a:solidFill>
                <a:latin typeface="Arial"/>
                <a:ea typeface="Arial"/>
                <a:cs typeface="Arial"/>
                <a:sym typeface="Arial"/>
              </a:rPr>
              <a:t>before being passed in a method call. However, the called method is required to assign a value before the method returns</a:t>
            </a:r>
            <a:endParaRPr/>
          </a:p>
        </p:txBody>
      </p:sp>
      <p:pic>
        <p:nvPicPr>
          <p:cNvPr id="359" name="Google Shape;359;p26"/>
          <p:cNvPicPr preferRelativeResize="0"/>
          <p:nvPr/>
        </p:nvPicPr>
        <p:blipFill rotWithShape="1">
          <a:blip r:embed="rId3">
            <a:alphaModFix/>
          </a:blip>
          <a:srcRect b="0" l="0" r="0" t="0"/>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4">
            <a:alphaModFix/>
          </a:blip>
          <a:srcRect b="0" l="0" r="0" t="0"/>
          <a:stretch/>
        </p:blipFill>
        <p:spPr>
          <a:xfrm>
            <a:off x="7993078" y="5140905"/>
            <a:ext cx="3903900" cy="12598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6" name="Google Shape;366;p2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367" name="Google Shape;367;p27"/>
          <p:cNvSpPr txBox="1"/>
          <p:nvPr/>
        </p:nvSpPr>
        <p:spPr>
          <a:xfrm>
            <a:off x="209644" y="1553613"/>
            <a:ext cx="11772712" cy="460023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params keyword allows you to pass into a method a variable number of identically typed parameters (or classes related by inheritance) as a single logical parameter</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arguments marked with the </a:t>
            </a:r>
            <a:r>
              <a:rPr b="1" lang="en-US" sz="2600">
                <a:solidFill>
                  <a:schemeClr val="dk1"/>
                </a:solidFill>
                <a:latin typeface="Arial"/>
                <a:ea typeface="Arial"/>
                <a:cs typeface="Arial"/>
                <a:sym typeface="Arial"/>
              </a:rPr>
              <a:t>params</a:t>
            </a:r>
            <a:r>
              <a:rPr lang="en-US" sz="2600">
                <a:solidFill>
                  <a:schemeClr val="dk1"/>
                </a:solidFill>
                <a:latin typeface="Arial"/>
                <a:ea typeface="Arial"/>
                <a:cs typeface="Arial"/>
                <a:sym typeface="Arial"/>
              </a:rPr>
              <a:t> keyword can be processed if the caller sends in a </a:t>
            </a:r>
            <a:r>
              <a:rPr b="1" lang="en-US" sz="2600">
                <a:solidFill>
                  <a:schemeClr val="dk1"/>
                </a:solidFill>
                <a:latin typeface="Arial"/>
                <a:ea typeface="Arial"/>
                <a:cs typeface="Arial"/>
                <a:sym typeface="Arial"/>
              </a:rPr>
              <a:t>strongly typed array </a:t>
            </a:r>
            <a:r>
              <a:rPr lang="en-US" sz="2600">
                <a:solidFill>
                  <a:schemeClr val="dk1"/>
                </a:solidFill>
                <a:latin typeface="Arial"/>
                <a:ea typeface="Arial"/>
                <a:cs typeface="Arial"/>
                <a:sym typeface="Arial"/>
              </a:rPr>
              <a:t>or </a:t>
            </a:r>
            <a:r>
              <a:rPr b="1" lang="en-US" sz="2600">
                <a:solidFill>
                  <a:schemeClr val="dk1"/>
                </a:solidFill>
                <a:latin typeface="Arial"/>
                <a:ea typeface="Arial"/>
                <a:cs typeface="Arial"/>
                <a:sym typeface="Arial"/>
              </a:rPr>
              <a:t>a comma-delimited list of items</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parameter type must be a </a:t>
            </a:r>
            <a:r>
              <a:rPr b="1" lang="en-US" sz="2600">
                <a:solidFill>
                  <a:schemeClr val="dk1"/>
                </a:solidFill>
                <a:latin typeface="Arial"/>
                <a:ea typeface="Arial"/>
                <a:cs typeface="Arial"/>
                <a:sym typeface="Arial"/>
              </a:rPr>
              <a:t>single-dimensional</a:t>
            </a:r>
            <a:r>
              <a:rPr lang="en-US" sz="2600">
                <a:solidFill>
                  <a:schemeClr val="dk1"/>
                </a:solidFill>
                <a:latin typeface="Arial"/>
                <a:ea typeface="Arial"/>
                <a:cs typeface="Arial"/>
                <a:sym typeface="Arial"/>
              </a:rPr>
              <a:t> array</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 additional parameters are permitted after the params keyword in a method declaration, and only one params keyword is permitted in a method declaration</a:t>
            </a:r>
            <a:endParaRPr/>
          </a:p>
        </p:txBody>
      </p:sp>
      <p:sp>
        <p:nvSpPr>
          <p:cNvPr id="368" name="Google Shape;368;p27"/>
          <p:cNvSpPr txBox="1"/>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Passing Parameters with ref, out and params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2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375" name="Google Shape;375;p28"/>
          <p:cNvSpPr txBox="1"/>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Passing Parameters with ref, out and params </a:t>
            </a:r>
            <a:endParaRPr/>
          </a:p>
        </p:txBody>
      </p:sp>
      <p:pic>
        <p:nvPicPr>
          <p:cNvPr id="376" name="Google Shape;376;p28"/>
          <p:cNvPicPr preferRelativeResize="0"/>
          <p:nvPr/>
        </p:nvPicPr>
        <p:blipFill rotWithShape="1">
          <a:blip r:embed="rId3">
            <a:alphaModFix/>
          </a:blip>
          <a:srcRect b="0" l="0" r="0" t="0"/>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4">
            <a:alphaModFix/>
          </a:blip>
          <a:srcRect b="0" l="0" r="0" t="0"/>
          <a:stretch/>
        </p:blipFill>
        <p:spPr>
          <a:xfrm>
            <a:off x="935844" y="1413407"/>
            <a:ext cx="6267389" cy="50310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2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384" name="Google Shape;384;p29"/>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Ref locals and Ref returns</a:t>
            </a:r>
            <a:endParaRPr/>
          </a:p>
        </p:txBody>
      </p:sp>
      <p:sp>
        <p:nvSpPr>
          <p:cNvPr id="385" name="Google Shape;385;p29"/>
          <p:cNvSpPr txBox="1"/>
          <p:nvPr/>
        </p:nvSpPr>
        <p:spPr>
          <a:xfrm>
            <a:off x="209644" y="1526146"/>
            <a:ext cx="11772712" cy="475514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a:t>
            </a:r>
            <a:r>
              <a:rPr b="1" lang="en-US" sz="2600">
                <a:solidFill>
                  <a:schemeClr val="dk1"/>
                </a:solidFill>
                <a:latin typeface="Arial"/>
                <a:ea typeface="Arial"/>
                <a:cs typeface="Arial"/>
                <a:sym typeface="Arial"/>
              </a:rPr>
              <a:t>reference return value(ref returns) </a:t>
            </a:r>
            <a:r>
              <a:rPr lang="en-US" sz="2600">
                <a:solidFill>
                  <a:schemeClr val="dk1"/>
                </a:solidFill>
                <a:latin typeface="Arial"/>
                <a:ea typeface="Arial"/>
                <a:cs typeface="Arial"/>
                <a:sym typeface="Arial"/>
              </a:rPr>
              <a:t>allows a method to return a reference to a variable, rather than a value, back to a caller. The caller can then choose to treat the returned variable as if it were returned by value or by reference. The caller can create a new variable that is itself a reference to the returned value, called a </a:t>
            </a:r>
            <a:r>
              <a:rPr b="1" lang="en-US" sz="2600">
                <a:solidFill>
                  <a:schemeClr val="dk1"/>
                </a:solidFill>
                <a:latin typeface="Arial"/>
                <a:ea typeface="Arial"/>
                <a:cs typeface="Arial"/>
                <a:sym typeface="Arial"/>
              </a:rPr>
              <a:t>ref local</a:t>
            </a:r>
            <a:r>
              <a:rPr lang="en-US" sz="2600">
                <a:solidFill>
                  <a:schemeClr val="dk1"/>
                </a:solidFill>
                <a:latin typeface="Arial"/>
                <a:ea typeface="Arial"/>
                <a:cs typeface="Arial"/>
                <a:sym typeface="Arial"/>
              </a:rPr>
              <a:t>.</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method that returns a reference return value must satisfy the following two conditions:</a:t>
            </a:r>
            <a:endParaRPr/>
          </a:p>
          <a:p>
            <a:pPr indent="-457199" lvl="0" marL="798513" marR="0" rtl="0" algn="just">
              <a:lnSpc>
                <a:spcPct val="9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method signature includes the ref keyword in front of the return type</a:t>
            </a:r>
            <a:endParaRPr/>
          </a:p>
          <a:p>
            <a:pPr indent="-457199" lvl="0" marL="798513" marR="0" rtl="0" algn="just">
              <a:lnSpc>
                <a:spcPct val="9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Each return statement in the method body includes the ref keyword in front of the name of the returned instance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 type="body"/>
          </p:nvPr>
        </p:nvSpPr>
        <p:spPr>
          <a:xfrm>
            <a:off x="291921" y="1395070"/>
            <a:ext cx="11791222" cy="4689688"/>
          </a:xfrm>
          <a:prstGeom prst="rect">
            <a:avLst/>
          </a:prstGeom>
          <a:noFill/>
          <a:ln>
            <a:noFill/>
          </a:ln>
        </p:spPr>
        <p:txBody>
          <a:bodyPr anchorCtr="0" anchor="t" bIns="45700" lIns="91425" spcFirstLastPara="1" rIns="91425" wrap="square" tIns="45700">
            <a:noAutofit/>
          </a:bodyPr>
          <a:lstStyle/>
          <a:p>
            <a:pPr indent="-342900" lvl="1" marL="342900" rtl="0" algn="just">
              <a:lnSpc>
                <a:spcPct val="100000"/>
              </a:lnSpc>
              <a:spcBef>
                <a:spcPts val="0"/>
              </a:spcBef>
              <a:spcAft>
                <a:spcPts val="0"/>
              </a:spcAft>
              <a:buClr>
                <a:srgbClr val="973735"/>
              </a:buClr>
              <a:buSzPts val="1300"/>
              <a:buFont typeface="Noto Sans Symbols"/>
              <a:buChar char="◆"/>
            </a:pPr>
            <a:r>
              <a:rPr lang="en-US" sz="2600">
                <a:latin typeface="Arial"/>
                <a:ea typeface="Arial"/>
                <a:cs typeface="Arial"/>
                <a:sym typeface="Arial"/>
              </a:rPr>
              <a:t>C# is an object-oriented, component-oriented programming language</a:t>
            </a:r>
            <a:endParaRPr/>
          </a:p>
          <a:p>
            <a:pPr indent="-342900" lvl="1" marL="342900" rtl="0" algn="just">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C# provides language constructs to directly support these concepts, making C# a natural language in which to create and use software components</a:t>
            </a:r>
            <a:endParaRPr/>
          </a:p>
          <a:p>
            <a:pPr indent="-342900" lvl="1" marL="342900" rtl="0" algn="just">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Several C# features help create robust and durable applications:</a:t>
            </a:r>
            <a:endParaRPr/>
          </a:p>
          <a:p>
            <a:pPr indent="-225424" lvl="1" marL="569913" rtl="0" algn="just">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Garbage collection automatically reclaims memory occupied by unreachable unused objects</a:t>
            </a:r>
            <a:endParaRPr/>
          </a:p>
          <a:p>
            <a:pPr indent="-225424" lvl="1" marL="569913" rtl="0" algn="just">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Exception handling provides a structured and extensible approach to error detection and recovery</a:t>
            </a:r>
            <a:endParaRPr/>
          </a:p>
          <a:p>
            <a:pPr indent="-225424" lvl="1" marL="569913" rtl="0" algn="just">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Lambda expressions support functional programming techniques. Language Integrated Query (LINQ) syntax creates a common pattern for working with data from any source. Language support for asynchronous operations provides syntax for building distributed systems and so on</a:t>
            </a:r>
            <a:endParaRPr/>
          </a:p>
        </p:txBody>
      </p:sp>
      <p:sp>
        <p:nvSpPr>
          <p:cNvPr id="105" name="Google Shape;105;p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3"/>
          <p:cNvSpPr txBox="1"/>
          <p:nvPr/>
        </p:nvSpPr>
        <p:spPr>
          <a:xfrm>
            <a:off x="291921" y="773242"/>
            <a:ext cx="10515600" cy="5567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Introduction to C#</a:t>
            </a:r>
            <a:endParaRPr/>
          </a:p>
        </p:txBody>
      </p:sp>
      <p:sp>
        <p:nvSpPr>
          <p:cNvPr id="107" name="Google Shape;107;p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1" name="Google Shape;391;p3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392" name="Google Shape;392;p30"/>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Ref locals and Ref returns</a:t>
            </a:r>
            <a:endParaRPr/>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3">
              <a:alphaModFix/>
            </a:blip>
            <a:srcRect b="0" l="0" r="0" t="0"/>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4">
              <a:alphaModFix/>
            </a:blip>
            <a:srcRect b="0" l="0" r="0" t="0"/>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30"/>
            <p:cNvSpPr/>
            <p:nvPr/>
          </p:nvSpPr>
          <p:spPr>
            <a:xfrm>
              <a:off x="735645" y="3061050"/>
              <a:ext cx="2931286" cy="307911"/>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0" name="Google Shape;400;p30"/>
            <p:cNvSpPr/>
            <p:nvPr/>
          </p:nvSpPr>
          <p:spPr>
            <a:xfrm>
              <a:off x="744157" y="4891070"/>
              <a:ext cx="1681802" cy="307911"/>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5">
              <a:alphaModFix/>
            </a:blip>
            <a:srcRect b="0" l="0" r="0" t="0"/>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9" name="Google Shape;409;p3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410" name="Google Shape;410;p31"/>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Local Function and Static Local Function </a:t>
            </a:r>
            <a:endParaRPr/>
          </a:p>
        </p:txBody>
      </p:sp>
      <p:sp>
        <p:nvSpPr>
          <p:cNvPr id="411" name="Google Shape;411;p31"/>
          <p:cNvSpPr txBox="1"/>
          <p:nvPr/>
        </p:nvSpPr>
        <p:spPr>
          <a:xfrm>
            <a:off x="99526" y="1330477"/>
            <a:ext cx="11992947" cy="508036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local function allows declaring a method inside the body of an already defined method. Or in other words, we can say that a local function is a private function of a function whose scope is limited to that function in which it is created</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type of local function is similar to the type of function in which it is defined. We can only call the local function from their container members</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functions can be defined anywhere inside a method: the top, the bottom, or middle</a:t>
            </a:r>
            <a:endParaRPr/>
          </a:p>
          <a:p>
            <a:pPr indent="-342900" lvl="0" marL="342900" marR="0" rtl="0" algn="just">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can access the local variables that are defined inside the container method including method parameters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7" name="Google Shape;417;p3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418" name="Google Shape;418;p32"/>
          <p:cNvSpPr txBox="1"/>
          <p:nvPr/>
        </p:nvSpPr>
        <p:spPr>
          <a:xfrm>
            <a:off x="52411" y="1369770"/>
            <a:ext cx="12087178" cy="572977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allows to pass out/ref parameters, using generic  and  using params keyword</a:t>
            </a:r>
            <a:endParaRPr/>
          </a:p>
          <a:p>
            <a:pPr indent="-342900" lvl="0" marL="342900" marR="0" rtl="0" algn="just">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Cannot declare a local function in the expression-bodied member</a:t>
            </a:r>
            <a:endParaRPr/>
          </a:p>
          <a:p>
            <a:pPr indent="-342900" lvl="0" marL="342900" marR="0" rtl="0" algn="just">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Not allowed to use any member access modifiers in the local function definition, including private keyword because they are by default private</a:t>
            </a:r>
            <a:endParaRPr/>
          </a:p>
          <a:p>
            <a:pPr indent="-342900" lvl="0" marL="342900" marR="0" rtl="0" algn="just">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Overloading is not allowed for local functions</a:t>
            </a:r>
            <a:endParaRPr/>
          </a:p>
          <a:p>
            <a:pPr indent="-342900" lvl="0" marL="342900" marR="0" rtl="0" algn="just">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the </a:t>
            </a:r>
            <a:r>
              <a:rPr b="1" lang="en-US" sz="2800">
                <a:solidFill>
                  <a:schemeClr val="dk1"/>
                </a:solidFill>
                <a:latin typeface="Arial"/>
                <a:ea typeface="Arial"/>
                <a:cs typeface="Arial"/>
                <a:sym typeface="Arial"/>
              </a:rPr>
              <a:t>static</a:t>
            </a:r>
            <a:r>
              <a:rPr lang="en-US" sz="2800">
                <a:solidFill>
                  <a:schemeClr val="dk1"/>
                </a:solidFill>
                <a:latin typeface="Arial"/>
                <a:ea typeface="Arial"/>
                <a:cs typeface="Arial"/>
                <a:sym typeface="Arial"/>
              </a:rPr>
              <a:t> modifier to declare a </a:t>
            </a:r>
            <a:r>
              <a:rPr b="1" lang="en-US" sz="2800">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as </a:t>
            </a:r>
            <a:r>
              <a:rPr b="1" lang="en-US" sz="2800">
                <a:solidFill>
                  <a:schemeClr val="dk1"/>
                </a:solidFill>
                <a:latin typeface="Arial"/>
                <a:ea typeface="Arial"/>
                <a:cs typeface="Arial"/>
                <a:sym typeface="Arial"/>
              </a:rPr>
              <a:t>a static local function</a:t>
            </a:r>
            <a:r>
              <a:rPr lang="en-US" sz="2800">
                <a:solidFill>
                  <a:schemeClr val="dk1"/>
                </a:solidFill>
                <a:latin typeface="Arial"/>
                <a:ea typeface="Arial"/>
                <a:cs typeface="Arial"/>
                <a:sym typeface="Arial"/>
              </a:rPr>
              <a:t>, ensure the </a:t>
            </a:r>
            <a:r>
              <a:rPr b="1" lang="en-US" sz="2800">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doesn’t reference any variables from the enclosing scope</a:t>
            </a:r>
            <a:endParaRPr sz="2600">
              <a:solidFill>
                <a:schemeClr val="dk1"/>
              </a:solidFill>
              <a:latin typeface="Arial"/>
              <a:ea typeface="Arial"/>
              <a:cs typeface="Arial"/>
              <a:sym typeface="Arial"/>
            </a:endParaRPr>
          </a:p>
          <a:p>
            <a:pPr indent="-260350" lvl="0" marL="342900" marR="0" rtl="0" algn="just">
              <a:lnSpc>
                <a:spcPct val="120000"/>
              </a:lnSpc>
              <a:spcBef>
                <a:spcPts val="1200"/>
              </a:spcBef>
              <a:spcAft>
                <a:spcPts val="0"/>
              </a:spcAft>
              <a:buClr>
                <a:srgbClr val="973735"/>
              </a:buClr>
              <a:buSzPts val="1300"/>
              <a:buFont typeface="Noto Sans Symbols"/>
              <a:buNone/>
            </a:pPr>
            <a:r>
              <a:t/>
            </a:r>
            <a:endParaRPr sz="2600">
              <a:solidFill>
                <a:schemeClr val="dk1"/>
              </a:solidFill>
              <a:latin typeface="Arial"/>
              <a:ea typeface="Arial"/>
              <a:cs typeface="Arial"/>
              <a:sym typeface="Arial"/>
            </a:endParaRPr>
          </a:p>
        </p:txBody>
      </p:sp>
      <p:sp>
        <p:nvSpPr>
          <p:cNvPr id="419" name="Google Shape;419;p32"/>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Local Function and Static Local Function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5" name="Google Shape;425;p3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pic>
        <p:nvPicPr>
          <p:cNvPr id="426" name="Google Shape;426;p33"/>
          <p:cNvPicPr preferRelativeResize="0"/>
          <p:nvPr/>
        </p:nvPicPr>
        <p:blipFill rotWithShape="1">
          <a:blip r:embed="rId3">
            <a:alphaModFix/>
          </a:blip>
          <a:srcRect b="0" l="0" r="0" t="0"/>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4">
            <a:alphaModFix/>
          </a:blip>
          <a:srcRect b="0" l="0" r="0" t="0"/>
          <a:stretch/>
        </p:blipFill>
        <p:spPr>
          <a:xfrm>
            <a:off x="8126963" y="3419825"/>
            <a:ext cx="3494641" cy="3023550"/>
          </a:xfrm>
          <a:prstGeom prst="rect">
            <a:avLst/>
          </a:prstGeom>
          <a:noFill/>
          <a:ln>
            <a:noFill/>
          </a:ln>
        </p:spPr>
      </p:pic>
      <p:sp>
        <p:nvSpPr>
          <p:cNvPr id="428" name="Google Shape;428;p33"/>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Local Function and Static Local Function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4" name="Google Shape;434;p3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435" name="Google Shape;435;p34"/>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Local Function and Static Local Function </a:t>
            </a:r>
            <a:endParaRPr/>
          </a:p>
        </p:txBody>
      </p:sp>
      <p:pic>
        <p:nvPicPr>
          <p:cNvPr id="436" name="Google Shape;436;p34"/>
          <p:cNvPicPr preferRelativeResize="0"/>
          <p:nvPr/>
        </p:nvPicPr>
        <p:blipFill rotWithShape="1">
          <a:blip r:embed="rId3">
            <a:alphaModFix/>
          </a:blip>
          <a:srcRect b="0" l="0" r="0" t="0"/>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4">
            <a:alphaModFix/>
          </a:blip>
          <a:srcRect b="0" l="0" r="0" t="0"/>
          <a:stretch/>
        </p:blipFill>
        <p:spPr>
          <a:xfrm>
            <a:off x="209644" y="1471458"/>
            <a:ext cx="7925384" cy="49719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3" name="Google Shape;443;p3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444" name="Google Shape;444;p35"/>
          <p:cNvSpPr txBox="1"/>
          <p:nvPr>
            <p:ph type="title"/>
          </p:nvPr>
        </p:nvSpPr>
        <p:spPr>
          <a:xfrm>
            <a:off x="209644" y="647003"/>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Tuples</a:t>
            </a:r>
            <a:endParaRPr/>
          </a:p>
        </p:txBody>
      </p:sp>
      <p:sp>
        <p:nvSpPr>
          <p:cNvPr id="445" name="Google Shape;445;p35"/>
          <p:cNvSpPr txBox="1"/>
          <p:nvPr/>
        </p:nvSpPr>
        <p:spPr>
          <a:xfrm>
            <a:off x="209644" y="1198769"/>
            <a:ext cx="11892160" cy="302640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tuples feature provides concise syntax to group multiple data elements in a lightweight data structure which gives us the easiest way to represent a data set that has multiple values that may/may not be related to each other</a:t>
            </a:r>
            <a:endParaRPr/>
          </a:p>
          <a:p>
            <a:pPr indent="-342900" lvl="0" marL="342900" marR="0" rtl="0" algn="just">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Each property in a tuple can be assigned a specific name (just like variables), greatly enhancing the usability</a:t>
            </a:r>
            <a:endParaRPr/>
          </a:p>
          <a:p>
            <a:pPr indent="-342900" lvl="0" marL="342900" marR="0" rtl="0" algn="just">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There are two important considerations for tuples: the fields are not validated and cannot define our methods</a:t>
            </a:r>
            <a:endParaRPr/>
          </a:p>
        </p:txBody>
      </p:sp>
      <p:pic>
        <p:nvPicPr>
          <p:cNvPr id="446" name="Google Shape;446;p35"/>
          <p:cNvPicPr preferRelativeResize="0"/>
          <p:nvPr/>
        </p:nvPicPr>
        <p:blipFill rotWithShape="1">
          <a:blip r:embed="rId3">
            <a:alphaModFix/>
          </a:blip>
          <a:srcRect b="0" l="0" r="0" t="0"/>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4">
            <a:alphaModFix/>
          </a:blip>
          <a:srcRect b="0" l="0" r="0" t="0"/>
          <a:stretch/>
        </p:blipFill>
        <p:spPr>
          <a:xfrm>
            <a:off x="9063179" y="5597455"/>
            <a:ext cx="3091497" cy="83912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3" name="Google Shape;453;p3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454" name="Google Shape;454;p36"/>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Tuples</a:t>
            </a:r>
            <a:endParaRPr/>
          </a:p>
        </p:txBody>
      </p:sp>
      <p:pic>
        <p:nvPicPr>
          <p:cNvPr id="455" name="Google Shape;455;p36"/>
          <p:cNvPicPr preferRelativeResize="0"/>
          <p:nvPr/>
        </p:nvPicPr>
        <p:blipFill rotWithShape="1">
          <a:blip r:embed="rId3">
            <a:alphaModFix/>
          </a:blip>
          <a:srcRect b="0" l="0" r="0" t="0"/>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4">
            <a:alphaModFix/>
          </a:blip>
          <a:srcRect b="0" l="0" r="0" t="0"/>
          <a:stretch/>
        </p:blipFill>
        <p:spPr>
          <a:xfrm>
            <a:off x="7222983" y="3429000"/>
            <a:ext cx="4969017" cy="81280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2" name="Google Shape;462;p3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463" name="Google Shape;463;p37"/>
          <p:cNvSpPr txBox="1"/>
          <p:nvPr>
            <p:ph type="title"/>
          </p:nvPr>
        </p:nvSpPr>
        <p:spPr>
          <a:xfrm>
            <a:off x="209644" y="749644"/>
            <a:ext cx="4735580"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Discards</a:t>
            </a:r>
            <a:endParaRPr/>
          </a:p>
        </p:txBody>
      </p:sp>
      <p:sp>
        <p:nvSpPr>
          <p:cNvPr id="464" name="Google Shape;464;p37"/>
          <p:cNvSpPr txBox="1"/>
          <p:nvPr/>
        </p:nvSpPr>
        <p:spPr>
          <a:xfrm>
            <a:off x="209644" y="1654679"/>
            <a:ext cx="11599801" cy="408086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allows discard the returned value which is not required. Underscore (_) character is used for discarding the parameter</a:t>
            </a:r>
            <a:endParaRPr/>
          </a:p>
          <a:p>
            <a:pPr indent="-342900" lvl="0" marL="342900" marR="0" rtl="0" algn="just">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are equivalent to unassigned variables, they don't have a value.</a:t>
            </a:r>
            <a:endParaRPr/>
          </a:p>
          <a:p>
            <a:pPr indent="-342900" lvl="0" marL="342900" marR="0" rtl="0" algn="just">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can reduce memory allocations. </a:t>
            </a:r>
            <a:endParaRPr/>
          </a:p>
          <a:p>
            <a:pPr indent="-342900" lvl="0" marL="342900" marR="0" rtl="0" algn="just">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make the intent of our code clear. They enhance its readability and maintainability.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0" name="Google Shape;470;p3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471" name="Google Shape;471;p38"/>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Discards </a:t>
            </a:r>
            <a:endParaRPr/>
          </a:p>
        </p:txBody>
      </p:sp>
      <p:sp>
        <p:nvSpPr>
          <p:cNvPr id="472" name="Google Shape;472;p38"/>
          <p:cNvSpPr txBox="1"/>
          <p:nvPr/>
        </p:nvSpPr>
        <p:spPr>
          <a:xfrm>
            <a:off x="209644" y="1539529"/>
            <a:ext cx="6007654" cy="365126"/>
          </a:xfrm>
          <a:prstGeom prst="rect">
            <a:avLst/>
          </a:prstGeom>
          <a:solidFill>
            <a:schemeClr val="lt1"/>
          </a:solidFill>
          <a:ln>
            <a:noFill/>
          </a:ln>
        </p:spPr>
        <p:txBody>
          <a:bodyPr anchorCtr="0" anchor="ctr" bIns="45700" lIns="91425" spcFirstLastPara="1" rIns="91425" wrap="square" tIns="45700">
            <a:noAutofit/>
          </a:bodyPr>
          <a:lstStyle/>
          <a:p>
            <a:pPr indent="-342900" lvl="0" marL="342900" marR="0" rtl="0" algn="just">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b="1" lang="en-US" sz="2800">
                <a:solidFill>
                  <a:schemeClr val="dk1"/>
                </a:solidFill>
                <a:latin typeface="Arial"/>
                <a:ea typeface="Arial"/>
                <a:cs typeface="Arial"/>
                <a:sym typeface="Arial"/>
              </a:rPr>
              <a:t>out</a:t>
            </a:r>
            <a:r>
              <a:rPr lang="en-US" sz="2800">
                <a:solidFill>
                  <a:schemeClr val="dk1"/>
                </a:solidFill>
                <a:latin typeface="Arial"/>
                <a:ea typeface="Arial"/>
                <a:cs typeface="Arial"/>
                <a:sym typeface="Arial"/>
              </a:rPr>
              <a:t> parameter </a:t>
            </a:r>
            <a:endParaRPr/>
          </a:p>
        </p:txBody>
      </p:sp>
      <p:pic>
        <p:nvPicPr>
          <p:cNvPr id="473" name="Google Shape;473;p38"/>
          <p:cNvPicPr preferRelativeResize="0"/>
          <p:nvPr/>
        </p:nvPicPr>
        <p:blipFill rotWithShape="1">
          <a:blip r:embed="rId3">
            <a:alphaModFix/>
          </a:blip>
          <a:srcRect b="0" l="0" r="0" t="0"/>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4">
              <a:alphaModFix/>
            </a:blip>
            <a:srcRect b="0" l="0" r="0" t="0"/>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2" name="Google Shape;482;p3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483" name="Google Shape;483;p39"/>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Discards </a:t>
            </a:r>
            <a:endParaRPr/>
          </a:p>
        </p:txBody>
      </p:sp>
      <p:sp>
        <p:nvSpPr>
          <p:cNvPr id="484" name="Google Shape;484;p39"/>
          <p:cNvSpPr txBox="1"/>
          <p:nvPr/>
        </p:nvSpPr>
        <p:spPr>
          <a:xfrm>
            <a:off x="209644" y="1539529"/>
            <a:ext cx="6007654" cy="365126"/>
          </a:xfrm>
          <a:prstGeom prst="rect">
            <a:avLst/>
          </a:prstGeom>
          <a:solidFill>
            <a:schemeClr val="lt1"/>
          </a:solidFill>
          <a:ln>
            <a:noFill/>
          </a:ln>
        </p:spPr>
        <p:txBody>
          <a:bodyPr anchorCtr="0" anchor="ctr" bIns="45700" lIns="91425" spcFirstLastPara="1" rIns="91425" wrap="square" tIns="45700">
            <a:noAutofit/>
          </a:bodyPr>
          <a:lstStyle/>
          <a:p>
            <a:pPr indent="-342900" lvl="0" marL="342900" marR="0" rtl="0" algn="just">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b="1" lang="en-US" sz="2800">
                <a:solidFill>
                  <a:schemeClr val="dk1"/>
                </a:solidFill>
                <a:latin typeface="Arial"/>
                <a:ea typeface="Arial"/>
                <a:cs typeface="Arial"/>
                <a:sym typeface="Arial"/>
              </a:rPr>
              <a:t>Tuples</a:t>
            </a:r>
            <a:endParaRPr sz="2800">
              <a:solidFill>
                <a:schemeClr val="dk1"/>
              </a:solidFill>
              <a:latin typeface="Arial"/>
              <a:ea typeface="Arial"/>
              <a:cs typeface="Arial"/>
              <a:sym typeface="Arial"/>
            </a:endParaRPr>
          </a:p>
        </p:txBody>
      </p:sp>
      <p:pic>
        <p:nvPicPr>
          <p:cNvPr id="485" name="Google Shape;485;p39"/>
          <p:cNvPicPr preferRelativeResize="0"/>
          <p:nvPr/>
        </p:nvPicPr>
        <p:blipFill rotWithShape="1">
          <a:blip r:embed="rId3">
            <a:alphaModFix/>
          </a:blip>
          <a:srcRect b="0" l="0" r="0" t="0"/>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4">
            <a:alphaModFix/>
          </a:blip>
          <a:srcRect b="0" l="0" r="0" t="0"/>
          <a:stretch/>
        </p:blipFill>
        <p:spPr>
          <a:xfrm>
            <a:off x="7974883" y="5569354"/>
            <a:ext cx="3718222" cy="71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522515" y="2304045"/>
            <a:ext cx="11448661" cy="1325563"/>
          </a:xfrm>
          <a:prstGeom prst="rect">
            <a:avLst/>
          </a:prstGeom>
          <a:solidFill>
            <a:schemeClr val="lt1"/>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b="1" lang="en-US" sz="4000"/>
              <a:t>Demo Create C# Console App using Visual Studio.NET</a:t>
            </a:r>
            <a:endParaRPr sz="4000"/>
          </a:p>
        </p:txBody>
      </p:sp>
      <p:sp>
        <p:nvSpPr>
          <p:cNvPr id="113" name="Google Shape;113;p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4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493" name="Google Shape;493;p40"/>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Pattern Matching</a:t>
            </a:r>
            <a:endParaRPr/>
          </a:p>
        </p:txBody>
      </p:sp>
      <p:sp>
        <p:nvSpPr>
          <p:cNvPr id="494" name="Google Shape;494;p40"/>
          <p:cNvSpPr txBox="1"/>
          <p:nvPr/>
        </p:nvSpPr>
        <p:spPr>
          <a:xfrm>
            <a:off x="209644" y="1426046"/>
            <a:ext cx="11845507" cy="485536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Pattern matching allows the developer to match a value (or an object) against some patterns to select a branch/block of the code through the use of </a:t>
            </a:r>
            <a:r>
              <a:rPr b="1" lang="en-US" sz="2600">
                <a:solidFill>
                  <a:schemeClr val="dk1"/>
                </a:solidFill>
                <a:latin typeface="Arial"/>
                <a:ea typeface="Arial"/>
                <a:cs typeface="Arial"/>
                <a:sym typeface="Arial"/>
              </a:rPr>
              <a:t>is patterns </a:t>
            </a:r>
            <a:r>
              <a:rPr lang="en-US" sz="2600">
                <a:solidFill>
                  <a:schemeClr val="dk1"/>
                </a:solidFill>
                <a:latin typeface="Arial"/>
                <a:ea typeface="Arial"/>
                <a:cs typeface="Arial"/>
                <a:sym typeface="Arial"/>
              </a:rPr>
              <a:t>and </a:t>
            </a:r>
            <a:r>
              <a:rPr b="1" lang="en-US" sz="2600">
                <a:solidFill>
                  <a:schemeClr val="dk1"/>
                </a:solidFill>
                <a:latin typeface="Arial"/>
                <a:ea typeface="Arial"/>
                <a:cs typeface="Arial"/>
                <a:sym typeface="Arial"/>
              </a:rPr>
              <a:t>case patterns</a:t>
            </a:r>
            <a:endParaRPr/>
          </a:p>
          <a:p>
            <a:pPr indent="-233362" lvl="0" marL="690563" marR="0" rtl="0" algn="just">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a:ea typeface="Arial"/>
                <a:cs typeface="Arial"/>
                <a:sym typeface="Arial"/>
              </a:rPr>
              <a:t>The</a:t>
            </a:r>
            <a:r>
              <a:rPr b="1" lang="en-US" sz="2500">
                <a:solidFill>
                  <a:schemeClr val="dk1"/>
                </a:solidFill>
                <a:latin typeface="Arial"/>
                <a:ea typeface="Arial"/>
                <a:cs typeface="Arial"/>
                <a:sym typeface="Arial"/>
              </a:rPr>
              <a:t> is </a:t>
            </a:r>
            <a:r>
              <a:rPr lang="en-US" sz="2500">
                <a:solidFill>
                  <a:schemeClr val="dk1"/>
                </a:solidFill>
                <a:latin typeface="Arial"/>
                <a:ea typeface="Arial"/>
                <a:cs typeface="Arial"/>
                <a:sym typeface="Arial"/>
              </a:rPr>
              <a:t>pattern</a:t>
            </a:r>
            <a:endParaRPr/>
          </a:p>
          <a:p>
            <a:pPr indent="-342899" lvl="0" marL="1089025" marR="0" rtl="0" algn="just">
              <a:lnSpc>
                <a:spcPct val="120000"/>
              </a:lnSpc>
              <a:spcBef>
                <a:spcPts val="12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is pattern allows we to check whether an </a:t>
            </a:r>
            <a:r>
              <a:rPr i="1" lang="en-US" sz="2300">
                <a:solidFill>
                  <a:schemeClr val="dk1"/>
                </a:solidFill>
                <a:latin typeface="Arial"/>
                <a:ea typeface="Arial"/>
                <a:cs typeface="Arial"/>
                <a:sym typeface="Arial"/>
              </a:rPr>
              <a:t>input</a:t>
            </a:r>
            <a:r>
              <a:rPr lang="en-US" sz="2300">
                <a:solidFill>
                  <a:schemeClr val="dk1"/>
                </a:solidFill>
                <a:latin typeface="Arial"/>
                <a:ea typeface="Arial"/>
                <a:cs typeface="Arial"/>
                <a:sym typeface="Arial"/>
              </a:rPr>
              <a:t> variable is of a certain type, and then assign it to a new variable named </a:t>
            </a:r>
            <a:r>
              <a:rPr i="1" lang="en-US" sz="2300">
                <a:solidFill>
                  <a:schemeClr val="dk1"/>
                </a:solidFill>
                <a:latin typeface="Arial"/>
                <a:ea typeface="Arial"/>
                <a:cs typeface="Arial"/>
                <a:sym typeface="Arial"/>
              </a:rPr>
              <a:t>count</a:t>
            </a:r>
            <a:r>
              <a:rPr lang="en-US" sz="2300">
                <a:solidFill>
                  <a:schemeClr val="dk1"/>
                </a:solidFill>
                <a:latin typeface="Arial"/>
                <a:ea typeface="Arial"/>
                <a:cs typeface="Arial"/>
                <a:sym typeface="Arial"/>
              </a:rPr>
              <a:t>. </a:t>
            </a:r>
            <a:endParaRPr/>
          </a:p>
          <a:p>
            <a:pPr indent="0" lvl="0" marL="0" marR="0" rtl="0" algn="just">
              <a:lnSpc>
                <a:spcPct val="120000"/>
              </a:lnSpc>
              <a:spcBef>
                <a:spcPts val="1200"/>
              </a:spcBef>
              <a:spcAft>
                <a:spcPts val="0"/>
              </a:spcAft>
              <a:buNone/>
            </a:pPr>
            <a:r>
              <a:rPr lang="en-US" sz="2300">
                <a:solidFill>
                  <a:schemeClr val="dk1"/>
                </a:solidFill>
                <a:latin typeface="Arial"/>
                <a:ea typeface="Arial"/>
                <a:cs typeface="Arial"/>
                <a:sym typeface="Arial"/>
              </a:rPr>
              <a:t>    		</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if</a:t>
            </a:r>
            <a:r>
              <a:rPr lang="en-US" sz="2300">
                <a:solidFill>
                  <a:srgbClr val="000000"/>
                </a:solidFill>
                <a:latin typeface="Consolas"/>
                <a:ea typeface="Consolas"/>
                <a:cs typeface="Consolas"/>
                <a:sym typeface="Consolas"/>
              </a:rPr>
              <a:t> (input </a:t>
            </a:r>
            <a:r>
              <a:rPr lang="en-US" sz="2300">
                <a:solidFill>
                  <a:srgbClr val="0000FF"/>
                </a:solidFill>
                <a:latin typeface="Consolas"/>
                <a:ea typeface="Consolas"/>
                <a:cs typeface="Consolas"/>
                <a:sym typeface="Consolas"/>
              </a:rPr>
              <a:t>is</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int</a:t>
            </a:r>
            <a:r>
              <a:rPr lang="en-US" sz="2300">
                <a:solidFill>
                  <a:srgbClr val="000000"/>
                </a:solidFill>
                <a:latin typeface="Consolas"/>
                <a:ea typeface="Consolas"/>
                <a:cs typeface="Consolas"/>
                <a:sym typeface="Consolas"/>
              </a:rPr>
              <a:t> count &amp;&amp; count &gt; 0)</a:t>
            </a:r>
            <a:endParaRPr sz="2300">
              <a:solidFill>
                <a:schemeClr val="dk1"/>
              </a:solidFill>
              <a:latin typeface="Arial"/>
              <a:ea typeface="Arial"/>
              <a:cs typeface="Arial"/>
              <a:sym typeface="Arial"/>
            </a:endParaRPr>
          </a:p>
          <a:p>
            <a:pPr indent="-342899" lvl="1" marL="1089025" marR="0" rtl="0" algn="just">
              <a:lnSpc>
                <a:spcPct val="120000"/>
              </a:lnSpc>
              <a:spcBef>
                <a:spcPts val="1200"/>
              </a:spcBef>
              <a:spcAft>
                <a:spcPts val="0"/>
              </a:spcAft>
              <a:buClr>
                <a:srgbClr val="973735"/>
              </a:buClr>
              <a:buSzPts val="1610"/>
              <a:buFont typeface="Arial"/>
              <a:buChar char="•"/>
            </a:pPr>
            <a:r>
              <a:rPr b="0" i="0" lang="en-US" sz="2300" u="none" cap="none" strike="noStrike">
                <a:solidFill>
                  <a:schemeClr val="dk1"/>
                </a:solidFill>
                <a:latin typeface="Arial"/>
                <a:ea typeface="Arial"/>
                <a:cs typeface="Arial"/>
                <a:sym typeface="Arial"/>
              </a:rPr>
              <a:t>This pattern can also be used to check if an </a:t>
            </a:r>
            <a:r>
              <a:rPr b="0" i="1" lang="en-US" sz="2300" u="none" cap="none" strike="noStrike">
                <a:solidFill>
                  <a:schemeClr val="dk1"/>
                </a:solidFill>
                <a:latin typeface="Arial"/>
                <a:ea typeface="Arial"/>
                <a:cs typeface="Arial"/>
                <a:sym typeface="Arial"/>
              </a:rPr>
              <a:t>input</a:t>
            </a:r>
            <a:r>
              <a:rPr b="0" i="0" lang="en-US" sz="2300" u="none" cap="none" strike="noStrike">
                <a:solidFill>
                  <a:schemeClr val="dk1"/>
                </a:solidFill>
                <a:latin typeface="Arial"/>
                <a:ea typeface="Arial"/>
                <a:cs typeface="Arial"/>
                <a:sym typeface="Arial"/>
              </a:rPr>
              <a:t> variable is null:</a:t>
            </a:r>
            <a:endParaRPr/>
          </a:p>
          <a:p>
            <a:pPr indent="0" lvl="3" marL="1371600" marR="0" rtl="0" algn="just">
              <a:lnSpc>
                <a:spcPct val="120000"/>
              </a:lnSpc>
              <a:spcBef>
                <a:spcPts val="1200"/>
              </a:spcBef>
              <a:spcAft>
                <a:spcPts val="0"/>
              </a:spcAft>
              <a:buNone/>
            </a:pPr>
            <a:r>
              <a:rPr b="0" i="0" lang="en-US" sz="1800" u="none" cap="none" strike="noStrike">
                <a:solidFill>
                  <a:srgbClr val="000000"/>
                </a:solidFill>
                <a:latin typeface="Consolas"/>
                <a:ea typeface="Consolas"/>
                <a:cs typeface="Consolas"/>
                <a:sym typeface="Consolas"/>
              </a:rPr>
              <a:t>     </a:t>
            </a:r>
            <a:r>
              <a:rPr b="0" i="0" lang="en-US" sz="2300" u="none" cap="none" strike="noStrike">
                <a:solidFill>
                  <a:srgbClr val="0000FF"/>
                </a:solidFill>
                <a:latin typeface="Consolas"/>
                <a:ea typeface="Consolas"/>
                <a:cs typeface="Consolas"/>
                <a:sym typeface="Consolas"/>
              </a:rPr>
              <a:t>if</a:t>
            </a:r>
            <a:r>
              <a:rPr b="0" i="0" lang="en-US" sz="2300" u="none" cap="none" strike="noStrike">
                <a:solidFill>
                  <a:srgbClr val="000000"/>
                </a:solidFill>
                <a:latin typeface="Consolas"/>
                <a:ea typeface="Consolas"/>
                <a:cs typeface="Consolas"/>
                <a:sym typeface="Consolas"/>
              </a:rPr>
              <a:t> (input </a:t>
            </a:r>
            <a:r>
              <a:rPr b="0" i="0" lang="en-US" sz="2300" u="none" cap="none" strike="noStrike">
                <a:solidFill>
                  <a:srgbClr val="0000FF"/>
                </a:solidFill>
                <a:latin typeface="Consolas"/>
                <a:ea typeface="Consolas"/>
                <a:cs typeface="Consolas"/>
                <a:sym typeface="Consolas"/>
              </a:rPr>
              <a:t>is</a:t>
            </a:r>
            <a:r>
              <a:rPr b="0" i="0" lang="en-US" sz="2300" u="none" cap="none" strike="noStrike">
                <a:solidFill>
                  <a:srgbClr val="000000"/>
                </a:solidFill>
                <a:latin typeface="Consolas"/>
                <a:ea typeface="Consolas"/>
                <a:cs typeface="Consolas"/>
                <a:sym typeface="Consolas"/>
              </a:rPr>
              <a:t> </a:t>
            </a:r>
            <a:r>
              <a:rPr b="0" i="0" lang="en-US" sz="2300" u="none" cap="none" strike="noStrike">
                <a:solidFill>
                  <a:srgbClr val="0000FF"/>
                </a:solidFill>
                <a:latin typeface="Consolas"/>
                <a:ea typeface="Consolas"/>
                <a:cs typeface="Consolas"/>
                <a:sym typeface="Consolas"/>
              </a:rPr>
              <a:t>null</a:t>
            </a:r>
            <a:r>
              <a:rPr b="0" i="0" lang="en-US" sz="2300" u="none" cap="none" strike="noStrike">
                <a:solidFill>
                  <a:srgbClr val="000000"/>
                </a:solidFill>
                <a:latin typeface="Consolas"/>
                <a:ea typeface="Consolas"/>
                <a:cs typeface="Consolas"/>
                <a:sym typeface="Consolas"/>
              </a:rPr>
              <a:t>)</a:t>
            </a:r>
            <a:endParaRPr b="0" i="0" sz="23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0" name="Google Shape;500;p4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501" name="Google Shape;501;p41"/>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Pattern Matching</a:t>
            </a:r>
            <a:endParaRPr/>
          </a:p>
        </p:txBody>
      </p:sp>
      <p:sp>
        <p:nvSpPr>
          <p:cNvPr id="502" name="Google Shape;502;p41"/>
          <p:cNvSpPr txBox="1"/>
          <p:nvPr/>
        </p:nvSpPr>
        <p:spPr>
          <a:xfrm>
            <a:off x="139959" y="1286383"/>
            <a:ext cx="11902114" cy="1421351"/>
          </a:xfrm>
          <a:prstGeom prst="rect">
            <a:avLst/>
          </a:prstGeom>
          <a:noFill/>
          <a:ln>
            <a:noFill/>
          </a:ln>
        </p:spPr>
        <p:txBody>
          <a:bodyPr anchorCtr="0" anchor="t" bIns="45700" lIns="91425" spcFirstLastPara="1" rIns="91425" wrap="square" tIns="45700">
            <a:spAutoFit/>
          </a:bodyPr>
          <a:lstStyle/>
          <a:p>
            <a:pPr indent="-288925" lvl="0" marL="288925" marR="0" rtl="0" algn="just">
              <a:lnSpc>
                <a:spcPct val="120000"/>
              </a:lnSpc>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The</a:t>
            </a:r>
            <a:r>
              <a:rPr b="1" lang="en-US" sz="2600">
                <a:solidFill>
                  <a:schemeClr val="dk1"/>
                </a:solidFill>
                <a:latin typeface="Arial"/>
                <a:ea typeface="Arial"/>
                <a:cs typeface="Arial"/>
                <a:sym typeface="Arial"/>
              </a:rPr>
              <a:t> case </a:t>
            </a:r>
            <a:r>
              <a:rPr lang="en-US" sz="2600">
                <a:solidFill>
                  <a:schemeClr val="dk1"/>
                </a:solidFill>
                <a:latin typeface="Arial"/>
                <a:ea typeface="Arial"/>
                <a:cs typeface="Arial"/>
                <a:sym typeface="Arial"/>
              </a:rPr>
              <a:t>pattern</a:t>
            </a:r>
            <a:endParaRPr/>
          </a:p>
          <a:p>
            <a:pPr indent="-288924" lvl="0" marL="690563" marR="0" rtl="0" algn="just">
              <a:lnSpc>
                <a:spcPct val="120000"/>
              </a:lnSpc>
              <a:spcBef>
                <a:spcPts val="3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switch statement cases also support patterns. These patterns can include a type check, plus additional conditions:  	</a:t>
            </a:r>
            <a:endParaRPr/>
          </a:p>
        </p:txBody>
      </p:sp>
      <p:pic>
        <p:nvPicPr>
          <p:cNvPr id="503" name="Google Shape;503;p41"/>
          <p:cNvPicPr preferRelativeResize="0"/>
          <p:nvPr/>
        </p:nvPicPr>
        <p:blipFill rotWithShape="1">
          <a:blip r:embed="rId3">
            <a:alphaModFix/>
          </a:blip>
          <a:srcRect b="0" l="0" r="0" t="0"/>
          <a:stretch/>
        </p:blipFill>
        <p:spPr>
          <a:xfrm>
            <a:off x="2933411" y="2707734"/>
            <a:ext cx="5006200" cy="36485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9" name="Google Shape;509;p4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510" name="Google Shape;510;p42"/>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Pattern Matching</a:t>
            </a:r>
            <a:endParaRPr/>
          </a:p>
        </p:txBody>
      </p:sp>
      <p:pic>
        <p:nvPicPr>
          <p:cNvPr id="511" name="Google Shape;511;p42"/>
          <p:cNvPicPr preferRelativeResize="0"/>
          <p:nvPr/>
        </p:nvPicPr>
        <p:blipFill rotWithShape="1">
          <a:blip r:embed="rId3">
            <a:alphaModFix/>
          </a:blip>
          <a:srcRect b="0" l="0" r="0" t="0"/>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4">
            <a:alphaModFix/>
          </a:blip>
          <a:srcRect b="0" l="0" r="0" t="0"/>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5">
            <a:alphaModFix/>
          </a:blip>
          <a:srcRect b="0" l="0" r="0" t="0"/>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6">
            <a:alphaModFix/>
          </a:blip>
          <a:srcRect b="0" l="0" r="0" t="0"/>
          <a:stretch/>
        </p:blipFill>
        <p:spPr>
          <a:xfrm>
            <a:off x="6458140" y="1556908"/>
            <a:ext cx="5524216" cy="3530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0" name="Google Shape;520;p4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521" name="Google Shape;521;p43"/>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Null-Condition Operator</a:t>
            </a:r>
            <a:endParaRPr/>
          </a:p>
        </p:txBody>
      </p:sp>
      <p:sp>
        <p:nvSpPr>
          <p:cNvPr id="522" name="Google Shape;522;p43"/>
          <p:cNvSpPr txBox="1"/>
          <p:nvPr/>
        </p:nvSpPr>
        <p:spPr>
          <a:xfrm>
            <a:off x="125665" y="1314020"/>
            <a:ext cx="12032121" cy="248010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Used to test for null before performing </a:t>
            </a:r>
            <a:r>
              <a:rPr b="1" lang="en-US" sz="2600">
                <a:solidFill>
                  <a:schemeClr val="dk1"/>
                </a:solidFill>
                <a:latin typeface="Arial"/>
                <a:ea typeface="Arial"/>
                <a:cs typeface="Arial"/>
                <a:sym typeface="Arial"/>
              </a:rPr>
              <a:t>a</a:t>
            </a:r>
            <a:r>
              <a:rPr lang="en-US" sz="2600">
                <a:solidFill>
                  <a:schemeClr val="dk1"/>
                </a:solidFill>
                <a:latin typeface="Arial"/>
                <a:ea typeface="Arial"/>
                <a:cs typeface="Arial"/>
                <a:sym typeface="Arial"/>
              </a:rPr>
              <a:t> member access (?.) or index (?[]) operation. These operators help we write less code to handle null checks</a:t>
            </a:r>
            <a:endParaRPr/>
          </a:p>
          <a:p>
            <a:pPr indent="-223837" lvl="0" marL="457200" marR="0" rtl="0" algn="just">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t>
            </a:r>
            <a:r>
              <a:rPr b="1" lang="en-US" sz="2300">
                <a:solidFill>
                  <a:schemeClr val="dk1"/>
                </a:solidFill>
                <a:latin typeface="Arial"/>
                <a:ea typeface="Arial"/>
                <a:cs typeface="Arial"/>
                <a:sym typeface="Arial"/>
              </a:rPr>
              <a:t>a</a:t>
            </a:r>
            <a:r>
              <a:rPr lang="en-US" sz="2300">
                <a:solidFill>
                  <a:schemeClr val="dk1"/>
                </a:solidFill>
                <a:latin typeface="Arial"/>
                <a:ea typeface="Arial"/>
                <a:cs typeface="Arial"/>
                <a:sym typeface="Arial"/>
              </a:rPr>
              <a:t> evaluates to null, the result of </a:t>
            </a:r>
            <a:r>
              <a:rPr b="1" lang="en-US" sz="2300">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b="1" lang="en-US" sz="2300">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null.</a:t>
            </a:r>
            <a:endParaRPr/>
          </a:p>
          <a:p>
            <a:pPr indent="-223837" lvl="0" marL="457200" marR="0" rtl="0" algn="just">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 evaluates to non-null, the result of </a:t>
            </a:r>
            <a:r>
              <a:rPr b="1" lang="en-US" sz="2300">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b="1" lang="en-US" sz="2300">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the same as the result of </a:t>
            </a:r>
            <a:r>
              <a:rPr b="1" lang="en-US" sz="2300">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b="1" lang="en-US" sz="2300">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respectively.</a:t>
            </a:r>
            <a:endParaRPr/>
          </a:p>
        </p:txBody>
      </p:sp>
      <p:pic>
        <p:nvPicPr>
          <p:cNvPr id="523" name="Google Shape;523;p43"/>
          <p:cNvPicPr preferRelativeResize="0"/>
          <p:nvPr/>
        </p:nvPicPr>
        <p:blipFill rotWithShape="1">
          <a:blip r:embed="rId3">
            <a:alphaModFix/>
          </a:blip>
          <a:srcRect b="0" l="0" r="0" t="0"/>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4">
              <a:alphaModFix/>
            </a:blip>
            <a:srcRect b="0" l="0" r="0" t="0"/>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8" name="Google Shape;528;p43"/>
              <p:cNvSpPr/>
              <p:nvPr/>
            </p:nvSpPr>
            <p:spPr>
              <a:xfrm>
                <a:off x="2367683" y="5606833"/>
                <a:ext cx="417911" cy="27059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9" name="Google Shape;529;p43"/>
              <p:cNvSpPr/>
              <p:nvPr/>
            </p:nvSpPr>
            <p:spPr>
              <a:xfrm>
                <a:off x="3496688" y="4285296"/>
                <a:ext cx="763146" cy="321567"/>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5" name="Google Shape;535;p4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536" name="Google Shape;536;p44"/>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Nullable value types</a:t>
            </a:r>
            <a:endParaRPr/>
          </a:p>
        </p:txBody>
      </p:sp>
      <p:sp>
        <p:nvSpPr>
          <p:cNvPr id="537" name="Google Shape;537;p44"/>
          <p:cNvSpPr txBox="1"/>
          <p:nvPr/>
        </p:nvSpPr>
        <p:spPr>
          <a:xfrm>
            <a:off x="209643" y="1321942"/>
            <a:ext cx="11686887" cy="100848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nullable value type T? represents all values of its underlying value type T and an additional null value </a:t>
            </a:r>
            <a:endParaRPr/>
          </a:p>
        </p:txBody>
      </p:sp>
      <p:pic>
        <p:nvPicPr>
          <p:cNvPr id="538" name="Google Shape;538;p44"/>
          <p:cNvPicPr preferRelativeResize="0"/>
          <p:nvPr/>
        </p:nvPicPr>
        <p:blipFill rotWithShape="1">
          <a:blip r:embed="rId3">
            <a:alphaModFix/>
          </a:blip>
          <a:srcRect b="0" l="0" r="0" t="0"/>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4">
            <a:alphaModFix/>
          </a:blip>
          <a:srcRect b="0" l="0" r="0" t="0"/>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5">
              <a:alphaModFix/>
            </a:blip>
            <a:srcRect b="0" l="0" r="0" t="0"/>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8" name="Google Shape;548;p4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549" name="Google Shape;549;p45"/>
          <p:cNvSpPr txBox="1"/>
          <p:nvPr>
            <p:ph type="title"/>
          </p:nvPr>
        </p:nvSpPr>
        <p:spPr>
          <a:xfrm>
            <a:off x="209644" y="749644"/>
            <a:ext cx="11772712" cy="47711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Nullable reference types </a:t>
            </a:r>
            <a:endParaRPr/>
          </a:p>
        </p:txBody>
      </p:sp>
      <p:sp>
        <p:nvSpPr>
          <p:cNvPr id="550" name="Google Shape;550;p45"/>
          <p:cNvSpPr txBox="1"/>
          <p:nvPr/>
        </p:nvSpPr>
        <p:spPr>
          <a:xfrm>
            <a:off x="186607" y="1229516"/>
            <a:ext cx="11915197" cy="24488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follow many of the same rules as nullable value types. Nullable reference types can be null, but still must be assigned something before first use</a:t>
            </a:r>
            <a:endParaRPr/>
          </a:p>
          <a:p>
            <a:pPr indent="-342900" lvl="0" marL="342900" marR="0" rtl="0" algn="just">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use the same symbol (?) to indicate that they are nullable</a:t>
            </a:r>
            <a:endParaRPr/>
          </a:p>
        </p:txBody>
      </p:sp>
      <p:pic>
        <p:nvPicPr>
          <p:cNvPr id="551" name="Google Shape;551;p45"/>
          <p:cNvPicPr preferRelativeResize="0"/>
          <p:nvPr/>
        </p:nvPicPr>
        <p:blipFill rotWithShape="1">
          <a:blip r:embed="rId3">
            <a:alphaModFix/>
          </a:blip>
          <a:srcRect b="0" l="0" r="0" t="0"/>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4">
              <a:alphaModFix/>
            </a:blip>
            <a:srcRect b="0" l="0" r="0" t="0"/>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5" name="Google Shape;555;p45"/>
            <p:cNvSpPr/>
            <p:nvPr/>
          </p:nvSpPr>
          <p:spPr>
            <a:xfrm>
              <a:off x="6430755" y="3466324"/>
              <a:ext cx="1817506" cy="321567"/>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6"/>
          <p:cNvSpPr txBox="1"/>
          <p:nvPr>
            <p:ph type="title"/>
          </p:nvPr>
        </p:nvSpPr>
        <p:spPr>
          <a:xfrm>
            <a:off x="441737" y="637924"/>
            <a:ext cx="10515600" cy="60254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561" name="Google Shape;561;p4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2" name="Google Shape;562;p4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563" name="Google Shape;563;p46"/>
          <p:cNvSpPr txBox="1"/>
          <p:nvPr>
            <p:ph idx="1" type="body"/>
          </p:nvPr>
        </p:nvSpPr>
        <p:spPr>
          <a:xfrm>
            <a:off x="617360" y="1240463"/>
            <a:ext cx="10957280" cy="524023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10000"/>
              </a:lnSpc>
              <a:spcBef>
                <a:spcPts val="0"/>
              </a:spcBef>
              <a:spcAft>
                <a:spcPts val="0"/>
              </a:spcAft>
              <a:buClr>
                <a:srgbClr val="973735"/>
              </a:buClr>
              <a:buSzPct val="50000"/>
              <a:buFont typeface="Noto Sans Symbols"/>
              <a:buChar char="◆"/>
            </a:pPr>
            <a:r>
              <a:rPr lang="en-US" sz="3700"/>
              <a:t>Explain about input/output in C#</a:t>
            </a:r>
            <a:endParaRPr/>
          </a:p>
          <a:p>
            <a:pPr indent="-342900" lvl="0" marL="342900" rtl="0" algn="just">
              <a:lnSpc>
                <a:spcPct val="110000"/>
              </a:lnSpc>
              <a:spcBef>
                <a:spcPts val="600"/>
              </a:spcBef>
              <a:spcAft>
                <a:spcPts val="0"/>
              </a:spcAft>
              <a:buClr>
                <a:srgbClr val="973735"/>
              </a:buClr>
              <a:buSzPct val="50000"/>
              <a:buFont typeface="Noto Sans Symbols"/>
              <a:buChar char="◆"/>
            </a:pPr>
            <a:r>
              <a:rPr lang="en-US" sz="3700"/>
              <a:t>Demo create C# Console Application using Visual Studio.NET </a:t>
            </a:r>
            <a:endParaRPr/>
          </a:p>
          <a:p>
            <a:pPr indent="-342900" lvl="0" marL="342900" rtl="0" algn="just">
              <a:lnSpc>
                <a:spcPct val="110000"/>
              </a:lnSpc>
              <a:spcBef>
                <a:spcPts val="600"/>
              </a:spcBef>
              <a:spcAft>
                <a:spcPts val="0"/>
              </a:spcAft>
              <a:buClr>
                <a:srgbClr val="973735"/>
              </a:buClr>
              <a:buSzPct val="50000"/>
              <a:buFont typeface="Noto Sans Symbols"/>
              <a:buChar char="◆"/>
            </a:pPr>
            <a:r>
              <a:rPr lang="en-US" sz="3700"/>
              <a:t>Describe more new features of C# : </a:t>
            </a:r>
            <a:endParaRPr/>
          </a:p>
          <a:p>
            <a:pPr indent="-457200" lvl="0" marL="798513" rtl="0" algn="just">
              <a:lnSpc>
                <a:spcPct val="110000"/>
              </a:lnSpc>
              <a:spcBef>
                <a:spcPts val="600"/>
              </a:spcBef>
              <a:spcAft>
                <a:spcPts val="0"/>
              </a:spcAft>
              <a:buClr>
                <a:srgbClr val="973735"/>
              </a:buClr>
              <a:buSzPct val="70000"/>
              <a:buFont typeface="Noto Sans Symbols"/>
              <a:buChar char="▪"/>
            </a:pPr>
            <a:r>
              <a:rPr lang="en-US" sz="3000"/>
              <a:t>var and dynamic type </a:t>
            </a:r>
            <a:endParaRPr/>
          </a:p>
          <a:p>
            <a:pPr indent="-457200" lvl="0" marL="798513" rtl="0" algn="just">
              <a:lnSpc>
                <a:spcPct val="110000"/>
              </a:lnSpc>
              <a:spcBef>
                <a:spcPts val="1200"/>
              </a:spcBef>
              <a:spcAft>
                <a:spcPts val="0"/>
              </a:spcAft>
              <a:buClr>
                <a:srgbClr val="973735"/>
              </a:buClr>
              <a:buSzPct val="70000"/>
              <a:buFont typeface="Noto Sans Symbols"/>
              <a:buChar char="▪"/>
            </a:pPr>
            <a:r>
              <a:rPr lang="en-US" sz="3000"/>
              <a:t>ref, out and params </a:t>
            </a:r>
            <a:endParaRPr/>
          </a:p>
          <a:p>
            <a:pPr indent="-457200" lvl="0" marL="798513" rtl="0" algn="just">
              <a:lnSpc>
                <a:spcPct val="110000"/>
              </a:lnSpc>
              <a:spcBef>
                <a:spcPts val="1200"/>
              </a:spcBef>
              <a:spcAft>
                <a:spcPts val="0"/>
              </a:spcAft>
              <a:buClr>
                <a:srgbClr val="973735"/>
              </a:buClr>
              <a:buSzPct val="70000"/>
              <a:buFont typeface="Noto Sans Symbols"/>
              <a:buChar char="▪"/>
            </a:pPr>
            <a:r>
              <a:rPr lang="en-US" sz="3000"/>
              <a:t>Local Function and Static Local Function</a:t>
            </a:r>
            <a:endParaRPr/>
          </a:p>
          <a:p>
            <a:pPr indent="-457200" lvl="0" marL="798513" rtl="0" algn="just">
              <a:lnSpc>
                <a:spcPct val="110000"/>
              </a:lnSpc>
              <a:spcBef>
                <a:spcPts val="1200"/>
              </a:spcBef>
              <a:spcAft>
                <a:spcPts val="0"/>
              </a:spcAft>
              <a:buClr>
                <a:srgbClr val="973735"/>
              </a:buClr>
              <a:buSzPct val="70000"/>
              <a:buFont typeface="Noto Sans Symbols"/>
              <a:buChar char="▪"/>
            </a:pPr>
            <a:r>
              <a:rPr lang="en-US" sz="3000"/>
              <a:t>String Interpolation and Namespaces</a:t>
            </a:r>
            <a:endParaRPr/>
          </a:p>
          <a:p>
            <a:pPr indent="-457200" lvl="0" marL="798513" rtl="0" algn="just">
              <a:lnSpc>
                <a:spcPct val="110000"/>
              </a:lnSpc>
              <a:spcBef>
                <a:spcPts val="1200"/>
              </a:spcBef>
              <a:spcAft>
                <a:spcPts val="0"/>
              </a:spcAft>
              <a:buClr>
                <a:srgbClr val="973735"/>
              </a:buClr>
              <a:buSzPct val="70000"/>
              <a:buFont typeface="Noto Sans Symbols"/>
              <a:buChar char="▪"/>
            </a:pPr>
            <a:r>
              <a:rPr lang="en-US" sz="3000"/>
              <a:t>Null-Condition Operator and Nullable reference types </a:t>
            </a:r>
            <a:endParaRPr/>
          </a:p>
          <a:p>
            <a:pPr indent="-457200" lvl="0" marL="798513" rtl="0" algn="just">
              <a:lnSpc>
                <a:spcPct val="110000"/>
              </a:lnSpc>
              <a:spcBef>
                <a:spcPts val="1200"/>
              </a:spcBef>
              <a:spcAft>
                <a:spcPts val="0"/>
              </a:spcAft>
              <a:buClr>
                <a:srgbClr val="973735"/>
              </a:buClr>
              <a:buSzPct val="70000"/>
              <a:buFont typeface="Noto Sans Symbols"/>
              <a:buChar char="▪"/>
            </a:pPr>
            <a:r>
              <a:rPr lang="en-US" sz="3000"/>
              <a:t>Ref locals and Ref returns</a:t>
            </a:r>
            <a:endParaRPr/>
          </a:p>
          <a:p>
            <a:pPr indent="-457200" lvl="0" marL="798513" rtl="0" algn="just">
              <a:lnSpc>
                <a:spcPct val="110000"/>
              </a:lnSpc>
              <a:spcBef>
                <a:spcPts val="1200"/>
              </a:spcBef>
              <a:spcAft>
                <a:spcPts val="0"/>
              </a:spcAft>
              <a:buClr>
                <a:srgbClr val="973735"/>
              </a:buClr>
              <a:buSzPct val="70000"/>
              <a:buFont typeface="Noto Sans Symbols"/>
              <a:buChar char="▪"/>
            </a:pPr>
            <a:r>
              <a:rPr lang="en-US" sz="3000"/>
              <a:t>Discards and Pattern Matching</a:t>
            </a:r>
            <a:endParaRPr/>
          </a:p>
          <a:p>
            <a:pPr indent="-457200" lvl="0" marL="798513" rtl="0" algn="just">
              <a:lnSpc>
                <a:spcPct val="110000"/>
              </a:lnSpc>
              <a:spcBef>
                <a:spcPts val="1200"/>
              </a:spcBef>
              <a:spcAft>
                <a:spcPts val="0"/>
              </a:spcAft>
              <a:buClr>
                <a:srgbClr val="973735"/>
              </a:buClr>
              <a:buSzPct val="70000"/>
              <a:buFont typeface="Noto Sans Symbols"/>
              <a:buChar char="▪"/>
            </a:pPr>
            <a:r>
              <a:rPr lang="en-US" sz="3000"/>
              <a:t>Numeric literal syntax </a:t>
            </a:r>
            <a:endParaRPr/>
          </a:p>
          <a:p>
            <a:pPr indent="-457200" lvl="0" marL="798513" rtl="0" algn="just">
              <a:lnSpc>
                <a:spcPct val="110000"/>
              </a:lnSpc>
              <a:spcBef>
                <a:spcPts val="1200"/>
              </a:spcBef>
              <a:spcAft>
                <a:spcPts val="0"/>
              </a:spcAft>
              <a:buClr>
                <a:srgbClr val="973735"/>
              </a:buClr>
              <a:buSzPct val="70000"/>
              <a:buFont typeface="Noto Sans Symbols"/>
              <a:buChar char="▪"/>
            </a:pPr>
            <a:r>
              <a:rPr lang="en-US" sz="3000"/>
              <a:t>Tuples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121" name="Google Shape;121;p5"/>
          <p:cNvSpPr/>
          <p:nvPr/>
        </p:nvSpPr>
        <p:spPr>
          <a:xfrm>
            <a:off x="291921" y="736830"/>
            <a:ext cx="11608158" cy="492443"/>
          </a:xfrm>
          <a:prstGeom prst="rect">
            <a:avLst/>
          </a:prstGeom>
          <a:noFill/>
          <a:ln>
            <a:noFill/>
          </a:ln>
        </p:spPr>
        <p:txBody>
          <a:bodyPr anchorCtr="0" anchor="ctr" bIns="45700" lIns="91425" spcFirstLastPara="1" rIns="91425" wrap="square" tIns="45700">
            <a:spAutoFit/>
          </a:bodyPr>
          <a:lstStyle/>
          <a:p>
            <a:pPr indent="0" lvl="1" marL="0" marR="0" rtl="0" algn="just">
              <a:spcBef>
                <a:spcPts val="0"/>
              </a:spcBef>
              <a:spcAft>
                <a:spcPts val="0"/>
              </a:spcAft>
              <a:buNone/>
            </a:pPr>
            <a:r>
              <a:rPr b="0" i="0" lang="en-US" sz="2600" u="none" cap="none" strike="noStrike">
                <a:solidFill>
                  <a:schemeClr val="dk1"/>
                </a:solidFill>
                <a:latin typeface="Arial"/>
                <a:ea typeface="Arial"/>
                <a:cs typeface="Arial"/>
                <a:sym typeface="Arial"/>
              </a:rPr>
              <a:t>1. Open Visual Studio.NET , File | New | Project</a:t>
            </a:r>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3">
              <a:alphaModFix/>
            </a:blip>
            <a:srcRect b="0" l="0" r="0" t="0"/>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5"/>
            <p:cNvSpPr/>
            <p:nvPr/>
          </p:nvSpPr>
          <p:spPr>
            <a:xfrm>
              <a:off x="4548022" y="2945840"/>
              <a:ext cx="5294068" cy="95756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5"/>
            <p:cNvSpPr/>
            <p:nvPr/>
          </p:nvSpPr>
          <p:spPr>
            <a:xfrm>
              <a:off x="9106678" y="6083409"/>
              <a:ext cx="1010214" cy="36840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5"/>
            <p:cNvSpPr/>
            <p:nvPr/>
          </p:nvSpPr>
          <p:spPr>
            <a:xfrm>
              <a:off x="6744028" y="1318390"/>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1</a:t>
              </a:r>
              <a:endParaRPr/>
            </a:p>
          </p:txBody>
        </p:sp>
        <p:sp>
          <p:nvSpPr>
            <p:cNvPr id="128" name="Google Shape;128;p5"/>
            <p:cNvSpPr/>
            <p:nvPr/>
          </p:nvSpPr>
          <p:spPr>
            <a:xfrm>
              <a:off x="10350320" y="2141352"/>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2</a:t>
              </a:r>
              <a:endParaRPr/>
            </a:p>
          </p:txBody>
        </p:sp>
        <p:sp>
          <p:nvSpPr>
            <p:cNvPr id="129" name="Google Shape;129;p5"/>
            <p:cNvSpPr/>
            <p:nvPr/>
          </p:nvSpPr>
          <p:spPr>
            <a:xfrm>
              <a:off x="10476136" y="5253391"/>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130" name="Google Shape;130;p5"/>
            <p:cNvCxnSpPr/>
            <p:nvPr/>
          </p:nvCxnSpPr>
          <p:spPr>
            <a:xfrm flipH="1">
              <a:off x="5741941" y="1700981"/>
              <a:ext cx="993156" cy="217980"/>
            </a:xfrm>
            <a:prstGeom prst="straightConnector1">
              <a:avLst/>
            </a:prstGeom>
            <a:noFill/>
            <a:ln cap="flat" cmpd="sng" w="19050">
              <a:solidFill>
                <a:schemeClr val="accent5"/>
              </a:solidFill>
              <a:prstDash val="solid"/>
              <a:miter lim="800000"/>
              <a:headEnd len="sm" w="sm" type="none"/>
              <a:tailEnd len="med" w="med" type="triangle"/>
            </a:ln>
          </p:spPr>
        </p:cxnSp>
        <p:cxnSp>
          <p:nvCxnSpPr>
            <p:cNvPr id="131" name="Google Shape;131;p5"/>
            <p:cNvCxnSpPr/>
            <p:nvPr/>
          </p:nvCxnSpPr>
          <p:spPr>
            <a:xfrm flipH="1">
              <a:off x="9222659" y="2557379"/>
              <a:ext cx="1140541" cy="350748"/>
            </a:xfrm>
            <a:prstGeom prst="straightConnector1">
              <a:avLst/>
            </a:prstGeom>
            <a:noFill/>
            <a:ln cap="flat" cmpd="sng" w="19050">
              <a:solidFill>
                <a:schemeClr val="accent5"/>
              </a:solidFill>
              <a:prstDash val="solid"/>
              <a:miter lim="800000"/>
              <a:headEnd len="sm" w="sm" type="none"/>
              <a:tailEnd len="med" w="med" type="triangle"/>
            </a:ln>
          </p:spPr>
        </p:cxnSp>
        <p:cxnSp>
          <p:nvCxnSpPr>
            <p:cNvPr id="132" name="Google Shape;132;p5"/>
            <p:cNvCxnSpPr>
              <a:stCxn id="129" idx="3"/>
            </p:cNvCxnSpPr>
            <p:nvPr/>
          </p:nvCxnSpPr>
          <p:spPr>
            <a:xfrm flipH="1">
              <a:off x="9599154" y="5758183"/>
              <a:ext cx="969900" cy="325200"/>
            </a:xfrm>
            <a:prstGeom prst="straightConnector1">
              <a:avLst/>
            </a:prstGeom>
            <a:noFill/>
            <a:ln cap="flat" cmpd="sng" w="19050">
              <a:solidFill>
                <a:schemeClr val="accent5"/>
              </a:solidFill>
              <a:prstDash val="solid"/>
              <a:miter lim="800000"/>
              <a:headEnd len="sm" w="sm" type="none"/>
              <a:tailEnd len="med" w="med"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139" name="Google Shape;139;p6"/>
          <p:cNvSpPr/>
          <p:nvPr/>
        </p:nvSpPr>
        <p:spPr>
          <a:xfrm>
            <a:off x="357235" y="753894"/>
            <a:ext cx="11608158" cy="492443"/>
          </a:xfrm>
          <a:prstGeom prst="rect">
            <a:avLst/>
          </a:prstGeom>
          <a:noFill/>
          <a:ln>
            <a:noFill/>
          </a:ln>
        </p:spPr>
        <p:txBody>
          <a:bodyPr anchorCtr="0" anchor="ctr" bIns="45700" lIns="91425" spcFirstLastPara="1" rIns="91425" wrap="square" tIns="45700">
            <a:spAutoFit/>
          </a:bodyPr>
          <a:lstStyle/>
          <a:p>
            <a:pPr indent="0" lvl="1" marL="0" marR="0" rtl="0" algn="just">
              <a:spcBef>
                <a:spcPts val="0"/>
              </a:spcBef>
              <a:spcAft>
                <a:spcPts val="0"/>
              </a:spcAft>
              <a:buNone/>
            </a:pPr>
            <a:r>
              <a:rPr b="0" i="0" lang="en-US" sz="2600" u="none" cap="none" strike="noStrike">
                <a:solidFill>
                  <a:schemeClr val="dk1"/>
                </a:solidFill>
                <a:latin typeface="Arial"/>
                <a:ea typeface="Arial"/>
                <a:cs typeface="Arial"/>
                <a:sym typeface="Arial"/>
              </a:rPr>
              <a:t>2. Fill out </a:t>
            </a:r>
            <a:r>
              <a:rPr b="1" i="0" lang="en-US" sz="2600" u="none" cap="none" strike="noStrike">
                <a:solidFill>
                  <a:schemeClr val="dk1"/>
                </a:solidFill>
                <a:latin typeface="Arial"/>
                <a:ea typeface="Arial"/>
                <a:cs typeface="Arial"/>
                <a:sym typeface="Arial"/>
              </a:rPr>
              <a:t>Project name</a:t>
            </a:r>
            <a:r>
              <a:rPr b="0" i="0" lang="en-US" sz="2600" u="none" cap="none" strike="noStrike">
                <a:solidFill>
                  <a:schemeClr val="dk1"/>
                </a:solidFill>
                <a:latin typeface="Arial"/>
                <a:ea typeface="Arial"/>
                <a:cs typeface="Arial"/>
                <a:sym typeface="Arial"/>
              </a:rPr>
              <a:t>: HelloWorldApp and </a:t>
            </a:r>
            <a:r>
              <a:rPr b="1" i="0" lang="en-US" sz="2600" u="none" cap="none" strike="noStrike">
                <a:solidFill>
                  <a:schemeClr val="dk1"/>
                </a:solidFill>
                <a:latin typeface="Arial"/>
                <a:ea typeface="Arial"/>
                <a:cs typeface="Arial"/>
                <a:sym typeface="Arial"/>
              </a:rPr>
              <a:t>Location</a:t>
            </a:r>
            <a:r>
              <a:rPr b="0" i="0" lang="en-US" sz="2600" u="none" cap="none" strike="noStrike">
                <a:solidFill>
                  <a:schemeClr val="dk1"/>
                </a:solidFill>
                <a:latin typeface="Arial"/>
                <a:ea typeface="Arial"/>
                <a:cs typeface="Arial"/>
                <a:sym typeface="Arial"/>
              </a:rPr>
              <a:t> then click </a:t>
            </a:r>
            <a:r>
              <a:rPr b="1" i="0" lang="en-US" sz="2600" u="none" cap="none" strike="noStrike">
                <a:solidFill>
                  <a:schemeClr val="dk1"/>
                </a:solidFill>
                <a:latin typeface="Arial"/>
                <a:ea typeface="Arial"/>
                <a:cs typeface="Arial"/>
                <a:sym typeface="Arial"/>
              </a:rPr>
              <a:t>Next</a:t>
            </a:r>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3">
                  <a:alphaModFix/>
                </a:blip>
                <a:srcRect b="0" l="0" r="0" t="0"/>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6"/>
                <p:cNvSpPr/>
                <p:nvPr/>
              </p:nvSpPr>
              <p:spPr>
                <a:xfrm>
                  <a:off x="4408160" y="3081775"/>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146" name="Google Shape;146;p6"/>
                <p:cNvCxnSpPr/>
                <p:nvPr/>
              </p:nvCxnSpPr>
              <p:spPr>
                <a:xfrm flipH="1">
                  <a:off x="3415004" y="3480524"/>
                  <a:ext cx="993156" cy="217980"/>
                </a:xfrm>
                <a:prstGeom prst="straightConnector1">
                  <a:avLst/>
                </a:prstGeom>
                <a:noFill/>
                <a:ln cap="flat" cmpd="sng" w="19050">
                  <a:solidFill>
                    <a:schemeClr val="accent5"/>
                  </a:solidFill>
                  <a:prstDash val="solid"/>
                  <a:miter lim="800000"/>
                  <a:headEnd len="sm" w="sm" type="none"/>
                  <a:tailEnd len="med" w="med" type="triangle"/>
                </a:ln>
              </p:spPr>
            </p:cxnSp>
            <p:sp>
              <p:nvSpPr>
                <p:cNvPr id="147" name="Google Shape;147;p6"/>
                <p:cNvSpPr/>
                <p:nvPr/>
              </p:nvSpPr>
              <p:spPr>
                <a:xfrm>
                  <a:off x="2023537" y="4458896"/>
                  <a:ext cx="2772398" cy="428412"/>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6"/>
                <p:cNvSpPr/>
                <p:nvPr/>
              </p:nvSpPr>
              <p:spPr>
                <a:xfrm>
                  <a:off x="5042642" y="3790837"/>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5</a:t>
                  </a:r>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cap="flat" cmpd="sng" w="19050">
                <a:solidFill>
                  <a:schemeClr val="accent5"/>
                </a:solidFill>
                <a:prstDash val="solid"/>
                <a:miter lim="800000"/>
                <a:headEnd len="sm" w="sm" type="none"/>
                <a:tailEnd len="med" w="med" type="triangle"/>
              </a:ln>
            </p:spPr>
          </p:cxnSp>
          <p:pic>
            <p:nvPicPr>
              <p:cNvPr id="150" name="Google Shape;150;p6"/>
              <p:cNvPicPr preferRelativeResize="0"/>
              <p:nvPr/>
            </p:nvPicPr>
            <p:blipFill rotWithShape="1">
              <a:blip r:embed="rId4">
                <a:alphaModFix/>
              </a:blip>
              <a:srcRect b="0" l="0" r="0" t="0"/>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152" name="Google Shape;152;p6"/>
            <p:cNvCxnSpPr/>
            <p:nvPr/>
          </p:nvCxnSpPr>
          <p:spPr>
            <a:xfrm flipH="1">
              <a:off x="9181062" y="5471877"/>
              <a:ext cx="783295" cy="391482"/>
            </a:xfrm>
            <a:prstGeom prst="straightConnector1">
              <a:avLst/>
            </a:prstGeom>
            <a:noFill/>
            <a:ln cap="flat" cmpd="sng" w="19050">
              <a:solidFill>
                <a:schemeClr val="accent5"/>
              </a:solidFill>
              <a:prstDash val="solid"/>
              <a:miter lim="800000"/>
              <a:headEnd len="sm" w="sm" type="none"/>
              <a:tailEnd len="med" w="med" type="triangle"/>
            </a:ln>
          </p:spPr>
        </p:cxnSp>
        <p:sp>
          <p:nvSpPr>
            <p:cNvPr id="153" name="Google Shape;153;p6"/>
            <p:cNvSpPr/>
            <p:nvPr/>
          </p:nvSpPr>
          <p:spPr>
            <a:xfrm>
              <a:off x="8689248" y="5871002"/>
              <a:ext cx="883960" cy="32645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160" name="Google Shape;160;p7"/>
          <p:cNvSpPr/>
          <p:nvPr/>
        </p:nvSpPr>
        <p:spPr>
          <a:xfrm>
            <a:off x="357235" y="819211"/>
            <a:ext cx="11608158" cy="492443"/>
          </a:xfrm>
          <a:prstGeom prst="rect">
            <a:avLst/>
          </a:prstGeom>
          <a:noFill/>
          <a:ln>
            <a:noFill/>
          </a:ln>
        </p:spPr>
        <p:txBody>
          <a:bodyPr anchorCtr="0" anchor="ctr" bIns="45700" lIns="91425" spcFirstLastPara="1" rIns="91425" wrap="square" tIns="45700">
            <a:spAutoFit/>
          </a:bodyPr>
          <a:lstStyle/>
          <a:p>
            <a:pPr indent="0" lvl="1" marL="0" marR="0" rtl="0" algn="just">
              <a:spcBef>
                <a:spcPts val="0"/>
              </a:spcBef>
              <a:spcAft>
                <a:spcPts val="0"/>
              </a:spcAft>
              <a:buNone/>
            </a:pPr>
            <a:r>
              <a:rPr b="0" i="0" lang="en-US" sz="2600" u="none" cap="none" strike="noStrike">
                <a:solidFill>
                  <a:schemeClr val="dk1"/>
                </a:solidFill>
                <a:latin typeface="Arial"/>
                <a:ea typeface="Arial"/>
                <a:cs typeface="Arial"/>
                <a:sym typeface="Arial"/>
              </a:rPr>
              <a:t>3. Choose </a:t>
            </a:r>
            <a:r>
              <a:rPr b="1" i="0" lang="en-US" sz="2600" u="none" cap="none" strike="noStrike">
                <a:solidFill>
                  <a:schemeClr val="dk1"/>
                </a:solidFill>
                <a:latin typeface="Arial"/>
                <a:ea typeface="Arial"/>
                <a:cs typeface="Arial"/>
                <a:sym typeface="Arial"/>
              </a:rPr>
              <a:t>Target Framework</a:t>
            </a:r>
            <a:r>
              <a:rPr b="0" i="0" lang="en-US" sz="2600" u="none" cap="none" strike="noStrike">
                <a:solidFill>
                  <a:schemeClr val="dk1"/>
                </a:solidFill>
                <a:latin typeface="Arial"/>
                <a:ea typeface="Arial"/>
                <a:cs typeface="Arial"/>
                <a:sym typeface="Arial"/>
              </a:rPr>
              <a:t>: .NET 5.0(Current) then click </a:t>
            </a:r>
            <a:r>
              <a:rPr b="1" i="0" lang="en-US" sz="2600" u="none" cap="none" strike="noStrike">
                <a:solidFill>
                  <a:schemeClr val="dk1"/>
                </a:solidFill>
                <a:latin typeface="Arial"/>
                <a:ea typeface="Arial"/>
                <a:cs typeface="Arial"/>
                <a:sym typeface="Arial"/>
              </a:rPr>
              <a:t>Create</a:t>
            </a:r>
            <a:endParaRPr/>
          </a:p>
        </p:txBody>
      </p:sp>
      <p:grpSp>
        <p:nvGrpSpPr>
          <p:cNvPr id="161" name="Google Shape;161;p7"/>
          <p:cNvGrpSpPr/>
          <p:nvPr/>
        </p:nvGrpSpPr>
        <p:grpSpPr>
          <a:xfrm>
            <a:off x="1089712" y="2012568"/>
            <a:ext cx="9807302" cy="3602450"/>
            <a:chOff x="1089712" y="1947254"/>
            <a:chExt cx="9807302" cy="3602450"/>
          </a:xfrm>
        </p:grpSpPr>
        <p:grpSp>
          <p:nvGrpSpPr>
            <p:cNvPr id="162" name="Google Shape;162;p7"/>
            <p:cNvGrpSpPr/>
            <p:nvPr/>
          </p:nvGrpSpPr>
          <p:grpSpPr>
            <a:xfrm>
              <a:off x="1089712" y="1947254"/>
              <a:ext cx="9807302" cy="3602450"/>
              <a:chOff x="1211010" y="1872608"/>
              <a:chExt cx="9807302" cy="3602450"/>
            </a:xfrm>
          </p:grpSpPr>
          <p:pic>
            <p:nvPicPr>
              <p:cNvPr id="163" name="Google Shape;163;p7"/>
              <p:cNvPicPr preferRelativeResize="0"/>
              <p:nvPr/>
            </p:nvPicPr>
            <p:blipFill rotWithShape="1">
              <a:blip r:embed="rId3">
                <a:alphaModFix/>
              </a:blip>
              <a:srcRect b="0" l="0" r="0" t="0"/>
              <a:stretch/>
            </p:blipFill>
            <p:spPr>
              <a:xfrm>
                <a:off x="1211010" y="1872608"/>
                <a:ext cx="9807302" cy="3602450"/>
              </a:xfrm>
              <a:prstGeom prst="rect">
                <a:avLst/>
              </a:prstGeom>
              <a:noFill/>
              <a:ln>
                <a:noFill/>
              </a:ln>
            </p:spPr>
          </p:pic>
          <p:sp>
            <p:nvSpPr>
              <p:cNvPr id="164" name="Google Shape;164;p7"/>
              <p:cNvSpPr/>
              <p:nvPr/>
            </p:nvSpPr>
            <p:spPr>
              <a:xfrm>
                <a:off x="9853880" y="4282847"/>
                <a:ext cx="660288" cy="601582"/>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8</a:t>
                </a:r>
                <a:endParaRPr/>
              </a:p>
            </p:txBody>
          </p:sp>
          <p:sp>
            <p:nvSpPr>
              <p:cNvPr id="165" name="Google Shape;165;p7"/>
              <p:cNvSpPr/>
              <p:nvPr/>
            </p:nvSpPr>
            <p:spPr>
              <a:xfrm>
                <a:off x="3769704" y="3177316"/>
                <a:ext cx="660288" cy="601582"/>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7</a:t>
                </a:r>
                <a:endParaRPr/>
              </a:p>
            </p:txBody>
          </p:sp>
          <p:cxnSp>
            <p:nvCxnSpPr>
              <p:cNvPr id="166" name="Google Shape;166;p7"/>
              <p:cNvCxnSpPr/>
              <p:nvPr/>
            </p:nvCxnSpPr>
            <p:spPr>
              <a:xfrm flipH="1">
                <a:off x="2883159" y="3536300"/>
                <a:ext cx="886546" cy="326573"/>
              </a:xfrm>
              <a:prstGeom prst="straightConnector1">
                <a:avLst/>
              </a:prstGeom>
              <a:noFill/>
              <a:ln cap="flat" cmpd="sng" w="19050">
                <a:solidFill>
                  <a:schemeClr val="accent5"/>
                </a:solidFill>
                <a:prstDash val="solid"/>
                <a:miter lim="800000"/>
                <a:headEnd len="sm" w="sm" type="none"/>
                <a:tailEnd len="med" w="med" type="triangle"/>
              </a:ln>
            </p:spPr>
          </p:cxnSp>
          <p:sp>
            <p:nvSpPr>
              <p:cNvPr id="167" name="Google Shape;167;p7"/>
              <p:cNvSpPr/>
              <p:nvPr/>
            </p:nvSpPr>
            <p:spPr>
              <a:xfrm>
                <a:off x="1557152" y="3862873"/>
                <a:ext cx="1502969" cy="46160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68" name="Google Shape;168;p7"/>
              <p:cNvPicPr preferRelativeResize="0"/>
              <p:nvPr/>
            </p:nvPicPr>
            <p:blipFill rotWithShape="1">
              <a:blip r:embed="rId4">
                <a:alphaModFix/>
              </a:blip>
              <a:srcRect b="0" l="0" r="0" t="0"/>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cxnSp>
          <p:nvCxnSpPr>
            <p:cNvPr id="170" name="Google Shape;170;p7"/>
            <p:cNvCxnSpPr/>
            <p:nvPr/>
          </p:nvCxnSpPr>
          <p:spPr>
            <a:xfrm flipH="1">
              <a:off x="9007267" y="4767653"/>
              <a:ext cx="725315" cy="382845"/>
            </a:xfrm>
            <a:prstGeom prst="straightConnector1">
              <a:avLst/>
            </a:prstGeom>
            <a:noFill/>
            <a:ln cap="flat" cmpd="sng" w="19050">
              <a:solidFill>
                <a:schemeClr val="accent5"/>
              </a:solidFill>
              <a:prstDash val="solid"/>
              <a:miter lim="800000"/>
              <a:headEnd len="sm" w="sm"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sp>
        <p:nvSpPr>
          <p:cNvPr id="177" name="Google Shape;177;p8"/>
          <p:cNvSpPr/>
          <p:nvPr/>
        </p:nvSpPr>
        <p:spPr>
          <a:xfrm>
            <a:off x="444981" y="703133"/>
            <a:ext cx="11608158" cy="892552"/>
          </a:xfrm>
          <a:prstGeom prst="rect">
            <a:avLst/>
          </a:prstGeom>
          <a:noFill/>
          <a:ln>
            <a:noFill/>
          </a:ln>
        </p:spPr>
        <p:txBody>
          <a:bodyPr anchorCtr="0" anchor="ctr" bIns="45700" lIns="91425" spcFirstLastPara="1" rIns="91425" wrap="square" tIns="45700">
            <a:spAutoFit/>
          </a:bodyPr>
          <a:lstStyle/>
          <a:p>
            <a:pPr indent="0" lvl="1" marL="0" marR="0" rtl="0" algn="just">
              <a:spcBef>
                <a:spcPts val="0"/>
              </a:spcBef>
              <a:spcAft>
                <a:spcPts val="0"/>
              </a:spcAft>
              <a:buNone/>
            </a:pPr>
            <a:r>
              <a:rPr b="0" i="0" lang="en-US" sz="2600" u="none" cap="none" strike="noStrike">
                <a:solidFill>
                  <a:schemeClr val="dk1"/>
                </a:solidFill>
                <a:latin typeface="Arial"/>
                <a:ea typeface="Arial"/>
                <a:cs typeface="Arial"/>
                <a:sym typeface="Arial"/>
              </a:rPr>
              <a:t>4. Write code for </a:t>
            </a:r>
            <a:r>
              <a:rPr b="1" i="0" lang="en-US" sz="2600" u="none" cap="none" strike="noStrike">
                <a:solidFill>
                  <a:schemeClr val="dk1"/>
                </a:solidFill>
                <a:latin typeface="Arial"/>
                <a:ea typeface="Arial"/>
                <a:cs typeface="Arial"/>
                <a:sym typeface="Arial"/>
              </a:rPr>
              <a:t>Main</a:t>
            </a:r>
            <a:r>
              <a:rPr b="0" i="0" lang="en-US" sz="2600" u="none" cap="none" strike="noStrike">
                <a:solidFill>
                  <a:schemeClr val="dk1"/>
                </a:solidFill>
                <a:latin typeface="Arial"/>
                <a:ea typeface="Arial"/>
                <a:cs typeface="Arial"/>
                <a:sym typeface="Arial"/>
              </a:rPr>
              <a:t> method then press </a:t>
            </a:r>
            <a:r>
              <a:rPr b="1" i="0" lang="en-US" sz="2600" u="none" cap="none" strike="noStrike">
                <a:solidFill>
                  <a:schemeClr val="dk1"/>
                </a:solidFill>
                <a:latin typeface="Arial"/>
                <a:ea typeface="Arial"/>
                <a:cs typeface="Arial"/>
                <a:sym typeface="Arial"/>
              </a:rPr>
              <a:t>F5(</a:t>
            </a:r>
            <a:r>
              <a:rPr b="0" i="0" lang="en-US" sz="2600" u="none" cap="none" strike="noStrike">
                <a:solidFill>
                  <a:schemeClr val="dk1"/>
                </a:solidFill>
                <a:latin typeface="Arial"/>
                <a:ea typeface="Arial"/>
                <a:cs typeface="Arial"/>
                <a:sym typeface="Arial"/>
              </a:rPr>
              <a:t>run Debugging</a:t>
            </a:r>
            <a:r>
              <a:rPr b="1" i="0" lang="en-US" sz="2600" u="none" cap="none" strike="noStrike">
                <a:solidFill>
                  <a:schemeClr val="dk1"/>
                </a:solidFill>
                <a:latin typeface="Arial"/>
                <a:ea typeface="Arial"/>
                <a:cs typeface="Arial"/>
                <a:sym typeface="Arial"/>
              </a:rPr>
              <a:t>) </a:t>
            </a:r>
            <a:r>
              <a:rPr b="0" i="0" lang="en-US" sz="2600" u="none" cap="none" strike="noStrike">
                <a:solidFill>
                  <a:schemeClr val="dk1"/>
                </a:solidFill>
                <a:latin typeface="Arial"/>
                <a:ea typeface="Arial"/>
                <a:cs typeface="Arial"/>
                <a:sym typeface="Arial"/>
              </a:rPr>
              <a:t>or</a:t>
            </a:r>
            <a:r>
              <a:rPr b="1" i="0" lang="en-US" sz="2600" u="none" cap="none" strike="noStrike">
                <a:solidFill>
                  <a:schemeClr val="dk1"/>
                </a:solidFill>
                <a:latin typeface="Arial"/>
                <a:ea typeface="Arial"/>
                <a:cs typeface="Arial"/>
                <a:sym typeface="Arial"/>
              </a:rPr>
              <a:t> Ctrl+F5</a:t>
            </a:r>
            <a:r>
              <a:rPr b="0" i="0" lang="en-US" sz="2600" u="none" cap="none" strike="noStrike">
                <a:solidFill>
                  <a:schemeClr val="dk1"/>
                </a:solidFill>
                <a:latin typeface="Arial"/>
                <a:ea typeface="Arial"/>
                <a:cs typeface="Arial"/>
                <a:sym typeface="Arial"/>
              </a:rPr>
              <a:t>(run without Debugging)</a:t>
            </a:r>
            <a:r>
              <a:rPr b="1" i="0" lang="en-US" sz="2600" u="none" cap="none" strike="noStrike">
                <a:solidFill>
                  <a:schemeClr val="dk1"/>
                </a:solidFill>
                <a:latin typeface="Arial"/>
                <a:ea typeface="Arial"/>
                <a:cs typeface="Arial"/>
                <a:sym typeface="Arial"/>
              </a:rPr>
              <a:t> </a:t>
            </a:r>
            <a:r>
              <a:rPr b="0" i="0" lang="en-US" sz="2600" u="none" cap="none" strike="noStrike">
                <a:solidFill>
                  <a:schemeClr val="dk1"/>
                </a:solidFill>
                <a:latin typeface="Arial"/>
                <a:ea typeface="Arial"/>
                <a:cs typeface="Arial"/>
                <a:sym typeface="Arial"/>
              </a:rPr>
              <a:t>to run application</a:t>
            </a:r>
            <a:endParaRPr/>
          </a:p>
        </p:txBody>
      </p:sp>
      <p:pic>
        <p:nvPicPr>
          <p:cNvPr id="178" name="Google Shape;178;p8"/>
          <p:cNvPicPr preferRelativeResize="0"/>
          <p:nvPr/>
        </p:nvPicPr>
        <p:blipFill rotWithShape="1">
          <a:blip r:embed="rId3">
            <a:alphaModFix/>
          </a:blip>
          <a:srcRect b="0" l="0" r="0" t="0"/>
          <a:stretch/>
        </p:blipFill>
        <p:spPr>
          <a:xfrm>
            <a:off x="167958" y="1665385"/>
            <a:ext cx="8391085" cy="4362188"/>
          </a:xfrm>
          <a:prstGeom prst="rect">
            <a:avLst/>
          </a:prstGeom>
          <a:noFill/>
          <a:ln>
            <a:noFill/>
          </a:ln>
        </p:spPr>
      </p:pic>
      <p:pic>
        <p:nvPicPr>
          <p:cNvPr id="179" name="Google Shape;179;p8"/>
          <p:cNvPicPr preferRelativeResize="0"/>
          <p:nvPr/>
        </p:nvPicPr>
        <p:blipFill rotWithShape="1">
          <a:blip r:embed="rId4">
            <a:alphaModFix/>
          </a:blip>
          <a:srcRect b="0" l="0" r="0" t="0"/>
          <a:stretch/>
        </p:blipFill>
        <p:spPr>
          <a:xfrm>
            <a:off x="6622209" y="5108636"/>
            <a:ext cx="5457825" cy="120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type="title"/>
          </p:nvPr>
        </p:nvSpPr>
        <p:spPr>
          <a:xfrm>
            <a:off x="368595" y="638907"/>
            <a:ext cx="10806720" cy="570288"/>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Structure of a C# program</a:t>
            </a:r>
            <a:endParaRPr/>
          </a:p>
        </p:txBody>
      </p:sp>
      <p:sp>
        <p:nvSpPr>
          <p:cNvPr id="185" name="Google Shape;185;p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11/02/2021</a:t>
            </a:r>
            <a:endParaRPr/>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3">
              <a:alphaModFix/>
            </a:blip>
            <a:srcRect b="0" l="0" r="0" t="0"/>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9"/>
            <p:cNvSpPr/>
            <p:nvPr/>
          </p:nvSpPr>
          <p:spPr>
            <a:xfrm>
              <a:off x="754225" y="2160144"/>
              <a:ext cx="2743200" cy="330095"/>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9"/>
            <p:cNvSpPr/>
            <p:nvPr/>
          </p:nvSpPr>
          <p:spPr>
            <a:xfrm>
              <a:off x="1681065" y="3258614"/>
              <a:ext cx="6938744" cy="2134081"/>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9"/>
            <p:cNvSpPr/>
            <p:nvPr/>
          </p:nvSpPr>
          <p:spPr>
            <a:xfrm>
              <a:off x="6794118" y="1772939"/>
              <a:ext cx="2182624" cy="643077"/>
            </a:xfrm>
            <a:prstGeom prst="rect">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002060"/>
                  </a:solidFill>
                  <a:latin typeface="Arial"/>
                  <a:ea typeface="Arial"/>
                  <a:cs typeface="Arial"/>
                  <a:sym typeface="Arial"/>
                </a:rPr>
                <a:t>Namespace of the current class</a:t>
              </a:r>
              <a:endParaRPr/>
            </a:p>
          </p:txBody>
        </p:sp>
        <p:sp>
          <p:nvSpPr>
            <p:cNvPr id="193" name="Google Shape;193;p9"/>
            <p:cNvSpPr/>
            <p:nvPr/>
          </p:nvSpPr>
          <p:spPr>
            <a:xfrm>
              <a:off x="9423918" y="2447776"/>
              <a:ext cx="2182623" cy="625843"/>
            </a:xfrm>
            <a:prstGeom prst="rect">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002060"/>
                  </a:solidFill>
                  <a:latin typeface="Arial"/>
                  <a:ea typeface="Arial"/>
                  <a:cs typeface="Arial"/>
                  <a:sym typeface="Arial"/>
                </a:rPr>
                <a:t>Entry point: </a:t>
              </a:r>
              <a:r>
                <a:rPr lang="en-US" sz="2000">
                  <a:solidFill>
                    <a:srgbClr val="833C0B"/>
                  </a:solidFill>
                  <a:latin typeface="Arial"/>
                  <a:ea typeface="Arial"/>
                  <a:cs typeface="Arial"/>
                  <a:sym typeface="Arial"/>
                </a:rPr>
                <a:t>Main()</a:t>
              </a:r>
              <a:endParaRPr/>
            </a:p>
          </p:txBody>
        </p:sp>
        <p:sp>
          <p:nvSpPr>
            <p:cNvPr id="194" name="Google Shape;194;p9"/>
            <p:cNvSpPr/>
            <p:nvPr/>
          </p:nvSpPr>
          <p:spPr>
            <a:xfrm>
              <a:off x="4145161" y="1254328"/>
              <a:ext cx="2317101" cy="643077"/>
            </a:xfrm>
            <a:prstGeom prst="rect">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002060"/>
                  </a:solidFill>
                  <a:latin typeface="Arial"/>
                  <a:ea typeface="Arial"/>
                  <a:cs typeface="Arial"/>
                  <a:sym typeface="Arial"/>
                </a:rPr>
                <a:t>Referencing namespace</a:t>
              </a:r>
              <a:endParaRPr/>
            </a:p>
          </p:txBody>
        </p:sp>
        <p:cxnSp>
          <p:nvCxnSpPr>
            <p:cNvPr id="195" name="Google Shape;195;p9"/>
            <p:cNvCxnSpPr/>
            <p:nvPr/>
          </p:nvCxnSpPr>
          <p:spPr>
            <a:xfrm flipH="1">
              <a:off x="2476834" y="1586204"/>
              <a:ext cx="1668327" cy="195061"/>
            </a:xfrm>
            <a:prstGeom prst="straightConnector1">
              <a:avLst/>
            </a:prstGeom>
            <a:noFill/>
            <a:ln cap="flat" cmpd="sng" w="19050">
              <a:solidFill>
                <a:schemeClr val="accent5"/>
              </a:solidFill>
              <a:prstDash val="solid"/>
              <a:miter lim="800000"/>
              <a:headEnd len="sm" w="sm" type="none"/>
              <a:tailEnd len="med" w="med" type="triangle"/>
            </a:ln>
          </p:spPr>
        </p:cxnSp>
        <p:cxnSp>
          <p:nvCxnSpPr>
            <p:cNvPr id="196" name="Google Shape;196;p9"/>
            <p:cNvCxnSpPr/>
            <p:nvPr/>
          </p:nvCxnSpPr>
          <p:spPr>
            <a:xfrm flipH="1">
              <a:off x="3511421" y="2103934"/>
              <a:ext cx="3268701" cy="279922"/>
            </a:xfrm>
            <a:prstGeom prst="straightConnector1">
              <a:avLst/>
            </a:prstGeom>
            <a:noFill/>
            <a:ln cap="flat" cmpd="sng" w="19050">
              <a:solidFill>
                <a:schemeClr val="accent5"/>
              </a:solidFill>
              <a:prstDash val="solid"/>
              <a:miter lim="800000"/>
              <a:headEnd len="sm" w="sm" type="none"/>
              <a:tailEnd len="med" w="med" type="triangle"/>
            </a:ln>
          </p:spPr>
        </p:cxnSp>
        <p:cxnSp>
          <p:nvCxnSpPr>
            <p:cNvPr id="197" name="Google Shape;197;p9"/>
            <p:cNvCxnSpPr/>
            <p:nvPr/>
          </p:nvCxnSpPr>
          <p:spPr>
            <a:xfrm flipH="1">
              <a:off x="5548015" y="2787122"/>
              <a:ext cx="3875903" cy="429683"/>
            </a:xfrm>
            <a:prstGeom prst="straightConnector1">
              <a:avLst/>
            </a:prstGeom>
            <a:noFill/>
            <a:ln cap="flat" cmpd="sng" w="19050">
              <a:solidFill>
                <a:schemeClr val="accent5"/>
              </a:solidFill>
              <a:prstDash val="solid"/>
              <a:miter lim="800000"/>
              <a:headEnd len="sm" w="sm" type="none"/>
              <a:tailEnd len="med" w="med" type="triangle"/>
            </a:ln>
          </p:spPr>
        </p:cxn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