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514" r:id="rId3"/>
    <p:sldId id="278" r:id="rId4"/>
    <p:sldId id="447" r:id="rId5"/>
    <p:sldId id="441" r:id="rId6"/>
    <p:sldId id="458" r:id="rId7"/>
    <p:sldId id="470" r:id="rId8"/>
    <p:sldId id="472" r:id="rId9"/>
    <p:sldId id="471" r:id="rId10"/>
    <p:sldId id="507" r:id="rId11"/>
    <p:sldId id="483" r:id="rId12"/>
    <p:sldId id="484" r:id="rId13"/>
    <p:sldId id="485" r:id="rId14"/>
    <p:sldId id="508" r:id="rId15"/>
    <p:sldId id="488" r:id="rId16"/>
    <p:sldId id="492" r:id="rId17"/>
    <p:sldId id="493" r:id="rId18"/>
    <p:sldId id="494" r:id="rId19"/>
    <p:sldId id="495" r:id="rId20"/>
    <p:sldId id="496" r:id="rId21"/>
    <p:sldId id="509" r:id="rId22"/>
    <p:sldId id="476" r:id="rId23"/>
    <p:sldId id="506" r:id="rId24"/>
    <p:sldId id="478" r:id="rId25"/>
    <p:sldId id="510" r:id="rId26"/>
    <p:sldId id="497" r:id="rId27"/>
    <p:sldId id="501" r:id="rId28"/>
    <p:sldId id="502" r:id="rId29"/>
    <p:sldId id="498" r:id="rId30"/>
    <p:sldId id="503" r:id="rId31"/>
    <p:sldId id="468" r:id="rId32"/>
    <p:sldId id="499" r:id="rId33"/>
    <p:sldId id="500" r:id="rId34"/>
    <p:sldId id="505" r:id="rId35"/>
    <p:sldId id="511" r:id="rId36"/>
    <p:sldId id="512" r:id="rId37"/>
    <p:sldId id="513" r:id="rId38"/>
    <p:sldId id="26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693" autoAdjust="0"/>
  </p:normalViewPr>
  <p:slideViewPr>
    <p:cSldViewPr snapToGrid="0">
      <p:cViewPr varScale="1">
        <p:scale>
          <a:sx n="68" d="100"/>
          <a:sy n="68" d="100"/>
        </p:scale>
        <p:origin x="54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09/21/21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300883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3023063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1772395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2951377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245475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672290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1660804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3429935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1786499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2292588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154373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24</a:t>
            </a:fld>
            <a:endParaRPr lang="en-US"/>
          </a:p>
        </p:txBody>
      </p:sp>
    </p:spTree>
    <p:extLst>
      <p:ext uri="{BB962C8B-B14F-4D97-AF65-F5344CB8AC3E}">
        <p14:creationId xmlns:p14="http://schemas.microsoft.com/office/powerpoint/2010/main" val="841000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3477282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260295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3368502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2720075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30</a:t>
            </a:fld>
            <a:endParaRPr lang="en-US"/>
          </a:p>
        </p:txBody>
      </p:sp>
    </p:spTree>
    <p:extLst>
      <p:ext uri="{BB962C8B-B14F-4D97-AF65-F5344CB8AC3E}">
        <p14:creationId xmlns:p14="http://schemas.microsoft.com/office/powerpoint/2010/main" val="4277750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32</a:t>
            </a:fld>
            <a:endParaRPr lang="en-US"/>
          </a:p>
        </p:txBody>
      </p:sp>
    </p:spTree>
    <p:extLst>
      <p:ext uri="{BB962C8B-B14F-4D97-AF65-F5344CB8AC3E}">
        <p14:creationId xmlns:p14="http://schemas.microsoft.com/office/powerpoint/2010/main" val="18931051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33</a:t>
            </a:fld>
            <a:endParaRPr lang="en-US"/>
          </a:p>
        </p:txBody>
      </p:sp>
    </p:spTree>
    <p:extLst>
      <p:ext uri="{BB962C8B-B14F-4D97-AF65-F5344CB8AC3E}">
        <p14:creationId xmlns:p14="http://schemas.microsoft.com/office/powerpoint/2010/main" val="3497741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2750542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35</a:t>
            </a:fld>
            <a:endParaRPr lang="en-US"/>
          </a:p>
        </p:txBody>
      </p:sp>
    </p:spTree>
    <p:extLst>
      <p:ext uri="{BB962C8B-B14F-4D97-AF65-F5344CB8AC3E}">
        <p14:creationId xmlns:p14="http://schemas.microsoft.com/office/powerpoint/2010/main" val="3426682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CTS supports two categories of types: </a:t>
            </a:r>
          </a:p>
          <a:p>
            <a:r>
              <a:rPr lang="en-US" dirty="0"/>
              <a:t>• Value types: These contain their data directly and have copy semantics, which means when an object of such a type is copied its data is copied. </a:t>
            </a:r>
          </a:p>
          <a:p>
            <a:r>
              <a:rPr lang="en-US" dirty="0"/>
              <a:t>• Reference types: These contain references to the memory address where the data is stored. When an object of a reference type is copied, the reference is copied and not the data it points to.</a:t>
            </a:r>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675886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36</a:t>
            </a:fld>
            <a:endParaRPr lang="en-US"/>
          </a:p>
        </p:txBody>
      </p:sp>
    </p:spTree>
    <p:extLst>
      <p:ext uri="{BB962C8B-B14F-4D97-AF65-F5344CB8AC3E}">
        <p14:creationId xmlns:p14="http://schemas.microsoft.com/office/powerpoint/2010/main" val="29063257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37</a:t>
            </a:fld>
            <a:endParaRPr lang="en-US"/>
          </a:p>
        </p:txBody>
      </p:sp>
    </p:spTree>
    <p:extLst>
      <p:ext uri="{BB962C8B-B14F-4D97-AF65-F5344CB8AC3E}">
        <p14:creationId xmlns:p14="http://schemas.microsoft.com/office/powerpoint/2010/main" val="2165638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3643436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2574196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4283133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Gang of Four </a:t>
            </a: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237181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2770189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10911052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09/21/21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09/21/21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09/21/21</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09/21/21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09/21/21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09/21/21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09/21/21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09/21/21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09/21/21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09/21/21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09/21/21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Design Pattern in .NET</a:t>
            </a:r>
            <a:endParaRPr lang="en-US" sz="4400" dirty="0">
              <a:solidFill>
                <a:schemeClr val="accent2"/>
              </a:solidFill>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Singleton Pattern</a:t>
            </a:r>
            <a:endParaRPr lang="en-US" sz="4400" dirty="0">
              <a:solidFill>
                <a:schemeClr val="accent2"/>
              </a:solidFill>
            </a:endParaRPr>
          </a:p>
        </p:txBody>
      </p:sp>
    </p:spTree>
    <p:extLst>
      <p:ext uri="{BB962C8B-B14F-4D97-AF65-F5344CB8AC3E}">
        <p14:creationId xmlns:p14="http://schemas.microsoft.com/office/powerpoint/2010/main" val="1889436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Singleton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4864" y="1446916"/>
            <a:ext cx="12140764" cy="1446550"/>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Defines an Instance operation that lets clients access its unique instance. Instance is a class operation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Responsible for creating and maintaining its own unique instance</a:t>
            </a:r>
          </a:p>
        </p:txBody>
      </p:sp>
      <p:pic>
        <p:nvPicPr>
          <p:cNvPr id="5" name="Picture 4">
            <a:extLst>
              <a:ext uri="{FF2B5EF4-FFF2-40B4-BE49-F238E27FC236}">
                <a16:creationId xmlns:a16="http://schemas.microsoft.com/office/drawing/2014/main" id="{CAAD23CF-8EE3-45ED-A13E-77CDABF04AA6}"/>
              </a:ext>
            </a:extLst>
          </p:cNvPr>
          <p:cNvPicPr>
            <a:picLocks noChangeAspect="1"/>
          </p:cNvPicPr>
          <p:nvPr/>
        </p:nvPicPr>
        <p:blipFill>
          <a:blip r:embed="rId3"/>
          <a:stretch>
            <a:fillRect/>
          </a:stretch>
        </p:blipFill>
        <p:spPr>
          <a:xfrm>
            <a:off x="2883941" y="2855176"/>
            <a:ext cx="5545356" cy="2095223"/>
          </a:xfrm>
          <a:prstGeom prst="rect">
            <a:avLst/>
          </a:prstGeom>
        </p:spPr>
      </p:pic>
      <p:sp>
        <p:nvSpPr>
          <p:cNvPr id="10" name="TextBox 9">
            <a:extLst>
              <a:ext uri="{FF2B5EF4-FFF2-40B4-BE49-F238E27FC236}">
                <a16:creationId xmlns:a16="http://schemas.microsoft.com/office/drawing/2014/main" id="{D2376CAA-8184-47BE-9814-0E07E5F5EC51}"/>
              </a:ext>
            </a:extLst>
          </p:cNvPr>
          <p:cNvSpPr txBox="1"/>
          <p:nvPr/>
        </p:nvSpPr>
        <p:spPr>
          <a:xfrm>
            <a:off x="-10935" y="5063200"/>
            <a:ext cx="11885314"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Make the class of the single instance responsible for access and "initialization on first use". The single instance is a private static attribute. The accessor function is a public static method</a:t>
            </a:r>
          </a:p>
        </p:txBody>
      </p:sp>
    </p:spTree>
    <p:extLst>
      <p:ext uri="{BB962C8B-B14F-4D97-AF65-F5344CB8AC3E}">
        <p14:creationId xmlns:p14="http://schemas.microsoft.com/office/powerpoint/2010/main" val="2290243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Singleton Pattern</a:t>
            </a:r>
            <a:endParaRPr lang="en-US" sz="4000" b="1" dirty="0"/>
          </a:p>
        </p:txBody>
      </p:sp>
      <p:pic>
        <p:nvPicPr>
          <p:cNvPr id="8" name="Picture 7">
            <a:extLst>
              <a:ext uri="{FF2B5EF4-FFF2-40B4-BE49-F238E27FC236}">
                <a16:creationId xmlns:a16="http://schemas.microsoft.com/office/drawing/2014/main" id="{36D02524-E5AA-455A-B23A-83B546FA035F}"/>
              </a:ext>
            </a:extLst>
          </p:cNvPr>
          <p:cNvPicPr>
            <a:picLocks noChangeAspect="1"/>
          </p:cNvPicPr>
          <p:nvPr/>
        </p:nvPicPr>
        <p:blipFill>
          <a:blip r:embed="rId3"/>
          <a:stretch>
            <a:fillRect/>
          </a:stretch>
        </p:blipFill>
        <p:spPr>
          <a:xfrm>
            <a:off x="1081605" y="1374172"/>
            <a:ext cx="10028789" cy="5006774"/>
          </a:xfrm>
          <a:prstGeom prst="rect">
            <a:avLst/>
          </a:prstGeom>
        </p:spPr>
      </p:pic>
    </p:spTree>
    <p:extLst>
      <p:ext uri="{BB962C8B-B14F-4D97-AF65-F5344CB8AC3E}">
        <p14:creationId xmlns:p14="http://schemas.microsoft.com/office/powerpoint/2010/main" val="870906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Singleton Pattern</a:t>
            </a:r>
            <a:endParaRPr lang="en-US" sz="4000" b="1" dirty="0"/>
          </a:p>
        </p:txBody>
      </p:sp>
      <p:pic>
        <p:nvPicPr>
          <p:cNvPr id="5" name="Picture 4">
            <a:extLst>
              <a:ext uri="{FF2B5EF4-FFF2-40B4-BE49-F238E27FC236}">
                <a16:creationId xmlns:a16="http://schemas.microsoft.com/office/drawing/2014/main" id="{098C622B-3F88-4DD3-AD0F-976186603CF0}"/>
              </a:ext>
            </a:extLst>
          </p:cNvPr>
          <p:cNvPicPr>
            <a:picLocks noChangeAspect="1"/>
          </p:cNvPicPr>
          <p:nvPr/>
        </p:nvPicPr>
        <p:blipFill>
          <a:blip r:embed="rId3"/>
          <a:stretch>
            <a:fillRect/>
          </a:stretch>
        </p:blipFill>
        <p:spPr>
          <a:xfrm>
            <a:off x="0" y="1579804"/>
            <a:ext cx="9617273" cy="4511431"/>
          </a:xfrm>
          <a:prstGeom prst="rect">
            <a:avLst/>
          </a:prstGeom>
        </p:spPr>
      </p:pic>
      <p:pic>
        <p:nvPicPr>
          <p:cNvPr id="7" name="Picture 6">
            <a:extLst>
              <a:ext uri="{FF2B5EF4-FFF2-40B4-BE49-F238E27FC236}">
                <a16:creationId xmlns:a16="http://schemas.microsoft.com/office/drawing/2014/main" id="{5FCE0F06-B318-4FAB-92C4-E4F20FAEEB00}"/>
              </a:ext>
            </a:extLst>
          </p:cNvPr>
          <p:cNvPicPr>
            <a:picLocks noChangeAspect="1"/>
          </p:cNvPicPr>
          <p:nvPr/>
        </p:nvPicPr>
        <p:blipFill>
          <a:blip r:embed="rId4"/>
          <a:stretch>
            <a:fillRect/>
          </a:stretch>
        </p:blipFill>
        <p:spPr>
          <a:xfrm>
            <a:off x="6965984" y="4574011"/>
            <a:ext cx="5194480" cy="1885668"/>
          </a:xfrm>
          <a:prstGeom prst="rect">
            <a:avLst/>
          </a:prstGeom>
        </p:spPr>
      </p:pic>
    </p:spTree>
    <p:extLst>
      <p:ext uri="{BB962C8B-B14F-4D97-AF65-F5344CB8AC3E}">
        <p14:creationId xmlns:p14="http://schemas.microsoft.com/office/powerpoint/2010/main" val="1822339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Factories Method Pattern</a:t>
            </a:r>
            <a:endParaRPr lang="en-US" sz="4400" dirty="0">
              <a:solidFill>
                <a:schemeClr val="accent2"/>
              </a:solidFill>
            </a:endParaRPr>
          </a:p>
        </p:txBody>
      </p:sp>
    </p:spTree>
    <p:extLst>
      <p:ext uri="{BB962C8B-B14F-4D97-AF65-F5344CB8AC3E}">
        <p14:creationId xmlns:p14="http://schemas.microsoft.com/office/powerpoint/2010/main" val="3104806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Factories Method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3060" y="1338010"/>
            <a:ext cx="12140764" cy="5142690"/>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Factory method related to object creation. Define an interface for creating an object, but let subclasses decide which class to instantiate</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Factory Method lets a class defer instantiation to subclasses</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 Factory pattern, we create object without exposing the creation logic to client and the client use the same common interface to create new type of object</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idea is to use a (static) member-function or (static) factory method which creates and returns instances, hiding the details of class modules from user</a:t>
            </a:r>
          </a:p>
        </p:txBody>
      </p:sp>
    </p:spTree>
    <p:extLst>
      <p:ext uri="{BB962C8B-B14F-4D97-AF65-F5344CB8AC3E}">
        <p14:creationId xmlns:p14="http://schemas.microsoft.com/office/powerpoint/2010/main" val="3427227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Factories Method Pattern</a:t>
            </a:r>
            <a:endParaRPr lang="en-US" sz="4000" b="1" dirty="0"/>
          </a:p>
        </p:txBody>
      </p:sp>
      <p:pic>
        <p:nvPicPr>
          <p:cNvPr id="6" name="Picture 5">
            <a:extLst>
              <a:ext uri="{FF2B5EF4-FFF2-40B4-BE49-F238E27FC236}">
                <a16:creationId xmlns:a16="http://schemas.microsoft.com/office/drawing/2014/main" id="{21FF99C0-B8EA-458D-B139-760A66FC74C9}"/>
              </a:ext>
            </a:extLst>
          </p:cNvPr>
          <p:cNvPicPr>
            <a:picLocks noChangeAspect="1"/>
          </p:cNvPicPr>
          <p:nvPr/>
        </p:nvPicPr>
        <p:blipFill>
          <a:blip r:embed="rId3"/>
          <a:stretch>
            <a:fillRect/>
          </a:stretch>
        </p:blipFill>
        <p:spPr>
          <a:xfrm>
            <a:off x="2011363" y="2560743"/>
            <a:ext cx="7931423" cy="3667636"/>
          </a:xfrm>
          <a:prstGeom prst="rect">
            <a:avLst/>
          </a:prstGeom>
        </p:spPr>
      </p:pic>
      <p:sp>
        <p:nvSpPr>
          <p:cNvPr id="7" name="TextBox 6">
            <a:extLst>
              <a:ext uri="{FF2B5EF4-FFF2-40B4-BE49-F238E27FC236}">
                <a16:creationId xmlns:a16="http://schemas.microsoft.com/office/drawing/2014/main" id="{7C77D0A4-4DC5-4E8A-8F00-26F1B560DDD0}"/>
              </a:ext>
            </a:extLst>
          </p:cNvPr>
          <p:cNvSpPr txBox="1"/>
          <p:nvPr/>
        </p:nvSpPr>
        <p:spPr>
          <a:xfrm>
            <a:off x="-54864" y="1497693"/>
            <a:ext cx="12140764"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 factory pattern is one of the core design principles to create an object, allowing clients to create objects of a library in a way such that it doesn’t have tight coupling with the class hierarchy of the library</a:t>
            </a:r>
          </a:p>
        </p:txBody>
      </p:sp>
      <p:sp>
        <p:nvSpPr>
          <p:cNvPr id="8" name="TextBox 7">
            <a:extLst>
              <a:ext uri="{FF2B5EF4-FFF2-40B4-BE49-F238E27FC236}">
                <a16:creationId xmlns:a16="http://schemas.microsoft.com/office/drawing/2014/main" id="{7289D30D-04C6-4F71-8A31-4301024E787A}"/>
              </a:ext>
            </a:extLst>
          </p:cNvPr>
          <p:cNvSpPr txBox="1"/>
          <p:nvPr/>
        </p:nvSpPr>
        <p:spPr>
          <a:xfrm>
            <a:off x="4785038" y="5968717"/>
            <a:ext cx="2134340" cy="338554"/>
          </a:xfrm>
          <a:prstGeom prst="rect">
            <a:avLst/>
          </a:prstGeom>
          <a:noFill/>
        </p:spPr>
        <p:txBody>
          <a:bodyPr wrap="square">
            <a:spAutoFit/>
          </a:bodyPr>
          <a:lstStyle/>
          <a:p>
            <a:pPr algn="just">
              <a:spcBef>
                <a:spcPts val="1000"/>
              </a:spcBef>
              <a:spcAft>
                <a:spcPts val="1000"/>
              </a:spcAft>
              <a:buClr>
                <a:srgbClr val="973735"/>
              </a:buClr>
              <a:buSzPct val="50000"/>
              <a:tabLst>
                <a:tab pos="241300" algn="l"/>
              </a:tabLst>
              <a:defRPr/>
            </a:pPr>
            <a:r>
              <a:rPr lang="en-US" sz="1600" b="1" i="1" u="sng">
                <a:latin typeface="+mj-lt"/>
              </a:rPr>
              <a:t>UML class diagram</a:t>
            </a:r>
          </a:p>
        </p:txBody>
      </p:sp>
    </p:spTree>
    <p:extLst>
      <p:ext uri="{BB962C8B-B14F-4D97-AF65-F5344CB8AC3E}">
        <p14:creationId xmlns:p14="http://schemas.microsoft.com/office/powerpoint/2010/main" val="853849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Factories Method</a:t>
            </a:r>
            <a:endParaRPr lang="en-US" sz="4000" b="1" dirty="0"/>
          </a:p>
        </p:txBody>
      </p:sp>
      <p:sp>
        <p:nvSpPr>
          <p:cNvPr id="11" name="TextBox 10">
            <a:extLst>
              <a:ext uri="{FF2B5EF4-FFF2-40B4-BE49-F238E27FC236}">
                <a16:creationId xmlns:a16="http://schemas.microsoft.com/office/drawing/2014/main" id="{A9C5D26F-8D7A-4288-B414-F82DB403C7A5}"/>
              </a:ext>
            </a:extLst>
          </p:cNvPr>
          <p:cNvSpPr txBox="1"/>
          <p:nvPr/>
        </p:nvSpPr>
        <p:spPr>
          <a:xfrm>
            <a:off x="4595852" y="6131635"/>
            <a:ext cx="2134340" cy="338554"/>
          </a:xfrm>
          <a:prstGeom prst="rect">
            <a:avLst/>
          </a:prstGeom>
          <a:noFill/>
        </p:spPr>
        <p:txBody>
          <a:bodyPr wrap="square">
            <a:spAutoFit/>
          </a:bodyPr>
          <a:lstStyle/>
          <a:p>
            <a:pPr algn="just">
              <a:spcBef>
                <a:spcPts val="1000"/>
              </a:spcBef>
              <a:spcAft>
                <a:spcPts val="1000"/>
              </a:spcAft>
              <a:buClr>
                <a:srgbClr val="973735"/>
              </a:buClr>
              <a:buSzPct val="50000"/>
              <a:tabLst>
                <a:tab pos="241300" algn="l"/>
              </a:tabLst>
              <a:defRPr/>
            </a:pPr>
            <a:r>
              <a:rPr lang="en-US" sz="1600" b="1" i="1" u="sng">
                <a:latin typeface="+mj-lt"/>
              </a:rPr>
              <a:t>UML class diagram</a:t>
            </a:r>
          </a:p>
        </p:txBody>
      </p:sp>
      <p:grpSp>
        <p:nvGrpSpPr>
          <p:cNvPr id="13" name="Group 12">
            <a:extLst>
              <a:ext uri="{FF2B5EF4-FFF2-40B4-BE49-F238E27FC236}">
                <a16:creationId xmlns:a16="http://schemas.microsoft.com/office/drawing/2014/main" id="{52E78B83-5402-4119-873E-8150567ACB49}"/>
              </a:ext>
            </a:extLst>
          </p:cNvPr>
          <p:cNvGrpSpPr/>
          <p:nvPr/>
        </p:nvGrpSpPr>
        <p:grpSpPr>
          <a:xfrm>
            <a:off x="695569" y="1366621"/>
            <a:ext cx="10603051" cy="4771373"/>
            <a:chOff x="695569" y="1366621"/>
            <a:chExt cx="10603051" cy="4771373"/>
          </a:xfrm>
        </p:grpSpPr>
        <p:pic>
          <p:nvPicPr>
            <p:cNvPr id="2052" name="Picture 4">
              <a:extLst>
                <a:ext uri="{FF2B5EF4-FFF2-40B4-BE49-F238E27FC236}">
                  <a16:creationId xmlns:a16="http://schemas.microsoft.com/office/drawing/2014/main" id="{03B91338-2C1E-4F33-8A83-C7DF6600C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569" y="1366621"/>
              <a:ext cx="10603051" cy="477137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5A88D4A9-D43C-43C6-B3FD-E91EA91794CF}"/>
                </a:ext>
              </a:extLst>
            </p:cNvPr>
            <p:cNvCxnSpPr/>
            <p:nvPr/>
          </p:nvCxnSpPr>
          <p:spPr>
            <a:xfrm>
              <a:off x="7178566" y="4540469"/>
              <a:ext cx="0" cy="53602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701F1016-CB21-485B-AEC0-BCE430078053}"/>
                </a:ext>
              </a:extLst>
            </p:cNvPr>
            <p:cNvCxnSpPr/>
            <p:nvPr/>
          </p:nvCxnSpPr>
          <p:spPr>
            <a:xfrm>
              <a:off x="9659008" y="4519449"/>
              <a:ext cx="0" cy="53602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214984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Factories Method</a:t>
            </a:r>
            <a:endParaRPr lang="en-US" sz="4000" b="1" dirty="0"/>
          </a:p>
        </p:txBody>
      </p:sp>
      <p:grpSp>
        <p:nvGrpSpPr>
          <p:cNvPr id="13" name="Group 12">
            <a:extLst>
              <a:ext uri="{FF2B5EF4-FFF2-40B4-BE49-F238E27FC236}">
                <a16:creationId xmlns:a16="http://schemas.microsoft.com/office/drawing/2014/main" id="{1515F6D8-4A33-47E1-B93E-ACE9D3C1077F}"/>
              </a:ext>
            </a:extLst>
          </p:cNvPr>
          <p:cNvGrpSpPr/>
          <p:nvPr/>
        </p:nvGrpSpPr>
        <p:grpSpPr>
          <a:xfrm>
            <a:off x="2091559" y="1414555"/>
            <a:ext cx="7805302" cy="4947028"/>
            <a:chOff x="2091559" y="1414555"/>
            <a:chExt cx="7805302" cy="4947028"/>
          </a:xfrm>
        </p:grpSpPr>
        <p:pic>
          <p:nvPicPr>
            <p:cNvPr id="7" name="Picture 6">
              <a:extLst>
                <a:ext uri="{FF2B5EF4-FFF2-40B4-BE49-F238E27FC236}">
                  <a16:creationId xmlns:a16="http://schemas.microsoft.com/office/drawing/2014/main" id="{5B89D3F9-5812-48A9-ADD0-AAE2F241DF82}"/>
                </a:ext>
              </a:extLst>
            </p:cNvPr>
            <p:cNvPicPr>
              <a:picLocks noChangeAspect="1"/>
            </p:cNvPicPr>
            <p:nvPr/>
          </p:nvPicPr>
          <p:blipFill>
            <a:blip r:embed="rId3"/>
            <a:stretch>
              <a:fillRect/>
            </a:stretch>
          </p:blipFill>
          <p:spPr>
            <a:xfrm>
              <a:off x="2101844" y="1414555"/>
              <a:ext cx="7795017" cy="4947028"/>
            </a:xfrm>
            <a:prstGeom prst="rect">
              <a:avLst/>
            </a:prstGeom>
          </p:spPr>
        </p:pic>
        <p:sp>
          <p:nvSpPr>
            <p:cNvPr id="12" name="Rectangle 11">
              <a:extLst>
                <a:ext uri="{FF2B5EF4-FFF2-40B4-BE49-F238E27FC236}">
                  <a16:creationId xmlns:a16="http://schemas.microsoft.com/office/drawing/2014/main" id="{73D461FA-D15E-4BCC-98E2-210B41E50002}"/>
                </a:ext>
              </a:extLst>
            </p:cNvPr>
            <p:cNvSpPr/>
            <p:nvPr/>
          </p:nvSpPr>
          <p:spPr>
            <a:xfrm>
              <a:off x="2091559" y="1692166"/>
              <a:ext cx="6842234" cy="27326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99502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Factories Method</a:t>
            </a:r>
            <a:endParaRPr lang="en-US" sz="4000" b="1" dirty="0"/>
          </a:p>
        </p:txBody>
      </p:sp>
      <p:pic>
        <p:nvPicPr>
          <p:cNvPr id="5" name="Picture 4">
            <a:extLst>
              <a:ext uri="{FF2B5EF4-FFF2-40B4-BE49-F238E27FC236}">
                <a16:creationId xmlns:a16="http://schemas.microsoft.com/office/drawing/2014/main" id="{766E35D4-AE15-4BAB-A706-F4867EDCD6E7}"/>
              </a:ext>
            </a:extLst>
          </p:cNvPr>
          <p:cNvPicPr>
            <a:picLocks noChangeAspect="1"/>
          </p:cNvPicPr>
          <p:nvPr/>
        </p:nvPicPr>
        <p:blipFill>
          <a:blip r:embed="rId3"/>
          <a:stretch>
            <a:fillRect/>
          </a:stretch>
        </p:blipFill>
        <p:spPr>
          <a:xfrm>
            <a:off x="1371480" y="1646796"/>
            <a:ext cx="9449040" cy="4461525"/>
          </a:xfrm>
          <a:prstGeom prst="rect">
            <a:avLst/>
          </a:prstGeom>
        </p:spPr>
      </p:pic>
    </p:spTree>
    <p:extLst>
      <p:ext uri="{BB962C8B-B14F-4D97-AF65-F5344CB8AC3E}">
        <p14:creationId xmlns:p14="http://schemas.microsoft.com/office/powerpoint/2010/main" val="642685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509" y="754812"/>
            <a:ext cx="10515600" cy="709226"/>
          </a:xfrm>
        </p:spPr>
        <p:txBody>
          <a:bodyPr>
            <a:normAutofit/>
          </a:bodyPr>
          <a:lstStyle/>
          <a:p>
            <a:r>
              <a:rPr lang="en-US" altLang="ko-KR" sz="3600" b="1">
                <a:solidFill>
                  <a:schemeClr val="accent2"/>
                </a:solidFill>
                <a:latin typeface="Arial" panose="020B0604020202020204" pitchFamily="34" charset="0"/>
                <a:cs typeface="Arial" panose="020B0604020202020204" pitchFamily="34" charset="0"/>
              </a:rPr>
              <a:t>Constructivism Topics</a:t>
            </a:r>
            <a:endParaRPr lang="en-US" sz="3600" b="1"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7324" y="1501089"/>
            <a:ext cx="12101804" cy="4602099"/>
          </a:xfrm>
        </p:spPr>
        <p:txBody>
          <a:bodyPr>
            <a:normAutofit/>
          </a:bodyPr>
          <a:lstStyle/>
          <a:p>
            <a:pPr marL="514350" indent="-514350" algn="just">
              <a:lnSpc>
                <a:spcPct val="200000"/>
              </a:lnSpc>
              <a:spcBef>
                <a:spcPts val="600"/>
              </a:spcBef>
              <a:buClr>
                <a:srgbClr val="973735"/>
              </a:buClr>
              <a:buSzPct val="100000"/>
              <a:buFont typeface="+mj-lt"/>
              <a:buAutoNum type="arabicPeriod"/>
              <a:defRPr/>
            </a:pPr>
            <a:r>
              <a:rPr lang="en-US"/>
              <a:t>What is the </a:t>
            </a:r>
            <a:r>
              <a:rPr lang="nl-NL"/>
              <a:t>Design Pattern?</a:t>
            </a:r>
            <a:endParaRPr lang="en-US" dirty="0"/>
          </a:p>
          <a:p>
            <a:pPr marL="514350" indent="-514350" algn="just">
              <a:lnSpc>
                <a:spcPct val="200000"/>
              </a:lnSpc>
              <a:spcBef>
                <a:spcPts val="600"/>
              </a:spcBef>
              <a:buClr>
                <a:srgbClr val="973735"/>
              </a:buClr>
              <a:buSzPct val="100000"/>
              <a:buFont typeface="+mj-lt"/>
              <a:buAutoNum type="arabicPeriod"/>
              <a:defRPr/>
            </a:pPr>
            <a:r>
              <a:rPr lang="en-US"/>
              <a:t>What is the role of </a:t>
            </a:r>
            <a:r>
              <a:rPr lang="nl-NL"/>
              <a:t>Design Pattern in Software Development?</a:t>
            </a:r>
            <a:endParaRPr lang="en-US" dirty="0"/>
          </a:p>
          <a:p>
            <a:pPr marL="514350" indent="-514350" algn="just">
              <a:lnSpc>
                <a:spcPct val="200000"/>
              </a:lnSpc>
              <a:spcBef>
                <a:spcPts val="600"/>
              </a:spcBef>
              <a:buClr>
                <a:srgbClr val="973735"/>
              </a:buClr>
              <a:buSzPct val="100000"/>
              <a:buFont typeface="+mj-lt"/>
              <a:buAutoNum type="arabicPeriod"/>
              <a:defRPr/>
            </a:pPr>
            <a:r>
              <a:rPr lang="en-US"/>
              <a:t>What is the relationship between OOP (Object Oriented Programming) and </a:t>
            </a:r>
            <a:r>
              <a:rPr lang="nl-NL"/>
              <a:t>Design Pattern?</a:t>
            </a:r>
            <a:endParaRPr lang="en-US" dirty="0"/>
          </a:p>
          <a:p>
            <a:pPr marL="514350" indent="-514350" algn="just">
              <a:lnSpc>
                <a:spcPct val="200000"/>
              </a:lnSpc>
              <a:spcBef>
                <a:spcPts val="600"/>
              </a:spcBef>
              <a:buClr>
                <a:srgbClr val="973735"/>
              </a:buClr>
              <a:buSzPct val="100000"/>
              <a:buFont typeface="+mj-lt"/>
              <a:buAutoNum type="arabicPeriod"/>
              <a:defRPr/>
            </a:pPr>
            <a:r>
              <a:rPr lang="en-US"/>
              <a:t>What are Pros and Cons of </a:t>
            </a:r>
            <a:r>
              <a:rPr lang="nl-NL"/>
              <a:t>Design Pattern?</a:t>
            </a:r>
            <a:endParaRPr lang="en-US" dirty="0"/>
          </a:p>
        </p:txBody>
      </p:sp>
      <p:sp>
        <p:nvSpPr>
          <p:cNvPr id="6" name="Date Placeholder 5"/>
          <p:cNvSpPr>
            <a:spLocks noGrp="1"/>
          </p:cNvSpPr>
          <p:nvPr>
            <p:ph type="dt" sz="half" idx="10"/>
          </p:nvPr>
        </p:nvSpPr>
        <p:spPr/>
        <p:txBody>
          <a:bodyPr/>
          <a:lstStyle/>
          <a:p>
            <a:fld id="{3343E35A-32B4-4028-AAD8-94CFE64C1CBA}" type="datetime1">
              <a:rPr lang="vi-VN" smtClean="0"/>
              <a:t>21/09/2021</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Factories Method</a:t>
            </a:r>
            <a:endParaRPr lang="en-US" sz="4000" b="1" dirty="0"/>
          </a:p>
        </p:txBody>
      </p:sp>
      <p:pic>
        <p:nvPicPr>
          <p:cNvPr id="13" name="Picture 12">
            <a:extLst>
              <a:ext uri="{FF2B5EF4-FFF2-40B4-BE49-F238E27FC236}">
                <a16:creationId xmlns:a16="http://schemas.microsoft.com/office/drawing/2014/main" id="{80CF6C36-5B6B-484F-9210-B711D90F9A0D}"/>
              </a:ext>
            </a:extLst>
          </p:cNvPr>
          <p:cNvPicPr>
            <a:picLocks noChangeAspect="1"/>
          </p:cNvPicPr>
          <p:nvPr/>
        </p:nvPicPr>
        <p:blipFill>
          <a:blip r:embed="rId3"/>
          <a:stretch>
            <a:fillRect/>
          </a:stretch>
        </p:blipFill>
        <p:spPr>
          <a:xfrm>
            <a:off x="275156" y="1505528"/>
            <a:ext cx="8227713" cy="4954151"/>
          </a:xfrm>
          <a:prstGeom prst="rect">
            <a:avLst/>
          </a:prstGeom>
        </p:spPr>
      </p:pic>
      <p:pic>
        <p:nvPicPr>
          <p:cNvPr id="14" name="Picture 13">
            <a:extLst>
              <a:ext uri="{FF2B5EF4-FFF2-40B4-BE49-F238E27FC236}">
                <a16:creationId xmlns:a16="http://schemas.microsoft.com/office/drawing/2014/main" id="{7F82B2E7-5BDE-4785-9A4E-DABB98B27913}"/>
              </a:ext>
            </a:extLst>
          </p:cNvPr>
          <p:cNvPicPr>
            <a:picLocks noChangeAspect="1"/>
          </p:cNvPicPr>
          <p:nvPr/>
        </p:nvPicPr>
        <p:blipFill>
          <a:blip r:embed="rId4"/>
          <a:stretch>
            <a:fillRect/>
          </a:stretch>
        </p:blipFill>
        <p:spPr>
          <a:xfrm>
            <a:off x="7564221" y="5025424"/>
            <a:ext cx="4447216" cy="1333287"/>
          </a:xfrm>
          <a:prstGeom prst="rect">
            <a:avLst/>
          </a:prstGeom>
        </p:spPr>
      </p:pic>
    </p:spTree>
    <p:extLst>
      <p:ext uri="{BB962C8B-B14F-4D97-AF65-F5344CB8AC3E}">
        <p14:creationId xmlns:p14="http://schemas.microsoft.com/office/powerpoint/2010/main" val="121420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Abstract Factory Pattern</a:t>
            </a:r>
            <a:endParaRPr lang="en-US" sz="4400" dirty="0">
              <a:solidFill>
                <a:schemeClr val="accent2"/>
              </a:solidFill>
            </a:endParaRPr>
          </a:p>
        </p:txBody>
      </p:sp>
    </p:spTree>
    <p:extLst>
      <p:ext uri="{BB962C8B-B14F-4D97-AF65-F5344CB8AC3E}">
        <p14:creationId xmlns:p14="http://schemas.microsoft.com/office/powerpoint/2010/main" val="244973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Abstract Factory Patterns</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4864" y="1405673"/>
            <a:ext cx="12140764" cy="4732321"/>
          </a:xfrm>
          <a:prstGeom prst="rect">
            <a:avLst/>
          </a:prstGeom>
          <a:noFill/>
        </p:spPr>
        <p:txBody>
          <a:bodyPr wrap="square">
            <a:spAutoFit/>
          </a:bodyPr>
          <a:lstStyle/>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Abstract Factory patterns work around a super-factory which creates other factories</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This type of design pattern comes under creational pattern as this pattern provides one of the best ways to create an object</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In Abstract Factory pattern an interface is responsible for creating a factory of related objects without explicitly specifying their classes. Each generated factory can give the objects as per the Factory pattern</a:t>
            </a:r>
          </a:p>
        </p:txBody>
      </p:sp>
    </p:spTree>
    <p:extLst>
      <p:ext uri="{BB962C8B-B14F-4D97-AF65-F5344CB8AC3E}">
        <p14:creationId xmlns:p14="http://schemas.microsoft.com/office/powerpoint/2010/main" val="522153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sp>
        <p:nvSpPr>
          <p:cNvPr id="10" name="TextBox 9">
            <a:extLst>
              <a:ext uri="{FF2B5EF4-FFF2-40B4-BE49-F238E27FC236}">
                <a16:creationId xmlns:a16="http://schemas.microsoft.com/office/drawing/2014/main" id="{DCC2995B-555A-4656-A61E-1EFD393BBE2A}"/>
              </a:ext>
            </a:extLst>
          </p:cNvPr>
          <p:cNvSpPr txBox="1"/>
          <p:nvPr/>
        </p:nvSpPr>
        <p:spPr>
          <a:xfrm>
            <a:off x="-66746" y="1528449"/>
            <a:ext cx="12109393" cy="4770537"/>
          </a:xfrm>
          <a:prstGeom prst="rect">
            <a:avLst/>
          </a:prstGeom>
          <a:noFill/>
        </p:spPr>
        <p:txBody>
          <a:bodyPr wrap="square">
            <a:spAutoFit/>
          </a:bodyPr>
          <a:lstStyle/>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111111"/>
                </a:solidFill>
                <a:latin typeface="+mj-lt"/>
              </a:rPr>
              <a:t>AbstractFactory</a:t>
            </a:r>
            <a:r>
              <a:rPr lang="en-US" sz="2600">
                <a:solidFill>
                  <a:srgbClr val="111111"/>
                </a:solidFill>
                <a:latin typeface="+mj-lt"/>
              </a:rPr>
              <a:t>: declares an interface for operations that create abstract products</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111111"/>
                </a:solidFill>
                <a:latin typeface="+mj-lt"/>
              </a:rPr>
              <a:t>ConcreteFactory</a:t>
            </a:r>
            <a:r>
              <a:rPr lang="en-US" sz="2600">
                <a:solidFill>
                  <a:srgbClr val="111111"/>
                </a:solidFill>
                <a:latin typeface="+mj-lt"/>
              </a:rPr>
              <a:t>: implements the operations to create concrete product objects</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111111"/>
                </a:solidFill>
                <a:latin typeface="+mj-lt"/>
              </a:rPr>
              <a:t>AbstractProduct</a:t>
            </a:r>
            <a:r>
              <a:rPr lang="en-US" sz="2600">
                <a:solidFill>
                  <a:srgbClr val="111111"/>
                </a:solidFill>
                <a:latin typeface="+mj-lt"/>
              </a:rPr>
              <a:t>: declares an interface for a type of product object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Product</a:t>
            </a:r>
            <a:r>
              <a:rPr lang="en-US" sz="2600">
                <a:solidFill>
                  <a:srgbClr val="111111"/>
                </a:solidFill>
                <a:latin typeface="+mj-lt"/>
              </a:rPr>
              <a:t>: defines a product object to be created by the corresponding concrete factory and implements the AbstractProduct interface</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111111"/>
                </a:solidFill>
                <a:latin typeface="+mj-lt"/>
              </a:rPr>
              <a:t>Client</a:t>
            </a:r>
            <a:r>
              <a:rPr lang="en-US" sz="2600">
                <a:solidFill>
                  <a:srgbClr val="111111"/>
                </a:solidFill>
                <a:latin typeface="+mj-lt"/>
              </a:rPr>
              <a:t>: uses interfaces declared by AbstractFactory and AbstractProduct classes</a:t>
            </a:r>
          </a:p>
        </p:txBody>
      </p:sp>
      <p:sp>
        <p:nvSpPr>
          <p:cNvPr id="15" name="Title 1">
            <a:extLst>
              <a:ext uri="{FF2B5EF4-FFF2-40B4-BE49-F238E27FC236}">
                <a16:creationId xmlns:a16="http://schemas.microsoft.com/office/drawing/2014/main" id="{A3553F11-0969-4BF1-A26D-5AA2C8027051}"/>
              </a:ext>
            </a:extLst>
          </p:cNvPr>
          <p:cNvSpPr>
            <a:spLocks noGrp="1"/>
          </p:cNvSpPr>
          <p:nvPr>
            <p:ph type="title"/>
          </p:nvPr>
        </p:nvSpPr>
        <p:spPr>
          <a:xfrm>
            <a:off x="275156" y="720006"/>
            <a:ext cx="11154104" cy="575433"/>
          </a:xfrm>
        </p:spPr>
        <p:txBody>
          <a:bodyPr>
            <a:noAutofit/>
          </a:bodyPr>
          <a:lstStyle/>
          <a:p>
            <a:r>
              <a:rPr lang="en-US" sz="4000" b="1"/>
              <a:t>Abstract Factory Design Pattern Participants</a:t>
            </a:r>
          </a:p>
        </p:txBody>
      </p:sp>
    </p:spTree>
    <p:extLst>
      <p:ext uri="{BB962C8B-B14F-4D97-AF65-F5344CB8AC3E}">
        <p14:creationId xmlns:p14="http://schemas.microsoft.com/office/powerpoint/2010/main" val="261045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24</a:t>
            </a:fld>
            <a:endParaRPr lang="en-US" dirty="0"/>
          </a:p>
        </p:txBody>
      </p:sp>
      <p:pic>
        <p:nvPicPr>
          <p:cNvPr id="6" name="Picture 5">
            <a:extLst>
              <a:ext uri="{FF2B5EF4-FFF2-40B4-BE49-F238E27FC236}">
                <a16:creationId xmlns:a16="http://schemas.microsoft.com/office/drawing/2014/main" id="{A97D39EF-E77D-4325-91EF-6F854F3B196E}"/>
              </a:ext>
            </a:extLst>
          </p:cNvPr>
          <p:cNvPicPr>
            <a:picLocks noChangeAspect="1"/>
          </p:cNvPicPr>
          <p:nvPr/>
        </p:nvPicPr>
        <p:blipFill>
          <a:blip r:embed="rId3"/>
          <a:stretch>
            <a:fillRect/>
          </a:stretch>
        </p:blipFill>
        <p:spPr>
          <a:xfrm>
            <a:off x="3051983" y="379717"/>
            <a:ext cx="6827007" cy="6040549"/>
          </a:xfrm>
          <a:prstGeom prst="rect">
            <a:avLst/>
          </a:prstGeom>
        </p:spPr>
      </p:pic>
      <p:sp>
        <p:nvSpPr>
          <p:cNvPr id="12" name="TextBox 11">
            <a:extLst>
              <a:ext uri="{FF2B5EF4-FFF2-40B4-BE49-F238E27FC236}">
                <a16:creationId xmlns:a16="http://schemas.microsoft.com/office/drawing/2014/main" id="{2AC2609A-986C-42B6-B034-E017E165CE36}"/>
              </a:ext>
            </a:extLst>
          </p:cNvPr>
          <p:cNvSpPr txBox="1"/>
          <p:nvPr/>
        </p:nvSpPr>
        <p:spPr>
          <a:xfrm>
            <a:off x="5010808" y="268457"/>
            <a:ext cx="2134340" cy="338554"/>
          </a:xfrm>
          <a:prstGeom prst="rect">
            <a:avLst/>
          </a:prstGeom>
          <a:noFill/>
        </p:spPr>
        <p:txBody>
          <a:bodyPr wrap="square">
            <a:spAutoFit/>
          </a:bodyPr>
          <a:lstStyle/>
          <a:p>
            <a:pPr algn="just">
              <a:spcBef>
                <a:spcPts val="1000"/>
              </a:spcBef>
              <a:spcAft>
                <a:spcPts val="1000"/>
              </a:spcAft>
              <a:buClr>
                <a:srgbClr val="973735"/>
              </a:buClr>
              <a:buSzPct val="50000"/>
              <a:tabLst>
                <a:tab pos="241300" algn="l"/>
              </a:tabLst>
              <a:defRPr/>
            </a:pPr>
            <a:r>
              <a:rPr lang="en-US" sz="1600" b="1" i="1" u="sng">
                <a:latin typeface="+mj-lt"/>
              </a:rPr>
              <a:t>UML class diagram</a:t>
            </a:r>
          </a:p>
        </p:txBody>
      </p:sp>
    </p:spTree>
    <p:extLst>
      <p:ext uri="{BB962C8B-B14F-4D97-AF65-F5344CB8AC3E}">
        <p14:creationId xmlns:p14="http://schemas.microsoft.com/office/powerpoint/2010/main" val="4135517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Builder Pattern</a:t>
            </a:r>
            <a:endParaRPr lang="en-US" sz="4400" dirty="0">
              <a:solidFill>
                <a:schemeClr val="accent2"/>
              </a:solidFill>
            </a:endParaRPr>
          </a:p>
        </p:txBody>
      </p:sp>
    </p:spTree>
    <p:extLst>
      <p:ext uri="{BB962C8B-B14F-4D97-AF65-F5344CB8AC3E}">
        <p14:creationId xmlns:p14="http://schemas.microsoft.com/office/powerpoint/2010/main" val="1499302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Builder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31530" y="1489753"/>
            <a:ext cx="12140764" cy="4732321"/>
          </a:xfrm>
          <a:prstGeom prst="rect">
            <a:avLst/>
          </a:prstGeom>
          <a:noFill/>
        </p:spPr>
        <p:txBody>
          <a:bodyPr wrap="square">
            <a:spAutoFit/>
          </a:bodyPr>
          <a:lstStyle/>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Builder pattern aims to “Separate the construction of a complex object from its representation so that the same construction process can create different representations.” </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It is used to construct a complex object step by step and the final step will return the object</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 The process of constructing an object should be generic so that it can be used to create different representations of the same object</a:t>
            </a:r>
          </a:p>
        </p:txBody>
      </p:sp>
    </p:spTree>
    <p:extLst>
      <p:ext uri="{BB962C8B-B14F-4D97-AF65-F5344CB8AC3E}">
        <p14:creationId xmlns:p14="http://schemas.microsoft.com/office/powerpoint/2010/main" val="2346028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2550" y="1631689"/>
            <a:ext cx="12140764"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Product</a:t>
            </a:r>
            <a:r>
              <a:rPr lang="en-US" sz="2600">
                <a:solidFill>
                  <a:srgbClr val="111111"/>
                </a:solidFill>
                <a:latin typeface="+mj-lt"/>
              </a:rPr>
              <a:t> – The product class defines the type of the complex object that is to be generated by the builder pattern.</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Builder</a:t>
            </a:r>
            <a:r>
              <a:rPr lang="en-US" sz="2600">
                <a:solidFill>
                  <a:srgbClr val="111111"/>
                </a:solidFill>
                <a:latin typeface="+mj-lt"/>
              </a:rPr>
              <a:t> – This abstract base class defines all of the steps that must be taken in order to correctly create a product. Each step is generally abstract as the actual functionality of the builder is carried out in the concrete subclasses. The GetProduct method is used to return the final product. The builder class is often replaced with a simple interface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ConcreteBuilder</a:t>
            </a:r>
            <a:r>
              <a:rPr lang="en-US" sz="2600">
                <a:solidFill>
                  <a:srgbClr val="111111"/>
                </a:solidFill>
                <a:latin typeface="+mj-lt"/>
              </a:rPr>
              <a:t> – There may be any number of concrete builder classes inheriting from Builder. These classes contain the functionality to create a particular complex product</a:t>
            </a:r>
          </a:p>
        </p:txBody>
      </p:sp>
      <p:sp>
        <p:nvSpPr>
          <p:cNvPr id="11" name="Title 1">
            <a:extLst>
              <a:ext uri="{FF2B5EF4-FFF2-40B4-BE49-F238E27FC236}">
                <a16:creationId xmlns:a16="http://schemas.microsoft.com/office/drawing/2014/main" id="{8B04DED7-7A66-49AD-AA44-B7D8A40DCD31}"/>
              </a:ext>
            </a:extLst>
          </p:cNvPr>
          <p:cNvSpPr>
            <a:spLocks noGrp="1"/>
          </p:cNvSpPr>
          <p:nvPr>
            <p:ph type="title"/>
          </p:nvPr>
        </p:nvSpPr>
        <p:spPr>
          <a:xfrm>
            <a:off x="275156" y="720006"/>
            <a:ext cx="11154104" cy="575433"/>
          </a:xfrm>
        </p:spPr>
        <p:txBody>
          <a:bodyPr>
            <a:noAutofit/>
          </a:bodyPr>
          <a:lstStyle/>
          <a:p>
            <a:r>
              <a:rPr lang="en-US" sz="4000" b="1"/>
              <a:t>Builder Design Pattern Participants</a:t>
            </a:r>
          </a:p>
        </p:txBody>
      </p:sp>
    </p:spTree>
    <p:extLst>
      <p:ext uri="{BB962C8B-B14F-4D97-AF65-F5344CB8AC3E}">
        <p14:creationId xmlns:p14="http://schemas.microsoft.com/office/powerpoint/2010/main" val="3935825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Builder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2550" y="1484718"/>
            <a:ext cx="12140764" cy="4219360"/>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b="1">
                <a:solidFill>
                  <a:srgbClr val="111111"/>
                </a:solidFill>
                <a:latin typeface="+mj-lt"/>
              </a:rPr>
              <a:t>Director</a:t>
            </a:r>
            <a:r>
              <a:rPr lang="en-US" sz="2600">
                <a:solidFill>
                  <a:srgbClr val="111111"/>
                </a:solidFill>
                <a:latin typeface="+mj-lt"/>
              </a:rPr>
              <a:t> – The director class controls the algorithm that generates the final product object. A director object is instantiated and its Construct method is called. The method includes a parameter to capture the specific concrete builder object that is to be used to generate the product. The director then calls methods of the concrete builder in the correct order to generate the product object. On completion of the process, the GetProduct method of the builder object can be used to return the product</a:t>
            </a:r>
          </a:p>
        </p:txBody>
      </p:sp>
    </p:spTree>
    <p:extLst>
      <p:ext uri="{BB962C8B-B14F-4D97-AF65-F5344CB8AC3E}">
        <p14:creationId xmlns:p14="http://schemas.microsoft.com/office/powerpoint/2010/main" val="2865667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Builder Pattern</a:t>
            </a:r>
            <a:endParaRPr lang="en-US" sz="4000" b="1" dirty="0"/>
          </a:p>
        </p:txBody>
      </p:sp>
      <p:pic>
        <p:nvPicPr>
          <p:cNvPr id="7170" name="Picture 2" descr="Lightbox">
            <a:extLst>
              <a:ext uri="{FF2B5EF4-FFF2-40B4-BE49-F238E27FC236}">
                <a16:creationId xmlns:a16="http://schemas.microsoft.com/office/drawing/2014/main" id="{1AA9EED6-C7E2-4E80-9BB0-45B8AF372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679" y="1412057"/>
            <a:ext cx="9611383" cy="4970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94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
        <p:nvSpPr>
          <p:cNvPr id="4" name="Content Placeholder 3"/>
          <p:cNvSpPr>
            <a:spLocks noGrp="1"/>
          </p:cNvSpPr>
          <p:nvPr>
            <p:ph sz="quarter" idx="1"/>
          </p:nvPr>
        </p:nvSpPr>
        <p:spPr>
          <a:xfrm>
            <a:off x="323392" y="1784674"/>
            <a:ext cx="11868608" cy="4542554"/>
          </a:xfrm>
        </p:spPr>
        <p:txBody>
          <a:bodyPr>
            <a:noAutofit/>
          </a:bodyPr>
          <a:lstStyle/>
          <a:p>
            <a:pPr marL="342900" indent="-342900">
              <a:lnSpc>
                <a:spcPct val="100000"/>
              </a:lnSpc>
              <a:buClr>
                <a:srgbClr val="973735"/>
              </a:buClr>
              <a:buSzPct val="50000"/>
              <a:buFont typeface="Wingdings" pitchFamily="2" charset="2"/>
              <a:buChar char="u"/>
              <a:defRPr/>
            </a:pPr>
            <a:r>
              <a:rPr lang="en-US" sz="2600"/>
              <a:t>Overview about Design Pattern</a:t>
            </a:r>
            <a:endParaRPr lang="en-US" sz="2600" dirty="0"/>
          </a:p>
          <a:p>
            <a:pPr marL="342900" indent="-342900">
              <a:lnSpc>
                <a:spcPct val="100000"/>
              </a:lnSpc>
              <a:buClr>
                <a:srgbClr val="973735"/>
              </a:buClr>
              <a:buSzPct val="50000"/>
              <a:buFont typeface="Wingdings" pitchFamily="2" charset="2"/>
              <a:buChar char="u"/>
              <a:defRPr/>
            </a:pPr>
            <a:r>
              <a:rPr lang="en-US" sz="2600"/>
              <a:t>Why must use Design Pattern?</a:t>
            </a:r>
          </a:p>
          <a:p>
            <a:pPr marL="342900" indent="-342900">
              <a:lnSpc>
                <a:spcPct val="100000"/>
              </a:lnSpc>
              <a:buClr>
                <a:srgbClr val="973735"/>
              </a:buClr>
              <a:buSzPct val="50000"/>
              <a:buFont typeface="Wingdings" pitchFamily="2" charset="2"/>
              <a:buChar char="u"/>
              <a:defRPr/>
            </a:pPr>
            <a:r>
              <a:rPr lang="en-US" sz="2600"/>
              <a:t>Explain about Singleton Pattern</a:t>
            </a:r>
          </a:p>
          <a:p>
            <a:pPr marL="342900" indent="-342900">
              <a:lnSpc>
                <a:spcPct val="100000"/>
              </a:lnSpc>
              <a:buClr>
                <a:srgbClr val="973735"/>
              </a:buClr>
              <a:buSzPct val="50000"/>
              <a:buFont typeface="Wingdings" pitchFamily="2" charset="2"/>
              <a:buChar char="u"/>
              <a:defRPr/>
            </a:pPr>
            <a:r>
              <a:rPr lang="en-US" sz="2600"/>
              <a:t>Explain about Factories Pattern</a:t>
            </a:r>
          </a:p>
          <a:p>
            <a:pPr marL="342900" indent="-342900">
              <a:lnSpc>
                <a:spcPct val="100000"/>
              </a:lnSpc>
              <a:buClr>
                <a:srgbClr val="973735"/>
              </a:buClr>
              <a:buSzPct val="50000"/>
              <a:buFont typeface="Wingdings" pitchFamily="2" charset="2"/>
              <a:buChar char="u"/>
              <a:defRPr/>
            </a:pPr>
            <a:r>
              <a:rPr lang="en-US" sz="2600"/>
              <a:t>Explain about Abstract Factory Pattern</a:t>
            </a:r>
          </a:p>
          <a:p>
            <a:pPr marL="342900" indent="-342900">
              <a:lnSpc>
                <a:spcPct val="100000"/>
              </a:lnSpc>
              <a:buClr>
                <a:srgbClr val="973735"/>
              </a:buClr>
              <a:buSzPct val="50000"/>
              <a:buFont typeface="Wingdings" pitchFamily="2" charset="2"/>
              <a:buChar char="u"/>
              <a:defRPr/>
            </a:pPr>
            <a:r>
              <a:rPr lang="en-US" sz="2600"/>
              <a:t>Explain about Builder Pattern</a:t>
            </a:r>
          </a:p>
          <a:p>
            <a:pPr marL="342900" indent="-342900">
              <a:lnSpc>
                <a:spcPct val="100000"/>
              </a:lnSpc>
              <a:buClr>
                <a:srgbClr val="973735"/>
              </a:buClr>
              <a:buSzPct val="50000"/>
              <a:buFont typeface="Wingdings" pitchFamily="2" charset="2"/>
              <a:buChar char="u"/>
              <a:defRPr/>
            </a:pPr>
            <a:r>
              <a:rPr lang="en-US" sz="2600"/>
              <a:t>Explain about Prototype Pattern</a:t>
            </a:r>
          </a:p>
          <a:p>
            <a:pPr marL="342900" indent="-342900">
              <a:lnSpc>
                <a:spcPct val="100000"/>
              </a:lnSpc>
              <a:buClr>
                <a:srgbClr val="973735"/>
              </a:buClr>
              <a:buSzPct val="50000"/>
              <a:buFont typeface="Wingdings" pitchFamily="2" charset="2"/>
              <a:buChar char="u"/>
              <a:defRPr/>
            </a:pPr>
            <a:r>
              <a:rPr lang="en-US" sz="2600"/>
              <a:t>Demo about Factories Method, Prototype Pattern and Singleton Pattern in .NET applications</a:t>
            </a:r>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09/21/21</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44167" y="722057"/>
            <a:ext cx="10806720" cy="748017"/>
          </a:xfrm>
        </p:spPr>
        <p:txBody>
          <a:bodyPr>
            <a:normAutofit/>
          </a:bodyPr>
          <a:lstStyle/>
          <a:p>
            <a:r>
              <a:rPr lang="en-US" sz="4000" b="1" dirty="0"/>
              <a:t>Objectives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Advantages and Disadvantages </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31528" y="1926041"/>
            <a:ext cx="12140764" cy="2677656"/>
          </a:xfrm>
          <a:prstGeom prst="rect">
            <a:avLst/>
          </a:prstGeom>
          <a:noFill/>
        </p:spPr>
        <p:txBody>
          <a:bodyPr wrap="square">
            <a:spAutoFit/>
          </a:bodyPr>
          <a:lstStyle/>
          <a:p>
            <a:pPr marL="514350" indent="-230188">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parameters to the constructor are reduced and are provided in highly readable method calls</a:t>
            </a:r>
          </a:p>
          <a:p>
            <a:pPr marL="514350" indent="-230188">
              <a:spcBef>
                <a:spcPts val="600"/>
              </a:spcBef>
              <a:spcAft>
                <a:spcPts val="600"/>
              </a:spcAft>
              <a:buClr>
                <a:srgbClr val="973735"/>
              </a:buClr>
              <a:buSzPct val="70000"/>
              <a:buFont typeface="Wingdings" panose="05000000000000000000" pitchFamily="2" charset="2"/>
              <a:buChar char="§"/>
              <a:tabLst>
                <a:tab pos="241300" algn="l"/>
              </a:tabLst>
              <a:defRPr/>
            </a:pPr>
            <a:r>
              <a:rPr lang="en-US" sz="2300"/>
              <a:t>Builder design pattern also helps in minimizing the number of parameters in constructor and thus there is no need to pass in null for optional parameters to the constructor</a:t>
            </a:r>
          </a:p>
          <a:p>
            <a:pPr marL="514350" indent="-230188">
              <a:spcBef>
                <a:spcPts val="600"/>
              </a:spcBef>
              <a:spcAft>
                <a:spcPts val="600"/>
              </a:spcAft>
              <a:buClr>
                <a:srgbClr val="973735"/>
              </a:buClr>
              <a:buSzPct val="70000"/>
              <a:buFont typeface="Wingdings" panose="05000000000000000000" pitchFamily="2" charset="2"/>
              <a:buChar char="§"/>
              <a:tabLst>
                <a:tab pos="241300" algn="l"/>
              </a:tabLst>
              <a:defRPr/>
            </a:pPr>
            <a:r>
              <a:rPr lang="en-US" sz="2300"/>
              <a:t>Object is always instantiated in a complete state</a:t>
            </a:r>
          </a:p>
          <a:p>
            <a:pPr marL="514350" indent="-230188">
              <a:spcBef>
                <a:spcPts val="600"/>
              </a:spcBef>
              <a:spcAft>
                <a:spcPts val="600"/>
              </a:spcAft>
              <a:buClr>
                <a:srgbClr val="973735"/>
              </a:buClr>
              <a:buSzPct val="70000"/>
              <a:buFont typeface="Wingdings" panose="05000000000000000000" pitchFamily="2" charset="2"/>
              <a:buChar char="§"/>
              <a:tabLst>
                <a:tab pos="241300" algn="l"/>
              </a:tabLst>
              <a:defRPr/>
            </a:pPr>
            <a:r>
              <a:rPr lang="en-US" sz="2300"/>
              <a:t>Immutable objects can be build without much complex logic in object building process</a:t>
            </a:r>
          </a:p>
        </p:txBody>
      </p:sp>
      <p:sp>
        <p:nvSpPr>
          <p:cNvPr id="6" name="TextBox 5">
            <a:extLst>
              <a:ext uri="{FF2B5EF4-FFF2-40B4-BE49-F238E27FC236}">
                <a16:creationId xmlns:a16="http://schemas.microsoft.com/office/drawing/2014/main" id="{10CD7C00-7134-4CFC-B543-E93DE76AC9C9}"/>
              </a:ext>
            </a:extLst>
          </p:cNvPr>
          <p:cNvSpPr txBox="1"/>
          <p:nvPr/>
        </p:nvSpPr>
        <p:spPr>
          <a:xfrm>
            <a:off x="0" y="5179935"/>
            <a:ext cx="12140764" cy="1308050"/>
          </a:xfrm>
          <a:prstGeom prst="rect">
            <a:avLst/>
          </a:prstGeom>
          <a:noFill/>
        </p:spPr>
        <p:txBody>
          <a:bodyPr wrap="square">
            <a:spAutoFit/>
          </a:bodyPr>
          <a:lstStyle/>
          <a:p>
            <a:pPr marL="514350" indent="-230188">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number of lines of code increase at least to double in builder pattern, but the effort pays off in terms of design flexibility and much more readable code</a:t>
            </a:r>
          </a:p>
          <a:p>
            <a:pPr marL="514350" indent="-230188">
              <a:spcBef>
                <a:spcPts val="600"/>
              </a:spcBef>
              <a:spcAft>
                <a:spcPts val="600"/>
              </a:spcAft>
              <a:buClr>
                <a:srgbClr val="973735"/>
              </a:buClr>
              <a:buSzPct val="70000"/>
              <a:buFont typeface="Wingdings" panose="05000000000000000000" pitchFamily="2" charset="2"/>
              <a:buChar char="§"/>
              <a:tabLst>
                <a:tab pos="241300" algn="l"/>
              </a:tabLst>
              <a:defRPr/>
            </a:pPr>
            <a:r>
              <a:rPr lang="en-US" sz="2300"/>
              <a:t>Requires creating a separate ConcreteBuilder for each different type of Product</a:t>
            </a:r>
          </a:p>
        </p:txBody>
      </p:sp>
      <p:sp>
        <p:nvSpPr>
          <p:cNvPr id="8" name="TextBox 7">
            <a:extLst>
              <a:ext uri="{FF2B5EF4-FFF2-40B4-BE49-F238E27FC236}">
                <a16:creationId xmlns:a16="http://schemas.microsoft.com/office/drawing/2014/main" id="{EE8754DD-7191-4B6C-8E06-A7C43C445BE5}"/>
              </a:ext>
            </a:extLst>
          </p:cNvPr>
          <p:cNvSpPr txBox="1"/>
          <p:nvPr/>
        </p:nvSpPr>
        <p:spPr>
          <a:xfrm>
            <a:off x="0" y="4635918"/>
            <a:ext cx="3478924" cy="492443"/>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Disadvantages</a:t>
            </a:r>
          </a:p>
        </p:txBody>
      </p:sp>
      <p:sp>
        <p:nvSpPr>
          <p:cNvPr id="10" name="TextBox 9">
            <a:extLst>
              <a:ext uri="{FF2B5EF4-FFF2-40B4-BE49-F238E27FC236}">
                <a16:creationId xmlns:a16="http://schemas.microsoft.com/office/drawing/2014/main" id="{ECC28349-94DC-480B-A77A-B3B5895E0B84}"/>
              </a:ext>
            </a:extLst>
          </p:cNvPr>
          <p:cNvSpPr txBox="1"/>
          <p:nvPr/>
        </p:nvSpPr>
        <p:spPr>
          <a:xfrm>
            <a:off x="-84082" y="1431388"/>
            <a:ext cx="3478924" cy="492443"/>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Advantages</a:t>
            </a:r>
          </a:p>
        </p:txBody>
      </p:sp>
    </p:spTree>
    <p:extLst>
      <p:ext uri="{BB962C8B-B14F-4D97-AF65-F5344CB8AC3E}">
        <p14:creationId xmlns:p14="http://schemas.microsoft.com/office/powerpoint/2010/main" val="2988230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Prototype Pattern</a:t>
            </a:r>
            <a:endParaRPr lang="en-US" sz="4400" dirty="0">
              <a:solidFill>
                <a:schemeClr val="accent2"/>
              </a:solidFill>
            </a:endParaRPr>
          </a:p>
        </p:txBody>
      </p:sp>
    </p:spTree>
    <p:extLst>
      <p:ext uri="{BB962C8B-B14F-4D97-AF65-F5344CB8AC3E}">
        <p14:creationId xmlns:p14="http://schemas.microsoft.com/office/powerpoint/2010/main" val="2205207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Prototype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2552" y="1362891"/>
            <a:ext cx="12140764" cy="5050357"/>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prototype allows us to hide the complexity of making new instances from the client</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concept is to copy an existing object rather than creating a new instance from scratch, something that may include costly operations</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existing object acts as a prototype and contains the state of the object</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newly copied object may change the same properties only if required. This approach saves costly resources and time, especially when object creation is a heavy process</a:t>
            </a:r>
          </a:p>
        </p:txBody>
      </p:sp>
    </p:spTree>
    <p:extLst>
      <p:ext uri="{BB962C8B-B14F-4D97-AF65-F5344CB8AC3E}">
        <p14:creationId xmlns:p14="http://schemas.microsoft.com/office/powerpoint/2010/main" val="219174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Prototype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21020" y="1521438"/>
            <a:ext cx="12140764" cy="4234749"/>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Prototype patterns are required, when object creation is a time-consuming, and costly operation, so we create an object with the existing object itself</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One of the best available ways to create an object from existing objects is the </a:t>
            </a:r>
            <a:r>
              <a:rPr lang="en-US" sz="2600" b="1">
                <a:solidFill>
                  <a:srgbClr val="111111"/>
                </a:solidFill>
                <a:latin typeface="+mj-lt"/>
              </a:rPr>
              <a:t>clone() </a:t>
            </a:r>
            <a:r>
              <a:rPr lang="en-US" sz="2600">
                <a:solidFill>
                  <a:srgbClr val="111111"/>
                </a:solidFill>
                <a:latin typeface="+mj-lt"/>
              </a:rPr>
              <a:t>method</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Clone is the simplest approach to implement a prototype pattern. However, it is our call to decide how to copy existing object based on your business model</a:t>
            </a:r>
          </a:p>
        </p:txBody>
      </p:sp>
    </p:spTree>
    <p:extLst>
      <p:ext uri="{BB962C8B-B14F-4D97-AF65-F5344CB8AC3E}">
        <p14:creationId xmlns:p14="http://schemas.microsoft.com/office/powerpoint/2010/main" val="1204076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Prototype Design Pattern Participants</a:t>
            </a:r>
          </a:p>
        </p:txBody>
      </p:sp>
      <p:pic>
        <p:nvPicPr>
          <p:cNvPr id="6" name="Picture 5">
            <a:extLst>
              <a:ext uri="{FF2B5EF4-FFF2-40B4-BE49-F238E27FC236}">
                <a16:creationId xmlns:a16="http://schemas.microsoft.com/office/drawing/2014/main" id="{3C0CF6A1-6685-47B5-9EAE-3F8B5555957E}"/>
              </a:ext>
            </a:extLst>
          </p:cNvPr>
          <p:cNvPicPr>
            <a:picLocks noChangeAspect="1"/>
          </p:cNvPicPr>
          <p:nvPr/>
        </p:nvPicPr>
        <p:blipFill>
          <a:blip r:embed="rId3"/>
          <a:stretch>
            <a:fillRect/>
          </a:stretch>
        </p:blipFill>
        <p:spPr>
          <a:xfrm>
            <a:off x="2424807" y="3627031"/>
            <a:ext cx="7216266" cy="2785884"/>
          </a:xfrm>
          <a:prstGeom prst="rect">
            <a:avLst/>
          </a:prstGeom>
        </p:spPr>
      </p:pic>
      <p:sp>
        <p:nvSpPr>
          <p:cNvPr id="8" name="TextBox 7">
            <a:extLst>
              <a:ext uri="{FF2B5EF4-FFF2-40B4-BE49-F238E27FC236}">
                <a16:creationId xmlns:a16="http://schemas.microsoft.com/office/drawing/2014/main" id="{4BE0623E-09E2-4AD8-B3FF-954844FBCFEC}"/>
              </a:ext>
            </a:extLst>
          </p:cNvPr>
          <p:cNvSpPr txBox="1"/>
          <p:nvPr/>
        </p:nvSpPr>
        <p:spPr>
          <a:xfrm>
            <a:off x="-84080" y="1420758"/>
            <a:ext cx="12192000" cy="228524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Prototype</a:t>
            </a:r>
            <a:r>
              <a:rPr lang="en-US" sz="2600">
                <a:solidFill>
                  <a:srgbClr val="111111"/>
                </a:solidFill>
                <a:latin typeface="+mj-lt"/>
              </a:rPr>
              <a:t>: This is the prototype of the actual object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Prototype registry</a:t>
            </a:r>
            <a:r>
              <a:rPr lang="en-US" sz="2600">
                <a:solidFill>
                  <a:srgbClr val="111111"/>
                </a:solidFill>
                <a:latin typeface="+mj-lt"/>
              </a:rPr>
              <a:t>: This is used as a registry service to have all prototypes accessible using simple string parameters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Client</a:t>
            </a:r>
            <a:r>
              <a:rPr lang="en-US" sz="2600">
                <a:solidFill>
                  <a:srgbClr val="111111"/>
                </a:solidFill>
                <a:latin typeface="+mj-lt"/>
              </a:rPr>
              <a:t>: The client will be responsible for using the registry service to access prototype instances</a:t>
            </a:r>
          </a:p>
        </p:txBody>
      </p:sp>
    </p:spTree>
    <p:extLst>
      <p:ext uri="{BB962C8B-B14F-4D97-AF65-F5344CB8AC3E}">
        <p14:creationId xmlns:p14="http://schemas.microsoft.com/office/powerpoint/2010/main" val="605150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Prototype Pattern</a:t>
            </a:r>
            <a:endParaRPr lang="en-US" sz="4000" b="1" dirty="0"/>
          </a:p>
        </p:txBody>
      </p:sp>
      <p:pic>
        <p:nvPicPr>
          <p:cNvPr id="5" name="Picture 4">
            <a:extLst>
              <a:ext uri="{FF2B5EF4-FFF2-40B4-BE49-F238E27FC236}">
                <a16:creationId xmlns:a16="http://schemas.microsoft.com/office/drawing/2014/main" id="{381040AF-8D34-4EC4-BC9E-3978C7C4B33F}"/>
              </a:ext>
            </a:extLst>
          </p:cNvPr>
          <p:cNvPicPr>
            <a:picLocks noChangeAspect="1"/>
          </p:cNvPicPr>
          <p:nvPr/>
        </p:nvPicPr>
        <p:blipFill>
          <a:blip r:embed="rId3"/>
          <a:stretch>
            <a:fillRect/>
          </a:stretch>
        </p:blipFill>
        <p:spPr>
          <a:xfrm>
            <a:off x="275156" y="1422157"/>
            <a:ext cx="6854014" cy="4921314"/>
          </a:xfrm>
          <a:prstGeom prst="rect">
            <a:avLst/>
          </a:prstGeom>
        </p:spPr>
      </p:pic>
    </p:spTree>
    <p:extLst>
      <p:ext uri="{BB962C8B-B14F-4D97-AF65-F5344CB8AC3E}">
        <p14:creationId xmlns:p14="http://schemas.microsoft.com/office/powerpoint/2010/main" val="977305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593882"/>
            <a:ext cx="11154104" cy="575433"/>
          </a:xfrm>
        </p:spPr>
        <p:txBody>
          <a:bodyPr>
            <a:noAutofit/>
          </a:bodyPr>
          <a:lstStyle/>
          <a:p>
            <a:r>
              <a:rPr lang="en-US" sz="4000" b="1"/>
              <a:t>Implement Prototype Pattern</a:t>
            </a:r>
            <a:endParaRPr lang="en-US" sz="4000" b="1" dirty="0"/>
          </a:p>
        </p:txBody>
      </p:sp>
      <p:pic>
        <p:nvPicPr>
          <p:cNvPr id="6" name="Picture 5">
            <a:extLst>
              <a:ext uri="{FF2B5EF4-FFF2-40B4-BE49-F238E27FC236}">
                <a16:creationId xmlns:a16="http://schemas.microsoft.com/office/drawing/2014/main" id="{1F321072-DABB-43B7-996E-549B053233A5}"/>
              </a:ext>
            </a:extLst>
          </p:cNvPr>
          <p:cNvPicPr>
            <a:picLocks noChangeAspect="1"/>
          </p:cNvPicPr>
          <p:nvPr/>
        </p:nvPicPr>
        <p:blipFill>
          <a:blip r:embed="rId3"/>
          <a:stretch>
            <a:fillRect/>
          </a:stretch>
        </p:blipFill>
        <p:spPr>
          <a:xfrm>
            <a:off x="275156" y="1148295"/>
            <a:ext cx="11116990" cy="5300874"/>
          </a:xfrm>
          <a:prstGeom prst="rect">
            <a:avLst/>
          </a:prstGeom>
        </p:spPr>
      </p:pic>
    </p:spTree>
    <p:extLst>
      <p:ext uri="{BB962C8B-B14F-4D97-AF65-F5344CB8AC3E}">
        <p14:creationId xmlns:p14="http://schemas.microsoft.com/office/powerpoint/2010/main" val="2266839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593882"/>
            <a:ext cx="11154104" cy="575433"/>
          </a:xfrm>
        </p:spPr>
        <p:txBody>
          <a:bodyPr>
            <a:noAutofit/>
          </a:bodyPr>
          <a:lstStyle/>
          <a:p>
            <a:r>
              <a:rPr lang="en-US" sz="4000" b="1"/>
              <a:t>Implement Prototype Pattern</a:t>
            </a:r>
            <a:endParaRPr lang="en-US" sz="4000" b="1" dirty="0"/>
          </a:p>
        </p:txBody>
      </p:sp>
      <p:pic>
        <p:nvPicPr>
          <p:cNvPr id="5" name="Picture 4">
            <a:extLst>
              <a:ext uri="{FF2B5EF4-FFF2-40B4-BE49-F238E27FC236}">
                <a16:creationId xmlns:a16="http://schemas.microsoft.com/office/drawing/2014/main" id="{F1D263C1-966C-4165-8332-35A97A3EF82C}"/>
              </a:ext>
            </a:extLst>
          </p:cNvPr>
          <p:cNvPicPr>
            <a:picLocks noChangeAspect="1"/>
          </p:cNvPicPr>
          <p:nvPr/>
        </p:nvPicPr>
        <p:blipFill>
          <a:blip r:embed="rId3"/>
          <a:stretch>
            <a:fillRect/>
          </a:stretch>
        </p:blipFill>
        <p:spPr>
          <a:xfrm>
            <a:off x="275156" y="1317586"/>
            <a:ext cx="10439644" cy="3303916"/>
          </a:xfrm>
          <a:prstGeom prst="rect">
            <a:avLst/>
          </a:prstGeom>
        </p:spPr>
      </p:pic>
      <p:pic>
        <p:nvPicPr>
          <p:cNvPr id="8" name="Picture 7">
            <a:extLst>
              <a:ext uri="{FF2B5EF4-FFF2-40B4-BE49-F238E27FC236}">
                <a16:creationId xmlns:a16="http://schemas.microsoft.com/office/drawing/2014/main" id="{72C2233C-0213-4ACA-909D-487D2A1F4F4C}"/>
              </a:ext>
            </a:extLst>
          </p:cNvPr>
          <p:cNvPicPr>
            <a:picLocks noChangeAspect="1"/>
          </p:cNvPicPr>
          <p:nvPr/>
        </p:nvPicPr>
        <p:blipFill>
          <a:blip r:embed="rId4"/>
          <a:stretch>
            <a:fillRect/>
          </a:stretch>
        </p:blipFill>
        <p:spPr>
          <a:xfrm>
            <a:off x="5344400" y="4769773"/>
            <a:ext cx="6683319" cy="1661304"/>
          </a:xfrm>
          <a:prstGeom prst="rect">
            <a:avLst/>
          </a:prstGeom>
        </p:spPr>
      </p:pic>
    </p:spTree>
    <p:extLst>
      <p:ext uri="{BB962C8B-B14F-4D97-AF65-F5344CB8AC3E}">
        <p14:creationId xmlns:p14="http://schemas.microsoft.com/office/powerpoint/2010/main" val="110639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78372" y="605537"/>
            <a:ext cx="10515600" cy="592642"/>
          </a:xfrm>
        </p:spPr>
        <p:txBody>
          <a:bodyPr>
            <a:noAutofit/>
          </a:bodyPr>
          <a:lstStyle/>
          <a:p>
            <a:r>
              <a:rPr lang="en-US" sz="4000" b="1" dirty="0"/>
              <a:t>Summary</a:t>
            </a:r>
          </a:p>
        </p:txBody>
      </p:sp>
      <p:sp>
        <p:nvSpPr>
          <p:cNvPr id="18435" name="Rectangle 3"/>
          <p:cNvSpPr>
            <a:spLocks noGrp="1"/>
          </p:cNvSpPr>
          <p:nvPr>
            <p:ph idx="1"/>
          </p:nvPr>
        </p:nvSpPr>
        <p:spPr>
          <a:xfrm>
            <a:off x="378372" y="1198179"/>
            <a:ext cx="11813628" cy="5192111"/>
          </a:xfrm>
        </p:spPr>
        <p:txBody>
          <a:bodyPr>
            <a:normAutofit/>
          </a:bodyPr>
          <a:lstStyle/>
          <a:p>
            <a:pPr marL="342900" indent="-342900">
              <a:lnSpc>
                <a:spcPct val="120000"/>
              </a:lnSpc>
              <a:spcBef>
                <a:spcPts val="600"/>
              </a:spcBef>
              <a:spcAft>
                <a:spcPts val="600"/>
              </a:spcAft>
              <a:buClr>
                <a:srgbClr val="973735"/>
              </a:buClr>
              <a:buSzPct val="50000"/>
              <a:buFont typeface="Wingdings" pitchFamily="2" charset="2"/>
              <a:buChar char="u"/>
              <a:defRPr/>
            </a:pPr>
            <a:r>
              <a:rPr lang="en-US"/>
              <a:t>Concepts were introduced:</a:t>
            </a:r>
            <a:endParaRPr lang="en-US" dirty="0"/>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Overview about Design Pattern in .NET</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Why must use Design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Singleton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Factories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Abstract Factory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Builder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Prototype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Demo about Factories Method, Prototype Pattern and Singleton Pattern in .NET applications</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38</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box(in)">
                                      <p:cBhvr>
                                        <p:cTn id="10" dur="500"/>
                                        <p:tgtEl>
                                          <p:spTgt spid="184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8" name="object 2">
            <a:extLst>
              <a:ext uri="{FF2B5EF4-FFF2-40B4-BE49-F238E27FC236}">
                <a16:creationId xmlns:a16="http://schemas.microsoft.com/office/drawing/2014/main" id="{752235DF-AEE8-4419-B263-AE5723BD292C}"/>
              </a:ext>
            </a:extLst>
          </p:cNvPr>
          <p:cNvSpPr txBox="1">
            <a:spLocks/>
          </p:cNvSpPr>
          <p:nvPr/>
        </p:nvSpPr>
        <p:spPr>
          <a:xfrm>
            <a:off x="396252" y="620052"/>
            <a:ext cx="8747748" cy="628377"/>
          </a:xfrm>
          <a:prstGeom prst="rect">
            <a:avLst/>
          </a:prstGeom>
          <a:solidFill>
            <a:schemeClr val="bg1"/>
          </a:solidFill>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4000" b="1"/>
              <a:t>Understanding Design Patterns</a:t>
            </a:r>
            <a:endParaRPr lang="en-US" sz="4000" b="1" dirty="0"/>
          </a:p>
        </p:txBody>
      </p:sp>
      <p:sp>
        <p:nvSpPr>
          <p:cNvPr id="7" name="TextBox 6">
            <a:extLst>
              <a:ext uri="{FF2B5EF4-FFF2-40B4-BE49-F238E27FC236}">
                <a16:creationId xmlns:a16="http://schemas.microsoft.com/office/drawing/2014/main" id="{06E0B064-86F5-402C-AC96-92781B7E8582}"/>
              </a:ext>
            </a:extLst>
          </p:cNvPr>
          <p:cNvSpPr txBox="1"/>
          <p:nvPr/>
        </p:nvSpPr>
        <p:spPr>
          <a:xfrm>
            <a:off x="133493" y="1556923"/>
            <a:ext cx="11848299" cy="4727192"/>
          </a:xfrm>
          <a:prstGeom prst="rect">
            <a:avLst/>
          </a:prstGeom>
          <a:noFill/>
        </p:spPr>
        <p:txBody>
          <a:bodyPr wrap="square">
            <a:spAutoFit/>
          </a:bodyPr>
          <a:lstStyle/>
          <a:p>
            <a:pPr marL="342900" marR="0" lvl="0" indent="-342900" algn="just">
              <a:spcBef>
                <a:spcPts val="600"/>
              </a:spcBef>
              <a:spcAft>
                <a:spcPts val="600"/>
              </a:spcAft>
              <a:buClr>
                <a:srgbClr val="973735"/>
              </a:buClr>
              <a:buSzPct val="50000"/>
              <a:buFont typeface="Wingdings" pitchFamily="2" charset="2"/>
              <a:buChar char="u"/>
              <a:tabLst>
                <a:tab pos="241300" algn="l"/>
              </a:tabLst>
              <a:defRPr/>
            </a:pPr>
            <a:r>
              <a:rPr lang="en-US" sz="2600"/>
              <a:t>A design pattern provides a general reusable solution for the common problems that occur in software design</a:t>
            </a:r>
          </a:p>
          <a:p>
            <a:pPr marL="342900" marR="0" lvl="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t>A design pattern isn't a finished design that can be transformed directly into code. It is a description or template for how to solve a problem that can be used in many different situations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t>Design patterns are programming language independent strategies for solving a common problem. That means a design pattern represents an idea, not a particular implementation</a:t>
            </a:r>
          </a:p>
        </p:txBody>
      </p:sp>
    </p:spTree>
    <p:extLst>
      <p:ext uri="{BB962C8B-B14F-4D97-AF65-F5344CB8AC3E}">
        <p14:creationId xmlns:p14="http://schemas.microsoft.com/office/powerpoint/2010/main" val="3282511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10" name="TextBox 9">
            <a:extLst>
              <a:ext uri="{FF2B5EF4-FFF2-40B4-BE49-F238E27FC236}">
                <a16:creationId xmlns:a16="http://schemas.microsoft.com/office/drawing/2014/main" id="{0A322FE7-3E66-4DEB-87D3-633EFBFA6058}"/>
              </a:ext>
            </a:extLst>
          </p:cNvPr>
          <p:cNvSpPr txBox="1"/>
          <p:nvPr/>
        </p:nvSpPr>
        <p:spPr>
          <a:xfrm>
            <a:off x="10510" y="1613569"/>
            <a:ext cx="12044855"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t>Design patterns are not meant for project development. Design patterns are meant for common problem-solving and whenever there is a need, we have to implement a suitable pattern to avoid such problems in the future</a:t>
            </a:r>
          </a:p>
          <a:p>
            <a:pPr marL="342900" marR="0" lvl="0" indent="-342900" algn="just">
              <a:spcBef>
                <a:spcPts val="600"/>
              </a:spcBef>
              <a:spcAft>
                <a:spcPts val="600"/>
              </a:spcAft>
              <a:buClr>
                <a:srgbClr val="973735"/>
              </a:buClr>
              <a:buSzPct val="50000"/>
              <a:buFont typeface="Wingdings" pitchFamily="2" charset="2"/>
              <a:buChar char="u"/>
              <a:tabLst>
                <a:tab pos="241300" algn="l"/>
              </a:tabLst>
              <a:defRPr/>
            </a:pPr>
            <a:r>
              <a:rPr lang="en-US" sz="2600"/>
              <a:t>The pattern typically shows relationships and interactions between classes or objects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t>By using the design patterns we can make our code more flexible, reusable, and maintainable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t>The Gang of Four (GoF) patterns are generally considered the foundation for all other patterns. They are categorized in three groups: </a:t>
            </a:r>
            <a:r>
              <a:rPr lang="en-US" sz="2600" b="1"/>
              <a:t>Creational</a:t>
            </a:r>
            <a:r>
              <a:rPr lang="en-US" sz="2600"/>
              <a:t>, </a:t>
            </a:r>
            <a:r>
              <a:rPr lang="en-US" sz="2600" b="1"/>
              <a:t>Structural</a:t>
            </a:r>
            <a:r>
              <a:rPr lang="en-US" sz="2600"/>
              <a:t>, and </a:t>
            </a:r>
            <a:r>
              <a:rPr lang="en-US" sz="2600" b="1"/>
              <a:t>Behavioral</a:t>
            </a:r>
            <a:endParaRPr lang="en-US" sz="2600"/>
          </a:p>
        </p:txBody>
      </p:sp>
      <p:sp>
        <p:nvSpPr>
          <p:cNvPr id="11" name="object 2">
            <a:extLst>
              <a:ext uri="{FF2B5EF4-FFF2-40B4-BE49-F238E27FC236}">
                <a16:creationId xmlns:a16="http://schemas.microsoft.com/office/drawing/2014/main" id="{E1E4DA9B-CB8C-4440-9571-BFA6EDB561BC}"/>
              </a:ext>
            </a:extLst>
          </p:cNvPr>
          <p:cNvSpPr txBox="1">
            <a:spLocks/>
          </p:cNvSpPr>
          <p:nvPr/>
        </p:nvSpPr>
        <p:spPr>
          <a:xfrm>
            <a:off x="396252" y="620052"/>
            <a:ext cx="8747748" cy="628377"/>
          </a:xfrm>
          <a:prstGeom prst="rect">
            <a:avLst/>
          </a:prstGeom>
          <a:solidFill>
            <a:schemeClr val="bg1"/>
          </a:solidFill>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4000" b="1"/>
              <a:t>Understanding Design Patterns</a:t>
            </a:r>
            <a:endParaRPr lang="en-US" sz="4000" b="1" dirty="0"/>
          </a:p>
        </p:txBody>
      </p:sp>
    </p:spTree>
    <p:extLst>
      <p:ext uri="{BB962C8B-B14F-4D97-AF65-F5344CB8AC3E}">
        <p14:creationId xmlns:p14="http://schemas.microsoft.com/office/powerpoint/2010/main" val="3725674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5821" y="688473"/>
            <a:ext cx="11204028" cy="575433"/>
          </a:xfrm>
        </p:spPr>
        <p:txBody>
          <a:bodyPr>
            <a:noAutofit/>
          </a:bodyPr>
          <a:lstStyle/>
          <a:p>
            <a:r>
              <a:rPr lang="en-US" altLang="ko-KR" sz="4000" b="1">
                <a:latin typeface="Arial" panose="020B0604020202020204" pitchFamily="34" charset="0"/>
                <a:cs typeface="Arial" panose="020B0604020202020204" pitchFamily="34" charset="0"/>
              </a:rPr>
              <a:t>Why use Design Pattern?</a:t>
            </a:r>
            <a:endParaRPr lang="en-US" sz="4000" b="1" dirty="0"/>
          </a:p>
        </p:txBody>
      </p:sp>
      <p:sp>
        <p:nvSpPr>
          <p:cNvPr id="8" name="TextBox 7">
            <a:extLst>
              <a:ext uri="{FF2B5EF4-FFF2-40B4-BE49-F238E27FC236}">
                <a16:creationId xmlns:a16="http://schemas.microsoft.com/office/drawing/2014/main" id="{D32E4060-9E24-47C5-950F-22712280FA9B}"/>
              </a:ext>
            </a:extLst>
          </p:cNvPr>
          <p:cNvSpPr txBox="1"/>
          <p:nvPr/>
        </p:nvSpPr>
        <p:spPr>
          <a:xfrm>
            <a:off x="0" y="1603444"/>
            <a:ext cx="12044855" cy="4834913"/>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Design patterns can speed up the development process by providing tested, proven development paradigms</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Effective software design requires considering issues that may not become visible until later in the implementation</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Reusing design patterns helps to prevent subtle issues that can cause major problems and improves code readability for coders and architects familiar with the patterns</a:t>
            </a:r>
          </a:p>
        </p:txBody>
      </p:sp>
    </p:spTree>
    <p:extLst>
      <p:ext uri="{BB962C8B-B14F-4D97-AF65-F5344CB8AC3E}">
        <p14:creationId xmlns:p14="http://schemas.microsoft.com/office/powerpoint/2010/main" val="2449178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5821" y="688473"/>
            <a:ext cx="11204028" cy="575433"/>
          </a:xfrm>
        </p:spPr>
        <p:txBody>
          <a:bodyPr>
            <a:noAutofit/>
          </a:bodyPr>
          <a:lstStyle/>
          <a:p>
            <a:r>
              <a:rPr lang="en-US" altLang="ko-KR" sz="4000" b="1">
                <a:latin typeface="Arial" panose="020B0604020202020204" pitchFamily="34" charset="0"/>
                <a:cs typeface="Arial" panose="020B0604020202020204" pitchFamily="34" charset="0"/>
              </a:rPr>
              <a:t>Why use Design Pattern?</a:t>
            </a:r>
            <a:endParaRPr lang="en-US" sz="4000" b="1" dirty="0"/>
          </a:p>
        </p:txBody>
      </p:sp>
      <p:sp>
        <p:nvSpPr>
          <p:cNvPr id="8" name="TextBox 7">
            <a:extLst>
              <a:ext uri="{FF2B5EF4-FFF2-40B4-BE49-F238E27FC236}">
                <a16:creationId xmlns:a16="http://schemas.microsoft.com/office/drawing/2014/main" id="{D32E4060-9E24-47C5-950F-22712280FA9B}"/>
              </a:ext>
            </a:extLst>
          </p:cNvPr>
          <p:cNvSpPr txBox="1"/>
          <p:nvPr/>
        </p:nvSpPr>
        <p:spPr>
          <a:xfrm>
            <a:off x="-58017" y="1306312"/>
            <a:ext cx="12164673" cy="5127301"/>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t>Often, we only understand how to apply certain software design techniques to certain problems. These techniques are difficult to apply to a broader range of problems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t>Design patterns provide general solutions, documented in a format that doesn't require specifics tied to a particular problem</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t>Patterns allow developers to communicate using well-known, well understood names for software interactions. Common design patterns can be improved over time, making them more robust than ad-hoc designs</a:t>
            </a:r>
          </a:p>
        </p:txBody>
      </p:sp>
    </p:spTree>
    <p:extLst>
      <p:ext uri="{BB962C8B-B14F-4D97-AF65-F5344CB8AC3E}">
        <p14:creationId xmlns:p14="http://schemas.microsoft.com/office/powerpoint/2010/main" val="2994900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dirty="0"/>
              <a:t>Introduction to </a:t>
            </a:r>
            <a:r>
              <a:rPr lang="en-US" sz="4000" b="1" dirty="0" err="1"/>
              <a:t>GoF</a:t>
            </a:r>
            <a:r>
              <a:rPr lang="en-US" sz="4000" b="1" dirty="0"/>
              <a:t> Patterns</a:t>
            </a:r>
          </a:p>
        </p:txBody>
      </p:sp>
      <p:sp>
        <p:nvSpPr>
          <p:cNvPr id="13" name="TextBox 12">
            <a:extLst>
              <a:ext uri="{FF2B5EF4-FFF2-40B4-BE49-F238E27FC236}">
                <a16:creationId xmlns:a16="http://schemas.microsoft.com/office/drawing/2014/main" id="{794B0636-141A-48F4-9618-4F89090694F3}"/>
              </a:ext>
            </a:extLst>
          </p:cNvPr>
          <p:cNvSpPr txBox="1"/>
          <p:nvPr/>
        </p:nvSpPr>
        <p:spPr>
          <a:xfrm>
            <a:off x="-64008" y="1387976"/>
            <a:ext cx="12161519" cy="504753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b="1">
                <a:solidFill>
                  <a:srgbClr val="111111"/>
                </a:solidFill>
                <a:latin typeface="+mj-lt"/>
              </a:rPr>
              <a:t>Creational Design Patterns </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These design patterns are all about class instantiation or object creation</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These patterns can be further categorized into Class-creational patterns and object-creational patterns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While class-creation patterns use inheritance effectively in the instantiation process, object-creation patterns use delegation effectively to get the job done </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Creational design patterns are the Singleton, Factory Method, Abstract Factory, Builder, and Prototype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b="1">
                <a:solidFill>
                  <a:srgbClr val="111111"/>
                </a:solidFill>
                <a:latin typeface="+mj-lt"/>
              </a:rPr>
              <a:t>Structural Design Patterns: </a:t>
            </a:r>
            <a:r>
              <a:rPr lang="en-US" sz="2300">
                <a:solidFill>
                  <a:srgbClr val="111111"/>
                </a:solidFill>
                <a:latin typeface="+mj-lt"/>
              </a:rPr>
              <a:t>Adapter, Bridge, Composite, Decorator, Facade, Flyweight, Private Class Data, and Proxy</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b="1">
                <a:solidFill>
                  <a:srgbClr val="111111"/>
                </a:solidFill>
                <a:latin typeface="+mj-lt"/>
              </a:rPr>
              <a:t>Behavioral Design Patterns: </a:t>
            </a:r>
            <a:r>
              <a:rPr lang="en-US" sz="2300">
                <a:solidFill>
                  <a:srgbClr val="111111"/>
                </a:solidFill>
                <a:latin typeface="+mj-lt"/>
              </a:rPr>
              <a:t>Chain of responsibility, Command, Interpreter, Iterator, Mediator, Memento, Null Object, Observer, State, Strategy, Template method and Visitor </a:t>
            </a:r>
            <a:endParaRPr lang="en-US" sz="2300" dirty="0"/>
          </a:p>
        </p:txBody>
      </p:sp>
    </p:spTree>
    <p:extLst>
      <p:ext uri="{BB962C8B-B14F-4D97-AF65-F5344CB8AC3E}">
        <p14:creationId xmlns:p14="http://schemas.microsoft.com/office/powerpoint/2010/main" val="2293146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09/21/21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Creational Design Patterns</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4008" y="1463690"/>
            <a:ext cx="12140764" cy="5006499"/>
          </a:xfrm>
          <a:prstGeom prst="rect">
            <a:avLst/>
          </a:prstGeom>
          <a:noFill/>
        </p:spPr>
        <p:txBody>
          <a:bodyPr wrap="square">
            <a:spAutoFit/>
          </a:bodyPr>
          <a:lstStyle/>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111111"/>
                </a:solidFill>
                <a:latin typeface="+mj-lt"/>
              </a:rPr>
              <a:t>The following five patterns are concerned with the instantiation of objects:</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Singleton</a:t>
            </a:r>
            <a:r>
              <a:rPr lang="en-US" sz="2300"/>
              <a:t>: A pattern for enforcing only one instance of a class</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Factory Method</a:t>
            </a:r>
            <a:r>
              <a:rPr lang="en-US" sz="2300"/>
              <a:t>: A pattern for creating objects derived from a class where the specific class is determined at runtime</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Abstract Factory</a:t>
            </a:r>
            <a:r>
              <a:rPr lang="en-US" sz="2300"/>
              <a:t>: A pattern for the creation of objects belonging to a family of classes. The specific object is determined at runtime</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Builder</a:t>
            </a:r>
            <a:r>
              <a:rPr lang="en-US" sz="2300"/>
              <a:t>: A useful pattern for more complex objects where the construction of the object is controlled externally to the constructed class</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Prototype</a:t>
            </a:r>
            <a:r>
              <a:rPr lang="en-US" sz="2300"/>
              <a:t>: A pattern for copying or cloning an object</a:t>
            </a:r>
          </a:p>
        </p:txBody>
      </p:sp>
    </p:spTree>
    <p:extLst>
      <p:ext uri="{BB962C8B-B14F-4D97-AF65-F5344CB8AC3E}">
        <p14:creationId xmlns:p14="http://schemas.microsoft.com/office/powerpoint/2010/main" val="953046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2237</TotalTime>
  <Words>1848</Words>
  <Application>Microsoft Office PowerPoint</Application>
  <PresentationFormat>Widescreen</PresentationFormat>
  <Paragraphs>226</Paragraphs>
  <Slides>38</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굴림</vt:lpstr>
      <vt:lpstr>Wingdings</vt:lpstr>
      <vt:lpstr>Office Theme</vt:lpstr>
      <vt:lpstr> Design Pattern in .NET</vt:lpstr>
      <vt:lpstr>Constructivism Topics</vt:lpstr>
      <vt:lpstr>Objectives </vt:lpstr>
      <vt:lpstr>PowerPoint Presentation</vt:lpstr>
      <vt:lpstr>PowerPoint Presentation</vt:lpstr>
      <vt:lpstr>Why use Design Pattern?</vt:lpstr>
      <vt:lpstr>Why use Design Pattern?</vt:lpstr>
      <vt:lpstr>Introduction to GoF Patterns</vt:lpstr>
      <vt:lpstr>Creational Design Patterns</vt:lpstr>
      <vt:lpstr>Singleton Pattern</vt:lpstr>
      <vt:lpstr>Singleton Pattern</vt:lpstr>
      <vt:lpstr>Implement Singleton Pattern</vt:lpstr>
      <vt:lpstr>Implement Singleton Pattern</vt:lpstr>
      <vt:lpstr>Factories Method Pattern</vt:lpstr>
      <vt:lpstr>Factories Method Pattern</vt:lpstr>
      <vt:lpstr>Factories Method Pattern</vt:lpstr>
      <vt:lpstr>Implement Factories Method</vt:lpstr>
      <vt:lpstr>Implement Factories Method</vt:lpstr>
      <vt:lpstr>Implement Factories Method</vt:lpstr>
      <vt:lpstr>Implement Factories Method</vt:lpstr>
      <vt:lpstr>Abstract Factory Pattern</vt:lpstr>
      <vt:lpstr>Abstract Factory Patterns</vt:lpstr>
      <vt:lpstr>Abstract Factory Design Pattern Participants</vt:lpstr>
      <vt:lpstr>PowerPoint Presentation</vt:lpstr>
      <vt:lpstr>Builder Pattern</vt:lpstr>
      <vt:lpstr>Builder Pattern</vt:lpstr>
      <vt:lpstr>Builder Design Pattern Participants</vt:lpstr>
      <vt:lpstr>Builder Pattern</vt:lpstr>
      <vt:lpstr>Builder Pattern</vt:lpstr>
      <vt:lpstr>Advantages and Disadvantages </vt:lpstr>
      <vt:lpstr>Prototype Pattern</vt:lpstr>
      <vt:lpstr>Prototype Pattern</vt:lpstr>
      <vt:lpstr>Prototype Pattern</vt:lpstr>
      <vt:lpstr>Prototype Design Pattern Participants</vt:lpstr>
      <vt:lpstr>Implement Prototype Pattern</vt:lpstr>
      <vt:lpstr>Implement Prototype Pattern</vt:lpstr>
      <vt:lpstr>Implement Prototype Pattern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Thanh Van</cp:lastModifiedBy>
  <cp:revision>418</cp:revision>
  <dcterms:created xsi:type="dcterms:W3CDTF">2021-01-25T08:25:31Z</dcterms:created>
  <dcterms:modified xsi:type="dcterms:W3CDTF">2021-09-20T23:58:14Z</dcterms:modified>
</cp:coreProperties>
</file>