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78" r:id="rId3"/>
    <p:sldId id="467" r:id="rId4"/>
    <p:sldId id="470" r:id="rId5"/>
    <p:sldId id="476" r:id="rId6"/>
    <p:sldId id="442" r:id="rId7"/>
    <p:sldId id="465" r:id="rId8"/>
    <p:sldId id="477" r:id="rId9"/>
    <p:sldId id="472" r:id="rId10"/>
    <p:sldId id="474" r:id="rId11"/>
    <p:sldId id="475" r:id="rId12"/>
    <p:sldId id="480" r:id="rId13"/>
    <p:sldId id="484" r:id="rId14"/>
    <p:sldId id="487" r:id="rId15"/>
    <p:sldId id="516" r:id="rId16"/>
    <p:sldId id="517" r:id="rId17"/>
    <p:sldId id="519" r:id="rId18"/>
    <p:sldId id="520" r:id="rId19"/>
    <p:sldId id="463" r:id="rId20"/>
    <p:sldId id="466" r:id="rId21"/>
    <p:sldId id="468" r:id="rId22"/>
    <p:sldId id="481" r:id="rId23"/>
    <p:sldId id="459" r:id="rId24"/>
    <p:sldId id="488" r:id="rId25"/>
    <p:sldId id="509" r:id="rId26"/>
    <p:sldId id="515" r:id="rId27"/>
    <p:sldId id="469" r:id="rId28"/>
    <p:sldId id="464" r:id="rId29"/>
    <p:sldId id="489" r:id="rId30"/>
    <p:sldId id="490" r:id="rId31"/>
    <p:sldId id="491" r:id="rId32"/>
    <p:sldId id="495" r:id="rId33"/>
    <p:sldId id="462" r:id="rId34"/>
    <p:sldId id="492" r:id="rId35"/>
    <p:sldId id="493" r:id="rId36"/>
    <p:sldId id="499" r:id="rId37"/>
    <p:sldId id="494" r:id="rId38"/>
    <p:sldId id="498" r:id="rId39"/>
    <p:sldId id="501" r:id="rId40"/>
    <p:sldId id="502" r:id="rId41"/>
    <p:sldId id="507" r:id="rId42"/>
    <p:sldId id="521" r:id="rId43"/>
    <p:sldId id="503" r:id="rId44"/>
    <p:sldId id="522" r:id="rId45"/>
    <p:sldId id="525" r:id="rId46"/>
    <p:sldId id="526" r:id="rId47"/>
    <p:sldId id="554" r:id="rId48"/>
    <p:sldId id="551" r:id="rId49"/>
    <p:sldId id="552" r:id="rId50"/>
    <p:sldId id="553" r:id="rId51"/>
    <p:sldId id="555" r:id="rId52"/>
    <p:sldId id="556" r:id="rId53"/>
    <p:sldId id="557" r:id="rId54"/>
    <p:sldId id="558" r:id="rId55"/>
    <p:sldId id="527" r:id="rId56"/>
    <p:sldId id="528" r:id="rId57"/>
    <p:sldId id="529" r:id="rId58"/>
    <p:sldId id="530" r:id="rId59"/>
    <p:sldId id="532" r:id="rId60"/>
    <p:sldId id="531" r:id="rId61"/>
    <p:sldId id="533" r:id="rId62"/>
    <p:sldId id="534" r:id="rId63"/>
    <p:sldId id="535" r:id="rId64"/>
    <p:sldId id="536" r:id="rId65"/>
    <p:sldId id="538" r:id="rId66"/>
    <p:sldId id="537" r:id="rId67"/>
    <p:sldId id="541" r:id="rId68"/>
    <p:sldId id="542" r:id="rId69"/>
    <p:sldId id="543" r:id="rId70"/>
    <p:sldId id="539" r:id="rId71"/>
    <p:sldId id="547" r:id="rId72"/>
    <p:sldId id="540" r:id="rId73"/>
    <p:sldId id="544" r:id="rId74"/>
    <p:sldId id="546" r:id="rId75"/>
    <p:sldId id="550" r:id="rId76"/>
    <p:sldId id="545" r:id="rId77"/>
    <p:sldId id="548" r:id="rId78"/>
    <p:sldId id="549" r:id="rId79"/>
    <p:sldId id="26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38" autoAdjust="0"/>
    <p:restoredTop sz="87186" autoAdjust="0"/>
  </p:normalViewPr>
  <p:slideViewPr>
    <p:cSldViewPr snapToGrid="0">
      <p:cViewPr varScale="1">
        <p:scale>
          <a:sx n="56" d="100"/>
          <a:sy n="56" d="100"/>
        </p:scale>
        <p:origin x="48" y="115"/>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61081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691244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4195931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278931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14121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9329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234669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186934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061680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81557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615824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3857486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891587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599880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743255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42</a:t>
            </a:fld>
            <a:endParaRPr lang="en-US"/>
          </a:p>
        </p:txBody>
      </p:sp>
    </p:spTree>
    <p:extLst>
      <p:ext uri="{BB962C8B-B14F-4D97-AF65-F5344CB8AC3E}">
        <p14:creationId xmlns:p14="http://schemas.microsoft.com/office/powerpoint/2010/main" val="171518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3319032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2157670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3949458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312783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290133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792555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51</a:t>
            </a:fld>
            <a:endParaRPr lang="en-US"/>
          </a:p>
        </p:txBody>
      </p:sp>
    </p:spTree>
    <p:extLst>
      <p:ext uri="{BB962C8B-B14F-4D97-AF65-F5344CB8AC3E}">
        <p14:creationId xmlns:p14="http://schemas.microsoft.com/office/powerpoint/2010/main" val="3679479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64</a:t>
            </a:fld>
            <a:endParaRPr lang="en-US"/>
          </a:p>
        </p:txBody>
      </p:sp>
    </p:spTree>
    <p:extLst>
      <p:ext uri="{BB962C8B-B14F-4D97-AF65-F5344CB8AC3E}">
        <p14:creationId xmlns:p14="http://schemas.microsoft.com/office/powerpoint/2010/main" val="2059516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65</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73</a:t>
            </a:fld>
            <a:endParaRPr lang="en-US"/>
          </a:p>
        </p:txBody>
      </p:sp>
    </p:spTree>
    <p:extLst>
      <p:ext uri="{BB962C8B-B14F-4D97-AF65-F5344CB8AC3E}">
        <p14:creationId xmlns:p14="http://schemas.microsoft.com/office/powerpoint/2010/main" val="4291403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603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317890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46379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490552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6/29/2021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intro?view=aspnetcore-5.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774" y="2241458"/>
            <a:ext cx="104424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Web Application using ASP.NET Core MVC</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Features of ASP.NET Core</a:t>
            </a:r>
          </a:p>
        </p:txBody>
      </p:sp>
      <p:sp>
        <p:nvSpPr>
          <p:cNvPr id="7" name="TextBox 6">
            <a:extLst>
              <a:ext uri="{FF2B5EF4-FFF2-40B4-BE49-F238E27FC236}">
                <a16:creationId xmlns:a16="http://schemas.microsoft.com/office/drawing/2014/main" id="{F7B5F42E-6379-4306-952A-E244CF62F7D1}"/>
              </a:ext>
            </a:extLst>
          </p:cNvPr>
          <p:cNvSpPr txBox="1"/>
          <p:nvPr/>
        </p:nvSpPr>
        <p:spPr>
          <a:xfrm>
            <a:off x="-42040" y="1428038"/>
            <a:ext cx="12107916"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t>Support build HTTP-based web services as well as RESTful services. A new addition to the capability in implementing microservices by the </a:t>
            </a:r>
            <a:r>
              <a:rPr lang="en-US" sz="2600" b="1"/>
              <a:t>gRPC</a:t>
            </a:r>
            <a:r>
              <a:rPr lang="en-US" sz="2600"/>
              <a:t> template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ASP.NET Core fully supports Razor, which contains an efficient language for creating our views and Tag Helpers, which allow logic to be written from the server side to generate HTML that can be used in Razor views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Blazor WebAssembly: Blazor apps that were rendered server-side. They can also be rendered client-side, enabling offline and standalone apps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Multi-Platform Web Apps: Blazor apps was originally conceived as a vehicle for web apps and works great in a browser. The goal is that this will work equally great for a mobile device, or a native desktop application</a:t>
            </a:r>
          </a:p>
        </p:txBody>
      </p:sp>
    </p:spTree>
    <p:extLst>
      <p:ext uri="{BB962C8B-B14F-4D97-AF65-F5344CB8AC3E}">
        <p14:creationId xmlns:p14="http://schemas.microsoft.com/office/powerpoint/2010/main" val="424204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ASP.NET Core Advantages</a:t>
            </a:r>
          </a:p>
        </p:txBody>
      </p:sp>
      <p:sp>
        <p:nvSpPr>
          <p:cNvPr id="12" name="TextBox 11">
            <a:extLst>
              <a:ext uri="{FF2B5EF4-FFF2-40B4-BE49-F238E27FC236}">
                <a16:creationId xmlns:a16="http://schemas.microsoft.com/office/drawing/2014/main" id="{A94E7BE2-49F3-4BF0-8006-90B585839F1D}"/>
              </a:ext>
            </a:extLst>
          </p:cNvPr>
          <p:cNvSpPr txBox="1"/>
          <p:nvPr/>
        </p:nvSpPr>
        <p:spPr>
          <a:xfrm>
            <a:off x="-42042" y="1599193"/>
            <a:ext cx="12318123"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Fast: ASP.NET Core no longer depends on System.Web.dll for browser-server communication. ASP.NET Core allows us to include packages that we need for our application. This reduces the request pipeline and improves performance and scalability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IoC Container: It includes the built-in IoC container for automatic dependency injection which makes it maintainable and testable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Integration with Modern UI Frameworks: It allows us to use and manage modern UI frameworks such as AngularJS, ReactJS, Umber, Bootstrap, etc. using Bower (a package manager for the web)</a:t>
            </a:r>
          </a:p>
        </p:txBody>
      </p:sp>
    </p:spTree>
    <p:extLst>
      <p:ext uri="{BB962C8B-B14F-4D97-AF65-F5344CB8AC3E}">
        <p14:creationId xmlns:p14="http://schemas.microsoft.com/office/powerpoint/2010/main" val="92667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ASP.NET Core Advantages</a:t>
            </a:r>
          </a:p>
        </p:txBody>
      </p:sp>
      <p:sp>
        <p:nvSpPr>
          <p:cNvPr id="12" name="TextBox 11">
            <a:extLst>
              <a:ext uri="{FF2B5EF4-FFF2-40B4-BE49-F238E27FC236}">
                <a16:creationId xmlns:a16="http://schemas.microsoft.com/office/drawing/2014/main" id="{A94E7BE2-49F3-4BF0-8006-90B585839F1D}"/>
              </a:ext>
            </a:extLst>
          </p:cNvPr>
          <p:cNvSpPr txBox="1"/>
          <p:nvPr/>
        </p:nvSpPr>
        <p:spPr>
          <a:xfrm>
            <a:off x="-69753" y="1369735"/>
            <a:ext cx="12202511"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Hosting: ASP.NET Core web application can be hosted on multiple platforms with any web server such as IIS, Apache etc. It is not dependent only on IIS as a standard .NET Framework</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Code Sharing: It allows you to build a class library that can be used with other .NET frameworks such as .NET Framework 4.x or Mono (a single code base can be shared across frameworks)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Side-by-Side App Versioning: ASP.NET Core runs on .NET Core, which supports the simultaneous running of multiple versions of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Smaller Deployment Footprint: ASP.NET Core application runs on .NET Core, which is smaller than the full .NET Framework. So, the application which uses only a part of .NET CoreFX will have a smaller deployment size. This reduces the deployment footprint</a:t>
            </a:r>
            <a:endParaRPr lang="en-US" sz="2600">
              <a:solidFill>
                <a:srgbClr val="111111"/>
              </a:solidFill>
              <a:latin typeface="+mj-lt"/>
            </a:endParaRPr>
          </a:p>
        </p:txBody>
      </p:sp>
    </p:spTree>
    <p:extLst>
      <p:ext uri="{BB962C8B-B14F-4D97-AF65-F5344CB8AC3E}">
        <p14:creationId xmlns:p14="http://schemas.microsoft.com/office/powerpoint/2010/main" val="336570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469D50-35E4-4313-8617-A4D62235DBF2}"/>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1A9C1BDF-2A79-4D29-B436-E6EC7B267397}"/>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38F118E6-EBC9-4B6C-8EFC-267C91685679}"/>
              </a:ext>
            </a:extLst>
          </p:cNvPr>
          <p:cNvSpPr>
            <a:spLocks noGrp="1"/>
          </p:cNvSpPr>
          <p:nvPr>
            <p:ph type="title"/>
          </p:nvPr>
        </p:nvSpPr>
        <p:spPr>
          <a:xfrm>
            <a:off x="275516" y="687426"/>
            <a:ext cx="7922553" cy="575433"/>
          </a:xfrm>
        </p:spPr>
        <p:txBody>
          <a:bodyPr>
            <a:normAutofit fontScale="90000"/>
          </a:bodyPr>
          <a:lstStyle/>
          <a:p>
            <a:r>
              <a:rPr lang="en-US" b="1"/>
              <a:t>WebServer in ASP.NET Core</a:t>
            </a:r>
          </a:p>
        </p:txBody>
      </p:sp>
      <p:sp>
        <p:nvSpPr>
          <p:cNvPr id="8" name="TextBox 7">
            <a:extLst>
              <a:ext uri="{FF2B5EF4-FFF2-40B4-BE49-F238E27FC236}">
                <a16:creationId xmlns:a16="http://schemas.microsoft.com/office/drawing/2014/main" id="{862AFC73-C63D-4440-9233-A4455918DAE1}"/>
              </a:ext>
            </a:extLst>
          </p:cNvPr>
          <p:cNvSpPr txBox="1"/>
          <p:nvPr/>
        </p:nvSpPr>
        <p:spPr>
          <a:xfrm>
            <a:off x="-49169" y="1325919"/>
            <a:ext cx="12262189"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Prior versions of ASP.NET applications could only be deployed to Windows servers using Internet Information Services (IIS). ASP.Net Core can be deployed to multiple operating systems in multiple ways, including outside of a web server</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The highlevel options are as follows:</a:t>
            </a:r>
          </a:p>
        </p:txBody>
      </p:sp>
      <p:sp>
        <p:nvSpPr>
          <p:cNvPr id="10" name="TextBox 9">
            <a:extLst>
              <a:ext uri="{FF2B5EF4-FFF2-40B4-BE49-F238E27FC236}">
                <a16:creationId xmlns:a16="http://schemas.microsoft.com/office/drawing/2014/main" id="{EF8C0EFB-CC28-4998-B619-900A3E2A7DDD}"/>
              </a:ext>
            </a:extLst>
          </p:cNvPr>
          <p:cNvSpPr txBox="1"/>
          <p:nvPr/>
        </p:nvSpPr>
        <p:spPr>
          <a:xfrm>
            <a:off x="714142" y="3963868"/>
            <a:ext cx="10437333" cy="2119619"/>
          </a:xfrm>
          <a:prstGeom prst="rect">
            <a:avLst/>
          </a:prstGeom>
          <a:noFill/>
        </p:spPr>
        <p:txBody>
          <a:bodyPr wrap="square">
            <a:spAutoFit/>
          </a:bodyPr>
          <a:lstStyle/>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Windows server (including Azure) using IIS</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Windows server (including Azure app services) outside of IIS</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Linux server using Apache or NGINX</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Windows or Linux in a Docker container</a:t>
            </a:r>
          </a:p>
        </p:txBody>
      </p:sp>
    </p:spTree>
    <p:extLst>
      <p:ext uri="{BB962C8B-B14F-4D97-AF65-F5344CB8AC3E}">
        <p14:creationId xmlns:p14="http://schemas.microsoft.com/office/powerpoint/2010/main" val="139490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469D50-35E4-4313-8617-A4D62235DBF2}"/>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1A9C1BDF-2A79-4D29-B436-E6EC7B267397}"/>
              </a:ext>
            </a:extLst>
          </p:cNvPr>
          <p:cNvSpPr>
            <a:spLocks noGrp="1"/>
          </p:cNvSpPr>
          <p:nvPr>
            <p:ph type="sldNum" sz="quarter" idx="12"/>
          </p:nvPr>
        </p:nvSpPr>
        <p:spPr/>
        <p:txBody>
          <a:bodyPr/>
          <a:lstStyle/>
          <a:p>
            <a:fld id="{CC0149FD-98BB-4821-915B-09C9BFE4B727}" type="slidenum">
              <a:rPr lang="en-US" smtClean="0"/>
              <a:pPr/>
              <a:t>14</a:t>
            </a:fld>
            <a:endParaRPr lang="en-US" dirty="0"/>
          </a:p>
        </p:txBody>
      </p:sp>
      <p:pic>
        <p:nvPicPr>
          <p:cNvPr id="3" name="Picture 2">
            <a:extLst>
              <a:ext uri="{FF2B5EF4-FFF2-40B4-BE49-F238E27FC236}">
                <a16:creationId xmlns:a16="http://schemas.microsoft.com/office/drawing/2014/main" id="{C663A5E2-21EC-4068-BFE9-EA7262A9DBE3}"/>
              </a:ext>
            </a:extLst>
          </p:cNvPr>
          <p:cNvPicPr>
            <a:picLocks noChangeAspect="1"/>
          </p:cNvPicPr>
          <p:nvPr/>
        </p:nvPicPr>
        <p:blipFill>
          <a:blip r:embed="rId2"/>
          <a:stretch>
            <a:fillRect/>
          </a:stretch>
        </p:blipFill>
        <p:spPr>
          <a:xfrm>
            <a:off x="2266127" y="12175"/>
            <a:ext cx="7791533" cy="5982957"/>
          </a:xfrm>
          <a:prstGeom prst="rect">
            <a:avLst/>
          </a:prstGeom>
          <a:ln w="12700">
            <a:solidFill>
              <a:srgbClr val="FF0000"/>
            </a:solidFill>
          </a:ln>
        </p:spPr>
      </p:pic>
      <p:sp>
        <p:nvSpPr>
          <p:cNvPr id="11" name="TextBox 10">
            <a:extLst>
              <a:ext uri="{FF2B5EF4-FFF2-40B4-BE49-F238E27FC236}">
                <a16:creationId xmlns:a16="http://schemas.microsoft.com/office/drawing/2014/main" id="{2C86D602-F920-4F75-BBFA-65E613007245}"/>
              </a:ext>
            </a:extLst>
          </p:cNvPr>
          <p:cNvSpPr txBox="1"/>
          <p:nvPr/>
        </p:nvSpPr>
        <p:spPr>
          <a:xfrm>
            <a:off x="348626" y="5960916"/>
            <a:ext cx="11494747" cy="553998"/>
          </a:xfrm>
          <a:prstGeom prst="rect">
            <a:avLst/>
          </a:prstGeom>
          <a:noFill/>
        </p:spPr>
        <p:txBody>
          <a:bodyPr wrap="square">
            <a:spAutoFit/>
          </a:bodyPr>
          <a:lstStyle/>
          <a:p>
            <a:pPr algn="ctr">
              <a:spcBef>
                <a:spcPts val="300"/>
              </a:spcBef>
              <a:spcAft>
                <a:spcPts val="300"/>
              </a:spcAft>
              <a:buClr>
                <a:srgbClr val="973735"/>
              </a:buClr>
              <a:buSzPct val="50000"/>
              <a:tabLst>
                <a:tab pos="241300" algn="l"/>
              </a:tabLst>
              <a:defRPr/>
            </a:pPr>
            <a:r>
              <a:rPr lang="en-US" sz="1500" b="1"/>
              <a:t>The hosting model for ASP.NET Core. Requests are received by the reverse proxy and are forwarded to the Kestrel web server. The same application can run behind various reverse proxies without modification</a:t>
            </a:r>
            <a:endParaRPr lang="en-US" sz="1500" b="1">
              <a:solidFill>
                <a:srgbClr val="212121"/>
              </a:solidFill>
            </a:endParaRPr>
          </a:p>
        </p:txBody>
      </p:sp>
    </p:spTree>
    <p:extLst>
      <p:ext uri="{BB962C8B-B14F-4D97-AF65-F5344CB8AC3E}">
        <p14:creationId xmlns:p14="http://schemas.microsoft.com/office/powerpoint/2010/main" val="2603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Routing in ASP.NET Core</a:t>
            </a:r>
          </a:p>
        </p:txBody>
      </p:sp>
      <p:sp>
        <p:nvSpPr>
          <p:cNvPr id="10" name="TextBox 9">
            <a:extLst>
              <a:ext uri="{FF2B5EF4-FFF2-40B4-BE49-F238E27FC236}">
                <a16:creationId xmlns:a16="http://schemas.microsoft.com/office/drawing/2014/main" id="{99B232C1-A9C5-4B9C-9794-E87C874CCF1E}"/>
              </a:ext>
            </a:extLst>
          </p:cNvPr>
          <p:cNvSpPr txBox="1"/>
          <p:nvPr/>
        </p:nvSpPr>
        <p:spPr>
          <a:xfrm>
            <a:off x="-59242" y="1340364"/>
            <a:ext cx="12107917" cy="5022978"/>
          </a:xfrm>
          <a:prstGeom prst="rect">
            <a:avLst/>
          </a:prstGeom>
          <a:noFill/>
        </p:spPr>
        <p:txBody>
          <a:bodyPr wrap="square">
            <a:spAutoFit/>
          </a:bodyPr>
          <a:lstStyle/>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The Routing is the process by which ASP.NET Core inspects the incoming URLs and maps them to Controller Actions. It also used to generate the outgoing URLs</a:t>
            </a:r>
          </a:p>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This process is handled by the Routing Middleware. The Routing Middleware is available in Microsoft.AspNetCore.Routing Namespace</a:t>
            </a:r>
          </a:p>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The Routing has two main responsibilities:</a:t>
            </a:r>
          </a:p>
          <a:p>
            <a:pPr marL="514350" indent="-230188" fontAlgn="base">
              <a:lnSpc>
                <a:spcPct val="150000"/>
              </a:lnSpc>
              <a:spcBef>
                <a:spcPts val="1000"/>
              </a:spcBef>
              <a:buClr>
                <a:srgbClr val="973735"/>
              </a:buClr>
              <a:buSzPct val="70000"/>
              <a:buFont typeface="Wingdings" panose="05000000000000000000" pitchFamily="2" charset="2"/>
              <a:buChar char="§"/>
              <a:tabLst>
                <a:tab pos="241300" algn="l"/>
              </a:tabLst>
              <a:defRPr/>
            </a:pPr>
            <a:r>
              <a:rPr lang="en-US" sz="2300"/>
              <a:t>It maps the incoming requests to the Controller Action</a:t>
            </a:r>
          </a:p>
          <a:p>
            <a:pPr marL="514350" indent="-230188" fontAlgn="base">
              <a:lnSpc>
                <a:spcPct val="150000"/>
              </a:lnSpc>
              <a:spcBef>
                <a:spcPts val="1000"/>
              </a:spcBef>
              <a:buClr>
                <a:srgbClr val="973735"/>
              </a:buClr>
              <a:buSzPct val="70000"/>
              <a:buFont typeface="Wingdings" panose="05000000000000000000" pitchFamily="2" charset="2"/>
              <a:buChar char="§"/>
              <a:tabLst>
                <a:tab pos="241300" algn="l"/>
              </a:tabLst>
              <a:defRPr/>
            </a:pPr>
            <a:r>
              <a:rPr lang="en-US" sz="2300"/>
              <a:t>Generate an outgoing URLs that correspond to Controller actions</a:t>
            </a:r>
          </a:p>
        </p:txBody>
      </p:sp>
    </p:spTree>
    <p:extLst>
      <p:ext uri="{BB962C8B-B14F-4D97-AF65-F5344CB8AC3E}">
        <p14:creationId xmlns:p14="http://schemas.microsoft.com/office/powerpoint/2010/main" val="304283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Routing in ASP.NET Core</a:t>
            </a:r>
          </a:p>
        </p:txBody>
      </p:sp>
      <p:pic>
        <p:nvPicPr>
          <p:cNvPr id="11" name="Picture 10">
            <a:extLst>
              <a:ext uri="{FF2B5EF4-FFF2-40B4-BE49-F238E27FC236}">
                <a16:creationId xmlns:a16="http://schemas.microsoft.com/office/drawing/2014/main" id="{E3786476-15B5-4267-B0D3-DF394155CD29}"/>
              </a:ext>
            </a:extLst>
          </p:cNvPr>
          <p:cNvPicPr>
            <a:picLocks noChangeAspect="1"/>
          </p:cNvPicPr>
          <p:nvPr/>
        </p:nvPicPr>
        <p:blipFill>
          <a:blip r:embed="rId2"/>
          <a:stretch>
            <a:fillRect/>
          </a:stretch>
        </p:blipFill>
        <p:spPr>
          <a:xfrm>
            <a:off x="1767051" y="1541363"/>
            <a:ext cx="8657897" cy="4833897"/>
          </a:xfrm>
          <a:prstGeom prst="rect">
            <a:avLst/>
          </a:prstGeom>
        </p:spPr>
      </p:pic>
    </p:spTree>
    <p:extLst>
      <p:ext uri="{BB962C8B-B14F-4D97-AF65-F5344CB8AC3E}">
        <p14:creationId xmlns:p14="http://schemas.microsoft.com/office/powerpoint/2010/main" val="412565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Route and Route Handler</a:t>
            </a:r>
          </a:p>
        </p:txBody>
      </p:sp>
      <p:sp>
        <p:nvSpPr>
          <p:cNvPr id="9" name="TextBox 8">
            <a:extLst>
              <a:ext uri="{FF2B5EF4-FFF2-40B4-BE49-F238E27FC236}">
                <a16:creationId xmlns:a16="http://schemas.microsoft.com/office/drawing/2014/main" id="{C672E61C-9DF7-4C56-9693-244360196469}"/>
              </a:ext>
            </a:extLst>
          </p:cNvPr>
          <p:cNvSpPr txBox="1"/>
          <p:nvPr/>
        </p:nvSpPr>
        <p:spPr>
          <a:xfrm>
            <a:off x="-94593" y="1529644"/>
            <a:ext cx="12202510" cy="4708981"/>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is similar to a roadmap. We use a roadmap to go to our destination. Similarly, the ASP.NET Core Apps uses the Route to go to the controller action</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Each Route contains a Name, URL Pattern (Template), Defaults and Constraints. The URL Pattern is compared to the incoming URLs for a match. An example of URL Pattern is </a:t>
            </a:r>
            <a:r>
              <a:rPr lang="en-US" sz="2600" i="1">
                <a:solidFill>
                  <a:srgbClr val="212121"/>
                </a:solidFill>
              </a:rPr>
              <a:t>{controller=Home}/{action=Index}/{id?}</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is defined in the Microsoft.AspNetCore.Routing namespace</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Handler is the Component that decides what to do with the route. When the routing Engine locates the Route for an incoming request, it invokes the associated RouteHandler and passes the Route for further processing</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handler is the class which implements the IRouteHandler interface</a:t>
            </a:r>
            <a:endParaRPr lang="en-US" sz="2400">
              <a:solidFill>
                <a:srgbClr val="212121"/>
              </a:solidFill>
            </a:endParaRPr>
          </a:p>
        </p:txBody>
      </p:sp>
    </p:spTree>
    <p:extLst>
      <p:ext uri="{BB962C8B-B14F-4D97-AF65-F5344CB8AC3E}">
        <p14:creationId xmlns:p14="http://schemas.microsoft.com/office/powerpoint/2010/main" val="1802894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How to Set up Routes</a:t>
            </a:r>
          </a:p>
        </p:txBody>
      </p:sp>
      <p:sp>
        <p:nvSpPr>
          <p:cNvPr id="9" name="TextBox 8">
            <a:extLst>
              <a:ext uri="{FF2B5EF4-FFF2-40B4-BE49-F238E27FC236}">
                <a16:creationId xmlns:a16="http://schemas.microsoft.com/office/drawing/2014/main" id="{C672E61C-9DF7-4C56-9693-244360196469}"/>
              </a:ext>
            </a:extLst>
          </p:cNvPr>
          <p:cNvSpPr txBox="1"/>
          <p:nvPr/>
        </p:nvSpPr>
        <p:spPr>
          <a:xfrm>
            <a:off x="-59238" y="1414031"/>
            <a:ext cx="11392256" cy="127727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latin typeface="+mj-lt"/>
              </a:rPr>
              <a:t>There are two different ways by which we can set up routes:</a:t>
            </a:r>
          </a:p>
          <a:p>
            <a:pPr marL="344488" fontAlgn="base">
              <a:buFont typeface="+mj-lt"/>
              <a:buAutoNum type="arabicPeriod"/>
            </a:pPr>
            <a:r>
              <a:rPr lang="en-US" sz="2300" b="0" i="0">
                <a:solidFill>
                  <a:srgbClr val="000000"/>
                </a:solidFill>
                <a:effectLst/>
                <a:latin typeface="+mj-lt"/>
              </a:rPr>
              <a:t> Convention-based routing: use </a:t>
            </a:r>
            <a:r>
              <a:rPr lang="en-US" sz="2300">
                <a:solidFill>
                  <a:srgbClr val="000000"/>
                </a:solidFill>
                <a:latin typeface="+mj-lt"/>
              </a:rPr>
              <a:t>the </a:t>
            </a:r>
            <a:r>
              <a:rPr lang="en-US" sz="2300" b="1">
                <a:solidFill>
                  <a:srgbClr val="000000"/>
                </a:solidFill>
                <a:latin typeface="+mj-lt"/>
              </a:rPr>
              <a:t>Configure</a:t>
            </a:r>
            <a:r>
              <a:rPr lang="en-US" sz="2300">
                <a:solidFill>
                  <a:srgbClr val="000000"/>
                </a:solidFill>
                <a:latin typeface="+mj-lt"/>
              </a:rPr>
              <a:t> method of the </a:t>
            </a:r>
            <a:r>
              <a:rPr lang="en-US" sz="2300" b="1">
                <a:solidFill>
                  <a:srgbClr val="000000"/>
                </a:solidFill>
                <a:latin typeface="+mj-lt"/>
              </a:rPr>
              <a:t>Startup</a:t>
            </a:r>
            <a:r>
              <a:rPr lang="en-US" sz="2300">
                <a:solidFill>
                  <a:srgbClr val="000000"/>
                </a:solidFill>
                <a:latin typeface="+mj-lt"/>
              </a:rPr>
              <a:t> class</a:t>
            </a:r>
          </a:p>
          <a:p>
            <a:pPr marL="344488" algn="l" fontAlgn="base">
              <a:buFont typeface="+mj-lt"/>
              <a:buAutoNum type="arabicPeriod"/>
            </a:pPr>
            <a:r>
              <a:rPr lang="en-US" sz="2300" b="0" i="0">
                <a:solidFill>
                  <a:srgbClr val="000000"/>
                </a:solidFill>
                <a:effectLst/>
                <a:latin typeface="+mj-lt"/>
              </a:rPr>
              <a:t> Attribute routing</a:t>
            </a:r>
            <a:endParaRPr lang="en-US" sz="2300">
              <a:solidFill>
                <a:srgbClr val="212121"/>
              </a:solidFill>
              <a:latin typeface="+mj-lt"/>
            </a:endParaRPr>
          </a:p>
        </p:txBody>
      </p:sp>
      <p:pic>
        <p:nvPicPr>
          <p:cNvPr id="3" name="Picture 2">
            <a:extLst>
              <a:ext uri="{FF2B5EF4-FFF2-40B4-BE49-F238E27FC236}">
                <a16:creationId xmlns:a16="http://schemas.microsoft.com/office/drawing/2014/main" id="{11918085-3047-4B8E-AB18-9688869EDAD2}"/>
              </a:ext>
            </a:extLst>
          </p:cNvPr>
          <p:cNvPicPr>
            <a:picLocks noChangeAspect="1"/>
          </p:cNvPicPr>
          <p:nvPr/>
        </p:nvPicPr>
        <p:blipFill>
          <a:blip r:embed="rId2"/>
          <a:stretch>
            <a:fillRect/>
          </a:stretch>
        </p:blipFill>
        <p:spPr>
          <a:xfrm>
            <a:off x="1904260" y="2879014"/>
            <a:ext cx="7974724" cy="3567863"/>
          </a:xfrm>
          <a:prstGeom prst="rect">
            <a:avLst/>
          </a:prstGeom>
        </p:spPr>
      </p:pic>
      <p:grpSp>
        <p:nvGrpSpPr>
          <p:cNvPr id="14" name="Group 13">
            <a:extLst>
              <a:ext uri="{FF2B5EF4-FFF2-40B4-BE49-F238E27FC236}">
                <a16:creationId xmlns:a16="http://schemas.microsoft.com/office/drawing/2014/main" id="{4427C3B2-5A3C-449D-BC95-69661FEE3751}"/>
              </a:ext>
            </a:extLst>
          </p:cNvPr>
          <p:cNvGrpSpPr/>
          <p:nvPr/>
        </p:nvGrpSpPr>
        <p:grpSpPr>
          <a:xfrm>
            <a:off x="4939862" y="4143915"/>
            <a:ext cx="4750677" cy="1361844"/>
            <a:chOff x="4959717" y="2438317"/>
            <a:chExt cx="4101017" cy="1361844"/>
          </a:xfrm>
        </p:grpSpPr>
        <p:sp>
          <p:nvSpPr>
            <p:cNvPr id="15" name="Rectangle 14">
              <a:extLst>
                <a:ext uri="{FF2B5EF4-FFF2-40B4-BE49-F238E27FC236}">
                  <a16:creationId xmlns:a16="http://schemas.microsoft.com/office/drawing/2014/main" id="{FE3442D9-8050-49CD-8CE6-F1EE17F43E00}"/>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Name of Route</a:t>
              </a:r>
            </a:p>
          </p:txBody>
        </p:sp>
        <p:cxnSp>
          <p:nvCxnSpPr>
            <p:cNvPr id="16" name="Straight Arrow Connector 15">
              <a:extLst>
                <a:ext uri="{FF2B5EF4-FFF2-40B4-BE49-F238E27FC236}">
                  <a16:creationId xmlns:a16="http://schemas.microsoft.com/office/drawing/2014/main" id="{432C5D14-A64D-40BD-B670-54DEE3F1EFDE}"/>
                </a:ext>
              </a:extLst>
            </p:cNvPr>
            <p:cNvCxnSpPr>
              <a:cxnSpLocks/>
            </p:cNvCxnSpPr>
            <p:nvPr/>
          </p:nvCxnSpPr>
          <p:spPr>
            <a:xfrm flipH="1">
              <a:off x="4959717" y="2860394"/>
              <a:ext cx="2479887" cy="939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A64D171A-F870-4EA1-98CB-1BD1EFA28945}"/>
              </a:ext>
            </a:extLst>
          </p:cNvPr>
          <p:cNvSpPr/>
          <p:nvPr/>
        </p:nvSpPr>
        <p:spPr>
          <a:xfrm>
            <a:off x="3184079" y="5386554"/>
            <a:ext cx="5802265" cy="5412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4800AC3-5741-4759-8FDB-2713EAD1594F}"/>
              </a:ext>
            </a:extLst>
          </p:cNvPr>
          <p:cNvGrpSpPr/>
          <p:nvPr/>
        </p:nvGrpSpPr>
        <p:grpSpPr>
          <a:xfrm>
            <a:off x="6873766" y="4907886"/>
            <a:ext cx="4696052" cy="763971"/>
            <a:chOff x="4950805" y="3003719"/>
            <a:chExt cx="4053862" cy="763971"/>
          </a:xfrm>
        </p:grpSpPr>
        <p:sp>
          <p:nvSpPr>
            <p:cNvPr id="21" name="Rectangle 20">
              <a:extLst>
                <a:ext uri="{FF2B5EF4-FFF2-40B4-BE49-F238E27FC236}">
                  <a16:creationId xmlns:a16="http://schemas.microsoft.com/office/drawing/2014/main" id="{B6A34977-E9F4-432D-8C2A-B64206FB8DD1}"/>
                </a:ext>
              </a:extLst>
            </p:cNvPr>
            <p:cNvSpPr/>
            <p:nvPr/>
          </p:nvSpPr>
          <p:spPr>
            <a:xfrm>
              <a:off x="7383537" y="3003719"/>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URL Pattern</a:t>
              </a:r>
            </a:p>
          </p:txBody>
        </p:sp>
        <p:cxnSp>
          <p:nvCxnSpPr>
            <p:cNvPr id="22" name="Straight Arrow Connector 21">
              <a:extLst>
                <a:ext uri="{FF2B5EF4-FFF2-40B4-BE49-F238E27FC236}">
                  <a16:creationId xmlns:a16="http://schemas.microsoft.com/office/drawing/2014/main" id="{4F512D62-185E-40A5-9B44-4F7F566EFF94}"/>
                </a:ext>
              </a:extLst>
            </p:cNvPr>
            <p:cNvCxnSpPr>
              <a:cxnSpLocks/>
            </p:cNvCxnSpPr>
            <p:nvPr/>
          </p:nvCxnSpPr>
          <p:spPr>
            <a:xfrm flipH="1">
              <a:off x="4950805" y="3330615"/>
              <a:ext cx="2431576" cy="437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345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700642" cy="575433"/>
          </a:xfrm>
        </p:spPr>
        <p:txBody>
          <a:bodyPr>
            <a:noAutofit/>
          </a:bodyPr>
          <a:lstStyle/>
          <a:p>
            <a:r>
              <a:rPr lang="en-US" sz="4000" b="1"/>
              <a:t>Create ASP.NET Core MVC App by dotnet CLI</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798" y="1416386"/>
            <a:ext cx="11950261"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and run commands as follows:</a:t>
            </a:r>
            <a:endParaRPr lang="en-US" sz="2600" dirty="0">
              <a:solidFill>
                <a:srgbClr val="111111"/>
              </a:solidFill>
              <a:latin typeface="+mj-lt"/>
            </a:endParaRPr>
          </a:p>
        </p:txBody>
      </p:sp>
      <p:grpSp>
        <p:nvGrpSpPr>
          <p:cNvPr id="19" name="Group 18">
            <a:extLst>
              <a:ext uri="{FF2B5EF4-FFF2-40B4-BE49-F238E27FC236}">
                <a16:creationId xmlns:a16="http://schemas.microsoft.com/office/drawing/2014/main" id="{B05AECF2-09D0-4095-8F46-5AD8A3E73F3F}"/>
              </a:ext>
            </a:extLst>
          </p:cNvPr>
          <p:cNvGrpSpPr/>
          <p:nvPr/>
        </p:nvGrpSpPr>
        <p:grpSpPr>
          <a:xfrm>
            <a:off x="59931" y="2376972"/>
            <a:ext cx="6193723" cy="844595"/>
            <a:chOff x="59932" y="2376973"/>
            <a:chExt cx="5867908" cy="548688"/>
          </a:xfrm>
        </p:grpSpPr>
        <p:pic>
          <p:nvPicPr>
            <p:cNvPr id="5" name="Picture 4">
              <a:extLst>
                <a:ext uri="{FF2B5EF4-FFF2-40B4-BE49-F238E27FC236}">
                  <a16:creationId xmlns:a16="http://schemas.microsoft.com/office/drawing/2014/main" id="{EE3C15C7-3697-4346-B282-3BB5A7C7AEAF}"/>
                </a:ext>
              </a:extLst>
            </p:cNvPr>
            <p:cNvPicPr>
              <a:picLocks noChangeAspect="1"/>
            </p:cNvPicPr>
            <p:nvPr/>
          </p:nvPicPr>
          <p:blipFill>
            <a:blip r:embed="rId3"/>
            <a:stretch>
              <a:fillRect/>
            </a:stretch>
          </p:blipFill>
          <p:spPr>
            <a:xfrm>
              <a:off x="59932" y="2376973"/>
              <a:ext cx="5867908" cy="548688"/>
            </a:xfrm>
            <a:prstGeom prst="rect">
              <a:avLst/>
            </a:prstGeom>
          </p:spPr>
        </p:pic>
        <p:sp>
          <p:nvSpPr>
            <p:cNvPr id="14" name="Rectangle 13">
              <a:extLst>
                <a:ext uri="{FF2B5EF4-FFF2-40B4-BE49-F238E27FC236}">
                  <a16:creationId xmlns:a16="http://schemas.microsoft.com/office/drawing/2014/main" id="{AAEB00DE-1185-40FB-9EB5-E5087F597B86}"/>
                </a:ext>
              </a:extLst>
            </p:cNvPr>
            <p:cNvSpPr/>
            <p:nvPr/>
          </p:nvSpPr>
          <p:spPr>
            <a:xfrm>
              <a:off x="1198179" y="2376973"/>
              <a:ext cx="3058511" cy="2611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A5A755C-4336-40EA-8A43-FC727512336E}"/>
              </a:ext>
            </a:extLst>
          </p:cNvPr>
          <p:cNvGrpSpPr/>
          <p:nvPr/>
        </p:nvGrpSpPr>
        <p:grpSpPr>
          <a:xfrm>
            <a:off x="59931" y="3787466"/>
            <a:ext cx="9472951" cy="692287"/>
            <a:chOff x="59932" y="3808487"/>
            <a:chExt cx="9182896" cy="490612"/>
          </a:xfrm>
        </p:grpSpPr>
        <p:pic>
          <p:nvPicPr>
            <p:cNvPr id="7" name="Picture 6">
              <a:extLst>
                <a:ext uri="{FF2B5EF4-FFF2-40B4-BE49-F238E27FC236}">
                  <a16:creationId xmlns:a16="http://schemas.microsoft.com/office/drawing/2014/main" id="{F88F56D7-DBCC-42BA-8E01-EA2BC1DFBE1B}"/>
                </a:ext>
              </a:extLst>
            </p:cNvPr>
            <p:cNvPicPr>
              <a:picLocks noChangeAspect="1"/>
            </p:cNvPicPr>
            <p:nvPr/>
          </p:nvPicPr>
          <p:blipFill>
            <a:blip r:embed="rId4"/>
            <a:stretch>
              <a:fillRect/>
            </a:stretch>
          </p:blipFill>
          <p:spPr>
            <a:xfrm>
              <a:off x="59932" y="3818997"/>
              <a:ext cx="9182896" cy="480102"/>
            </a:xfrm>
            <a:prstGeom prst="rect">
              <a:avLst/>
            </a:prstGeom>
          </p:spPr>
        </p:pic>
        <p:sp>
          <p:nvSpPr>
            <p:cNvPr id="15" name="Rectangle 14">
              <a:extLst>
                <a:ext uri="{FF2B5EF4-FFF2-40B4-BE49-F238E27FC236}">
                  <a16:creationId xmlns:a16="http://schemas.microsoft.com/office/drawing/2014/main" id="{1A1B52EA-7FBB-470D-9F05-A24E16A2BE11}"/>
                </a:ext>
              </a:extLst>
            </p:cNvPr>
            <p:cNvSpPr/>
            <p:nvPr/>
          </p:nvSpPr>
          <p:spPr>
            <a:xfrm>
              <a:off x="1250731" y="3808487"/>
              <a:ext cx="5444359" cy="2590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A680FD4-92EB-4F53-BB19-8E544C67817A}"/>
              </a:ext>
            </a:extLst>
          </p:cNvPr>
          <p:cNvGrpSpPr/>
          <p:nvPr/>
        </p:nvGrpSpPr>
        <p:grpSpPr>
          <a:xfrm>
            <a:off x="59932" y="5212274"/>
            <a:ext cx="6193722" cy="677457"/>
            <a:chOff x="59932" y="5212274"/>
            <a:chExt cx="5815359" cy="472481"/>
          </a:xfrm>
        </p:grpSpPr>
        <p:pic>
          <p:nvPicPr>
            <p:cNvPr id="10" name="Picture 9">
              <a:extLst>
                <a:ext uri="{FF2B5EF4-FFF2-40B4-BE49-F238E27FC236}">
                  <a16:creationId xmlns:a16="http://schemas.microsoft.com/office/drawing/2014/main" id="{CEEE1F3C-6E3A-4421-92FC-2D2B1AE02604}"/>
                </a:ext>
              </a:extLst>
            </p:cNvPr>
            <p:cNvPicPr>
              <a:picLocks noChangeAspect="1"/>
            </p:cNvPicPr>
            <p:nvPr/>
          </p:nvPicPr>
          <p:blipFill>
            <a:blip r:embed="rId5"/>
            <a:stretch>
              <a:fillRect/>
            </a:stretch>
          </p:blipFill>
          <p:spPr>
            <a:xfrm>
              <a:off x="59932" y="5212274"/>
              <a:ext cx="5738357" cy="472481"/>
            </a:xfrm>
            <a:prstGeom prst="rect">
              <a:avLst/>
            </a:prstGeom>
          </p:spPr>
        </p:pic>
        <p:sp>
          <p:nvSpPr>
            <p:cNvPr id="16" name="Rectangle 15">
              <a:extLst>
                <a:ext uri="{FF2B5EF4-FFF2-40B4-BE49-F238E27FC236}">
                  <a16:creationId xmlns:a16="http://schemas.microsoft.com/office/drawing/2014/main" id="{F4C04F5C-0499-4C97-8833-8570840DE0C5}"/>
                </a:ext>
              </a:extLst>
            </p:cNvPr>
            <p:cNvSpPr/>
            <p:nvPr/>
          </p:nvSpPr>
          <p:spPr>
            <a:xfrm>
              <a:off x="1250739" y="5212274"/>
              <a:ext cx="4624552" cy="2741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0C9B088B-C6CB-4B86-9E99-52FCC7E58B32}"/>
              </a:ext>
            </a:extLst>
          </p:cNvPr>
          <p:cNvGrpSpPr/>
          <p:nvPr/>
        </p:nvGrpSpPr>
        <p:grpSpPr>
          <a:xfrm>
            <a:off x="4489714" y="1967500"/>
            <a:ext cx="6276851" cy="959796"/>
            <a:chOff x="4480416" y="1851890"/>
            <a:chExt cx="5031183" cy="959796"/>
          </a:xfrm>
        </p:grpSpPr>
        <p:sp>
          <p:nvSpPr>
            <p:cNvPr id="12" name="Rectangle 11">
              <a:extLst>
                <a:ext uri="{FF2B5EF4-FFF2-40B4-BE49-F238E27FC236}">
                  <a16:creationId xmlns:a16="http://schemas.microsoft.com/office/drawing/2014/main" id="{03AA30F8-1392-4082-B955-06F2B4C2AB7E}"/>
                </a:ext>
              </a:extLst>
            </p:cNvPr>
            <p:cNvSpPr/>
            <p:nvPr/>
          </p:nvSpPr>
          <p:spPr>
            <a:xfrm>
              <a:off x="7264098" y="1851890"/>
              <a:ext cx="2247501" cy="959796"/>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 Create a new Solution named : MySolution</a:t>
              </a:r>
            </a:p>
          </p:txBody>
        </p:sp>
        <p:cxnSp>
          <p:nvCxnSpPr>
            <p:cNvPr id="21" name="Straight Arrow Connector 20">
              <a:extLst>
                <a:ext uri="{FF2B5EF4-FFF2-40B4-BE49-F238E27FC236}">
                  <a16:creationId xmlns:a16="http://schemas.microsoft.com/office/drawing/2014/main" id="{CF4FE60B-A965-44E7-AAA3-B8378E7F97A7}"/>
                </a:ext>
              </a:extLst>
            </p:cNvPr>
            <p:cNvCxnSpPr>
              <a:cxnSpLocks/>
            </p:cNvCxnSpPr>
            <p:nvPr/>
          </p:nvCxnSpPr>
          <p:spPr>
            <a:xfrm flipH="1">
              <a:off x="4480416" y="2261363"/>
              <a:ext cx="2761805" cy="2590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145F220A-0B8E-4E55-9DCD-9DCE15ED0260}"/>
              </a:ext>
            </a:extLst>
          </p:cNvPr>
          <p:cNvGrpSpPr/>
          <p:nvPr/>
        </p:nvGrpSpPr>
        <p:grpSpPr>
          <a:xfrm>
            <a:off x="6904671" y="3221568"/>
            <a:ext cx="3861895" cy="762769"/>
            <a:chOff x="6916055" y="1929830"/>
            <a:chExt cx="2787034" cy="762769"/>
          </a:xfrm>
        </p:grpSpPr>
        <p:sp>
          <p:nvSpPr>
            <p:cNvPr id="26" name="Rectangle 25">
              <a:extLst>
                <a:ext uri="{FF2B5EF4-FFF2-40B4-BE49-F238E27FC236}">
                  <a16:creationId xmlns:a16="http://schemas.microsoft.com/office/drawing/2014/main" id="{0CBB8C82-84EB-4465-82CE-487B648C8770}"/>
                </a:ext>
              </a:extLst>
            </p:cNvPr>
            <p:cNvSpPr/>
            <p:nvPr/>
          </p:nvSpPr>
          <p:spPr>
            <a:xfrm>
              <a:off x="7696032" y="1929830"/>
              <a:ext cx="2007057" cy="762769"/>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 Create a new MVC project named MyWeb</a:t>
              </a:r>
            </a:p>
          </p:txBody>
        </p:sp>
        <p:cxnSp>
          <p:nvCxnSpPr>
            <p:cNvPr id="27" name="Straight Arrow Connector 26">
              <a:extLst>
                <a:ext uri="{FF2B5EF4-FFF2-40B4-BE49-F238E27FC236}">
                  <a16:creationId xmlns:a16="http://schemas.microsoft.com/office/drawing/2014/main" id="{1567A03B-BDC1-4919-896C-E05DBEC277D8}"/>
                </a:ext>
              </a:extLst>
            </p:cNvPr>
            <p:cNvCxnSpPr>
              <a:cxnSpLocks/>
            </p:cNvCxnSpPr>
            <p:nvPr/>
          </p:nvCxnSpPr>
          <p:spPr>
            <a:xfrm flipH="1">
              <a:off x="6916055" y="2410192"/>
              <a:ext cx="779977" cy="100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9258524-6C79-4A6D-8670-4EB04BA96669}"/>
              </a:ext>
            </a:extLst>
          </p:cNvPr>
          <p:cNvGrpSpPr/>
          <p:nvPr/>
        </p:nvGrpSpPr>
        <p:grpSpPr>
          <a:xfrm>
            <a:off x="6253654" y="4777482"/>
            <a:ext cx="4512911" cy="869583"/>
            <a:chOff x="6679852" y="1944829"/>
            <a:chExt cx="3895765" cy="869583"/>
          </a:xfrm>
        </p:grpSpPr>
        <p:sp>
          <p:nvSpPr>
            <p:cNvPr id="35" name="Rectangle 34">
              <a:extLst>
                <a:ext uri="{FF2B5EF4-FFF2-40B4-BE49-F238E27FC236}">
                  <a16:creationId xmlns:a16="http://schemas.microsoft.com/office/drawing/2014/main" id="{91F1C258-0D41-4AD7-8845-A4885C119232}"/>
                </a:ext>
              </a:extLst>
            </p:cNvPr>
            <p:cNvSpPr/>
            <p:nvPr/>
          </p:nvSpPr>
          <p:spPr>
            <a:xfrm>
              <a:off x="8217447" y="1944829"/>
              <a:ext cx="235817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 Add project to Solution</a:t>
              </a:r>
            </a:p>
          </p:txBody>
        </p:sp>
        <p:cxnSp>
          <p:nvCxnSpPr>
            <p:cNvPr id="36" name="Straight Arrow Connector 35">
              <a:extLst>
                <a:ext uri="{FF2B5EF4-FFF2-40B4-BE49-F238E27FC236}">
                  <a16:creationId xmlns:a16="http://schemas.microsoft.com/office/drawing/2014/main" id="{6F18C541-43D8-478F-A48F-89DF5ADC8671}"/>
                </a:ext>
              </a:extLst>
            </p:cNvPr>
            <p:cNvCxnSpPr>
              <a:cxnSpLocks/>
              <a:stCxn id="35" idx="1"/>
              <a:endCxn id="16" idx="3"/>
            </p:cNvCxnSpPr>
            <p:nvPr/>
          </p:nvCxnSpPr>
          <p:spPr>
            <a:xfrm flipH="1">
              <a:off x="6679852" y="2379621"/>
              <a:ext cx="1537595" cy="196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204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0" y="1547468"/>
            <a:ext cx="11794435" cy="4870602"/>
          </a:xfrm>
        </p:spPr>
        <p:txBody>
          <a:bodyPr>
            <a:noAutofit/>
          </a:bodyPr>
          <a:lstStyle/>
          <a:p>
            <a:pPr marL="342900" indent="-342900">
              <a:lnSpc>
                <a:spcPct val="100000"/>
              </a:lnSpc>
              <a:buClr>
                <a:srgbClr val="973735"/>
              </a:buClr>
              <a:buSzPct val="50000"/>
              <a:buFont typeface="Wingdings" pitchFamily="2" charset="2"/>
              <a:buChar char="u"/>
              <a:defRPr/>
            </a:pPr>
            <a:r>
              <a:rPr lang="en-US"/>
              <a:t>Overview ASP.NET Core</a:t>
            </a:r>
          </a:p>
          <a:p>
            <a:pPr marL="342900" indent="-342900">
              <a:lnSpc>
                <a:spcPct val="100000"/>
              </a:lnSpc>
              <a:buClr>
                <a:srgbClr val="973735"/>
              </a:buClr>
              <a:buSzPct val="50000"/>
              <a:buFont typeface="Wingdings" pitchFamily="2" charset="2"/>
              <a:buChar char="u"/>
              <a:defRPr/>
            </a:pPr>
            <a:r>
              <a:rPr lang="en-US"/>
              <a:t>List the advantages of ASP.NET Core</a:t>
            </a:r>
          </a:p>
          <a:p>
            <a:pPr marL="342900" indent="-342900">
              <a:lnSpc>
                <a:spcPct val="100000"/>
              </a:lnSpc>
              <a:buClr>
                <a:srgbClr val="973735"/>
              </a:buClr>
              <a:buSzPct val="50000"/>
              <a:buFont typeface="Wingdings" pitchFamily="2" charset="2"/>
              <a:buChar char="u"/>
              <a:defRPr/>
            </a:pPr>
            <a:r>
              <a:rPr lang="en-US"/>
              <a:t>Explain about WebServer </a:t>
            </a:r>
          </a:p>
          <a:p>
            <a:pPr marL="342900" indent="-342900">
              <a:lnSpc>
                <a:spcPct val="100000"/>
              </a:lnSpc>
              <a:buClr>
                <a:srgbClr val="973735"/>
              </a:buClr>
              <a:buSzPct val="50000"/>
              <a:buFont typeface="Wingdings" pitchFamily="2" charset="2"/>
              <a:buChar char="u"/>
              <a:defRPr/>
            </a:pPr>
            <a:r>
              <a:rPr lang="en-US"/>
              <a:t>Overview ASP.NET MVC Architecture</a:t>
            </a:r>
          </a:p>
          <a:p>
            <a:pPr marL="342900" indent="-342900">
              <a:lnSpc>
                <a:spcPct val="100000"/>
              </a:lnSpc>
              <a:buClr>
                <a:srgbClr val="973735"/>
              </a:buClr>
              <a:buSzPct val="50000"/>
              <a:buFont typeface="Wingdings" pitchFamily="2" charset="2"/>
              <a:buChar char="u"/>
              <a:defRPr/>
            </a:pPr>
            <a:r>
              <a:rPr lang="en-US"/>
              <a:t>Explain role of the Model, View and Controller</a:t>
            </a:r>
            <a:endParaRPr lang="en-US" dirty="0"/>
          </a:p>
          <a:p>
            <a:pPr marL="342900" indent="-342900">
              <a:lnSpc>
                <a:spcPct val="100000"/>
              </a:lnSpc>
              <a:buClr>
                <a:srgbClr val="973735"/>
              </a:buClr>
              <a:buSzPct val="50000"/>
              <a:buFont typeface="Wingdings" pitchFamily="2" charset="2"/>
              <a:buChar char="u"/>
              <a:defRPr/>
            </a:pPr>
            <a:r>
              <a:rPr lang="en-US"/>
              <a:t>Explain about ViewBag, ViewData, TempData and Session</a:t>
            </a:r>
            <a:endParaRPr lang="en-US" dirty="0"/>
          </a:p>
          <a:p>
            <a:pPr marL="342900" indent="-342900">
              <a:lnSpc>
                <a:spcPct val="100000"/>
              </a:lnSpc>
              <a:buClr>
                <a:srgbClr val="973735"/>
              </a:buClr>
              <a:buSzPct val="50000"/>
              <a:buFont typeface="Wingdings" pitchFamily="2" charset="2"/>
              <a:buChar char="u"/>
              <a:defRPr/>
            </a:pPr>
            <a:r>
              <a:rPr lang="en-US"/>
              <a:t>Explain about HTML Helper</a:t>
            </a:r>
          </a:p>
          <a:p>
            <a:pPr marL="342900" indent="-342900">
              <a:lnSpc>
                <a:spcPct val="100000"/>
              </a:lnSpc>
              <a:buClr>
                <a:srgbClr val="973735"/>
              </a:buClr>
              <a:buSzPct val="50000"/>
              <a:buFont typeface="Wingdings" pitchFamily="2" charset="2"/>
              <a:buChar char="u"/>
              <a:defRPr/>
            </a:pPr>
            <a:r>
              <a:rPr lang="en-US"/>
              <a:t>Explain about Model Binding and Model Validation</a:t>
            </a:r>
          </a:p>
          <a:p>
            <a:pPr marL="342900" indent="-342900">
              <a:lnSpc>
                <a:spcPct val="100000"/>
              </a:lnSpc>
              <a:buClr>
                <a:srgbClr val="973735"/>
              </a:buClr>
              <a:buSzPct val="50000"/>
              <a:buFont typeface="Wingdings" pitchFamily="2" charset="2"/>
              <a:buChar char="u"/>
              <a:defRPr/>
            </a:pPr>
            <a:r>
              <a:rPr lang="en-US"/>
              <a:t>Demo create ASP.NET Core MVC application with Entity Framework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EEA7F4-FA2A-412C-9682-E5A51D66C728}"/>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9541D75E-CA72-474A-87DF-75BD901DBD5D}"/>
              </a:ext>
            </a:extLst>
          </p:cNvPr>
          <p:cNvSpPr>
            <a:spLocks noGrp="1"/>
          </p:cNvSpPr>
          <p:nvPr>
            <p:ph type="sldNum" sz="quarter" idx="12"/>
          </p:nvPr>
        </p:nvSpPr>
        <p:spPr/>
        <p:txBody>
          <a:bodyPr/>
          <a:lstStyle/>
          <a:p>
            <a:fld id="{CC0149FD-98BB-4821-915B-09C9BFE4B727}" type="slidenum">
              <a:rPr lang="en-US" smtClean="0"/>
              <a:pPr/>
              <a:t>20</a:t>
            </a:fld>
            <a:endParaRPr lang="en-US" dirty="0"/>
          </a:p>
        </p:txBody>
      </p:sp>
      <p:pic>
        <p:nvPicPr>
          <p:cNvPr id="12" name="Picture 11">
            <a:extLst>
              <a:ext uri="{FF2B5EF4-FFF2-40B4-BE49-F238E27FC236}">
                <a16:creationId xmlns:a16="http://schemas.microsoft.com/office/drawing/2014/main" id="{4E57C0AF-7899-4C43-A18F-84CA461339E3}"/>
              </a:ext>
            </a:extLst>
          </p:cNvPr>
          <p:cNvPicPr>
            <a:picLocks noChangeAspect="1"/>
          </p:cNvPicPr>
          <p:nvPr/>
        </p:nvPicPr>
        <p:blipFill>
          <a:blip r:embed="rId2"/>
          <a:stretch>
            <a:fillRect/>
          </a:stretch>
        </p:blipFill>
        <p:spPr>
          <a:xfrm>
            <a:off x="565724" y="3577772"/>
            <a:ext cx="6159770" cy="2879116"/>
          </a:xfrm>
          <a:prstGeom prst="rect">
            <a:avLst/>
          </a:prstGeom>
        </p:spPr>
      </p:pic>
      <p:grpSp>
        <p:nvGrpSpPr>
          <p:cNvPr id="16" name="Group 15">
            <a:extLst>
              <a:ext uri="{FF2B5EF4-FFF2-40B4-BE49-F238E27FC236}">
                <a16:creationId xmlns:a16="http://schemas.microsoft.com/office/drawing/2014/main" id="{30F3AC4E-C5F5-42FF-B8FB-A001082522B7}"/>
              </a:ext>
            </a:extLst>
          </p:cNvPr>
          <p:cNvGrpSpPr/>
          <p:nvPr/>
        </p:nvGrpSpPr>
        <p:grpSpPr>
          <a:xfrm>
            <a:off x="544703" y="703328"/>
            <a:ext cx="6357138" cy="2879116"/>
            <a:chOff x="565724" y="1344340"/>
            <a:chExt cx="5681360" cy="2307113"/>
          </a:xfrm>
        </p:grpSpPr>
        <p:pic>
          <p:nvPicPr>
            <p:cNvPr id="3" name="Picture 2">
              <a:extLst>
                <a:ext uri="{FF2B5EF4-FFF2-40B4-BE49-F238E27FC236}">
                  <a16:creationId xmlns:a16="http://schemas.microsoft.com/office/drawing/2014/main" id="{007074E0-9DD8-4682-9AB7-CF32A320FBC3}"/>
                </a:ext>
              </a:extLst>
            </p:cNvPr>
            <p:cNvPicPr>
              <a:picLocks noChangeAspect="1"/>
            </p:cNvPicPr>
            <p:nvPr/>
          </p:nvPicPr>
          <p:blipFill>
            <a:blip r:embed="rId3"/>
            <a:stretch>
              <a:fillRect/>
            </a:stretch>
          </p:blipFill>
          <p:spPr>
            <a:xfrm>
              <a:off x="565724" y="1344340"/>
              <a:ext cx="5681360" cy="2307113"/>
            </a:xfrm>
            <a:prstGeom prst="rect">
              <a:avLst/>
            </a:prstGeom>
          </p:spPr>
        </p:pic>
        <p:sp>
          <p:nvSpPr>
            <p:cNvPr id="15" name="Rectangle 14">
              <a:extLst>
                <a:ext uri="{FF2B5EF4-FFF2-40B4-BE49-F238E27FC236}">
                  <a16:creationId xmlns:a16="http://schemas.microsoft.com/office/drawing/2014/main" id="{5ECBE351-9924-4770-AA05-354C23188138}"/>
                </a:ext>
              </a:extLst>
            </p:cNvPr>
            <p:cNvSpPr/>
            <p:nvPr/>
          </p:nvSpPr>
          <p:spPr>
            <a:xfrm>
              <a:off x="1755235" y="1344340"/>
              <a:ext cx="3289731" cy="253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BC2D11-FFA8-4421-8E83-B8CC2B8C1517}"/>
                </a:ext>
              </a:extLst>
            </p:cNvPr>
            <p:cNvSpPr/>
            <p:nvPr/>
          </p:nvSpPr>
          <p:spPr>
            <a:xfrm>
              <a:off x="1109883" y="2019189"/>
              <a:ext cx="4260903" cy="2532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1DAA5BA-AE22-4995-B69F-70838DFD0A36}"/>
              </a:ext>
            </a:extLst>
          </p:cNvPr>
          <p:cNvGrpSpPr/>
          <p:nvPr/>
        </p:nvGrpSpPr>
        <p:grpSpPr>
          <a:xfrm>
            <a:off x="5569795" y="812038"/>
            <a:ext cx="5862402" cy="869583"/>
            <a:chOff x="5596779" y="1956989"/>
            <a:chExt cx="5060712" cy="869583"/>
          </a:xfrm>
        </p:grpSpPr>
        <p:sp>
          <p:nvSpPr>
            <p:cNvPr id="18" name="Rectangle 17">
              <a:extLst>
                <a:ext uri="{FF2B5EF4-FFF2-40B4-BE49-F238E27FC236}">
                  <a16:creationId xmlns:a16="http://schemas.microsoft.com/office/drawing/2014/main" id="{7AACFD37-8DAD-4AA5-A898-CE3E5A2519C4}"/>
                </a:ext>
              </a:extLst>
            </p:cNvPr>
            <p:cNvSpPr/>
            <p:nvPr/>
          </p:nvSpPr>
          <p:spPr>
            <a:xfrm>
              <a:off x="8429341" y="1956989"/>
              <a:ext cx="222815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 Run project : MyWeb</a:t>
              </a:r>
            </a:p>
          </p:txBody>
        </p:sp>
        <p:cxnSp>
          <p:nvCxnSpPr>
            <p:cNvPr id="19" name="Straight Arrow Connector 18">
              <a:extLst>
                <a:ext uri="{FF2B5EF4-FFF2-40B4-BE49-F238E27FC236}">
                  <a16:creationId xmlns:a16="http://schemas.microsoft.com/office/drawing/2014/main" id="{D3E41943-1C28-47BD-94A6-4132CC37A515}"/>
                </a:ext>
              </a:extLst>
            </p:cNvPr>
            <p:cNvCxnSpPr>
              <a:cxnSpLocks/>
            </p:cNvCxnSpPr>
            <p:nvPr/>
          </p:nvCxnSpPr>
          <p:spPr>
            <a:xfrm flipH="1" flipV="1">
              <a:off x="5596779" y="2059131"/>
              <a:ext cx="2832562" cy="1576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39E4EE2-5DDB-4543-95C3-148BA4C3E7AA}"/>
              </a:ext>
            </a:extLst>
          </p:cNvPr>
          <p:cNvGrpSpPr/>
          <p:nvPr/>
        </p:nvGrpSpPr>
        <p:grpSpPr>
          <a:xfrm>
            <a:off x="3747243" y="3752766"/>
            <a:ext cx="7682017" cy="869583"/>
            <a:chOff x="4025998" y="1956989"/>
            <a:chExt cx="6631493" cy="869583"/>
          </a:xfrm>
        </p:grpSpPr>
        <p:sp>
          <p:nvSpPr>
            <p:cNvPr id="23" name="Rectangle 22">
              <a:extLst>
                <a:ext uri="{FF2B5EF4-FFF2-40B4-BE49-F238E27FC236}">
                  <a16:creationId xmlns:a16="http://schemas.microsoft.com/office/drawing/2014/main" id="{1E7872C1-BF5E-49F5-A193-17A2E932D6AD}"/>
                </a:ext>
              </a:extLst>
            </p:cNvPr>
            <p:cNvSpPr/>
            <p:nvPr/>
          </p:nvSpPr>
          <p:spPr>
            <a:xfrm>
              <a:off x="8429341" y="1956989"/>
              <a:ext cx="222815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 Access to web page</a:t>
              </a:r>
            </a:p>
          </p:txBody>
        </p:sp>
        <p:cxnSp>
          <p:nvCxnSpPr>
            <p:cNvPr id="24" name="Straight Arrow Connector 23">
              <a:extLst>
                <a:ext uri="{FF2B5EF4-FFF2-40B4-BE49-F238E27FC236}">
                  <a16:creationId xmlns:a16="http://schemas.microsoft.com/office/drawing/2014/main" id="{0530C03A-0D87-4CA7-9139-9F514EC29D4E}"/>
                </a:ext>
              </a:extLst>
            </p:cNvPr>
            <p:cNvCxnSpPr>
              <a:cxnSpLocks/>
            </p:cNvCxnSpPr>
            <p:nvPr/>
          </p:nvCxnSpPr>
          <p:spPr>
            <a:xfrm flipH="1">
              <a:off x="4025998" y="2216786"/>
              <a:ext cx="4403344" cy="174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07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ASP.NET Core MVC</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30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8679298" cy="575433"/>
          </a:xfrm>
        </p:spPr>
        <p:txBody>
          <a:bodyPr>
            <a:normAutofit fontScale="90000"/>
          </a:bodyPr>
          <a:lstStyle/>
          <a:p>
            <a:r>
              <a:rPr lang="en-US" b="1"/>
              <a:t>Introducing the MVC Pattern</a:t>
            </a:r>
          </a:p>
        </p:txBody>
      </p:sp>
      <p:sp>
        <p:nvSpPr>
          <p:cNvPr id="7" name="TextBox 6">
            <a:extLst>
              <a:ext uri="{FF2B5EF4-FFF2-40B4-BE49-F238E27FC236}">
                <a16:creationId xmlns:a16="http://schemas.microsoft.com/office/drawing/2014/main" id="{F7B5F42E-6379-4306-952A-E244CF62F7D1}"/>
              </a:ext>
            </a:extLst>
          </p:cNvPr>
          <p:cNvSpPr txBox="1"/>
          <p:nvPr/>
        </p:nvSpPr>
        <p:spPr>
          <a:xfrm>
            <a:off x="-59388" y="1505871"/>
            <a:ext cx="6001406"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Model-View-Controller (MVC) pattern has been around since the 1970s, originally created as a pattern for use in Smalltalk</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pattern has made a resurgence recently, with implementations in many different and varied languages, including Java (Spring Framework), Ruby (Ruby on Rails), and .NET (ASP.NET MVC)</a:t>
            </a:r>
          </a:p>
        </p:txBody>
      </p:sp>
      <p:grpSp>
        <p:nvGrpSpPr>
          <p:cNvPr id="11" name="Group 10">
            <a:extLst>
              <a:ext uri="{FF2B5EF4-FFF2-40B4-BE49-F238E27FC236}">
                <a16:creationId xmlns:a16="http://schemas.microsoft.com/office/drawing/2014/main" id="{7B4A66F1-177A-4408-875D-1C89B518E86A}"/>
              </a:ext>
            </a:extLst>
          </p:cNvPr>
          <p:cNvGrpSpPr/>
          <p:nvPr/>
        </p:nvGrpSpPr>
        <p:grpSpPr>
          <a:xfrm>
            <a:off x="5971000" y="1704284"/>
            <a:ext cx="6168445" cy="4635394"/>
            <a:chOff x="5971000" y="1704284"/>
            <a:chExt cx="6168445" cy="4635394"/>
          </a:xfrm>
        </p:grpSpPr>
        <p:pic>
          <p:nvPicPr>
            <p:cNvPr id="9" name="Picture 8">
              <a:extLst>
                <a:ext uri="{FF2B5EF4-FFF2-40B4-BE49-F238E27FC236}">
                  <a16:creationId xmlns:a16="http://schemas.microsoft.com/office/drawing/2014/main" id="{FFDB00A5-D0CE-49EC-8668-C18F9984F8E8}"/>
                </a:ext>
              </a:extLst>
            </p:cNvPr>
            <p:cNvPicPr>
              <a:picLocks noChangeAspect="1"/>
            </p:cNvPicPr>
            <p:nvPr/>
          </p:nvPicPr>
          <p:blipFill>
            <a:blip r:embed="rId2"/>
            <a:stretch>
              <a:fillRect/>
            </a:stretch>
          </p:blipFill>
          <p:spPr>
            <a:xfrm>
              <a:off x="5971000" y="1704284"/>
              <a:ext cx="6168445" cy="4125040"/>
            </a:xfrm>
            <a:prstGeom prst="rect">
              <a:avLst/>
            </a:prstGeom>
            <a:ln w="19050">
              <a:solidFill>
                <a:srgbClr val="FF0000"/>
              </a:solidFill>
            </a:ln>
          </p:spPr>
        </p:pic>
        <p:sp>
          <p:nvSpPr>
            <p:cNvPr id="10" name="TextBox 9">
              <a:extLst>
                <a:ext uri="{FF2B5EF4-FFF2-40B4-BE49-F238E27FC236}">
                  <a16:creationId xmlns:a16="http://schemas.microsoft.com/office/drawing/2014/main" id="{9AEA7CF1-37E2-4CF5-8259-5ED54AA01562}"/>
                </a:ext>
              </a:extLst>
            </p:cNvPr>
            <p:cNvSpPr txBox="1"/>
            <p:nvPr/>
          </p:nvSpPr>
          <p:spPr>
            <a:xfrm>
              <a:off x="6998576" y="5970346"/>
              <a:ext cx="4205452" cy="369332"/>
            </a:xfrm>
            <a:prstGeom prst="rect">
              <a:avLst/>
            </a:prstGeom>
            <a:noFill/>
          </p:spPr>
          <p:txBody>
            <a:bodyPr wrap="square">
              <a:spAutoFit/>
            </a:bodyPr>
            <a:lstStyle/>
            <a:p>
              <a:r>
                <a:rPr lang="en-US" b="1" u="sng"/>
                <a:t>The MVC request and response flow</a:t>
              </a:r>
            </a:p>
          </p:txBody>
        </p:sp>
      </p:grpSp>
    </p:spTree>
    <p:extLst>
      <p:ext uri="{BB962C8B-B14F-4D97-AF65-F5344CB8AC3E}">
        <p14:creationId xmlns:p14="http://schemas.microsoft.com/office/powerpoint/2010/main" val="210941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Introducing the MVC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86056" y="1467797"/>
            <a:ext cx="12278056"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Controllers</a:t>
            </a:r>
            <a:r>
              <a:rPr lang="en-US" sz="2600">
                <a:solidFill>
                  <a:srgbClr val="111111"/>
                </a:solidFill>
                <a:latin typeface="+mj-lt"/>
              </a:rPr>
              <a:t> are responsible for handling any user interactions and requests, processing any logic that is required to fulfill the request, and ultimately, returning a response to the user. In other words, controllers orchestrate the flow of logic</a:t>
            </a:r>
          </a:p>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Models</a:t>
            </a:r>
            <a:r>
              <a:rPr lang="en-US" sz="2600">
                <a:solidFill>
                  <a:srgbClr val="111111"/>
                </a:solidFill>
                <a:latin typeface="+mj-lt"/>
              </a:rPr>
              <a:t> are components that actually implement domain-specific logic. Often, models contain entity objects, our business logic, and data access code that retrieves and stores data. We should consider separating our business logic and data access layer to value the separation of concerns and single responsibility </a:t>
            </a:r>
            <a:endParaRPr lang="en-US" sz="2600" dirty="0">
              <a:solidFill>
                <a:srgbClr val="111111"/>
              </a:solidFill>
              <a:latin typeface="+mj-lt"/>
            </a:endParaRPr>
          </a:p>
        </p:txBody>
      </p:sp>
    </p:spTree>
    <p:extLst>
      <p:ext uri="{BB962C8B-B14F-4D97-AF65-F5344CB8AC3E}">
        <p14:creationId xmlns:p14="http://schemas.microsoft.com/office/powerpoint/2010/main" val="87676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Introducing the MVC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19787" y="1511612"/>
            <a:ext cx="12091714"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Views</a:t>
            </a:r>
            <a:r>
              <a:rPr lang="en-US" sz="2600">
                <a:solidFill>
                  <a:srgbClr val="111111"/>
                </a:solidFill>
                <a:latin typeface="+mj-lt"/>
              </a:rPr>
              <a:t> are components that make up our UI or page. Typically, views are just Razor files (.cshtml) that contain HTML, CSS, JavaScript, and C#-embedded code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simply a class that houses some properties that are only needed for the view. ViewModel is optional because we can technically return a model to a view directly. It enables us to expose only the data that need instead of returning all data from entity object via models</a:t>
            </a:r>
            <a:endParaRPr lang="en-US" sz="2600" dirty="0">
              <a:solidFill>
                <a:srgbClr val="111111"/>
              </a:solidFill>
              <a:latin typeface="+mj-lt"/>
            </a:endParaRPr>
          </a:p>
        </p:txBody>
      </p:sp>
    </p:spTree>
    <p:extLst>
      <p:ext uri="{BB962C8B-B14F-4D97-AF65-F5344CB8AC3E}">
        <p14:creationId xmlns:p14="http://schemas.microsoft.com/office/powerpoint/2010/main" val="329860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634425-B07F-468C-BB74-87BC08A519FC}"/>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33BFA76E-FF82-430A-BEB2-6A0FDA600BFE}"/>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10" name="Title 1">
            <a:extLst>
              <a:ext uri="{FF2B5EF4-FFF2-40B4-BE49-F238E27FC236}">
                <a16:creationId xmlns:a16="http://schemas.microsoft.com/office/drawing/2014/main" id="{4CF5F3EA-0323-4EC6-B88E-FD63425DBA49}"/>
              </a:ext>
            </a:extLst>
          </p:cNvPr>
          <p:cNvSpPr>
            <a:spLocks noGrp="1"/>
          </p:cNvSpPr>
          <p:nvPr>
            <p:ph type="title"/>
          </p:nvPr>
        </p:nvSpPr>
        <p:spPr>
          <a:xfrm>
            <a:off x="396764" y="720006"/>
            <a:ext cx="11154104" cy="575433"/>
          </a:xfrm>
        </p:spPr>
        <p:txBody>
          <a:bodyPr>
            <a:noAutofit/>
          </a:bodyPr>
          <a:lstStyle/>
          <a:p>
            <a:r>
              <a:rPr lang="en-US" sz="4000" b="1"/>
              <a:t>How MVC Pattern works in ASP.NET Core</a:t>
            </a:r>
          </a:p>
        </p:txBody>
      </p:sp>
      <p:pic>
        <p:nvPicPr>
          <p:cNvPr id="12" name="Picture 11">
            <a:extLst>
              <a:ext uri="{FF2B5EF4-FFF2-40B4-BE49-F238E27FC236}">
                <a16:creationId xmlns:a16="http://schemas.microsoft.com/office/drawing/2014/main" id="{6CA2C6CA-1859-485A-AB58-A0BB2B8C080E}"/>
              </a:ext>
            </a:extLst>
          </p:cNvPr>
          <p:cNvPicPr>
            <a:picLocks noChangeAspect="1"/>
          </p:cNvPicPr>
          <p:nvPr/>
        </p:nvPicPr>
        <p:blipFill>
          <a:blip r:embed="rId2"/>
          <a:stretch>
            <a:fillRect/>
          </a:stretch>
        </p:blipFill>
        <p:spPr>
          <a:xfrm>
            <a:off x="578607" y="1671963"/>
            <a:ext cx="11166912" cy="4320046"/>
          </a:xfrm>
          <a:prstGeom prst="rect">
            <a:avLst/>
          </a:prstGeom>
        </p:spPr>
      </p:pic>
    </p:spTree>
    <p:extLst>
      <p:ext uri="{BB962C8B-B14F-4D97-AF65-F5344CB8AC3E}">
        <p14:creationId xmlns:p14="http://schemas.microsoft.com/office/powerpoint/2010/main" val="69256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634425-B07F-468C-BB74-87BC08A519FC}"/>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33BFA76E-FF82-430A-BEB2-6A0FDA600BFE}"/>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4CF5F3EA-0323-4EC6-B88E-FD63425DBA49}"/>
              </a:ext>
            </a:extLst>
          </p:cNvPr>
          <p:cNvSpPr>
            <a:spLocks noGrp="1"/>
          </p:cNvSpPr>
          <p:nvPr>
            <p:ph type="title"/>
          </p:nvPr>
        </p:nvSpPr>
        <p:spPr>
          <a:xfrm>
            <a:off x="302173" y="747024"/>
            <a:ext cx="9777248" cy="571447"/>
          </a:xfrm>
        </p:spPr>
        <p:txBody>
          <a:bodyPr>
            <a:noAutofit/>
          </a:bodyPr>
          <a:lstStyle/>
          <a:p>
            <a:r>
              <a:rPr lang="en-US" sz="4000" b="1"/>
              <a:t>ASP.NET Core MVC Request Life Cycle</a:t>
            </a:r>
          </a:p>
        </p:txBody>
      </p:sp>
      <p:pic>
        <p:nvPicPr>
          <p:cNvPr id="3" name="Picture 2">
            <a:extLst>
              <a:ext uri="{FF2B5EF4-FFF2-40B4-BE49-F238E27FC236}">
                <a16:creationId xmlns:a16="http://schemas.microsoft.com/office/drawing/2014/main" id="{5CEEA422-32D7-423C-9030-53FD9ECF60CE}"/>
              </a:ext>
            </a:extLst>
          </p:cNvPr>
          <p:cNvPicPr>
            <a:picLocks noChangeAspect="1"/>
          </p:cNvPicPr>
          <p:nvPr/>
        </p:nvPicPr>
        <p:blipFill>
          <a:blip r:embed="rId2"/>
          <a:stretch>
            <a:fillRect/>
          </a:stretch>
        </p:blipFill>
        <p:spPr>
          <a:xfrm>
            <a:off x="838200" y="1615827"/>
            <a:ext cx="10231353" cy="4783606"/>
          </a:xfrm>
          <a:prstGeom prst="rect">
            <a:avLst/>
          </a:prstGeom>
        </p:spPr>
      </p:pic>
    </p:spTree>
    <p:extLst>
      <p:ext uri="{BB962C8B-B14F-4D97-AF65-F5344CB8AC3E}">
        <p14:creationId xmlns:p14="http://schemas.microsoft.com/office/powerpoint/2010/main" val="304569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01: Create ASP.NET Core MVC Project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39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Rectangle 1">
            <a:extLst>
              <a:ext uri="{FF2B5EF4-FFF2-40B4-BE49-F238E27FC236}">
                <a16:creationId xmlns:a16="http://schemas.microsoft.com/office/drawing/2014/main" id="{4BB036DE-7B6E-487D-86F8-2AB9E78B0003}"/>
              </a:ext>
            </a:extLst>
          </p:cNvPr>
          <p:cNvSpPr>
            <a:spLocks noChangeArrowheads="1"/>
          </p:cNvSpPr>
          <p:nvPr/>
        </p:nvSpPr>
        <p:spPr bwMode="auto">
          <a:xfrm>
            <a:off x="291921" y="736830"/>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1" name="Picture 10">
            <a:extLst>
              <a:ext uri="{FF2B5EF4-FFF2-40B4-BE49-F238E27FC236}">
                <a16:creationId xmlns:a16="http://schemas.microsoft.com/office/drawing/2014/main" id="{D7632C23-F694-475E-AFC3-F1E545270B55}"/>
              </a:ext>
            </a:extLst>
          </p:cNvPr>
          <p:cNvPicPr>
            <a:picLocks noChangeAspect="1"/>
          </p:cNvPicPr>
          <p:nvPr/>
        </p:nvPicPr>
        <p:blipFill>
          <a:blip r:embed="rId3"/>
          <a:stretch>
            <a:fillRect/>
          </a:stretch>
        </p:blipFill>
        <p:spPr>
          <a:xfrm>
            <a:off x="374940" y="1217587"/>
            <a:ext cx="7757832" cy="5159187"/>
          </a:xfrm>
          <a:prstGeom prst="rect">
            <a:avLst/>
          </a:prstGeom>
        </p:spPr>
      </p:pic>
      <p:sp>
        <p:nvSpPr>
          <p:cNvPr id="14" name="Rectangle 13">
            <a:extLst>
              <a:ext uri="{FF2B5EF4-FFF2-40B4-BE49-F238E27FC236}">
                <a16:creationId xmlns:a16="http://schemas.microsoft.com/office/drawing/2014/main" id="{06C82DA9-1DE9-44AE-856D-FF2950191BF3}"/>
              </a:ext>
            </a:extLst>
          </p:cNvPr>
          <p:cNvSpPr/>
          <p:nvPr/>
        </p:nvSpPr>
        <p:spPr>
          <a:xfrm>
            <a:off x="2940262" y="1505060"/>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EF958A-4122-47AF-974A-80243DDB6D97}"/>
              </a:ext>
            </a:extLst>
          </p:cNvPr>
          <p:cNvSpPr/>
          <p:nvPr/>
        </p:nvSpPr>
        <p:spPr>
          <a:xfrm>
            <a:off x="2833234" y="2481320"/>
            <a:ext cx="4986463" cy="1155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5FABF4C-BB76-4201-A341-DB16429BB1CA}"/>
              </a:ext>
            </a:extLst>
          </p:cNvPr>
          <p:cNvSpPr/>
          <p:nvPr/>
        </p:nvSpPr>
        <p:spPr>
          <a:xfrm>
            <a:off x="5188818" y="115399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0" name="Straight Arrow Connector 19">
            <a:extLst>
              <a:ext uri="{FF2B5EF4-FFF2-40B4-BE49-F238E27FC236}">
                <a16:creationId xmlns:a16="http://schemas.microsoft.com/office/drawing/2014/main" id="{091A4ACC-EF02-437E-BE3C-E67B38E7DD13}"/>
              </a:ext>
            </a:extLst>
          </p:cNvPr>
          <p:cNvCxnSpPr>
            <a:cxnSpLocks/>
          </p:cNvCxnSpPr>
          <p:nvPr/>
        </p:nvCxnSpPr>
        <p:spPr>
          <a:xfrm flipH="1">
            <a:off x="4186731" y="153659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2" name="Group 11">
            <a:extLst>
              <a:ext uri="{FF2B5EF4-FFF2-40B4-BE49-F238E27FC236}">
                <a16:creationId xmlns:a16="http://schemas.microsoft.com/office/drawing/2014/main" id="{4106450D-18B7-4C6B-9930-A3F2FB177218}"/>
              </a:ext>
            </a:extLst>
          </p:cNvPr>
          <p:cNvGrpSpPr/>
          <p:nvPr/>
        </p:nvGrpSpPr>
        <p:grpSpPr>
          <a:xfrm>
            <a:off x="7819697" y="1911865"/>
            <a:ext cx="1762143" cy="766775"/>
            <a:chOff x="7667449" y="1976961"/>
            <a:chExt cx="1762143" cy="766775"/>
          </a:xfrm>
        </p:grpSpPr>
        <p:sp>
          <p:nvSpPr>
            <p:cNvPr id="18" name="Oval 17">
              <a:extLst>
                <a:ext uri="{FF2B5EF4-FFF2-40B4-BE49-F238E27FC236}">
                  <a16:creationId xmlns:a16="http://schemas.microsoft.com/office/drawing/2014/main" id="{2BBCA9B0-5591-4EEB-AC5A-F8671F0D88A3}"/>
                </a:ext>
              </a:extLst>
            </p:cNvPr>
            <p:cNvSpPr/>
            <p:nvPr/>
          </p:nvSpPr>
          <p:spPr>
            <a:xfrm>
              <a:off x="8795110" y="197696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21" name="Straight Arrow Connector 20">
              <a:extLst>
                <a:ext uri="{FF2B5EF4-FFF2-40B4-BE49-F238E27FC236}">
                  <a16:creationId xmlns:a16="http://schemas.microsoft.com/office/drawing/2014/main" id="{932502FE-3416-4954-A6F9-DCBA1BE7692B}"/>
                </a:ext>
              </a:extLst>
            </p:cNvPr>
            <p:cNvCxnSpPr>
              <a:cxnSpLocks/>
            </p:cNvCxnSpPr>
            <p:nvPr/>
          </p:nvCxnSpPr>
          <p:spPr>
            <a:xfrm flipH="1">
              <a:off x="7667449" y="239298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43019B4F-B455-4FBC-8E80-1A40924D14FF}"/>
              </a:ext>
            </a:extLst>
          </p:cNvPr>
          <p:cNvGrpSpPr/>
          <p:nvPr/>
        </p:nvGrpSpPr>
        <p:grpSpPr>
          <a:xfrm>
            <a:off x="7130802" y="5206707"/>
            <a:ext cx="2003940" cy="1198426"/>
            <a:chOff x="7551468" y="5089000"/>
            <a:chExt cx="2003940" cy="1198426"/>
          </a:xfrm>
        </p:grpSpPr>
        <p:sp>
          <p:nvSpPr>
            <p:cNvPr id="16" name="Rectangle 15">
              <a:extLst>
                <a:ext uri="{FF2B5EF4-FFF2-40B4-BE49-F238E27FC236}">
                  <a16:creationId xmlns:a16="http://schemas.microsoft.com/office/drawing/2014/main" id="{6CD6AAF8-BDCA-4BB4-9BAE-E7BECF5D0DAA}"/>
                </a:ext>
              </a:extLst>
            </p:cNvPr>
            <p:cNvSpPr/>
            <p:nvPr/>
          </p:nvSpPr>
          <p:spPr>
            <a:xfrm>
              <a:off x="7551468" y="5919018"/>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FC299E6-AD1E-41EC-B413-AD2F94F80EFE}"/>
                </a:ext>
              </a:extLst>
            </p:cNvPr>
            <p:cNvSpPr/>
            <p:nvPr/>
          </p:nvSpPr>
          <p:spPr>
            <a:xfrm>
              <a:off x="8920926" y="508900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2" name="Straight Arrow Connector 21">
              <a:extLst>
                <a:ext uri="{FF2B5EF4-FFF2-40B4-BE49-F238E27FC236}">
                  <a16:creationId xmlns:a16="http://schemas.microsoft.com/office/drawing/2014/main" id="{46BAD276-C108-4F42-A1AB-80F11638485A}"/>
                </a:ext>
              </a:extLst>
            </p:cNvPr>
            <p:cNvCxnSpPr>
              <a:cxnSpLocks/>
              <a:stCxn id="19" idx="3"/>
            </p:cNvCxnSpPr>
            <p:nvPr/>
          </p:nvCxnSpPr>
          <p:spPr>
            <a:xfrm flipH="1">
              <a:off x="8044068" y="5593792"/>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49269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5" name="Rectangle 1">
            <a:extLst>
              <a:ext uri="{FF2B5EF4-FFF2-40B4-BE49-F238E27FC236}">
                <a16:creationId xmlns:a16="http://schemas.microsoft.com/office/drawing/2014/main" id="{6EDDC695-958D-4730-9397-B8975047E8A7}"/>
              </a:ext>
            </a:extLst>
          </p:cNvPr>
          <p:cNvSpPr>
            <a:spLocks noChangeArrowheads="1"/>
          </p:cNvSpPr>
          <p:nvPr/>
        </p:nvSpPr>
        <p:spPr bwMode="auto">
          <a:xfrm>
            <a:off x="291921" y="577333"/>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MyWebApp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6" name="Picture 5">
            <a:extLst>
              <a:ext uri="{FF2B5EF4-FFF2-40B4-BE49-F238E27FC236}">
                <a16:creationId xmlns:a16="http://schemas.microsoft.com/office/drawing/2014/main" id="{55F500F6-92F2-4D59-8735-122BBC74F30F}"/>
              </a:ext>
            </a:extLst>
          </p:cNvPr>
          <p:cNvPicPr>
            <a:picLocks noChangeAspect="1"/>
          </p:cNvPicPr>
          <p:nvPr/>
        </p:nvPicPr>
        <p:blipFill>
          <a:blip r:embed="rId3"/>
          <a:stretch>
            <a:fillRect/>
          </a:stretch>
        </p:blipFill>
        <p:spPr>
          <a:xfrm>
            <a:off x="1786641" y="1043171"/>
            <a:ext cx="8124613" cy="5427018"/>
          </a:xfrm>
          <a:prstGeom prst="rect">
            <a:avLst/>
          </a:prstGeom>
        </p:spPr>
      </p:pic>
      <p:grpSp>
        <p:nvGrpSpPr>
          <p:cNvPr id="7" name="Group 6">
            <a:extLst>
              <a:ext uri="{FF2B5EF4-FFF2-40B4-BE49-F238E27FC236}">
                <a16:creationId xmlns:a16="http://schemas.microsoft.com/office/drawing/2014/main" id="{08C0ABD5-A71D-45EE-BCCD-85B24B0786B0}"/>
              </a:ext>
            </a:extLst>
          </p:cNvPr>
          <p:cNvGrpSpPr/>
          <p:nvPr/>
        </p:nvGrpSpPr>
        <p:grpSpPr>
          <a:xfrm>
            <a:off x="3303832" y="1848955"/>
            <a:ext cx="1693837" cy="627346"/>
            <a:chOff x="3037453" y="2763356"/>
            <a:chExt cx="1693837" cy="627346"/>
          </a:xfrm>
        </p:grpSpPr>
        <p:sp>
          <p:nvSpPr>
            <p:cNvPr id="10" name="Oval 9">
              <a:extLst>
                <a:ext uri="{FF2B5EF4-FFF2-40B4-BE49-F238E27FC236}">
                  <a16:creationId xmlns:a16="http://schemas.microsoft.com/office/drawing/2014/main" id="{B2976B1C-3FA6-4EBD-B7C3-E7151D5C9BE3}"/>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1" name="Straight Arrow Connector 10">
              <a:extLst>
                <a:ext uri="{FF2B5EF4-FFF2-40B4-BE49-F238E27FC236}">
                  <a16:creationId xmlns:a16="http://schemas.microsoft.com/office/drawing/2014/main" id="{1D1D5E8B-F354-48EB-AB9C-51750EE50CEB}"/>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2" name="Group 11">
            <a:extLst>
              <a:ext uri="{FF2B5EF4-FFF2-40B4-BE49-F238E27FC236}">
                <a16:creationId xmlns:a16="http://schemas.microsoft.com/office/drawing/2014/main" id="{A5E24736-1D6B-496C-97DC-8E7F1AC4E81D}"/>
              </a:ext>
            </a:extLst>
          </p:cNvPr>
          <p:cNvGrpSpPr/>
          <p:nvPr/>
        </p:nvGrpSpPr>
        <p:grpSpPr>
          <a:xfrm>
            <a:off x="1854921" y="2529031"/>
            <a:ext cx="3155886" cy="889458"/>
            <a:chOff x="1575404" y="2763356"/>
            <a:chExt cx="3155886" cy="889458"/>
          </a:xfrm>
        </p:grpSpPr>
        <p:sp>
          <p:nvSpPr>
            <p:cNvPr id="13" name="Rectangle 12">
              <a:extLst>
                <a:ext uri="{FF2B5EF4-FFF2-40B4-BE49-F238E27FC236}">
                  <a16:creationId xmlns:a16="http://schemas.microsoft.com/office/drawing/2014/main" id="{948075B5-EC14-4B1A-BB9C-B19AC34506C9}"/>
                </a:ext>
              </a:extLst>
            </p:cNvPr>
            <p:cNvSpPr/>
            <p:nvPr/>
          </p:nvSpPr>
          <p:spPr>
            <a:xfrm>
              <a:off x="1575404" y="3287689"/>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D25626-49F8-4C24-BC57-DE242F8D424A}"/>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5" name="Straight Arrow Connector 14">
              <a:extLst>
                <a:ext uri="{FF2B5EF4-FFF2-40B4-BE49-F238E27FC236}">
                  <a16:creationId xmlns:a16="http://schemas.microsoft.com/office/drawing/2014/main" id="{8CD5E6A3-97FD-48FA-8182-29A642389187}"/>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6" name="Rectangle 15">
            <a:extLst>
              <a:ext uri="{FF2B5EF4-FFF2-40B4-BE49-F238E27FC236}">
                <a16:creationId xmlns:a16="http://schemas.microsoft.com/office/drawing/2014/main" id="{15E8D467-0559-4FCF-A512-D624D68B1BBA}"/>
              </a:ext>
            </a:extLst>
          </p:cNvPr>
          <p:cNvSpPr/>
          <p:nvPr/>
        </p:nvSpPr>
        <p:spPr>
          <a:xfrm>
            <a:off x="1835501" y="2333625"/>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2A67877-D4A8-4C26-9DEF-22E554AED8B4}"/>
              </a:ext>
            </a:extLst>
          </p:cNvPr>
          <p:cNvGrpSpPr/>
          <p:nvPr/>
        </p:nvGrpSpPr>
        <p:grpSpPr>
          <a:xfrm>
            <a:off x="8886344" y="5609834"/>
            <a:ext cx="2718747" cy="849845"/>
            <a:chOff x="1533365" y="2792459"/>
            <a:chExt cx="2718747" cy="849845"/>
          </a:xfrm>
        </p:grpSpPr>
        <p:sp>
          <p:nvSpPr>
            <p:cNvPr id="18" name="Rectangle 17">
              <a:extLst>
                <a:ext uri="{FF2B5EF4-FFF2-40B4-BE49-F238E27FC236}">
                  <a16:creationId xmlns:a16="http://schemas.microsoft.com/office/drawing/2014/main" id="{99D0B172-737A-489F-8DF0-4A08FAD34A72}"/>
                </a:ext>
              </a:extLst>
            </p:cNvPr>
            <p:cNvSpPr/>
            <p:nvPr/>
          </p:nvSpPr>
          <p:spPr>
            <a:xfrm>
              <a:off x="1533365" y="3277179"/>
              <a:ext cx="1033550"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20031D6-57CC-4346-BBAD-167111372E4B}"/>
                </a:ext>
              </a:extLst>
            </p:cNvPr>
            <p:cNvSpPr/>
            <p:nvPr/>
          </p:nvSpPr>
          <p:spPr>
            <a:xfrm>
              <a:off x="3591824" y="279245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0" name="Straight Arrow Connector 19">
              <a:extLst>
                <a:ext uri="{FF2B5EF4-FFF2-40B4-BE49-F238E27FC236}">
                  <a16:creationId xmlns:a16="http://schemas.microsoft.com/office/drawing/2014/main" id="{F3DE153D-60B7-4CEF-B780-5C7C3705D51D}"/>
                </a:ext>
              </a:extLst>
            </p:cNvPr>
            <p:cNvCxnSpPr>
              <a:cxnSpLocks/>
            </p:cNvCxnSpPr>
            <p:nvPr/>
          </p:nvCxnSpPr>
          <p:spPr>
            <a:xfrm flipH="1">
              <a:off x="2558275" y="3198073"/>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6834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ASP.NET Core Overview</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152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pic>
        <p:nvPicPr>
          <p:cNvPr id="5" name="Picture 4">
            <a:extLst>
              <a:ext uri="{FF2B5EF4-FFF2-40B4-BE49-F238E27FC236}">
                <a16:creationId xmlns:a16="http://schemas.microsoft.com/office/drawing/2014/main" id="{8AD0E5A7-6E0B-4591-869D-930220D17A9F}"/>
              </a:ext>
            </a:extLst>
          </p:cNvPr>
          <p:cNvPicPr>
            <a:picLocks noChangeAspect="1"/>
          </p:cNvPicPr>
          <p:nvPr/>
        </p:nvPicPr>
        <p:blipFill>
          <a:blip r:embed="rId3"/>
          <a:stretch>
            <a:fillRect/>
          </a:stretch>
        </p:blipFill>
        <p:spPr>
          <a:xfrm>
            <a:off x="2209463" y="1124169"/>
            <a:ext cx="7773074" cy="5303980"/>
          </a:xfrm>
          <a:prstGeom prst="rect">
            <a:avLst/>
          </a:prstGeom>
        </p:spPr>
      </p:pic>
      <p:sp>
        <p:nvSpPr>
          <p:cNvPr id="7" name="Rectangle 1">
            <a:extLst>
              <a:ext uri="{FF2B5EF4-FFF2-40B4-BE49-F238E27FC236}">
                <a16:creationId xmlns:a16="http://schemas.microsoft.com/office/drawing/2014/main" id="{6B1D3D64-CF28-4BD5-89A9-940D9841A761}"/>
              </a:ext>
            </a:extLst>
          </p:cNvPr>
          <p:cNvSpPr>
            <a:spLocks noChangeArrowheads="1"/>
          </p:cNvSpPr>
          <p:nvPr/>
        </p:nvSpPr>
        <p:spPr bwMode="auto">
          <a:xfrm>
            <a:off x="291921" y="673766"/>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Config as follows then click </a:t>
            </a:r>
            <a:r>
              <a:rPr lang="en-US" altLang="en-US" sz="2600" b="1">
                <a:latin typeface="+mj-lt"/>
              </a:rPr>
              <a:t>Create</a:t>
            </a:r>
          </a:p>
        </p:txBody>
      </p:sp>
      <p:grpSp>
        <p:nvGrpSpPr>
          <p:cNvPr id="9" name="Group 8">
            <a:extLst>
              <a:ext uri="{FF2B5EF4-FFF2-40B4-BE49-F238E27FC236}">
                <a16:creationId xmlns:a16="http://schemas.microsoft.com/office/drawing/2014/main" id="{890827CA-AFFF-4A8B-A796-604EA98971AC}"/>
              </a:ext>
            </a:extLst>
          </p:cNvPr>
          <p:cNvGrpSpPr/>
          <p:nvPr/>
        </p:nvGrpSpPr>
        <p:grpSpPr>
          <a:xfrm>
            <a:off x="2296360" y="1929942"/>
            <a:ext cx="3155886" cy="889458"/>
            <a:chOff x="1575404" y="2763356"/>
            <a:chExt cx="3155886" cy="889458"/>
          </a:xfrm>
        </p:grpSpPr>
        <p:sp>
          <p:nvSpPr>
            <p:cNvPr id="10" name="Rectangle 9">
              <a:extLst>
                <a:ext uri="{FF2B5EF4-FFF2-40B4-BE49-F238E27FC236}">
                  <a16:creationId xmlns:a16="http://schemas.microsoft.com/office/drawing/2014/main" id="{CD5666D6-C592-4C18-AB7F-E852833B484E}"/>
                </a:ext>
              </a:extLst>
            </p:cNvPr>
            <p:cNvSpPr/>
            <p:nvPr/>
          </p:nvSpPr>
          <p:spPr>
            <a:xfrm>
              <a:off x="1575404" y="3287689"/>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B354C61-36C8-498F-B94B-E791F5C9591E}"/>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12" name="Straight Arrow Connector 11">
              <a:extLst>
                <a:ext uri="{FF2B5EF4-FFF2-40B4-BE49-F238E27FC236}">
                  <a16:creationId xmlns:a16="http://schemas.microsoft.com/office/drawing/2014/main" id="{25535F39-37FB-4668-8AD3-056DDF4D2D23}"/>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0A569924-B090-4255-A7B0-464D33E91BA3}"/>
              </a:ext>
            </a:extLst>
          </p:cNvPr>
          <p:cNvGrpSpPr/>
          <p:nvPr/>
        </p:nvGrpSpPr>
        <p:grpSpPr>
          <a:xfrm>
            <a:off x="2254310" y="2981927"/>
            <a:ext cx="3197936" cy="788629"/>
            <a:chOff x="1564894" y="3142682"/>
            <a:chExt cx="3197936" cy="788629"/>
          </a:xfrm>
        </p:grpSpPr>
        <p:sp>
          <p:nvSpPr>
            <p:cNvPr id="14" name="Rectangle 13">
              <a:extLst>
                <a:ext uri="{FF2B5EF4-FFF2-40B4-BE49-F238E27FC236}">
                  <a16:creationId xmlns:a16="http://schemas.microsoft.com/office/drawing/2014/main" id="{4F9646D8-F9AD-4A3F-83A1-2F1169E1FBBC}"/>
                </a:ext>
              </a:extLst>
            </p:cNvPr>
            <p:cNvSpPr/>
            <p:nvPr/>
          </p:nvSpPr>
          <p:spPr>
            <a:xfrm>
              <a:off x="1564894" y="3329729"/>
              <a:ext cx="1481469" cy="6015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92418E-8F68-4502-8483-53FC9CBE7E6D}"/>
                </a:ext>
              </a:extLst>
            </p:cNvPr>
            <p:cNvSpPr/>
            <p:nvPr/>
          </p:nvSpPr>
          <p:spPr>
            <a:xfrm>
              <a:off x="4102542" y="3142682"/>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cxnSp>
          <p:nvCxnSpPr>
            <p:cNvPr id="16" name="Straight Arrow Connector 15">
              <a:extLst>
                <a:ext uri="{FF2B5EF4-FFF2-40B4-BE49-F238E27FC236}">
                  <a16:creationId xmlns:a16="http://schemas.microsoft.com/office/drawing/2014/main" id="{83C3F010-C188-4755-AF50-46044A75933F}"/>
                </a:ext>
              </a:extLst>
            </p:cNvPr>
            <p:cNvCxnSpPr>
              <a:cxnSpLocks/>
            </p:cNvCxnSpPr>
            <p:nvPr/>
          </p:nvCxnSpPr>
          <p:spPr>
            <a:xfrm flipH="1">
              <a:off x="3068993" y="3548296"/>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7" name="Group 16">
            <a:extLst>
              <a:ext uri="{FF2B5EF4-FFF2-40B4-BE49-F238E27FC236}">
                <a16:creationId xmlns:a16="http://schemas.microsoft.com/office/drawing/2014/main" id="{66BEECA3-FB6B-4C3B-8FF5-2F31C4D46549}"/>
              </a:ext>
            </a:extLst>
          </p:cNvPr>
          <p:cNvGrpSpPr/>
          <p:nvPr/>
        </p:nvGrpSpPr>
        <p:grpSpPr>
          <a:xfrm>
            <a:off x="9004584" y="5422285"/>
            <a:ext cx="2230974" cy="1005864"/>
            <a:chOff x="1543874" y="2646950"/>
            <a:chExt cx="2230974" cy="1005864"/>
          </a:xfrm>
        </p:grpSpPr>
        <p:sp>
          <p:nvSpPr>
            <p:cNvPr id="18" name="Rectangle 17">
              <a:extLst>
                <a:ext uri="{FF2B5EF4-FFF2-40B4-BE49-F238E27FC236}">
                  <a16:creationId xmlns:a16="http://schemas.microsoft.com/office/drawing/2014/main" id="{0FE96E23-ED1A-4861-8DC6-8254F41F76F1}"/>
                </a:ext>
              </a:extLst>
            </p:cNvPr>
            <p:cNvSpPr/>
            <p:nvPr/>
          </p:nvSpPr>
          <p:spPr>
            <a:xfrm>
              <a:off x="1543874" y="3287689"/>
              <a:ext cx="1033551"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C42F6B-A2EE-4DCA-8702-9E5B780AB793}"/>
                </a:ext>
              </a:extLst>
            </p:cNvPr>
            <p:cNvSpPr/>
            <p:nvPr/>
          </p:nvSpPr>
          <p:spPr>
            <a:xfrm>
              <a:off x="3114560" y="2646950"/>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9</a:t>
              </a:r>
            </a:p>
          </p:txBody>
        </p:sp>
        <p:cxnSp>
          <p:nvCxnSpPr>
            <p:cNvPr id="20" name="Straight Arrow Connector 19">
              <a:extLst>
                <a:ext uri="{FF2B5EF4-FFF2-40B4-BE49-F238E27FC236}">
                  <a16:creationId xmlns:a16="http://schemas.microsoft.com/office/drawing/2014/main" id="{13DE7A0C-D959-4003-BF5A-0B6E7891469C}"/>
                </a:ext>
              </a:extLst>
            </p:cNvPr>
            <p:cNvCxnSpPr>
              <a:cxnSpLocks/>
            </p:cNvCxnSpPr>
            <p:nvPr/>
          </p:nvCxnSpPr>
          <p:spPr>
            <a:xfrm flipH="1">
              <a:off x="2081011" y="3052564"/>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67290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7" name="Rectangle 1">
            <a:extLst>
              <a:ext uri="{FF2B5EF4-FFF2-40B4-BE49-F238E27FC236}">
                <a16:creationId xmlns:a16="http://schemas.microsoft.com/office/drawing/2014/main" id="{6B1D3D64-CF28-4BD5-89A9-940D9841A761}"/>
              </a:ext>
            </a:extLst>
          </p:cNvPr>
          <p:cNvSpPr>
            <a:spLocks noChangeArrowheads="1"/>
          </p:cNvSpPr>
          <p:nvPr/>
        </p:nvSpPr>
        <p:spPr bwMode="auto">
          <a:xfrm>
            <a:off x="291921" y="673766"/>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Press Ctrl+F5 to run project</a:t>
            </a:r>
            <a:endParaRPr lang="en-US" altLang="en-US" sz="2600" b="1">
              <a:latin typeface="+mj-lt"/>
            </a:endParaRPr>
          </a:p>
        </p:txBody>
      </p:sp>
      <p:pic>
        <p:nvPicPr>
          <p:cNvPr id="21" name="Picture 20">
            <a:extLst>
              <a:ext uri="{FF2B5EF4-FFF2-40B4-BE49-F238E27FC236}">
                <a16:creationId xmlns:a16="http://schemas.microsoft.com/office/drawing/2014/main" id="{765DAFC9-4DF5-4C67-8223-708C4D3F3E80}"/>
              </a:ext>
            </a:extLst>
          </p:cNvPr>
          <p:cNvPicPr>
            <a:picLocks noChangeAspect="1"/>
          </p:cNvPicPr>
          <p:nvPr/>
        </p:nvPicPr>
        <p:blipFill>
          <a:blip r:embed="rId3"/>
          <a:stretch>
            <a:fillRect/>
          </a:stretch>
        </p:blipFill>
        <p:spPr>
          <a:xfrm>
            <a:off x="1333779" y="1425101"/>
            <a:ext cx="9524441" cy="4881077"/>
          </a:xfrm>
          <a:prstGeom prst="rect">
            <a:avLst/>
          </a:prstGeom>
        </p:spPr>
      </p:pic>
    </p:spTree>
    <p:extLst>
      <p:ext uri="{BB962C8B-B14F-4D97-AF65-F5344CB8AC3E}">
        <p14:creationId xmlns:p14="http://schemas.microsoft.com/office/powerpoint/2010/main" val="399154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pic>
        <p:nvPicPr>
          <p:cNvPr id="5" name="Picture 4">
            <a:extLst>
              <a:ext uri="{FF2B5EF4-FFF2-40B4-BE49-F238E27FC236}">
                <a16:creationId xmlns:a16="http://schemas.microsoft.com/office/drawing/2014/main" id="{3FFBAD3B-86A3-49D5-B456-13C522DBC8FA}"/>
              </a:ext>
            </a:extLst>
          </p:cNvPr>
          <p:cNvPicPr>
            <a:picLocks noChangeAspect="1"/>
          </p:cNvPicPr>
          <p:nvPr/>
        </p:nvPicPr>
        <p:blipFill>
          <a:blip r:embed="rId3"/>
          <a:stretch>
            <a:fillRect/>
          </a:stretch>
        </p:blipFill>
        <p:spPr>
          <a:xfrm>
            <a:off x="1167960" y="1384871"/>
            <a:ext cx="4175236" cy="4995885"/>
          </a:xfrm>
          <a:prstGeom prst="rect">
            <a:avLst/>
          </a:prstGeom>
        </p:spPr>
      </p:pic>
      <p:grpSp>
        <p:nvGrpSpPr>
          <p:cNvPr id="14" name="Group 13">
            <a:extLst>
              <a:ext uri="{FF2B5EF4-FFF2-40B4-BE49-F238E27FC236}">
                <a16:creationId xmlns:a16="http://schemas.microsoft.com/office/drawing/2014/main" id="{A7552483-388C-47E3-9797-6D50F02AB1FC}"/>
              </a:ext>
            </a:extLst>
          </p:cNvPr>
          <p:cNvGrpSpPr/>
          <p:nvPr/>
        </p:nvGrpSpPr>
        <p:grpSpPr>
          <a:xfrm>
            <a:off x="6734503" y="1384871"/>
            <a:ext cx="4411484" cy="4995885"/>
            <a:chOff x="6734503" y="1384871"/>
            <a:chExt cx="4411484" cy="4995885"/>
          </a:xfrm>
        </p:grpSpPr>
        <p:pic>
          <p:nvPicPr>
            <p:cNvPr id="10" name="Picture 9">
              <a:extLst>
                <a:ext uri="{FF2B5EF4-FFF2-40B4-BE49-F238E27FC236}">
                  <a16:creationId xmlns:a16="http://schemas.microsoft.com/office/drawing/2014/main" id="{3805F418-294A-4013-9B76-9984562A23DC}"/>
                </a:ext>
              </a:extLst>
            </p:cNvPr>
            <p:cNvPicPr>
              <a:picLocks noChangeAspect="1"/>
            </p:cNvPicPr>
            <p:nvPr/>
          </p:nvPicPr>
          <p:blipFill>
            <a:blip r:embed="rId4"/>
            <a:stretch>
              <a:fillRect/>
            </a:stretch>
          </p:blipFill>
          <p:spPr>
            <a:xfrm>
              <a:off x="6734503" y="1384871"/>
              <a:ext cx="4411484" cy="4995885"/>
            </a:xfrm>
            <a:prstGeom prst="rect">
              <a:avLst/>
            </a:prstGeom>
          </p:spPr>
        </p:pic>
        <p:sp>
          <p:nvSpPr>
            <p:cNvPr id="11" name="Rectangle 10">
              <a:extLst>
                <a:ext uri="{FF2B5EF4-FFF2-40B4-BE49-F238E27FC236}">
                  <a16:creationId xmlns:a16="http://schemas.microsoft.com/office/drawing/2014/main" id="{EE3BB025-F995-4393-897F-AB87EE3A5718}"/>
                </a:ext>
              </a:extLst>
            </p:cNvPr>
            <p:cNvSpPr/>
            <p:nvPr/>
          </p:nvSpPr>
          <p:spPr>
            <a:xfrm>
              <a:off x="7094231" y="1418178"/>
              <a:ext cx="2270486"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14E8C7-7D52-47FC-B60B-310859CCC031}"/>
                </a:ext>
              </a:extLst>
            </p:cNvPr>
            <p:cNvSpPr/>
            <p:nvPr/>
          </p:nvSpPr>
          <p:spPr>
            <a:xfrm>
              <a:off x="7094233" y="2220443"/>
              <a:ext cx="2270484"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244F67-A4A2-47E6-AB20-A85534C2E4E9}"/>
                </a:ext>
              </a:extLst>
            </p:cNvPr>
            <p:cNvSpPr/>
            <p:nvPr/>
          </p:nvSpPr>
          <p:spPr>
            <a:xfrm>
              <a:off x="7094232" y="3042000"/>
              <a:ext cx="2270484"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425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0144" y="1468147"/>
            <a:ext cx="12314184" cy="483209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Connected Services</a:t>
            </a:r>
            <a:r>
              <a:rPr lang="en-US" sz="2600">
                <a:solidFill>
                  <a:srgbClr val="111111"/>
                </a:solidFill>
                <a:latin typeface="+mj-lt"/>
              </a:rPr>
              <a:t>: This allows us to connect to services such as Application Insights, Azure Storage, mobile, and other ASP.NET Core services that our  application depends on, without we have to manually configure their connection and configurations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Dependencies</a:t>
            </a:r>
            <a:r>
              <a:rPr lang="en-US" sz="2600">
                <a:solidFill>
                  <a:srgbClr val="111111"/>
                </a:solidFill>
                <a:latin typeface="+mj-lt"/>
              </a:rPr>
              <a:t>: This is where project dependencies are located, such as NuGet packages, external assemblies, the SDK, and framework dependencies needed for the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b="1">
                <a:solidFill>
                  <a:srgbClr val="111111"/>
                </a:solidFill>
                <a:latin typeface="+mj-lt"/>
              </a:rPr>
              <a:t>Properties</a:t>
            </a:r>
            <a:r>
              <a:rPr lang="en-US" sz="2400">
                <a:solidFill>
                  <a:srgbClr val="111111"/>
                </a:solidFill>
                <a:latin typeface="+mj-lt"/>
              </a:rPr>
              <a:t>: This folder contains the </a:t>
            </a:r>
            <a:r>
              <a:rPr lang="en-US" sz="2400" i="1">
                <a:solidFill>
                  <a:srgbClr val="111111"/>
                </a:solidFill>
                <a:latin typeface="+mj-lt"/>
              </a:rPr>
              <a:t>launchSettings.json </a:t>
            </a:r>
            <a:r>
              <a:rPr lang="en-US" sz="2400">
                <a:solidFill>
                  <a:srgbClr val="111111"/>
                </a:solidFill>
                <a:latin typeface="+mj-lt"/>
              </a:rPr>
              <a:t>file, where you can define application variables and profiles for running the app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b="1">
                <a:solidFill>
                  <a:srgbClr val="111111"/>
                </a:solidFill>
                <a:latin typeface="+mj-lt"/>
              </a:rPr>
              <a:t>wwwroot</a:t>
            </a:r>
            <a:r>
              <a:rPr lang="en-US" sz="2400">
                <a:solidFill>
                  <a:srgbClr val="111111"/>
                </a:solidFill>
                <a:latin typeface="+mj-lt"/>
              </a:rPr>
              <a:t>: This folder contains all your static files, which will be served directly to the clients, including HTML, CSS, images, and JavaScript files</a:t>
            </a:r>
            <a:endParaRPr lang="en-US" sz="2600" dirty="0">
              <a:solidFill>
                <a:srgbClr val="111111"/>
              </a:solidFill>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6181" y="1560631"/>
            <a:ext cx="12086897"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appsettings.json</a:t>
            </a:r>
            <a:r>
              <a:rPr lang="en-US" sz="2600">
                <a:solidFill>
                  <a:srgbClr val="111111"/>
                </a:solidFill>
                <a:latin typeface="+mj-lt"/>
              </a:rPr>
              <a:t>: This is where we configure application-specific settings. Keep in mind though that sensitive data should not be added to this file. We should consider storing secrets and sensitive information in a vault or secrets manager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Program.cs</a:t>
            </a:r>
            <a:r>
              <a:rPr lang="en-US" sz="2600">
                <a:solidFill>
                  <a:srgbClr val="111111"/>
                </a:solidFill>
                <a:latin typeface="+mj-lt"/>
              </a:rPr>
              <a:t>: This file is the main entry point for the application. This is where we build the host for application. By default, the ASP.NET Core app builds a generic host that encapsulates all framework services needed to run the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Startup.cs</a:t>
            </a:r>
            <a:r>
              <a:rPr lang="en-US" sz="2600">
                <a:solidFill>
                  <a:srgbClr val="111111"/>
                </a:solidFill>
                <a:latin typeface="+mj-lt"/>
              </a:rPr>
              <a:t>: This file is the heart of any .NET application. This is where we configure the services and dependencies required for application</a:t>
            </a:r>
            <a:endParaRPr lang="en-US" sz="2600" dirty="0">
              <a:solidFill>
                <a:srgbClr val="111111"/>
              </a:solidFill>
              <a:latin typeface="+mj-lt"/>
            </a:endParaRPr>
          </a:p>
        </p:txBody>
      </p:sp>
    </p:spTree>
    <p:extLst>
      <p:ext uri="{BB962C8B-B14F-4D97-AF65-F5344CB8AC3E}">
        <p14:creationId xmlns:p14="http://schemas.microsoft.com/office/powerpoint/2010/main" val="1234396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0515" y="1370614"/>
            <a:ext cx="12128938" cy="3883114"/>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The Controllers folder </a:t>
            </a:r>
            <a:r>
              <a:rPr lang="en-US" sz="2600">
                <a:solidFill>
                  <a:srgbClr val="111111"/>
                </a:solidFill>
                <a:latin typeface="+mj-lt"/>
              </a:rPr>
              <a:t>is where the ASP.NET Core MVC and API implementations (and the routing engine) expect that the controllers for application are placed</a:t>
            </a:r>
          </a:p>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The Views folder </a:t>
            </a:r>
            <a:r>
              <a:rPr lang="en-US" sz="2600">
                <a:solidFill>
                  <a:srgbClr val="111111"/>
                </a:solidFill>
                <a:latin typeface="+mj-lt"/>
              </a:rPr>
              <a:t>is where the views for the application are stored. Each controller gets its own folder under the main Views folder named after the controller name (minus the Controller suffix). The action methods will render views in their controller’s folder by default</a:t>
            </a:r>
          </a:p>
          <a:p>
            <a:pPr marL="514350" indent="-230188" algn="just">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the Views/Home folder holds all the views for the HomeController controller class</a:t>
            </a:r>
          </a:p>
        </p:txBody>
      </p:sp>
      <p:sp>
        <p:nvSpPr>
          <p:cNvPr id="7" name="TextBox 6">
            <a:extLst>
              <a:ext uri="{FF2B5EF4-FFF2-40B4-BE49-F238E27FC236}">
                <a16:creationId xmlns:a16="http://schemas.microsoft.com/office/drawing/2014/main" id="{3A8D839F-A67F-4540-8882-7D6AA179C318}"/>
              </a:ext>
            </a:extLst>
          </p:cNvPr>
          <p:cNvSpPr txBox="1"/>
          <p:nvPr/>
        </p:nvSpPr>
        <p:spPr>
          <a:xfrm>
            <a:off x="-9238" y="5207879"/>
            <a:ext cx="12086897"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t>The Shared Folder:</a:t>
            </a:r>
            <a:r>
              <a:rPr lang="en-US" sz="2600"/>
              <a:t> This folder is accessible to all controllers and their action methods. After searching the folder named for the controller, if the view can’t be found, then the Shared folder is searched for the view</a:t>
            </a:r>
          </a:p>
        </p:txBody>
      </p:sp>
    </p:spTree>
    <p:extLst>
      <p:ext uri="{BB962C8B-B14F-4D97-AF65-F5344CB8AC3E}">
        <p14:creationId xmlns:p14="http://schemas.microsoft.com/office/powerpoint/2010/main" val="979051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Controller Class</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60512" y="1350642"/>
            <a:ext cx="12086897" cy="89255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t>Controller class inherited from the ControllerBase class</a:t>
            </a:r>
          </a:p>
          <a:p>
            <a:pPr marL="342900" indent="-342900" algn="just">
              <a:buClr>
                <a:srgbClr val="973735"/>
              </a:buClr>
              <a:buSzPct val="50000"/>
              <a:buFont typeface="Wingdings" pitchFamily="2" charset="2"/>
              <a:buChar char="u"/>
              <a:tabLst>
                <a:tab pos="241300" algn="l"/>
              </a:tabLst>
              <a:defRPr/>
            </a:pPr>
            <a:endParaRPr lang="en-US" sz="2600"/>
          </a:p>
        </p:txBody>
      </p:sp>
      <p:graphicFrame>
        <p:nvGraphicFramePr>
          <p:cNvPr id="8" name="Table 7">
            <a:extLst>
              <a:ext uri="{FF2B5EF4-FFF2-40B4-BE49-F238E27FC236}">
                <a16:creationId xmlns:a16="http://schemas.microsoft.com/office/drawing/2014/main" id="{DE5C6A44-54BF-4325-A4F2-A7E3672AC0D4}"/>
              </a:ext>
            </a:extLst>
          </p:cNvPr>
          <p:cNvGraphicFramePr>
            <a:graphicFrameLocks noGrp="1"/>
          </p:cNvGraphicFramePr>
          <p:nvPr>
            <p:extLst>
              <p:ext uri="{D42A27DB-BD31-4B8C-83A1-F6EECF244321}">
                <p14:modId xmlns:p14="http://schemas.microsoft.com/office/powerpoint/2010/main" val="897130308"/>
              </p:ext>
            </p:extLst>
          </p:nvPr>
        </p:nvGraphicFramePr>
        <p:xfrm>
          <a:off x="132091" y="2228854"/>
          <a:ext cx="11954806" cy="4199818"/>
        </p:xfrm>
        <a:graphic>
          <a:graphicData uri="http://schemas.openxmlformats.org/drawingml/2006/table">
            <a:tbl>
              <a:tblPr firstRow="1" bandRow="1">
                <a:tableStyleId>{5C22544A-7EE6-4342-B048-85BDC9FD1C3A}</a:tableStyleId>
              </a:tblPr>
              <a:tblGrid>
                <a:gridCol w="3229945">
                  <a:extLst>
                    <a:ext uri="{9D8B030D-6E8A-4147-A177-3AD203B41FA5}">
                      <a16:colId xmlns:a16="http://schemas.microsoft.com/office/drawing/2014/main" val="20000"/>
                    </a:ext>
                  </a:extLst>
                </a:gridCol>
                <a:gridCol w="8724861">
                  <a:extLst>
                    <a:ext uri="{9D8B030D-6E8A-4147-A177-3AD203B41FA5}">
                      <a16:colId xmlns:a16="http://schemas.microsoft.com/office/drawing/2014/main" val="20001"/>
                    </a:ext>
                  </a:extLst>
                </a:gridCol>
              </a:tblGrid>
              <a:tr h="406242">
                <a:tc>
                  <a:txBody>
                    <a:bodyPr/>
                    <a:lstStyle/>
                    <a:p>
                      <a:r>
                        <a:rPr lang="en-US" sz="1800" b="1" kern="1200">
                          <a:solidFill>
                            <a:schemeClr val="lt1"/>
                          </a:solidFill>
                          <a:latin typeface="+mn-lt"/>
                          <a:ea typeface="+mn-ea"/>
                          <a:cs typeface="+mn-cs"/>
                        </a:rPr>
                        <a:t>Helper Method </a:t>
                      </a:r>
                      <a:endParaRPr lang="en-US" sz="1800" b="1" kern="1200" dirty="0">
                        <a:solidFill>
                          <a:schemeClr val="lt1"/>
                        </a:solidFill>
                        <a:latin typeface="+mn-lt"/>
                        <a:ea typeface="+mn-ea"/>
                        <a:cs typeface="+mn-cs"/>
                      </a:endParaRPr>
                    </a:p>
                  </a:txBody>
                  <a:tcPr/>
                </a:tc>
                <a:tc>
                  <a:txBody>
                    <a:bodyPr/>
                    <a:lstStyle/>
                    <a:p>
                      <a:r>
                        <a:rPr lang="en-US" sz="1800"/>
                        <a:t>Description</a:t>
                      </a:r>
                      <a:endParaRPr lang="en-US" sz="1800" dirty="0"/>
                    </a:p>
                  </a:txBody>
                  <a:tcPr/>
                </a:tc>
                <a:extLst>
                  <a:ext uri="{0D108BD9-81ED-4DB2-BD59-A6C34878D82A}">
                    <a16:rowId xmlns:a16="http://schemas.microsoft.com/office/drawing/2014/main" val="10000"/>
                  </a:ext>
                </a:extLst>
              </a:tr>
              <a:tr h="430017">
                <a:tc>
                  <a:txBody>
                    <a:bodyPr/>
                    <a:lstStyle/>
                    <a:p>
                      <a:r>
                        <a:rPr lang="en-US"/>
                        <a:t>ViewData/TempData/ViewBag</a:t>
                      </a:r>
                      <a:endParaRPr lang="en-US" sz="1800" dirty="0"/>
                    </a:p>
                  </a:txBody>
                  <a:tcPr/>
                </a:tc>
                <a:tc>
                  <a:txBody>
                    <a:bodyPr/>
                    <a:lstStyle/>
                    <a:p>
                      <a:pPr algn="just"/>
                      <a:r>
                        <a:rPr lang="en-US"/>
                        <a:t>Provide data to the view through the ViewDataDictionary, TempDataDictionary, and dynamic ViewBag transport</a:t>
                      </a:r>
                      <a:endParaRPr lang="en-US" sz="1800" dirty="0"/>
                    </a:p>
                  </a:txBody>
                  <a:tcPr/>
                </a:tc>
                <a:extLst>
                  <a:ext uri="{0D108BD9-81ED-4DB2-BD59-A6C34878D82A}">
                    <a16:rowId xmlns:a16="http://schemas.microsoft.com/office/drawing/2014/main" val="10001"/>
                  </a:ext>
                </a:extLst>
              </a:tr>
              <a:tr h="406242">
                <a:tc>
                  <a:txBody>
                    <a:bodyPr/>
                    <a:lstStyle/>
                    <a:p>
                      <a:r>
                        <a:rPr lang="en-US"/>
                        <a:t>View</a:t>
                      </a:r>
                      <a:endParaRPr lang="en-US" sz="1800" dirty="0"/>
                    </a:p>
                  </a:txBody>
                  <a:tcPr/>
                </a:tc>
                <a:tc>
                  <a:txBody>
                    <a:bodyPr/>
                    <a:lstStyle/>
                    <a:p>
                      <a:pPr algn="just"/>
                      <a:r>
                        <a:rPr lang="en-US"/>
                        <a:t>Returns a ViewResult (derived from ActionResult) as the HTTP response. Defaults to view of the same name as the action method, with the option of specifying a specific view. All options allow specifying a ViewModel that is strongly typed and sent to the View</a:t>
                      </a:r>
                      <a:endParaRPr lang="en-US" sz="1800" dirty="0"/>
                    </a:p>
                  </a:txBody>
                  <a:tcPr/>
                </a:tc>
                <a:extLst>
                  <a:ext uri="{0D108BD9-81ED-4DB2-BD59-A6C34878D82A}">
                    <a16:rowId xmlns:a16="http://schemas.microsoft.com/office/drawing/2014/main" val="10002"/>
                  </a:ext>
                </a:extLst>
              </a:tr>
              <a:tr h="402396">
                <a:tc>
                  <a:txBody>
                    <a:bodyPr/>
                    <a:lstStyle/>
                    <a:p>
                      <a:r>
                        <a:rPr lang="en-US"/>
                        <a:t>PartialView</a:t>
                      </a:r>
                      <a:endParaRPr lang="en-US" sz="1800" dirty="0"/>
                    </a:p>
                  </a:txBody>
                  <a:tcPr/>
                </a:tc>
                <a:tc>
                  <a:txBody>
                    <a:bodyPr/>
                    <a:lstStyle/>
                    <a:p>
                      <a:pPr algn="just"/>
                      <a:r>
                        <a:rPr lang="en-US"/>
                        <a:t>Returns a PartialViewResult to the response pipeline</a:t>
                      </a:r>
                      <a:endParaRPr lang="en-US" sz="1800" dirty="0"/>
                    </a:p>
                  </a:txBody>
                  <a:tcPr/>
                </a:tc>
                <a:extLst>
                  <a:ext uri="{0D108BD9-81ED-4DB2-BD59-A6C34878D82A}">
                    <a16:rowId xmlns:a16="http://schemas.microsoft.com/office/drawing/2014/main" val="10003"/>
                  </a:ext>
                </a:extLst>
              </a:tr>
              <a:tr h="357352">
                <a:tc>
                  <a:txBody>
                    <a:bodyPr/>
                    <a:lstStyle/>
                    <a:p>
                      <a:r>
                        <a:rPr lang="en-US"/>
                        <a:t>ViewComponent</a:t>
                      </a:r>
                      <a:endParaRPr lang="en-US" sz="1800" dirty="0"/>
                    </a:p>
                  </a:txBody>
                  <a:tcPr/>
                </a:tc>
                <a:tc>
                  <a:txBody>
                    <a:bodyPr/>
                    <a:lstStyle/>
                    <a:p>
                      <a:pPr algn="just"/>
                      <a:r>
                        <a:rPr lang="en-US"/>
                        <a:t>Returns a ViewComponentResult to the response pipeline</a:t>
                      </a:r>
                      <a:endParaRPr lang="en-US" sz="1800" dirty="0"/>
                    </a:p>
                  </a:txBody>
                  <a:tcPr/>
                </a:tc>
                <a:extLst>
                  <a:ext uri="{0D108BD9-81ED-4DB2-BD59-A6C34878D82A}">
                    <a16:rowId xmlns:a16="http://schemas.microsoft.com/office/drawing/2014/main" val="10004"/>
                  </a:ext>
                </a:extLst>
              </a:tr>
              <a:tr h="401496">
                <a:tc>
                  <a:txBody>
                    <a:bodyPr/>
                    <a:lstStyle/>
                    <a:p>
                      <a:r>
                        <a:rPr lang="en-US"/>
                        <a:t>Json</a:t>
                      </a:r>
                      <a:endParaRPr lang="en-US" sz="1800" dirty="0"/>
                    </a:p>
                  </a:txBody>
                  <a:tcPr/>
                </a:tc>
                <a:tc>
                  <a:txBody>
                    <a:bodyPr/>
                    <a:lstStyle/>
                    <a:p>
                      <a:pPr algn="just"/>
                      <a:r>
                        <a:rPr lang="en-US"/>
                        <a:t>Returns a JsonResult containing an object serialized as JSON as the response</a:t>
                      </a:r>
                      <a:endParaRPr lang="en-US" sz="1800" dirty="0"/>
                    </a:p>
                  </a:txBody>
                  <a:tcPr/>
                </a:tc>
                <a:extLst>
                  <a:ext uri="{0D108BD9-81ED-4DB2-BD59-A6C34878D82A}">
                    <a16:rowId xmlns:a16="http://schemas.microsoft.com/office/drawing/2014/main" val="10005"/>
                  </a:ext>
                </a:extLst>
              </a:tr>
              <a:tr h="388882">
                <a:tc>
                  <a:txBody>
                    <a:bodyPr/>
                    <a:lstStyle/>
                    <a:p>
                      <a:r>
                        <a:rPr lang="en-US"/>
                        <a:t>OnActionExecuting</a:t>
                      </a:r>
                      <a:endParaRPr lang="en-US" sz="1800" dirty="0"/>
                    </a:p>
                  </a:txBody>
                  <a:tcPr/>
                </a:tc>
                <a:tc>
                  <a:txBody>
                    <a:bodyPr/>
                    <a:lstStyle/>
                    <a:p>
                      <a:pPr algn="just"/>
                      <a:r>
                        <a:rPr lang="en-US"/>
                        <a:t>Executes before an action method executes</a:t>
                      </a:r>
                      <a:endParaRPr lang="en-US" sz="1800" dirty="0"/>
                    </a:p>
                  </a:txBody>
                  <a:tcPr/>
                </a:tc>
                <a:extLst>
                  <a:ext uri="{0D108BD9-81ED-4DB2-BD59-A6C34878D82A}">
                    <a16:rowId xmlns:a16="http://schemas.microsoft.com/office/drawing/2014/main" val="10006"/>
                  </a:ext>
                </a:extLst>
              </a:tr>
              <a:tr h="406242">
                <a:tc>
                  <a:txBody>
                    <a:bodyPr/>
                    <a:lstStyle/>
                    <a:p>
                      <a:r>
                        <a:rPr lang="en-US"/>
                        <a:t>OnActionExecuted</a:t>
                      </a:r>
                      <a:endParaRPr lang="en-US" sz="1800" dirty="0"/>
                    </a:p>
                  </a:txBody>
                  <a:tcPr/>
                </a:tc>
                <a:tc>
                  <a:txBody>
                    <a:bodyPr/>
                    <a:lstStyle/>
                    <a:p>
                      <a:pPr algn="just"/>
                      <a:r>
                        <a:rPr lang="en-US"/>
                        <a:t>Executes after an action method executes</a:t>
                      </a:r>
                      <a:endParaRPr lang="en-US" sz="1800" dirty="0"/>
                    </a:p>
                  </a:txBody>
                  <a:tcPr/>
                </a:tc>
                <a:extLst>
                  <a:ext uri="{0D108BD9-81ED-4DB2-BD59-A6C34878D82A}">
                    <a16:rowId xmlns:a16="http://schemas.microsoft.com/office/drawing/2014/main" val="1417710831"/>
                  </a:ext>
                </a:extLst>
              </a:tr>
            </a:tbl>
          </a:graphicData>
        </a:graphic>
      </p:graphicFrame>
      <p:sp>
        <p:nvSpPr>
          <p:cNvPr id="10" name="TextBox 9">
            <a:extLst>
              <a:ext uri="{FF2B5EF4-FFF2-40B4-BE49-F238E27FC236}">
                <a16:creationId xmlns:a16="http://schemas.microsoft.com/office/drawing/2014/main" id="{BE8DCCE1-74B7-4690-AA72-70E73F70836A}"/>
              </a:ext>
            </a:extLst>
          </p:cNvPr>
          <p:cNvSpPr txBox="1"/>
          <p:nvPr/>
        </p:nvSpPr>
        <p:spPr>
          <a:xfrm>
            <a:off x="52551" y="1787682"/>
            <a:ext cx="12086897" cy="446276"/>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Some of the Helper Methods Provided by the Controller Class:</a:t>
            </a:r>
          </a:p>
        </p:txBody>
      </p:sp>
    </p:spTree>
    <p:extLst>
      <p:ext uri="{BB962C8B-B14F-4D97-AF65-F5344CB8AC3E}">
        <p14:creationId xmlns:p14="http://schemas.microsoft.com/office/powerpoint/2010/main" val="2193905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Controllers</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59123" y="1374312"/>
            <a:ext cx="12335205" cy="249299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Controller in MVC architecture handles any incoming URL request and the name of the controller class must be suffixed with the name </a:t>
            </a:r>
            <a:r>
              <a:rPr lang="en-US" sz="2600" b="1">
                <a:solidFill>
                  <a:srgbClr val="111111"/>
                </a:solidFill>
                <a:latin typeface="+mj-lt"/>
              </a:rPr>
              <a:t>Controller</a:t>
            </a:r>
          </a:p>
          <a:p>
            <a:pPr marL="342900" indent="-342900">
              <a:buClr>
                <a:srgbClr val="973735"/>
              </a:buClr>
              <a:buSzPct val="50000"/>
              <a:buFont typeface="Wingdings" pitchFamily="2" charset="2"/>
              <a:buChar char="u"/>
              <a:tabLst>
                <a:tab pos="241300" algn="l"/>
              </a:tabLst>
              <a:defRPr/>
            </a:pPr>
            <a:r>
              <a:rPr lang="en-US" sz="2600">
                <a:solidFill>
                  <a:srgbClr val="111111"/>
                </a:solidFill>
                <a:latin typeface="+mj-lt"/>
              </a:rPr>
              <a:t>Controllers in ASP.NET MVC inherited from the </a:t>
            </a:r>
            <a:r>
              <a:rPr lang="en-US" sz="2600" b="1">
                <a:solidFill>
                  <a:srgbClr val="111111"/>
                </a:solidFill>
                <a:latin typeface="+mj-lt"/>
              </a:rPr>
              <a:t>Controller class</a:t>
            </a:r>
            <a:endParaRPr lang="en-US" sz="260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Controller class contains public methods called </a:t>
            </a:r>
            <a:r>
              <a:rPr lang="en-US" sz="2600" b="1">
                <a:solidFill>
                  <a:srgbClr val="111111"/>
                </a:solidFill>
                <a:latin typeface="+mj-lt"/>
              </a:rPr>
              <a:t>Action</a:t>
            </a:r>
            <a:r>
              <a:rPr lang="en-US" sz="2600">
                <a:solidFill>
                  <a:srgbClr val="111111"/>
                </a:solidFill>
                <a:latin typeface="+mj-lt"/>
              </a:rPr>
              <a:t> methods. Controller and its action method handles incoming browser requests, retrieves necessary model data and returns appropriate responses</a:t>
            </a:r>
          </a:p>
        </p:txBody>
      </p:sp>
      <p:pic>
        <p:nvPicPr>
          <p:cNvPr id="10" name="Picture 9">
            <a:extLst>
              <a:ext uri="{FF2B5EF4-FFF2-40B4-BE49-F238E27FC236}">
                <a16:creationId xmlns:a16="http://schemas.microsoft.com/office/drawing/2014/main" id="{0CC9A13B-B5D7-42F4-8EB5-DC8F0FBFAA33}"/>
              </a:ext>
            </a:extLst>
          </p:cNvPr>
          <p:cNvPicPr>
            <a:picLocks noChangeAspect="1"/>
          </p:cNvPicPr>
          <p:nvPr/>
        </p:nvPicPr>
        <p:blipFill>
          <a:blip r:embed="rId3"/>
          <a:stretch>
            <a:fillRect/>
          </a:stretch>
        </p:blipFill>
        <p:spPr>
          <a:xfrm>
            <a:off x="3025619" y="3940366"/>
            <a:ext cx="6023788" cy="2364895"/>
          </a:xfrm>
          <a:prstGeom prst="rect">
            <a:avLst/>
          </a:prstGeom>
        </p:spPr>
      </p:pic>
    </p:spTree>
    <p:extLst>
      <p:ext uri="{BB962C8B-B14F-4D97-AF65-F5344CB8AC3E}">
        <p14:creationId xmlns:p14="http://schemas.microsoft.com/office/powerpoint/2010/main" val="1608833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Action Method</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48728" y="1402059"/>
            <a:ext cx="12086897" cy="189539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All the public methods of the Controller class are called Action methods. They are like any other normal methods with the following restrictions:</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must be public. It cannot be private or protected</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cannot be a static method</a:t>
            </a:r>
          </a:p>
        </p:txBody>
      </p:sp>
      <p:grpSp>
        <p:nvGrpSpPr>
          <p:cNvPr id="6" name="Group 5">
            <a:extLst>
              <a:ext uri="{FF2B5EF4-FFF2-40B4-BE49-F238E27FC236}">
                <a16:creationId xmlns:a16="http://schemas.microsoft.com/office/drawing/2014/main" id="{B327B989-8EAF-4DB9-96B2-64F71BFD93FB}"/>
              </a:ext>
            </a:extLst>
          </p:cNvPr>
          <p:cNvGrpSpPr/>
          <p:nvPr/>
        </p:nvGrpSpPr>
        <p:grpSpPr>
          <a:xfrm>
            <a:off x="2529947" y="3914355"/>
            <a:ext cx="7132106" cy="1738574"/>
            <a:chOff x="2529947" y="4280115"/>
            <a:chExt cx="7132106" cy="1738574"/>
          </a:xfrm>
        </p:grpSpPr>
        <p:pic>
          <p:nvPicPr>
            <p:cNvPr id="5" name="Picture 4">
              <a:extLst>
                <a:ext uri="{FF2B5EF4-FFF2-40B4-BE49-F238E27FC236}">
                  <a16:creationId xmlns:a16="http://schemas.microsoft.com/office/drawing/2014/main" id="{64B7614B-BF3C-4D0A-B5AA-88CDB16482DC}"/>
                </a:ext>
              </a:extLst>
            </p:cNvPr>
            <p:cNvPicPr>
              <a:picLocks noChangeAspect="1"/>
            </p:cNvPicPr>
            <p:nvPr/>
          </p:nvPicPr>
          <p:blipFill>
            <a:blip r:embed="rId3"/>
            <a:stretch>
              <a:fillRect/>
            </a:stretch>
          </p:blipFill>
          <p:spPr>
            <a:xfrm>
              <a:off x="2529947" y="4280115"/>
              <a:ext cx="7132106" cy="1738574"/>
            </a:xfrm>
            <a:prstGeom prst="rect">
              <a:avLst/>
            </a:prstGeom>
          </p:spPr>
        </p:pic>
        <p:sp>
          <p:nvSpPr>
            <p:cNvPr id="10" name="Rectangle 9">
              <a:extLst>
                <a:ext uri="{FF2B5EF4-FFF2-40B4-BE49-F238E27FC236}">
                  <a16:creationId xmlns:a16="http://schemas.microsoft.com/office/drawing/2014/main" id="{51BDC652-A1DB-4752-B001-1646E01ED5A4}"/>
                </a:ext>
              </a:extLst>
            </p:cNvPr>
            <p:cNvSpPr/>
            <p:nvPr/>
          </p:nvSpPr>
          <p:spPr>
            <a:xfrm>
              <a:off x="3037239" y="4784277"/>
              <a:ext cx="4908582"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AB1E1-0BA7-4BD5-BF21-C2996532A3D7}"/>
                </a:ext>
              </a:extLst>
            </p:cNvPr>
            <p:cNvSpPr/>
            <p:nvPr/>
          </p:nvSpPr>
          <p:spPr>
            <a:xfrm>
              <a:off x="3031243" y="5407829"/>
              <a:ext cx="663080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3327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Action Method</a:t>
            </a:r>
            <a:endParaRPr lang="en-US" sz="4000" b="1" dirty="0"/>
          </a:p>
        </p:txBody>
      </p:sp>
      <p:graphicFrame>
        <p:nvGraphicFramePr>
          <p:cNvPr id="8" name="Table 7">
            <a:extLst>
              <a:ext uri="{FF2B5EF4-FFF2-40B4-BE49-F238E27FC236}">
                <a16:creationId xmlns:a16="http://schemas.microsoft.com/office/drawing/2014/main" id="{1A2CCD60-A4DA-4E88-8E47-CA868936D2B8}"/>
              </a:ext>
            </a:extLst>
          </p:cNvPr>
          <p:cNvGraphicFramePr>
            <a:graphicFrameLocks noGrp="1"/>
          </p:cNvGraphicFramePr>
          <p:nvPr>
            <p:extLst>
              <p:ext uri="{D42A27DB-BD31-4B8C-83A1-F6EECF244321}">
                <p14:modId xmlns:p14="http://schemas.microsoft.com/office/powerpoint/2010/main" val="3097472238"/>
              </p:ext>
            </p:extLst>
          </p:nvPr>
        </p:nvGraphicFramePr>
        <p:xfrm>
          <a:off x="118597" y="2132416"/>
          <a:ext cx="11954806" cy="4205321"/>
        </p:xfrm>
        <a:graphic>
          <a:graphicData uri="http://schemas.openxmlformats.org/drawingml/2006/table">
            <a:tbl>
              <a:tblPr firstRow="1" bandRow="1">
                <a:tableStyleId>{5C22544A-7EE6-4342-B048-85BDC9FD1C3A}</a:tableStyleId>
              </a:tblPr>
              <a:tblGrid>
                <a:gridCol w="3168157">
                  <a:extLst>
                    <a:ext uri="{9D8B030D-6E8A-4147-A177-3AD203B41FA5}">
                      <a16:colId xmlns:a16="http://schemas.microsoft.com/office/drawing/2014/main" val="20000"/>
                    </a:ext>
                  </a:extLst>
                </a:gridCol>
                <a:gridCol w="8786649">
                  <a:extLst>
                    <a:ext uri="{9D8B030D-6E8A-4147-A177-3AD203B41FA5}">
                      <a16:colId xmlns:a16="http://schemas.microsoft.com/office/drawing/2014/main" val="20001"/>
                    </a:ext>
                  </a:extLst>
                </a:gridCol>
              </a:tblGrid>
              <a:tr h="470772">
                <a:tc>
                  <a:txBody>
                    <a:bodyPr/>
                    <a:lstStyle/>
                    <a:p>
                      <a:r>
                        <a:rPr lang="en-US" sz="1800" b="1" kern="1200">
                          <a:solidFill>
                            <a:schemeClr val="lt1"/>
                          </a:solidFill>
                          <a:latin typeface="+mn-lt"/>
                          <a:ea typeface="+mn-ea"/>
                          <a:cs typeface="+mn-cs"/>
                        </a:rPr>
                        <a:t>Action Method </a:t>
                      </a:r>
                      <a:endParaRPr lang="en-US" sz="1800" b="1" kern="1200" dirty="0">
                        <a:solidFill>
                          <a:schemeClr val="lt1"/>
                        </a:solidFill>
                        <a:latin typeface="+mn-lt"/>
                        <a:ea typeface="+mn-ea"/>
                        <a:cs typeface="+mn-cs"/>
                      </a:endParaRPr>
                    </a:p>
                  </a:txBody>
                  <a:tcPr/>
                </a:tc>
                <a:tc>
                  <a:txBody>
                    <a:bodyPr/>
                    <a:lstStyle/>
                    <a:p>
                      <a:r>
                        <a:rPr lang="en-US" sz="1800"/>
                        <a:t>Description</a:t>
                      </a:r>
                      <a:endParaRPr lang="en-US" sz="1800" dirty="0"/>
                    </a:p>
                  </a:txBody>
                  <a:tcPr/>
                </a:tc>
                <a:extLst>
                  <a:ext uri="{0D108BD9-81ED-4DB2-BD59-A6C34878D82A}">
                    <a16:rowId xmlns:a16="http://schemas.microsoft.com/office/drawing/2014/main" val="10000"/>
                  </a:ext>
                </a:extLst>
              </a:tr>
              <a:tr h="498323">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IActionResult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Defines a contract that represents the result of an action method.</a:t>
                      </a:r>
                    </a:p>
                  </a:txBody>
                  <a:tcPr marL="9525" marR="9525" marT="9525" marB="9525" anchor="ctr"/>
                </a:tc>
                <a:extLst>
                  <a:ext uri="{0D108BD9-81ED-4DB2-BD59-A6C34878D82A}">
                    <a16:rowId xmlns:a16="http://schemas.microsoft.com/office/drawing/2014/main" val="157311480"/>
                  </a:ext>
                </a:extLst>
              </a:tr>
              <a:tr h="498323">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ActionResult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 default implementation of IActionResult</a:t>
                      </a:r>
                    </a:p>
                  </a:txBody>
                  <a:tcPr marL="9525" marR="9525" marT="9525" marB="9525" anchor="ctr"/>
                </a:tc>
                <a:extLst>
                  <a:ext uri="{0D108BD9-81ED-4DB2-BD59-A6C34878D82A}">
                    <a16:rowId xmlns:a16="http://schemas.microsoft.com/office/drawing/2014/main" val="10001"/>
                  </a:ext>
                </a:extLst>
              </a:tr>
              <a:tr h="4707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ContentResult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 text result</a:t>
                      </a:r>
                    </a:p>
                  </a:txBody>
                  <a:tcPr marL="9525" marR="9525" marT="9525" marB="9525" anchor="ctr"/>
                </a:tc>
                <a:extLst>
                  <a:ext uri="{0D108BD9-81ED-4DB2-BD59-A6C34878D82A}">
                    <a16:rowId xmlns:a16="http://schemas.microsoft.com/office/drawing/2014/main" val="10002"/>
                  </a:ext>
                </a:extLst>
              </a:tr>
              <a:tr h="466316">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EmptyResult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when executed will do nothing</a:t>
                      </a:r>
                    </a:p>
                  </a:txBody>
                  <a:tcPr marL="9525" marR="9525" marT="9525" marB="9525" anchor="ctr"/>
                </a:tc>
                <a:extLst>
                  <a:ext uri="{0D108BD9-81ED-4DB2-BD59-A6C34878D82A}">
                    <a16:rowId xmlns:a16="http://schemas.microsoft.com/office/drawing/2014/main" val="10003"/>
                  </a:ext>
                </a:extLst>
              </a:tr>
              <a:tr h="414116">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JsonResult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An action result which formats the given object as JSON</a:t>
                      </a:r>
                    </a:p>
                  </a:txBody>
                  <a:tcPr marL="9525" marR="9525" marT="9525" marB="9525" anchor="ctr"/>
                </a:tc>
                <a:extLst>
                  <a:ext uri="{0D108BD9-81ED-4DB2-BD59-A6C34878D82A}">
                    <a16:rowId xmlns:a16="http://schemas.microsoft.com/office/drawing/2014/main" val="10004"/>
                  </a:ext>
                </a:extLst>
              </a:tr>
              <a:tr h="4652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PartialViewResult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renders a partial view to the response</a:t>
                      </a:r>
                    </a:p>
                  </a:txBody>
                  <a:tcPr marL="9525" marR="9525" marT="9525" marB="9525" anchor="ctr"/>
                </a:tc>
                <a:extLst>
                  <a:ext uri="{0D108BD9-81ED-4DB2-BD59-A6C34878D82A}">
                    <a16:rowId xmlns:a16="http://schemas.microsoft.com/office/drawing/2014/main" val="10005"/>
                  </a:ext>
                </a:extLst>
              </a:tr>
              <a:tr h="450655">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ViewResult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renders a view to the response</a:t>
                      </a:r>
                    </a:p>
                  </a:txBody>
                  <a:tcPr marL="9525" marR="9525" marT="9525" marB="9525" anchor="ctr"/>
                </a:tc>
                <a:extLst>
                  <a:ext uri="{0D108BD9-81ED-4DB2-BD59-A6C34878D82A}">
                    <a16:rowId xmlns:a16="http://schemas.microsoft.com/office/drawing/2014/main" val="10006"/>
                  </a:ext>
                </a:extLst>
              </a:tr>
              <a:tr h="4707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ViewComponentResult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An IActionResult which renders a view component to the response</a:t>
                      </a:r>
                    </a:p>
                  </a:txBody>
                  <a:tcPr marL="9525" marR="9525" marT="9525" marB="9525" anchor="ctr"/>
                </a:tc>
                <a:extLst>
                  <a:ext uri="{0D108BD9-81ED-4DB2-BD59-A6C34878D82A}">
                    <a16:rowId xmlns:a16="http://schemas.microsoft.com/office/drawing/2014/main" val="1417710831"/>
                  </a:ext>
                </a:extLst>
              </a:tr>
            </a:tbl>
          </a:graphicData>
        </a:graphic>
      </p:graphicFrame>
      <p:sp>
        <p:nvSpPr>
          <p:cNvPr id="10" name="TextBox 9">
            <a:extLst>
              <a:ext uri="{FF2B5EF4-FFF2-40B4-BE49-F238E27FC236}">
                <a16:creationId xmlns:a16="http://schemas.microsoft.com/office/drawing/2014/main" id="{F4CC6428-031E-4D8C-B417-14997E2B83BD}"/>
              </a:ext>
            </a:extLst>
          </p:cNvPr>
          <p:cNvSpPr txBox="1"/>
          <p:nvPr/>
        </p:nvSpPr>
        <p:spPr>
          <a:xfrm>
            <a:off x="0" y="1511883"/>
            <a:ext cx="6117020"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Miscellaneous Action Results</a:t>
            </a:r>
            <a:endParaRPr lang="en-US"/>
          </a:p>
        </p:txBody>
      </p:sp>
    </p:spTree>
    <p:extLst>
      <p:ext uri="{BB962C8B-B14F-4D97-AF65-F5344CB8AC3E}">
        <p14:creationId xmlns:p14="http://schemas.microsoft.com/office/powerpoint/2010/main" val="404681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Introduction to ASP.NET</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46180" y="1520344"/>
            <a:ext cx="12136580"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ASP.NET is a web application framework designed and developed by Microsoft. ASP.NET is open source and a subset of the .NET Framework and successor of the classic ASP (Active Server Pages)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With version 1.0 of the .NET Framework, it was first released in January 2002. Before .NET and ASP.NET Web Form there was Classic ASP</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ASP.NET is built on the CLR (Common Language Runtime) which allows the programmers to execute its code using any .NET language (C#, VB etc.)</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It is specially designed to work with HTTP and for web developers to create dynamic web pages, web applications, web sites, and web services as it provides a good integration of HTML, CSS, and JavaScript</a:t>
            </a:r>
            <a:endParaRPr lang="en-US" sz="2600" dirty="0">
              <a:solidFill>
                <a:srgbClr val="212121"/>
              </a:solidFill>
            </a:endParaRPr>
          </a:p>
        </p:txBody>
      </p:sp>
    </p:spTree>
    <p:extLst>
      <p:ext uri="{BB962C8B-B14F-4D97-AF65-F5344CB8AC3E}">
        <p14:creationId xmlns:p14="http://schemas.microsoft.com/office/powerpoint/2010/main" val="2244987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Model</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43358" y="1458423"/>
            <a:ext cx="12139448"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in an MVC application represents the state of the application and any business logic or operations that should be performed by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Business logic should be encapsulated in the model, along with any implementation logic for persisting the state of the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Strongly-typed views typically use ViewModel types designed to contain the data to display on that view. The controller creates and populates these ViewModel instances from the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is divided several categories based on how and where they are used. The Three main distinctions are: </a:t>
            </a:r>
            <a:r>
              <a:rPr lang="en-US" sz="2600" b="1">
                <a:solidFill>
                  <a:srgbClr val="111111"/>
                </a:solidFill>
                <a:latin typeface="+mj-lt"/>
              </a:rPr>
              <a:t>Domain Model</a:t>
            </a:r>
            <a:r>
              <a:rPr lang="en-US" sz="2600">
                <a:solidFill>
                  <a:srgbClr val="111111"/>
                </a:solidFill>
                <a:latin typeface="+mj-lt"/>
              </a:rPr>
              <a:t>, </a:t>
            </a:r>
            <a:r>
              <a:rPr lang="en-US" sz="2600" b="1">
                <a:solidFill>
                  <a:srgbClr val="111111"/>
                </a:solidFill>
                <a:latin typeface="+mj-lt"/>
              </a:rPr>
              <a:t>View Model </a:t>
            </a:r>
            <a:r>
              <a:rPr lang="en-US" sz="2600">
                <a:solidFill>
                  <a:srgbClr val="111111"/>
                </a:solidFill>
                <a:latin typeface="+mj-lt"/>
              </a:rPr>
              <a:t>and </a:t>
            </a:r>
            <a:r>
              <a:rPr lang="en-US" sz="2600" b="1">
                <a:solidFill>
                  <a:srgbClr val="111111"/>
                </a:solidFill>
                <a:latin typeface="+mj-lt"/>
              </a:rPr>
              <a:t>Edit Model</a:t>
            </a:r>
          </a:p>
        </p:txBody>
      </p:sp>
    </p:spTree>
    <p:extLst>
      <p:ext uri="{BB962C8B-B14F-4D97-AF65-F5344CB8AC3E}">
        <p14:creationId xmlns:p14="http://schemas.microsoft.com/office/powerpoint/2010/main" val="2251105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View</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62345" y="1524583"/>
            <a:ext cx="12143509" cy="4739759"/>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View is responsible for rendering the model to the Users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Controller gets the request and executes the appropriate business logic and gets the required data (model) then delegates the responsibility of rendering the model to the View</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Responsibilities of the Views</a:t>
            </a:r>
          </a:p>
          <a:p>
            <a:pPr marL="514350" indent="-230188" fontAlgn="base">
              <a:spcBef>
                <a:spcPts val="1200"/>
              </a:spcBef>
              <a:spcAft>
                <a:spcPts val="1200"/>
              </a:spcAft>
              <a:buClr>
                <a:srgbClr val="973735"/>
              </a:buClr>
              <a:buSzPct val="70000"/>
              <a:buFont typeface="Wingdings" panose="05000000000000000000" pitchFamily="2" charset="2"/>
              <a:buChar char="§"/>
              <a:defRPr/>
            </a:pPr>
            <a:r>
              <a:rPr lang="en-US" sz="2300"/>
              <a:t>The rendering the data or model is the only responsibility of the View. The Views should not contain any logic and must not do any processing</a:t>
            </a:r>
          </a:p>
          <a:p>
            <a:pPr marL="514350" indent="-230188" fontAlgn="base">
              <a:spcBef>
                <a:spcPts val="1200"/>
              </a:spcBef>
              <a:spcAft>
                <a:spcPts val="1200"/>
              </a:spcAft>
              <a:buClr>
                <a:srgbClr val="973735"/>
              </a:buClr>
              <a:buSzPct val="70000"/>
              <a:buFont typeface="Wingdings" panose="05000000000000000000" pitchFamily="2" charset="2"/>
              <a:buChar char="§"/>
              <a:defRPr/>
            </a:pPr>
            <a:r>
              <a:rPr lang="en-US" sz="2300"/>
              <a:t>The View can use any format to return to the user. The format could be HTML, JSON, XML or any other format for the user to consume as the response to the web request</a:t>
            </a:r>
            <a:endParaRPr lang="en-US" sz="2600">
              <a:solidFill>
                <a:srgbClr val="111111"/>
              </a:solidFill>
              <a:latin typeface="+mj-lt"/>
            </a:endParaRPr>
          </a:p>
        </p:txBody>
      </p:sp>
    </p:spTree>
    <p:extLst>
      <p:ext uri="{BB962C8B-B14F-4D97-AF65-F5344CB8AC3E}">
        <p14:creationId xmlns:p14="http://schemas.microsoft.com/office/powerpoint/2010/main" val="4165161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02: Create Model-View-Controller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(Reuse Demo-01)</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0459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5" name="Title 4">
            <a:extLst>
              <a:ext uri="{FF2B5EF4-FFF2-40B4-BE49-F238E27FC236}">
                <a16:creationId xmlns:a16="http://schemas.microsoft.com/office/drawing/2014/main" id="{B4A7D093-F4B0-4400-88A8-59F4FFAEC557}"/>
              </a:ext>
            </a:extLst>
          </p:cNvPr>
          <p:cNvSpPr>
            <a:spLocks noGrp="1"/>
          </p:cNvSpPr>
          <p:nvPr>
            <p:ph type="title"/>
          </p:nvPr>
        </p:nvSpPr>
        <p:spPr>
          <a:xfrm>
            <a:off x="237275" y="714802"/>
            <a:ext cx="11910848" cy="575433"/>
          </a:xfrm>
        </p:spPr>
        <p:txBody>
          <a:bodyPr>
            <a:noAutofit/>
          </a:bodyPr>
          <a:lstStyle/>
          <a:p>
            <a:r>
              <a:rPr lang="en-US" sz="2200"/>
              <a:t>1.Right-click on </a:t>
            </a:r>
            <a:r>
              <a:rPr lang="en-US" sz="2200" b="1"/>
              <a:t>Model</a:t>
            </a:r>
            <a:r>
              <a:rPr lang="en-US" sz="2200"/>
              <a:t> folder | Add |  Class, named </a:t>
            </a:r>
            <a:r>
              <a:rPr lang="en-US" sz="2200" b="1"/>
              <a:t>HomeModel</a:t>
            </a:r>
            <a:r>
              <a:rPr lang="en-US" sz="2200"/>
              <a:t>.</a:t>
            </a:r>
            <a:r>
              <a:rPr lang="en-US" sz="2200" b="1"/>
              <a:t>cs</a:t>
            </a:r>
            <a:r>
              <a:rPr lang="en-US" sz="2200"/>
              <a:t> then write codes as follows:</a:t>
            </a:r>
          </a:p>
        </p:txBody>
      </p:sp>
      <p:sp>
        <p:nvSpPr>
          <p:cNvPr id="11" name="Title 4">
            <a:extLst>
              <a:ext uri="{FF2B5EF4-FFF2-40B4-BE49-F238E27FC236}">
                <a16:creationId xmlns:a16="http://schemas.microsoft.com/office/drawing/2014/main" id="{29454793-D004-4467-8B36-544EB1B9D2A6}"/>
              </a:ext>
            </a:extLst>
          </p:cNvPr>
          <p:cNvSpPr txBox="1">
            <a:spLocks/>
          </p:cNvSpPr>
          <p:nvPr/>
        </p:nvSpPr>
        <p:spPr>
          <a:xfrm>
            <a:off x="281152" y="3141283"/>
            <a:ext cx="11910848" cy="575433"/>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a:t>2.Open </a:t>
            </a:r>
            <a:r>
              <a:rPr lang="en-US" sz="2300" b="1"/>
              <a:t>HomeController</a:t>
            </a:r>
            <a:r>
              <a:rPr lang="en-US" sz="2300"/>
              <a:t>.</a:t>
            </a:r>
            <a:r>
              <a:rPr lang="en-US" sz="2300" b="1"/>
              <a:t>cs</a:t>
            </a:r>
            <a:r>
              <a:rPr lang="en-US" sz="2300"/>
              <a:t> then update code as follows:</a:t>
            </a:r>
          </a:p>
        </p:txBody>
      </p:sp>
      <p:grpSp>
        <p:nvGrpSpPr>
          <p:cNvPr id="17" name="Group 16">
            <a:extLst>
              <a:ext uri="{FF2B5EF4-FFF2-40B4-BE49-F238E27FC236}">
                <a16:creationId xmlns:a16="http://schemas.microsoft.com/office/drawing/2014/main" id="{99355036-348D-40AD-89EC-2BB7A2208881}"/>
              </a:ext>
            </a:extLst>
          </p:cNvPr>
          <p:cNvGrpSpPr/>
          <p:nvPr/>
        </p:nvGrpSpPr>
        <p:grpSpPr>
          <a:xfrm>
            <a:off x="2209800" y="1195587"/>
            <a:ext cx="7455782" cy="1946584"/>
            <a:chOff x="2209800" y="1195587"/>
            <a:chExt cx="7455782" cy="1946584"/>
          </a:xfrm>
        </p:grpSpPr>
        <p:pic>
          <p:nvPicPr>
            <p:cNvPr id="7" name="Picture 6">
              <a:extLst>
                <a:ext uri="{FF2B5EF4-FFF2-40B4-BE49-F238E27FC236}">
                  <a16:creationId xmlns:a16="http://schemas.microsoft.com/office/drawing/2014/main" id="{5BA51E49-5935-4587-90DF-4B2E0E693DB6}"/>
                </a:ext>
              </a:extLst>
            </p:cNvPr>
            <p:cNvPicPr>
              <a:picLocks noChangeAspect="1"/>
            </p:cNvPicPr>
            <p:nvPr/>
          </p:nvPicPr>
          <p:blipFill>
            <a:blip r:embed="rId3"/>
            <a:stretch>
              <a:fillRect/>
            </a:stretch>
          </p:blipFill>
          <p:spPr>
            <a:xfrm>
              <a:off x="2209800" y="1195587"/>
              <a:ext cx="7455782" cy="1946584"/>
            </a:xfrm>
            <a:prstGeom prst="rect">
              <a:avLst/>
            </a:prstGeom>
          </p:spPr>
        </p:pic>
        <p:sp>
          <p:nvSpPr>
            <p:cNvPr id="14" name="Rectangle 13">
              <a:extLst>
                <a:ext uri="{FF2B5EF4-FFF2-40B4-BE49-F238E27FC236}">
                  <a16:creationId xmlns:a16="http://schemas.microsoft.com/office/drawing/2014/main" id="{FB91B09C-5122-4E16-A3A1-95E4312EFC9C}"/>
                </a:ext>
              </a:extLst>
            </p:cNvPr>
            <p:cNvSpPr/>
            <p:nvPr/>
          </p:nvSpPr>
          <p:spPr>
            <a:xfrm>
              <a:off x="3016470" y="2168879"/>
              <a:ext cx="6649112" cy="533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2E87A74-8FDD-43B0-94AB-C54B1CE86742}"/>
              </a:ext>
            </a:extLst>
          </p:cNvPr>
          <p:cNvGrpSpPr/>
          <p:nvPr/>
        </p:nvGrpSpPr>
        <p:grpSpPr>
          <a:xfrm>
            <a:off x="2121035" y="3595462"/>
            <a:ext cx="6208582" cy="2858573"/>
            <a:chOff x="2121035" y="3595462"/>
            <a:chExt cx="6208582" cy="2858573"/>
          </a:xfrm>
        </p:grpSpPr>
        <p:pic>
          <p:nvPicPr>
            <p:cNvPr id="13" name="Picture 12">
              <a:extLst>
                <a:ext uri="{FF2B5EF4-FFF2-40B4-BE49-F238E27FC236}">
                  <a16:creationId xmlns:a16="http://schemas.microsoft.com/office/drawing/2014/main" id="{8DADD27D-D84B-4EE2-A951-D5ECB924A324}"/>
                </a:ext>
              </a:extLst>
            </p:cNvPr>
            <p:cNvPicPr>
              <a:picLocks noChangeAspect="1"/>
            </p:cNvPicPr>
            <p:nvPr/>
          </p:nvPicPr>
          <p:blipFill>
            <a:blip r:embed="rId4"/>
            <a:stretch>
              <a:fillRect/>
            </a:stretch>
          </p:blipFill>
          <p:spPr>
            <a:xfrm>
              <a:off x="2121035" y="3595462"/>
              <a:ext cx="6135012" cy="2858573"/>
            </a:xfrm>
            <a:prstGeom prst="rect">
              <a:avLst/>
            </a:prstGeom>
          </p:spPr>
        </p:pic>
        <p:sp>
          <p:nvSpPr>
            <p:cNvPr id="15" name="Rectangle 14">
              <a:extLst>
                <a:ext uri="{FF2B5EF4-FFF2-40B4-BE49-F238E27FC236}">
                  <a16:creationId xmlns:a16="http://schemas.microsoft.com/office/drawing/2014/main" id="{6D9F675E-D301-4504-969A-522872FB5AC9}"/>
                </a:ext>
              </a:extLst>
            </p:cNvPr>
            <p:cNvSpPr/>
            <p:nvPr/>
          </p:nvSpPr>
          <p:spPr>
            <a:xfrm>
              <a:off x="2596053" y="4116026"/>
              <a:ext cx="5733564" cy="2137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02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5" name="Title 4">
            <a:extLst>
              <a:ext uri="{FF2B5EF4-FFF2-40B4-BE49-F238E27FC236}">
                <a16:creationId xmlns:a16="http://schemas.microsoft.com/office/drawing/2014/main" id="{B4A7D093-F4B0-4400-88A8-59F4FFAEC557}"/>
              </a:ext>
            </a:extLst>
          </p:cNvPr>
          <p:cNvSpPr>
            <a:spLocks noGrp="1"/>
          </p:cNvSpPr>
          <p:nvPr>
            <p:ph type="title"/>
          </p:nvPr>
        </p:nvSpPr>
        <p:spPr>
          <a:xfrm>
            <a:off x="199697" y="618713"/>
            <a:ext cx="11910848" cy="575433"/>
          </a:xfrm>
        </p:spPr>
        <p:txBody>
          <a:bodyPr>
            <a:noAutofit/>
          </a:bodyPr>
          <a:lstStyle/>
          <a:p>
            <a:r>
              <a:rPr lang="en-US" sz="2200"/>
              <a:t>3.Open </a:t>
            </a:r>
            <a:r>
              <a:rPr lang="en-US" sz="2200" b="1"/>
              <a:t>Index</a:t>
            </a:r>
            <a:r>
              <a:rPr lang="en-US" sz="2200"/>
              <a:t>.</a:t>
            </a:r>
            <a:r>
              <a:rPr lang="en-US" sz="2200" b="1"/>
              <a:t>cshtml</a:t>
            </a:r>
            <a:r>
              <a:rPr lang="en-US" sz="2200"/>
              <a:t> from </a:t>
            </a:r>
            <a:r>
              <a:rPr lang="en-US" sz="2200" b="1"/>
              <a:t>View | Home </a:t>
            </a:r>
            <a:r>
              <a:rPr lang="en-US" sz="2200"/>
              <a:t>folder then update as follows:</a:t>
            </a:r>
          </a:p>
        </p:txBody>
      </p:sp>
      <p:sp>
        <p:nvSpPr>
          <p:cNvPr id="11" name="Title 4">
            <a:extLst>
              <a:ext uri="{FF2B5EF4-FFF2-40B4-BE49-F238E27FC236}">
                <a16:creationId xmlns:a16="http://schemas.microsoft.com/office/drawing/2014/main" id="{29454793-D004-4467-8B36-544EB1B9D2A6}"/>
              </a:ext>
            </a:extLst>
          </p:cNvPr>
          <p:cNvSpPr txBox="1">
            <a:spLocks/>
          </p:cNvSpPr>
          <p:nvPr/>
        </p:nvSpPr>
        <p:spPr>
          <a:xfrm>
            <a:off x="199697" y="3081981"/>
            <a:ext cx="11910848" cy="575433"/>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a:t>4.Right-click on </a:t>
            </a:r>
            <a:r>
              <a:rPr lang="en-US" sz="2400" b="1"/>
              <a:t>Index</a:t>
            </a:r>
            <a:r>
              <a:rPr lang="en-US" sz="2400"/>
              <a:t>.</a:t>
            </a:r>
            <a:r>
              <a:rPr lang="en-US" sz="2400" b="1"/>
              <a:t>cshtml</a:t>
            </a:r>
            <a:r>
              <a:rPr lang="en-US" sz="2400"/>
              <a:t>  </a:t>
            </a:r>
            <a:r>
              <a:rPr lang="en-US" sz="2300"/>
              <a:t>view , select </a:t>
            </a:r>
            <a:r>
              <a:rPr lang="en-US" sz="2300" b="1"/>
              <a:t>View in Browser (</a:t>
            </a:r>
            <a:r>
              <a:rPr lang="en-US" sz="2300"/>
              <a:t>or press Ctrl+F5 to run project)</a:t>
            </a:r>
          </a:p>
        </p:txBody>
      </p:sp>
      <p:grpSp>
        <p:nvGrpSpPr>
          <p:cNvPr id="14" name="Group 13">
            <a:extLst>
              <a:ext uri="{FF2B5EF4-FFF2-40B4-BE49-F238E27FC236}">
                <a16:creationId xmlns:a16="http://schemas.microsoft.com/office/drawing/2014/main" id="{D170659A-8C8E-464F-ADA3-98E6CE8278E4}"/>
              </a:ext>
            </a:extLst>
          </p:cNvPr>
          <p:cNvGrpSpPr/>
          <p:nvPr/>
        </p:nvGrpSpPr>
        <p:grpSpPr>
          <a:xfrm>
            <a:off x="2677616" y="1129757"/>
            <a:ext cx="6624039" cy="2011526"/>
            <a:chOff x="2580503" y="1309514"/>
            <a:chExt cx="7030995" cy="2232581"/>
          </a:xfrm>
        </p:grpSpPr>
        <p:pic>
          <p:nvPicPr>
            <p:cNvPr id="10" name="Picture 9">
              <a:extLst>
                <a:ext uri="{FF2B5EF4-FFF2-40B4-BE49-F238E27FC236}">
                  <a16:creationId xmlns:a16="http://schemas.microsoft.com/office/drawing/2014/main" id="{F0C142E0-EE69-4EA9-929A-2DEEE66C2A38}"/>
                </a:ext>
              </a:extLst>
            </p:cNvPr>
            <p:cNvPicPr>
              <a:picLocks noChangeAspect="1"/>
            </p:cNvPicPr>
            <p:nvPr/>
          </p:nvPicPr>
          <p:blipFill>
            <a:blip r:embed="rId3"/>
            <a:stretch>
              <a:fillRect/>
            </a:stretch>
          </p:blipFill>
          <p:spPr>
            <a:xfrm>
              <a:off x="2580503" y="1356922"/>
              <a:ext cx="7030994" cy="2185173"/>
            </a:xfrm>
            <a:prstGeom prst="rect">
              <a:avLst/>
            </a:prstGeom>
          </p:spPr>
        </p:pic>
        <p:sp>
          <p:nvSpPr>
            <p:cNvPr id="12" name="Rectangle 11">
              <a:extLst>
                <a:ext uri="{FF2B5EF4-FFF2-40B4-BE49-F238E27FC236}">
                  <a16:creationId xmlns:a16="http://schemas.microsoft.com/office/drawing/2014/main" id="{13512BF0-5F0C-43E2-BF52-291D7527E910}"/>
                </a:ext>
              </a:extLst>
            </p:cNvPr>
            <p:cNvSpPr/>
            <p:nvPr/>
          </p:nvSpPr>
          <p:spPr>
            <a:xfrm>
              <a:off x="3176752" y="2837793"/>
              <a:ext cx="6434746"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D2AD7-30B1-4B74-AA13-AD4E4A767756}"/>
                </a:ext>
              </a:extLst>
            </p:cNvPr>
            <p:cNvSpPr/>
            <p:nvPr/>
          </p:nvSpPr>
          <p:spPr>
            <a:xfrm>
              <a:off x="2612032" y="1309514"/>
              <a:ext cx="4619084"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1DA601AA-B8A3-460E-997A-A7804245FC75}"/>
              </a:ext>
            </a:extLst>
          </p:cNvPr>
          <p:cNvPicPr>
            <a:picLocks noChangeAspect="1"/>
          </p:cNvPicPr>
          <p:nvPr/>
        </p:nvPicPr>
        <p:blipFill>
          <a:blip r:embed="rId4"/>
          <a:stretch>
            <a:fillRect/>
          </a:stretch>
        </p:blipFill>
        <p:spPr>
          <a:xfrm>
            <a:off x="2707320" y="3541986"/>
            <a:ext cx="6594334" cy="2906985"/>
          </a:xfrm>
          <a:prstGeom prst="rect">
            <a:avLst/>
          </a:prstGeom>
        </p:spPr>
      </p:pic>
    </p:spTree>
    <p:extLst>
      <p:ext uri="{BB962C8B-B14F-4D97-AF65-F5344CB8AC3E}">
        <p14:creationId xmlns:p14="http://schemas.microsoft.com/office/powerpoint/2010/main" val="71162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Razor Syntax</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59081" y="1574116"/>
            <a:ext cx="12270173" cy="4385816"/>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Razor uses the @ symbol to transition from HTML markup to the C# code.The following are the two ways, by which you can achieve the transitions</a:t>
            </a:r>
          </a:p>
          <a:p>
            <a:pPr marL="514350" indent="-230188" algn="just" fontAlgn="base">
              <a:spcBef>
                <a:spcPts val="1200"/>
              </a:spcBef>
              <a:spcAft>
                <a:spcPts val="1200"/>
              </a:spcAft>
              <a:buClr>
                <a:srgbClr val="973735"/>
              </a:buClr>
              <a:buSzPct val="70000"/>
              <a:buFont typeface="Wingdings" panose="05000000000000000000" pitchFamily="2" charset="2"/>
              <a:buChar char="§"/>
              <a:tabLst>
                <a:tab pos="241300" algn="l"/>
              </a:tabLst>
              <a:defRPr/>
            </a:pPr>
            <a:r>
              <a:rPr lang="en-US" sz="2300" b="1"/>
              <a:t>Using Razor code expressions </a:t>
            </a:r>
            <a:r>
              <a:rPr lang="en-US" sz="2300"/>
              <a:t>: started with @ and followed by C# code. The Code expression can be either Implicit or Explicit</a:t>
            </a:r>
          </a:p>
          <a:p>
            <a:pPr marL="514350" indent="-230188" algn="just" fontAlgn="base">
              <a:spcBef>
                <a:spcPts val="1200"/>
              </a:spcBef>
              <a:spcAft>
                <a:spcPts val="1200"/>
              </a:spcAft>
              <a:buClr>
                <a:srgbClr val="973735"/>
              </a:buClr>
              <a:buSzPct val="70000"/>
              <a:buFont typeface="Wingdings" panose="05000000000000000000" pitchFamily="2" charset="2"/>
              <a:buChar char="§"/>
              <a:tabLst>
                <a:tab pos="241300" algn="l"/>
              </a:tabLst>
              <a:defRPr/>
            </a:pPr>
            <a:r>
              <a:rPr lang="en-US" sz="2300" b="1"/>
              <a:t>Using Razor code blocks</a:t>
            </a:r>
            <a:r>
              <a:rPr lang="en-US" sz="2300"/>
              <a:t>: started with @ symbol followed by curly braces and can use code blocks anywhere in the markup. A Razor code block can be used manipulate a model, declare variables, and set local properties on a view, etc </a:t>
            </a:r>
          </a:p>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These expressions are evaluated by the Razor View Engine and written to the response</a:t>
            </a:r>
          </a:p>
        </p:txBody>
      </p:sp>
    </p:spTree>
    <p:extLst>
      <p:ext uri="{BB962C8B-B14F-4D97-AF65-F5344CB8AC3E}">
        <p14:creationId xmlns:p14="http://schemas.microsoft.com/office/powerpoint/2010/main" val="1622468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6/29/2021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Razor Syntax</a:t>
            </a:r>
            <a:endParaRPr lang="en-US" sz="4000" b="1" dirty="0"/>
          </a:p>
        </p:txBody>
      </p:sp>
      <p:pic>
        <p:nvPicPr>
          <p:cNvPr id="13" name="Picture 12">
            <a:extLst>
              <a:ext uri="{FF2B5EF4-FFF2-40B4-BE49-F238E27FC236}">
                <a16:creationId xmlns:a16="http://schemas.microsoft.com/office/drawing/2014/main" id="{EFEBA867-223A-4CFD-A3BE-AF7D6B1AAD37}"/>
              </a:ext>
            </a:extLst>
          </p:cNvPr>
          <p:cNvPicPr>
            <a:picLocks noChangeAspect="1"/>
          </p:cNvPicPr>
          <p:nvPr/>
        </p:nvPicPr>
        <p:blipFill>
          <a:blip r:embed="rId3"/>
          <a:stretch>
            <a:fillRect/>
          </a:stretch>
        </p:blipFill>
        <p:spPr>
          <a:xfrm>
            <a:off x="8310021" y="1824613"/>
            <a:ext cx="3786888" cy="4118102"/>
          </a:xfrm>
          <a:prstGeom prst="rect">
            <a:avLst/>
          </a:prstGeom>
        </p:spPr>
      </p:pic>
      <p:grpSp>
        <p:nvGrpSpPr>
          <p:cNvPr id="39" name="Group 38">
            <a:extLst>
              <a:ext uri="{FF2B5EF4-FFF2-40B4-BE49-F238E27FC236}">
                <a16:creationId xmlns:a16="http://schemas.microsoft.com/office/drawing/2014/main" id="{7A17DCCB-43D7-457D-87C0-BAC05E29C9AB}"/>
              </a:ext>
            </a:extLst>
          </p:cNvPr>
          <p:cNvGrpSpPr/>
          <p:nvPr/>
        </p:nvGrpSpPr>
        <p:grpSpPr>
          <a:xfrm>
            <a:off x="65531" y="1692166"/>
            <a:ext cx="7561320" cy="4250549"/>
            <a:chOff x="110482" y="1692166"/>
            <a:chExt cx="7561320" cy="4250549"/>
          </a:xfrm>
        </p:grpSpPr>
        <p:pic>
          <p:nvPicPr>
            <p:cNvPr id="15" name="Picture 14">
              <a:extLst>
                <a:ext uri="{FF2B5EF4-FFF2-40B4-BE49-F238E27FC236}">
                  <a16:creationId xmlns:a16="http://schemas.microsoft.com/office/drawing/2014/main" id="{2F65279D-7611-4D21-A537-9844EF3E9332}"/>
                </a:ext>
              </a:extLst>
            </p:cNvPr>
            <p:cNvPicPr>
              <a:picLocks noChangeAspect="1"/>
            </p:cNvPicPr>
            <p:nvPr/>
          </p:nvPicPr>
          <p:blipFill>
            <a:blip r:embed="rId4"/>
            <a:stretch>
              <a:fillRect/>
            </a:stretch>
          </p:blipFill>
          <p:spPr>
            <a:xfrm>
              <a:off x="110482" y="1692166"/>
              <a:ext cx="7561320" cy="4250549"/>
            </a:xfrm>
            <a:prstGeom prst="rect">
              <a:avLst/>
            </a:prstGeom>
          </p:spPr>
        </p:pic>
        <p:sp>
          <p:nvSpPr>
            <p:cNvPr id="36" name="Rectangle 35">
              <a:extLst>
                <a:ext uri="{FF2B5EF4-FFF2-40B4-BE49-F238E27FC236}">
                  <a16:creationId xmlns:a16="http://schemas.microsoft.com/office/drawing/2014/main" id="{13FACAFD-073E-4DE3-872C-96BCAE01E59A}"/>
                </a:ext>
              </a:extLst>
            </p:cNvPr>
            <p:cNvSpPr/>
            <p:nvPr/>
          </p:nvSpPr>
          <p:spPr>
            <a:xfrm>
              <a:off x="161416" y="1885511"/>
              <a:ext cx="6176322" cy="1183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8A47E1D3-ABE8-4034-8D7E-C48C57073386}"/>
              </a:ext>
            </a:extLst>
          </p:cNvPr>
          <p:cNvGrpSpPr/>
          <p:nvPr/>
        </p:nvGrpSpPr>
        <p:grpSpPr>
          <a:xfrm>
            <a:off x="2039007" y="5612523"/>
            <a:ext cx="4184710" cy="751440"/>
            <a:chOff x="3756634" y="1865890"/>
            <a:chExt cx="4148682" cy="840151"/>
          </a:xfrm>
        </p:grpSpPr>
        <p:sp>
          <p:nvSpPr>
            <p:cNvPr id="41" name="Rectangle 40">
              <a:extLst>
                <a:ext uri="{FF2B5EF4-FFF2-40B4-BE49-F238E27FC236}">
                  <a16:creationId xmlns:a16="http://schemas.microsoft.com/office/drawing/2014/main" id="{F68A304B-063F-4F52-BEB7-5C025A78633D}"/>
                </a:ext>
              </a:extLst>
            </p:cNvPr>
            <p:cNvSpPr/>
            <p:nvPr/>
          </p:nvSpPr>
          <p:spPr>
            <a:xfrm>
              <a:off x="5677166" y="1967288"/>
              <a:ext cx="2228150" cy="73875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Explicit Razor Expressions</a:t>
              </a:r>
            </a:p>
          </p:txBody>
        </p:sp>
        <p:cxnSp>
          <p:nvCxnSpPr>
            <p:cNvPr id="42" name="Straight Arrow Connector 41">
              <a:extLst>
                <a:ext uri="{FF2B5EF4-FFF2-40B4-BE49-F238E27FC236}">
                  <a16:creationId xmlns:a16="http://schemas.microsoft.com/office/drawing/2014/main" id="{9EDD0489-A3A8-40F2-A19D-C2CF494028A8}"/>
                </a:ext>
              </a:extLst>
            </p:cNvPr>
            <p:cNvCxnSpPr>
              <a:cxnSpLocks/>
            </p:cNvCxnSpPr>
            <p:nvPr/>
          </p:nvCxnSpPr>
          <p:spPr>
            <a:xfrm flipH="1" flipV="1">
              <a:off x="3756634" y="1865890"/>
              <a:ext cx="1920533" cy="5411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3A2143-9375-4769-ACA2-1F8DA21657FD}"/>
              </a:ext>
            </a:extLst>
          </p:cNvPr>
          <p:cNvGrpSpPr/>
          <p:nvPr/>
        </p:nvGrpSpPr>
        <p:grpSpPr>
          <a:xfrm>
            <a:off x="2606565" y="4171623"/>
            <a:ext cx="5072834" cy="660748"/>
            <a:chOff x="2876156" y="1967288"/>
            <a:chExt cx="5029160" cy="738752"/>
          </a:xfrm>
        </p:grpSpPr>
        <p:sp>
          <p:nvSpPr>
            <p:cNvPr id="44" name="Rectangle 43">
              <a:extLst>
                <a:ext uri="{FF2B5EF4-FFF2-40B4-BE49-F238E27FC236}">
                  <a16:creationId xmlns:a16="http://schemas.microsoft.com/office/drawing/2014/main" id="{E4EF526C-2A3E-482D-BC3F-1503EBFC9FF3}"/>
                </a:ext>
              </a:extLst>
            </p:cNvPr>
            <p:cNvSpPr/>
            <p:nvPr/>
          </p:nvSpPr>
          <p:spPr>
            <a:xfrm>
              <a:off x="5677166" y="1967288"/>
              <a:ext cx="2228150" cy="738752"/>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Implicit Razor Expressions</a:t>
              </a:r>
            </a:p>
          </p:txBody>
        </p:sp>
        <p:cxnSp>
          <p:nvCxnSpPr>
            <p:cNvPr id="45" name="Straight Arrow Connector 44">
              <a:extLst>
                <a:ext uri="{FF2B5EF4-FFF2-40B4-BE49-F238E27FC236}">
                  <a16:creationId xmlns:a16="http://schemas.microsoft.com/office/drawing/2014/main" id="{2497CE1F-353B-49BF-A06A-285A15594D51}"/>
                </a:ext>
              </a:extLst>
            </p:cNvPr>
            <p:cNvCxnSpPr>
              <a:cxnSpLocks/>
            </p:cNvCxnSpPr>
            <p:nvPr/>
          </p:nvCxnSpPr>
          <p:spPr>
            <a:xfrm flipH="1">
              <a:off x="2876156" y="2407073"/>
              <a:ext cx="2801010" cy="1417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EDFB5AE6-3301-4480-AD56-C89C812B8B1A}"/>
              </a:ext>
            </a:extLst>
          </p:cNvPr>
          <p:cNvGrpSpPr/>
          <p:nvPr/>
        </p:nvGrpSpPr>
        <p:grpSpPr>
          <a:xfrm>
            <a:off x="4162098" y="1154787"/>
            <a:ext cx="3464753" cy="689145"/>
            <a:chOff x="7222568" y="1956989"/>
            <a:chExt cx="3434923" cy="770501"/>
          </a:xfrm>
        </p:grpSpPr>
        <p:sp>
          <p:nvSpPr>
            <p:cNvPr id="48" name="Rectangle 47">
              <a:extLst>
                <a:ext uri="{FF2B5EF4-FFF2-40B4-BE49-F238E27FC236}">
                  <a16:creationId xmlns:a16="http://schemas.microsoft.com/office/drawing/2014/main" id="{DFD9C9CF-5ECD-4CAB-9D27-7E8F10D5D74B}"/>
                </a:ext>
              </a:extLst>
            </p:cNvPr>
            <p:cNvSpPr/>
            <p:nvPr/>
          </p:nvSpPr>
          <p:spPr>
            <a:xfrm>
              <a:off x="8429341" y="1956989"/>
              <a:ext cx="2228150"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Razor Code blocks</a:t>
              </a:r>
            </a:p>
          </p:txBody>
        </p:sp>
        <p:cxnSp>
          <p:nvCxnSpPr>
            <p:cNvPr id="49" name="Straight Arrow Connector 48">
              <a:extLst>
                <a:ext uri="{FF2B5EF4-FFF2-40B4-BE49-F238E27FC236}">
                  <a16:creationId xmlns:a16="http://schemas.microsoft.com/office/drawing/2014/main" id="{0EFB2230-6EC1-491F-8565-0D26DF115D6E}"/>
                </a:ext>
              </a:extLst>
            </p:cNvPr>
            <p:cNvCxnSpPr>
              <a:cxnSpLocks/>
            </p:cNvCxnSpPr>
            <p:nvPr/>
          </p:nvCxnSpPr>
          <p:spPr>
            <a:xfrm flipH="1">
              <a:off x="7222568" y="2273329"/>
              <a:ext cx="1239964" cy="454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4504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extBox 5">
            <a:extLst>
              <a:ext uri="{FF2B5EF4-FFF2-40B4-BE49-F238E27FC236}">
                <a16:creationId xmlns:a16="http://schemas.microsoft.com/office/drawing/2014/main" id="{7022DC6C-3075-48C8-B345-057B2F9B9303}"/>
              </a:ext>
            </a:extLst>
          </p:cNvPr>
          <p:cNvSpPr txBox="1"/>
          <p:nvPr/>
        </p:nvSpPr>
        <p:spPr>
          <a:xfrm>
            <a:off x="-73574" y="1336119"/>
            <a:ext cx="12265573" cy="209288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The view which binds to a specific type of ViewModel is called as Strongly Typed View. By specifying the model, the Visual Studio provides the intellisense and compile time checking of type</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In the strongly typed View, we let the View know the type of ViewModel being passed to it, using the </a:t>
            </a:r>
            <a:r>
              <a:rPr lang="en-US" sz="2600" b="1">
                <a:solidFill>
                  <a:srgbClr val="111111"/>
                </a:solidFill>
                <a:latin typeface="+mj-lt"/>
              </a:rPr>
              <a:t>@model </a:t>
            </a:r>
            <a:r>
              <a:rPr lang="en-US" sz="2600">
                <a:solidFill>
                  <a:srgbClr val="111111"/>
                </a:solidFill>
                <a:latin typeface="+mj-lt"/>
              </a:rPr>
              <a:t>directive</a:t>
            </a:r>
          </a:p>
        </p:txBody>
      </p:sp>
      <p:sp>
        <p:nvSpPr>
          <p:cNvPr id="7" name="Title 1">
            <a:extLst>
              <a:ext uri="{FF2B5EF4-FFF2-40B4-BE49-F238E27FC236}">
                <a16:creationId xmlns:a16="http://schemas.microsoft.com/office/drawing/2014/main" id="{328CEAE2-D806-4A7F-AD90-8D594AD586AE}"/>
              </a:ext>
            </a:extLst>
          </p:cNvPr>
          <p:cNvSpPr>
            <a:spLocks noGrp="1"/>
          </p:cNvSpPr>
          <p:nvPr>
            <p:ph type="title"/>
          </p:nvPr>
        </p:nvSpPr>
        <p:spPr>
          <a:xfrm>
            <a:off x="396764" y="720006"/>
            <a:ext cx="11795236" cy="575433"/>
          </a:xfrm>
        </p:spPr>
        <p:txBody>
          <a:bodyPr>
            <a:noAutofit/>
          </a:bodyPr>
          <a:lstStyle/>
          <a:p>
            <a:r>
              <a:rPr lang="en-US" sz="4000" b="1"/>
              <a:t>Strongly Typed View</a:t>
            </a:r>
          </a:p>
        </p:txBody>
      </p:sp>
      <p:pic>
        <p:nvPicPr>
          <p:cNvPr id="8" name="Picture 7">
            <a:extLst>
              <a:ext uri="{FF2B5EF4-FFF2-40B4-BE49-F238E27FC236}">
                <a16:creationId xmlns:a16="http://schemas.microsoft.com/office/drawing/2014/main" id="{C13D5238-9105-4F24-9194-D328E3761C1C}"/>
              </a:ext>
            </a:extLst>
          </p:cNvPr>
          <p:cNvPicPr>
            <a:picLocks noChangeAspect="1"/>
          </p:cNvPicPr>
          <p:nvPr/>
        </p:nvPicPr>
        <p:blipFill>
          <a:blip r:embed="rId2"/>
          <a:stretch>
            <a:fillRect/>
          </a:stretch>
        </p:blipFill>
        <p:spPr>
          <a:xfrm>
            <a:off x="2847644" y="3361853"/>
            <a:ext cx="6423136" cy="3118846"/>
          </a:xfrm>
          <a:prstGeom prst="rect">
            <a:avLst/>
          </a:prstGeom>
        </p:spPr>
      </p:pic>
    </p:spTree>
    <p:extLst>
      <p:ext uri="{BB962C8B-B14F-4D97-AF65-F5344CB8AC3E}">
        <p14:creationId xmlns:p14="http://schemas.microsoft.com/office/powerpoint/2010/main" val="3194243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10190377-D1BE-48A3-9B00-1601BDCD906B}"/>
              </a:ext>
            </a:extLst>
          </p:cNvPr>
          <p:cNvSpPr>
            <a:spLocks noGrp="1"/>
          </p:cNvSpPr>
          <p:nvPr>
            <p:ph type="title"/>
          </p:nvPr>
        </p:nvSpPr>
        <p:spPr>
          <a:xfrm>
            <a:off x="396764" y="720006"/>
            <a:ext cx="11795236" cy="575433"/>
          </a:xfrm>
        </p:spPr>
        <p:txBody>
          <a:bodyPr>
            <a:noAutofit/>
          </a:bodyPr>
          <a:lstStyle/>
          <a:p>
            <a:r>
              <a:rPr lang="en-US" sz="4000" b="1"/>
              <a:t>Tag Helper</a:t>
            </a:r>
          </a:p>
        </p:txBody>
      </p:sp>
      <p:sp>
        <p:nvSpPr>
          <p:cNvPr id="8" name="TextBox 7">
            <a:extLst>
              <a:ext uri="{FF2B5EF4-FFF2-40B4-BE49-F238E27FC236}">
                <a16:creationId xmlns:a16="http://schemas.microsoft.com/office/drawing/2014/main" id="{5FA0ED0C-DC9B-4D59-823E-19147C884259}"/>
              </a:ext>
            </a:extLst>
          </p:cNvPr>
          <p:cNvSpPr txBox="1"/>
          <p:nvPr/>
        </p:nvSpPr>
        <p:spPr>
          <a:xfrm>
            <a:off x="-64652" y="1435517"/>
            <a:ext cx="5707838" cy="3600986"/>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Tag helpers help us to write HTML elements in razor markup using easy to use syntax</a:t>
            </a:r>
          </a:p>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They look just like standard HTML code but it is processed by Razor engine on the server giving it all the advantageous of server-side rendering </a:t>
            </a:r>
          </a:p>
        </p:txBody>
      </p:sp>
      <p:pic>
        <p:nvPicPr>
          <p:cNvPr id="10" name="Picture 9">
            <a:extLst>
              <a:ext uri="{FF2B5EF4-FFF2-40B4-BE49-F238E27FC236}">
                <a16:creationId xmlns:a16="http://schemas.microsoft.com/office/drawing/2014/main" id="{DDDC10E4-3E21-4103-A4BF-371E2EF43215}"/>
              </a:ext>
            </a:extLst>
          </p:cNvPr>
          <p:cNvPicPr>
            <a:picLocks noChangeAspect="1"/>
          </p:cNvPicPr>
          <p:nvPr/>
        </p:nvPicPr>
        <p:blipFill>
          <a:blip r:embed="rId3"/>
          <a:stretch>
            <a:fillRect/>
          </a:stretch>
        </p:blipFill>
        <p:spPr>
          <a:xfrm>
            <a:off x="5846604" y="1548251"/>
            <a:ext cx="6345396" cy="4466759"/>
          </a:xfrm>
          <a:prstGeom prst="rect">
            <a:avLst/>
          </a:prstGeom>
        </p:spPr>
      </p:pic>
      <p:sp>
        <p:nvSpPr>
          <p:cNvPr id="12" name="TextBox 11">
            <a:extLst>
              <a:ext uri="{FF2B5EF4-FFF2-40B4-BE49-F238E27FC236}">
                <a16:creationId xmlns:a16="http://schemas.microsoft.com/office/drawing/2014/main" id="{08099C12-407F-485C-826C-C775977A4688}"/>
              </a:ext>
            </a:extLst>
          </p:cNvPr>
          <p:cNvSpPr txBox="1"/>
          <p:nvPr/>
        </p:nvSpPr>
        <p:spPr>
          <a:xfrm>
            <a:off x="286513" y="5955900"/>
            <a:ext cx="10567937" cy="384721"/>
          </a:xfrm>
          <a:prstGeom prst="rect">
            <a:avLst/>
          </a:prstGeom>
          <a:noFill/>
        </p:spPr>
        <p:txBody>
          <a:bodyPr wrap="square">
            <a:spAutoFit/>
          </a:bodyPr>
          <a:lstStyle/>
          <a:p>
            <a:r>
              <a:rPr lang="en-US" sz="1900">
                <a:hlinkClick r:id="rId4"/>
              </a:rPr>
              <a:t>https://docs.microsoft.com/en-us/aspnet/core/mvc/views/tag-helpers/intro?view=aspnetcore-5.0</a:t>
            </a:r>
            <a:endParaRPr lang="en-US" sz="1900"/>
          </a:p>
        </p:txBody>
      </p:sp>
      <p:sp>
        <p:nvSpPr>
          <p:cNvPr id="14" name="TextBox 13">
            <a:extLst>
              <a:ext uri="{FF2B5EF4-FFF2-40B4-BE49-F238E27FC236}">
                <a16:creationId xmlns:a16="http://schemas.microsoft.com/office/drawing/2014/main" id="{1CBE6E99-02C1-4F55-A202-C24AC2D267E2}"/>
              </a:ext>
            </a:extLst>
          </p:cNvPr>
          <p:cNvSpPr txBox="1"/>
          <p:nvPr/>
        </p:nvSpPr>
        <p:spPr>
          <a:xfrm>
            <a:off x="-54278" y="5406939"/>
            <a:ext cx="3135681" cy="492443"/>
          </a:xfrm>
          <a:prstGeom prst="rect">
            <a:avLst/>
          </a:prstGeom>
          <a:noFill/>
        </p:spPr>
        <p:txBody>
          <a:bodyPr wrap="square">
            <a:spAutoFit/>
          </a:bodyPr>
          <a:lstStyle/>
          <a:p>
            <a:pPr marL="342900" indent="-342900"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More Tag Helper:</a:t>
            </a:r>
          </a:p>
        </p:txBody>
      </p:sp>
    </p:spTree>
    <p:extLst>
      <p:ext uri="{BB962C8B-B14F-4D97-AF65-F5344CB8AC3E}">
        <p14:creationId xmlns:p14="http://schemas.microsoft.com/office/powerpoint/2010/main" val="4201419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itle 1">
            <a:extLst>
              <a:ext uri="{FF2B5EF4-FFF2-40B4-BE49-F238E27FC236}">
                <a16:creationId xmlns:a16="http://schemas.microsoft.com/office/drawing/2014/main" id="{022039F9-3092-4788-BB72-0EB73669B522}"/>
              </a:ext>
            </a:extLst>
          </p:cNvPr>
          <p:cNvSpPr>
            <a:spLocks noGrp="1"/>
          </p:cNvSpPr>
          <p:nvPr>
            <p:ph type="title"/>
          </p:nvPr>
        </p:nvSpPr>
        <p:spPr>
          <a:xfrm>
            <a:off x="396764" y="720006"/>
            <a:ext cx="11795236" cy="575433"/>
          </a:xfrm>
        </p:spPr>
        <p:txBody>
          <a:bodyPr>
            <a:noAutofit/>
          </a:bodyPr>
          <a:lstStyle/>
          <a:p>
            <a:r>
              <a:rPr lang="en-US" sz="4000" b="1"/>
              <a:t>Model Binding </a:t>
            </a:r>
          </a:p>
        </p:txBody>
      </p:sp>
      <p:sp>
        <p:nvSpPr>
          <p:cNvPr id="7" name="TextBox 6">
            <a:extLst>
              <a:ext uri="{FF2B5EF4-FFF2-40B4-BE49-F238E27FC236}">
                <a16:creationId xmlns:a16="http://schemas.microsoft.com/office/drawing/2014/main" id="{545D7F4C-AEC9-44FE-9DAC-386A0F773D04}"/>
              </a:ext>
            </a:extLst>
          </p:cNvPr>
          <p:cNvSpPr txBox="1"/>
          <p:nvPr/>
        </p:nvSpPr>
        <p:spPr>
          <a:xfrm>
            <a:off x="-46180" y="1445751"/>
            <a:ext cx="12155053" cy="4819524"/>
          </a:xfrm>
          <a:prstGeom prst="rect">
            <a:avLst/>
          </a:prstGeom>
          <a:noFill/>
        </p:spPr>
        <p:txBody>
          <a:bodyPr wrap="square">
            <a:spAutoFit/>
          </a:bodyPr>
          <a:lstStyle/>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Model binding is the process of mapping the data posted over an HTTP request to the parameters of the action method in the Controller</a:t>
            </a:r>
          </a:p>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HTTP Request can contain data in various formats. The data can contain in the HTML form fields. It could be part of the route values. It could be part of the query string or it may contain in the body of the request</a:t>
            </a:r>
          </a:p>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ASP.NET Core model binding mechanism allows us easily bind those values to the parameters in the action method. These parameters can be of the primitive type or complex type</a:t>
            </a:r>
          </a:p>
        </p:txBody>
      </p:sp>
    </p:spTree>
    <p:extLst>
      <p:ext uri="{BB962C8B-B14F-4D97-AF65-F5344CB8AC3E}">
        <p14:creationId xmlns:p14="http://schemas.microsoft.com/office/powerpoint/2010/main" val="351485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10508098" cy="575433"/>
          </a:xfrm>
        </p:spPr>
        <p:txBody>
          <a:bodyPr>
            <a:normAutofit fontScale="90000"/>
          </a:bodyPr>
          <a:lstStyle/>
          <a:p>
            <a:r>
              <a:rPr lang="en-US" b="1"/>
              <a:t>The Limitations of ASP.NET</a:t>
            </a:r>
          </a:p>
        </p:txBody>
      </p:sp>
      <p:sp>
        <p:nvSpPr>
          <p:cNvPr id="42" name="object 17">
            <a:extLst>
              <a:ext uri="{FF2B5EF4-FFF2-40B4-BE49-F238E27FC236}">
                <a16:creationId xmlns:a16="http://schemas.microsoft.com/office/drawing/2014/main" id="{E962725A-2951-4AAD-BD87-01F20DB9DFF0}"/>
              </a:ext>
            </a:extLst>
          </p:cNvPr>
          <p:cNvSpPr txBox="1"/>
          <p:nvPr/>
        </p:nvSpPr>
        <p:spPr>
          <a:xfrm>
            <a:off x="55321" y="1303311"/>
            <a:ext cx="12053552" cy="4686155"/>
          </a:xfrm>
          <a:prstGeom prst="rect">
            <a:avLst/>
          </a:prstGeom>
        </p:spPr>
        <p:txBody>
          <a:bodyPr vert="horz" wrap="square" lIns="0" tIns="248920" rIns="0" bIns="0" rtlCol="0">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ASP.NET Web Forms suffered from many issues, especially when building larger applications. In particular, a lack of testability, a complex stateful model, and limited influence over the generated HTML (making client-side development difficult) led developers to evaluate other options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Auto generated HTML does not provide full control to the developers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HTML ID management is compromised and it makes difficult to use client side languages like Jquery</a:t>
            </a:r>
          </a:p>
        </p:txBody>
      </p:sp>
    </p:spTree>
    <p:extLst>
      <p:ext uri="{BB962C8B-B14F-4D97-AF65-F5344CB8AC3E}">
        <p14:creationId xmlns:p14="http://schemas.microsoft.com/office/powerpoint/2010/main" val="96734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7" name="TextBox 6">
            <a:extLst>
              <a:ext uri="{FF2B5EF4-FFF2-40B4-BE49-F238E27FC236}">
                <a16:creationId xmlns:a16="http://schemas.microsoft.com/office/drawing/2014/main" id="{962022EC-E2EA-4B47-8252-C29A13E140A8}"/>
              </a:ext>
            </a:extLst>
          </p:cNvPr>
          <p:cNvSpPr txBox="1"/>
          <p:nvPr/>
        </p:nvSpPr>
        <p:spPr>
          <a:xfrm>
            <a:off x="704191" y="629211"/>
            <a:ext cx="4782208" cy="2031325"/>
          </a:xfrm>
          <a:prstGeom prst="rect">
            <a:avLst/>
          </a:prstGeom>
          <a:noFill/>
          <a:ln w="19050">
            <a:solidFill>
              <a:srgbClr val="FF0000"/>
            </a:solidFill>
          </a:ln>
        </p:spPr>
        <p:txBody>
          <a:bodyPr wrap="square">
            <a:spAutoFit/>
          </a:bodyPr>
          <a:lstStyle/>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class</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ProductEditModel</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int</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ID</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decimal</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Rate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int</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Rating</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D1C2B118-80F6-4428-B6FF-56D978807B7E}"/>
              </a:ext>
            </a:extLst>
          </p:cNvPr>
          <p:cNvSpPr txBox="1"/>
          <p:nvPr/>
        </p:nvSpPr>
        <p:spPr>
          <a:xfrm>
            <a:off x="6028437" y="629211"/>
            <a:ext cx="5564486" cy="2585323"/>
          </a:xfrm>
          <a:prstGeom prst="rect">
            <a:avLst/>
          </a:prstGeom>
          <a:noFill/>
          <a:ln w="19050">
            <a:solidFill>
              <a:srgbClr val="FF0000"/>
            </a:solidFill>
          </a:ln>
        </p:spPr>
        <p:txBody>
          <a:bodyPr wrap="square">
            <a:spAutoFit/>
          </a:bodyPr>
          <a:lstStyle/>
          <a:p>
            <a:pPr algn="l" fontAlgn="base"/>
            <a:r>
              <a:rPr lang="en-US" b="0" i="0">
                <a:solidFill>
                  <a:srgbClr val="006FE0"/>
                </a:solidFill>
                <a:effectLst/>
                <a:latin typeface="Consolas" panose="020B0609020204030204" pitchFamily="49" charset="0"/>
              </a:rPr>
              <a:t>&lt;</a:t>
            </a:r>
            <a:r>
              <a:rPr lang="en-US" b="0" i="0">
                <a:solidFill>
                  <a:srgbClr val="008080"/>
                </a:solidFill>
                <a:effectLst/>
                <a:latin typeface="Consolas" panose="020B0609020204030204" pitchFamily="49" charset="0"/>
              </a:rPr>
              <a:t>form </a:t>
            </a:r>
            <a:r>
              <a:rPr lang="en-US" b="0" i="0">
                <a:solidFill>
                  <a:srgbClr val="000000"/>
                </a:solidFill>
                <a:effectLst/>
                <a:latin typeface="Consolas" panose="020B0609020204030204" pitchFamily="49" charset="0"/>
              </a:rPr>
              <a:t>action=</a:t>
            </a:r>
            <a:r>
              <a:rPr lang="en-US" b="0" i="0">
                <a:solidFill>
                  <a:srgbClr val="DD1144"/>
                </a:solidFill>
                <a:effectLst/>
                <a:latin typeface="Consolas" panose="020B0609020204030204" pitchFamily="49" charset="0"/>
              </a:rPr>
              <a:t>"/home/Create"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method=</a:t>
            </a:r>
            <a:r>
              <a:rPr lang="en-US" b="0" i="0">
                <a:solidFill>
                  <a:srgbClr val="DD1144"/>
                </a:solidFill>
                <a:effectLst/>
                <a:latin typeface="Consolas" panose="020B0609020204030204" pitchFamily="49" charset="0"/>
              </a:rPr>
              <a:t>"post"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"Name"</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Name</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 </a:t>
            </a: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"Rate"</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Rate</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"Rate"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"Rating"</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Rating</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"Rating"</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"submit"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"submit"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/form</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F2A3EE73-E821-4234-9658-3F2EE6D7F4DB}"/>
              </a:ext>
            </a:extLst>
          </p:cNvPr>
          <p:cNvSpPr txBox="1"/>
          <p:nvPr/>
        </p:nvSpPr>
        <p:spPr>
          <a:xfrm>
            <a:off x="1618589" y="3298976"/>
            <a:ext cx="8975835" cy="3139321"/>
          </a:xfrm>
          <a:prstGeom prst="rect">
            <a:avLst/>
          </a:prstGeom>
          <a:noFill/>
          <a:ln w="19050">
            <a:solidFill>
              <a:srgbClr val="FF0000"/>
            </a:solidFill>
          </a:ln>
        </p:spPr>
        <p:txBody>
          <a:bodyPr wrap="square">
            <a:spAutoFit/>
          </a:bodyPr>
          <a:lstStyle/>
          <a:p>
            <a:pPr algn="l" fontAlgn="base"/>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HttpPost</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IActionResult Create</a:t>
            </a:r>
            <a:r>
              <a:rPr lang="en-US" b="0" i="0">
                <a:solidFill>
                  <a:srgbClr val="333333"/>
                </a:solidFill>
                <a:effectLst/>
                <a:latin typeface="Consolas" panose="020B0609020204030204" pitchFamily="49" charset="0"/>
              </a:rPr>
              <a:t>(</a:t>
            </a:r>
            <a:r>
              <a:rPr lang="en-US" b="0" i="0">
                <a:solidFill>
                  <a:srgbClr val="008080"/>
                </a:solidFill>
                <a:effectLst/>
                <a:latin typeface="Consolas" panose="020B0609020204030204" pitchFamily="49" charset="0"/>
              </a:rPr>
              <a:t>ProductEditModel </a:t>
            </a:r>
            <a:r>
              <a:rPr lang="en-US" b="0" i="0">
                <a:solidFill>
                  <a:srgbClr val="000000"/>
                </a:solidFill>
                <a:effectLst/>
                <a:latin typeface="Consolas" panose="020B0609020204030204" pitchFamily="49" charset="0"/>
              </a:rPr>
              <a:t>model</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 </a:t>
            </a: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if</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ModelState</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IsValid</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"product "</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model</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 created successfully"</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else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"Failed to create the product. Please try again"</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return</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Content</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message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48804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8" name="Title 1">
            <a:extLst>
              <a:ext uri="{FF2B5EF4-FFF2-40B4-BE49-F238E27FC236}">
                <a16:creationId xmlns:a16="http://schemas.microsoft.com/office/drawing/2014/main" id="{C4694225-C554-4B56-8A44-51B387F05CBA}"/>
              </a:ext>
            </a:extLst>
          </p:cNvPr>
          <p:cNvSpPr>
            <a:spLocks noGrp="1"/>
          </p:cNvSpPr>
          <p:nvPr>
            <p:ph type="title"/>
          </p:nvPr>
        </p:nvSpPr>
        <p:spPr>
          <a:xfrm>
            <a:off x="396764" y="677966"/>
            <a:ext cx="11795236" cy="575433"/>
          </a:xfrm>
        </p:spPr>
        <p:txBody>
          <a:bodyPr>
            <a:noAutofit/>
          </a:bodyPr>
          <a:lstStyle/>
          <a:p>
            <a:r>
              <a:rPr lang="en-US" sz="4000" b="1"/>
              <a:t>How Model Binding works</a:t>
            </a:r>
          </a:p>
        </p:txBody>
      </p:sp>
      <p:pic>
        <p:nvPicPr>
          <p:cNvPr id="3" name="Picture 2">
            <a:extLst>
              <a:ext uri="{FF2B5EF4-FFF2-40B4-BE49-F238E27FC236}">
                <a16:creationId xmlns:a16="http://schemas.microsoft.com/office/drawing/2014/main" id="{08B1147E-76B7-458C-ABFF-445F15CAFE9B}"/>
              </a:ext>
            </a:extLst>
          </p:cNvPr>
          <p:cNvPicPr>
            <a:picLocks noChangeAspect="1"/>
          </p:cNvPicPr>
          <p:nvPr/>
        </p:nvPicPr>
        <p:blipFill>
          <a:blip r:embed="rId3"/>
          <a:stretch>
            <a:fillRect/>
          </a:stretch>
        </p:blipFill>
        <p:spPr>
          <a:xfrm>
            <a:off x="2506981" y="1253399"/>
            <a:ext cx="7665786" cy="5149537"/>
          </a:xfrm>
          <a:prstGeom prst="rect">
            <a:avLst/>
          </a:prstGeom>
        </p:spPr>
      </p:pic>
    </p:spTree>
    <p:extLst>
      <p:ext uri="{BB962C8B-B14F-4D97-AF65-F5344CB8AC3E}">
        <p14:creationId xmlns:p14="http://schemas.microsoft.com/office/powerpoint/2010/main" val="68365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Model Validation</a:t>
            </a:r>
          </a:p>
        </p:txBody>
      </p:sp>
      <p:sp>
        <p:nvSpPr>
          <p:cNvPr id="10" name="TextBox 9">
            <a:extLst>
              <a:ext uri="{FF2B5EF4-FFF2-40B4-BE49-F238E27FC236}">
                <a16:creationId xmlns:a16="http://schemas.microsoft.com/office/drawing/2014/main" id="{51D1892D-6D30-464E-AC7A-FE677EE6B232}"/>
              </a:ext>
            </a:extLst>
          </p:cNvPr>
          <p:cNvSpPr txBox="1"/>
          <p:nvPr/>
        </p:nvSpPr>
        <p:spPr>
          <a:xfrm>
            <a:off x="-46181" y="1520356"/>
            <a:ext cx="12191999" cy="3200876"/>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Model state represents errors that come from two subsystems: model binding and model validation</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Errors that originate from model binding are generally data conversion errors. For example, an "x" is entered in an integer field. Model validation occurs after model binding and reports errors where data doesn't conform to business rules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Both model binding and model validation occur before the execution of a controller action or a Razor Pages handler method</a:t>
            </a:r>
          </a:p>
        </p:txBody>
      </p:sp>
      <p:sp>
        <p:nvSpPr>
          <p:cNvPr id="12" name="TextBox 11">
            <a:extLst>
              <a:ext uri="{FF2B5EF4-FFF2-40B4-BE49-F238E27FC236}">
                <a16:creationId xmlns:a16="http://schemas.microsoft.com/office/drawing/2014/main" id="{039BBD3F-9DD6-4537-B4D4-9276FC2342DC}"/>
              </a:ext>
            </a:extLst>
          </p:cNvPr>
          <p:cNvSpPr txBox="1"/>
          <p:nvPr/>
        </p:nvSpPr>
        <p:spPr>
          <a:xfrm>
            <a:off x="61612" y="5014655"/>
            <a:ext cx="12062690" cy="877163"/>
          </a:xfrm>
          <a:prstGeom prst="rect">
            <a:avLst/>
          </a:prstGeom>
          <a:noFill/>
          <a:ln>
            <a:solidFill>
              <a:srgbClr val="FF0000"/>
            </a:solidFill>
          </a:ln>
        </p:spPr>
        <p:txBody>
          <a:bodyPr wrap="square">
            <a:spAutoFit/>
          </a:bodyPr>
          <a:lstStyle/>
          <a:p>
            <a:pPr fontAlgn="base"/>
            <a:r>
              <a:rPr lang="en-US" sz="1700" b="0" i="0">
                <a:solidFill>
                  <a:srgbClr val="333333"/>
                </a:solidFill>
                <a:effectLst/>
                <a:latin typeface="Consolas" panose="020B0609020204030204" pitchFamily="49" charset="0"/>
              </a:rPr>
              <a:t>[</a:t>
            </a:r>
            <a:r>
              <a:rPr lang="en-US" sz="1700" b="0" i="0">
                <a:solidFill>
                  <a:srgbClr val="008080"/>
                </a:solidFill>
                <a:effectLst/>
                <a:latin typeface="Consolas" panose="020B0609020204030204" pitchFamily="49" charset="0"/>
              </a:rPr>
              <a:t>Required</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AllowEmptyStrings</a:t>
            </a:r>
            <a:r>
              <a:rPr lang="en-US" sz="1700" b="0" i="0">
                <a:solidFill>
                  <a:srgbClr val="006FE0"/>
                </a:solidFill>
                <a:effectLst/>
                <a:latin typeface="Consolas" panose="020B0609020204030204" pitchFamily="49" charset="0"/>
              </a:rPr>
              <a:t> </a:t>
            </a:r>
            <a:r>
              <a:rPr lang="en-US" sz="1700" b="0" i="0">
                <a:solidFill>
                  <a:srgbClr val="000000"/>
                </a:solidFill>
                <a:effectLst/>
                <a:latin typeface="Consolas" panose="020B0609020204030204" pitchFamily="49" charset="0"/>
              </a:rPr>
              <a:t>=</a:t>
            </a:r>
            <a:r>
              <a:rPr lang="en-US" sz="1700" b="1" i="0">
                <a:solidFill>
                  <a:srgbClr val="800080"/>
                </a:solidFill>
                <a:effectLst/>
                <a:latin typeface="Consolas" panose="020B0609020204030204" pitchFamily="49" charset="0"/>
              </a:rPr>
              <a:t>false</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ErrorMessage</a:t>
            </a:r>
            <a:r>
              <a:rPr lang="en-US" sz="1700" b="0" i="0">
                <a:solidFill>
                  <a:srgbClr val="006FE0"/>
                </a:solidFill>
                <a:effectLst/>
                <a:latin typeface="Consolas" panose="020B0609020204030204" pitchFamily="49" charset="0"/>
              </a:rPr>
              <a:t> </a:t>
            </a:r>
            <a:r>
              <a:rPr lang="en-US" sz="1700" b="0" i="0">
                <a:solidFill>
                  <a:srgbClr val="000000"/>
                </a:solidFill>
                <a:effectLst/>
                <a:latin typeface="Consolas" panose="020B0609020204030204" pitchFamily="49" charset="0"/>
              </a:rPr>
              <a:t>=</a:t>
            </a:r>
            <a:r>
              <a:rPr lang="en-US" sz="1700" b="0" i="0">
                <a:solidFill>
                  <a:srgbClr val="DD1144"/>
                </a:solidFill>
                <a:effectLst/>
                <a:latin typeface="Consolas" panose="020B0609020204030204" pitchFamily="49" charset="0"/>
              </a:rPr>
              <a:t>"Please enter the name"</a:t>
            </a:r>
            <a:r>
              <a:rPr lang="en-US" sz="1700" b="0" i="0">
                <a:solidFill>
                  <a:srgbClr val="333333"/>
                </a:solidFill>
                <a:effectLst/>
                <a:latin typeface="Consolas" panose="020B0609020204030204" pitchFamily="49" charset="0"/>
              </a:rPr>
              <a:t>)]</a:t>
            </a:r>
            <a:endParaRPr lang="en-US" sz="1700" b="0" i="0">
              <a:solidFill>
                <a:srgbClr val="000000"/>
              </a:solidFill>
              <a:effectLst/>
              <a:latin typeface="Consolas" panose="020B0609020204030204" pitchFamily="49" charset="0"/>
            </a:endParaRPr>
          </a:p>
          <a:p>
            <a:pPr fontAlgn="base"/>
            <a:r>
              <a:rPr lang="en-US" sz="1700" b="0" i="0">
                <a:solidFill>
                  <a:srgbClr val="333333"/>
                </a:solidFill>
                <a:effectLst/>
                <a:latin typeface="Consolas" panose="020B0609020204030204" pitchFamily="49" charset="0"/>
              </a:rPr>
              <a:t>[</a:t>
            </a:r>
            <a:r>
              <a:rPr lang="en-US" sz="1700" b="0" i="0">
                <a:solidFill>
                  <a:srgbClr val="008080"/>
                </a:solidFill>
                <a:effectLst/>
                <a:latin typeface="Consolas" panose="020B0609020204030204" pitchFamily="49" charset="0"/>
              </a:rPr>
              <a:t>StringLength</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maximumLength</a:t>
            </a:r>
            <a:r>
              <a:rPr lang="en-US" sz="1700" b="0" i="0">
                <a:solidFill>
                  <a:srgbClr val="333333"/>
                </a:solidFill>
                <a:effectLst/>
                <a:latin typeface="Consolas" panose="020B0609020204030204" pitchFamily="49" charset="0"/>
              </a:rPr>
              <a:t>:</a:t>
            </a:r>
            <a:r>
              <a:rPr lang="en-US" sz="1700" b="0" i="0">
                <a:solidFill>
                  <a:srgbClr val="009999"/>
                </a:solidFill>
                <a:effectLst/>
                <a:latin typeface="Consolas" panose="020B0609020204030204" pitchFamily="49" charset="0"/>
              </a:rPr>
              <a:t>25</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MinimumLength</a:t>
            </a:r>
            <a:r>
              <a:rPr lang="en-US" sz="1700" b="0" i="0">
                <a:solidFill>
                  <a:srgbClr val="006FE0"/>
                </a:solidFill>
                <a:effectLst/>
                <a:latin typeface="Consolas" panose="020B0609020204030204" pitchFamily="49" charset="0"/>
              </a:rPr>
              <a:t> </a:t>
            </a:r>
            <a:r>
              <a:rPr lang="en-US" sz="1700" b="0" i="0">
                <a:solidFill>
                  <a:srgbClr val="000000"/>
                </a:solidFill>
                <a:effectLst/>
                <a:latin typeface="Consolas" panose="020B0609020204030204" pitchFamily="49" charset="0"/>
              </a:rPr>
              <a:t>=</a:t>
            </a:r>
            <a:r>
              <a:rPr lang="en-US" sz="1700" b="0" i="0">
                <a:solidFill>
                  <a:srgbClr val="009999"/>
                </a:solidFill>
                <a:effectLst/>
                <a:latin typeface="Consolas" panose="020B0609020204030204" pitchFamily="49" charset="0"/>
              </a:rPr>
              <a:t>10</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ErrorMessage</a:t>
            </a:r>
            <a:r>
              <a:rPr lang="en-US" sz="1700" b="0" i="0">
                <a:solidFill>
                  <a:srgbClr val="006FE0"/>
                </a:solidFill>
                <a:effectLst/>
                <a:latin typeface="Consolas" panose="020B0609020204030204" pitchFamily="49" charset="0"/>
              </a:rPr>
              <a:t> </a:t>
            </a:r>
            <a:r>
              <a:rPr lang="en-US" sz="1700" b="0" i="0">
                <a:solidFill>
                  <a:srgbClr val="000000"/>
                </a:solidFill>
                <a:effectLst/>
                <a:latin typeface="Consolas" panose="020B0609020204030204" pitchFamily="49" charset="0"/>
              </a:rPr>
              <a:t>=</a:t>
            </a:r>
            <a:r>
              <a:rPr lang="en-US" sz="1700" b="0" i="0">
                <a:solidFill>
                  <a:srgbClr val="DD1144"/>
                </a:solidFill>
                <a:effectLst/>
                <a:latin typeface="Consolas" panose="020B0609020204030204" pitchFamily="49" charset="0"/>
              </a:rPr>
              <a:t>"Length must be between 10 to 25"</a:t>
            </a:r>
            <a:r>
              <a:rPr lang="en-US" sz="1700" b="0" i="0">
                <a:solidFill>
                  <a:srgbClr val="333333"/>
                </a:solidFill>
                <a:effectLst/>
                <a:latin typeface="Consolas" panose="020B0609020204030204" pitchFamily="49" charset="0"/>
              </a:rPr>
              <a:t>)]</a:t>
            </a:r>
            <a:endParaRPr lang="en-US" sz="1700" b="0" i="0">
              <a:solidFill>
                <a:srgbClr val="000000"/>
              </a:solidFill>
              <a:effectLst/>
              <a:latin typeface="Consolas" panose="020B0609020204030204" pitchFamily="49" charset="0"/>
            </a:endParaRPr>
          </a:p>
          <a:p>
            <a:pPr fontAlgn="base"/>
            <a:r>
              <a:rPr lang="en-US" sz="1700" b="0" i="0">
                <a:solidFill>
                  <a:srgbClr val="800080"/>
                </a:solidFill>
                <a:effectLst/>
                <a:latin typeface="Consolas" panose="020B0609020204030204" pitchFamily="49" charset="0"/>
              </a:rPr>
              <a:t>public</a:t>
            </a:r>
            <a:r>
              <a:rPr lang="en-US" sz="1700" b="0" i="0">
                <a:solidFill>
                  <a:srgbClr val="006FE0"/>
                </a:solidFill>
                <a:effectLst/>
                <a:latin typeface="Consolas" panose="020B0609020204030204" pitchFamily="49" charset="0"/>
              </a:rPr>
              <a:t> </a:t>
            </a:r>
            <a:r>
              <a:rPr lang="en-US" sz="1700" b="1" i="0">
                <a:solidFill>
                  <a:srgbClr val="800080"/>
                </a:solidFill>
                <a:effectLst/>
                <a:latin typeface="Consolas" panose="020B0609020204030204" pitchFamily="49" charset="0"/>
              </a:rPr>
              <a:t>string</a:t>
            </a:r>
            <a:r>
              <a:rPr lang="en-US" sz="1700" b="0" i="0">
                <a:solidFill>
                  <a:srgbClr val="006FE0"/>
                </a:solidFill>
                <a:effectLst/>
                <a:latin typeface="Consolas" panose="020B0609020204030204" pitchFamily="49" charset="0"/>
              </a:rPr>
              <a:t> </a:t>
            </a:r>
            <a:r>
              <a:rPr lang="en-US" sz="1700" b="0" i="0">
                <a:solidFill>
                  <a:srgbClr val="008080"/>
                </a:solidFill>
                <a:effectLst/>
                <a:latin typeface="Consolas" panose="020B0609020204030204" pitchFamily="49" charset="0"/>
              </a:rPr>
              <a:t>Name</a:t>
            </a:r>
            <a:r>
              <a:rPr lang="en-US" sz="1700" b="0" i="0">
                <a:solidFill>
                  <a:srgbClr val="006FE0"/>
                </a:solidFill>
                <a:effectLst/>
                <a:latin typeface="Consolas" panose="020B0609020204030204" pitchFamily="49" charset="0"/>
              </a:rPr>
              <a:t> </a:t>
            </a:r>
            <a:r>
              <a:rPr lang="en-US" sz="1700" b="0" i="0">
                <a:solidFill>
                  <a:srgbClr val="333333"/>
                </a:solidFill>
                <a:effectLst/>
                <a:latin typeface="Consolas" panose="020B0609020204030204" pitchFamily="49" charset="0"/>
              </a:rPr>
              <a:t>{</a:t>
            </a:r>
            <a:r>
              <a:rPr lang="en-US" sz="1700" b="0" i="0">
                <a:solidFill>
                  <a:srgbClr val="006FE0"/>
                </a:solidFill>
                <a:effectLst/>
                <a:latin typeface="Consolas" panose="020B0609020204030204" pitchFamily="49" charset="0"/>
              </a:rPr>
              <a:t> </a:t>
            </a:r>
            <a:r>
              <a:rPr lang="en-US" sz="1700" b="1" i="0">
                <a:solidFill>
                  <a:srgbClr val="000000"/>
                </a:solidFill>
                <a:effectLst/>
                <a:latin typeface="Consolas" panose="020B0609020204030204" pitchFamily="49" charset="0"/>
              </a:rPr>
              <a:t>get</a:t>
            </a:r>
            <a:r>
              <a:rPr lang="en-US" sz="1700" b="0" i="0">
                <a:solidFill>
                  <a:srgbClr val="333333"/>
                </a:solidFill>
                <a:effectLst/>
                <a:latin typeface="Consolas" panose="020B0609020204030204" pitchFamily="49" charset="0"/>
              </a:rPr>
              <a:t>;</a:t>
            </a:r>
            <a:r>
              <a:rPr lang="en-US" sz="1700" b="0" i="0">
                <a:solidFill>
                  <a:srgbClr val="006FE0"/>
                </a:solidFill>
                <a:effectLst/>
                <a:latin typeface="Consolas" panose="020B0609020204030204" pitchFamily="49" charset="0"/>
              </a:rPr>
              <a:t> </a:t>
            </a:r>
            <a:r>
              <a:rPr lang="en-US" sz="1700" b="1" i="0">
                <a:solidFill>
                  <a:srgbClr val="000000"/>
                </a:solidFill>
                <a:effectLst/>
                <a:latin typeface="Consolas" panose="020B0609020204030204" pitchFamily="49" charset="0"/>
              </a:rPr>
              <a:t>set</a:t>
            </a:r>
            <a:r>
              <a:rPr lang="en-US" sz="1700" b="0" i="0">
                <a:solidFill>
                  <a:srgbClr val="333333"/>
                </a:solidFill>
                <a:effectLst/>
                <a:latin typeface="Consolas" panose="020B0609020204030204" pitchFamily="49" charset="0"/>
              </a:rPr>
              <a:t>;</a:t>
            </a:r>
            <a:r>
              <a:rPr lang="en-US" sz="1700" b="0" i="0">
                <a:solidFill>
                  <a:srgbClr val="006FE0"/>
                </a:solidFill>
                <a:effectLst/>
                <a:latin typeface="Consolas" panose="020B0609020204030204" pitchFamily="49" charset="0"/>
              </a:rPr>
              <a:t> </a:t>
            </a:r>
            <a:r>
              <a:rPr lang="en-US" sz="1700" b="0" i="0">
                <a:solidFill>
                  <a:srgbClr val="333333"/>
                </a:solidFill>
                <a:effectLst/>
                <a:latin typeface="Consolas" panose="020B0609020204030204" pitchFamily="49" charset="0"/>
              </a:rPr>
              <a:t>}</a:t>
            </a:r>
            <a:endParaRPr lang="en-US" sz="17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00856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Model Validation</a:t>
            </a:r>
          </a:p>
        </p:txBody>
      </p:sp>
      <p:sp>
        <p:nvSpPr>
          <p:cNvPr id="11" name="TextBox 10">
            <a:extLst>
              <a:ext uri="{FF2B5EF4-FFF2-40B4-BE49-F238E27FC236}">
                <a16:creationId xmlns:a16="http://schemas.microsoft.com/office/drawing/2014/main" id="{829E11B0-5643-49DC-AC6D-337701CAA973}"/>
              </a:ext>
            </a:extLst>
          </p:cNvPr>
          <p:cNvSpPr txBox="1"/>
          <p:nvPr/>
        </p:nvSpPr>
        <p:spPr>
          <a:xfrm>
            <a:off x="-51937" y="1590548"/>
            <a:ext cx="12233179" cy="4693593"/>
          </a:xfrm>
          <a:prstGeom prst="rect">
            <a:avLst/>
          </a:prstGeom>
          <a:noFill/>
        </p:spPr>
        <p:txBody>
          <a:bodyPr wrap="square">
            <a:spAutoFit/>
          </a:bodyPr>
          <a:lstStyle/>
          <a:p>
            <a:pPr marL="168275" indent="-168275">
              <a:buClr>
                <a:srgbClr val="973735"/>
              </a:buClr>
              <a:buSzPct val="70000"/>
              <a:buFont typeface="Wingdings" panose="05000000000000000000" pitchFamily="2" charset="2"/>
              <a:buChar char="§"/>
              <a:defRPr/>
            </a:pPr>
            <a:r>
              <a:rPr lang="en-US" sz="2300"/>
              <a:t>[CreditCard]: Validates that the property has a credit card format. Requires jQuery Validation Additional Methods</a:t>
            </a:r>
          </a:p>
          <a:p>
            <a:pPr marL="168275" indent="-168275">
              <a:buClr>
                <a:srgbClr val="973735"/>
              </a:buClr>
              <a:buSzPct val="70000"/>
              <a:buFont typeface="Wingdings" panose="05000000000000000000" pitchFamily="2" charset="2"/>
              <a:buChar char="§"/>
              <a:defRPr/>
            </a:pPr>
            <a:r>
              <a:rPr lang="en-US" sz="2300"/>
              <a:t>[Compare]: Validates that two properties in a model match</a:t>
            </a:r>
          </a:p>
          <a:p>
            <a:pPr marL="168275" indent="-168275">
              <a:buClr>
                <a:srgbClr val="973735"/>
              </a:buClr>
              <a:buSzPct val="70000"/>
              <a:buFont typeface="Wingdings" panose="05000000000000000000" pitchFamily="2" charset="2"/>
              <a:buChar char="§"/>
              <a:defRPr/>
            </a:pPr>
            <a:r>
              <a:rPr lang="en-US" sz="2300"/>
              <a:t>[EmailAddress]: Validates that the property has an email format</a:t>
            </a:r>
          </a:p>
          <a:p>
            <a:pPr marL="168275" indent="-168275">
              <a:buClr>
                <a:srgbClr val="973735"/>
              </a:buClr>
              <a:buSzPct val="70000"/>
              <a:buFont typeface="Wingdings" panose="05000000000000000000" pitchFamily="2" charset="2"/>
              <a:buChar char="§"/>
              <a:defRPr/>
            </a:pPr>
            <a:r>
              <a:rPr lang="en-US" sz="2300"/>
              <a:t>[Phone]: Validates that the property has a telephone number format</a:t>
            </a:r>
          </a:p>
          <a:p>
            <a:pPr marL="168275" indent="-168275">
              <a:buClr>
                <a:srgbClr val="973735"/>
              </a:buClr>
              <a:buSzPct val="70000"/>
              <a:buFont typeface="Wingdings" panose="05000000000000000000" pitchFamily="2" charset="2"/>
              <a:buChar char="§"/>
              <a:defRPr/>
            </a:pPr>
            <a:r>
              <a:rPr lang="en-US" sz="2300"/>
              <a:t>[Range]: Validates that the property value falls within a specified range</a:t>
            </a:r>
          </a:p>
          <a:p>
            <a:pPr marL="168275" indent="-168275">
              <a:buClr>
                <a:srgbClr val="973735"/>
              </a:buClr>
              <a:buSzPct val="70000"/>
              <a:buFont typeface="Wingdings" panose="05000000000000000000" pitchFamily="2" charset="2"/>
              <a:buChar char="§"/>
              <a:defRPr/>
            </a:pPr>
            <a:r>
              <a:rPr lang="en-US" sz="2300"/>
              <a:t>[RegularExpression]: Validates that the property value matches a specified regular expression</a:t>
            </a:r>
          </a:p>
          <a:p>
            <a:pPr marL="168275" indent="-168275">
              <a:buClr>
                <a:srgbClr val="973735"/>
              </a:buClr>
              <a:buSzPct val="70000"/>
              <a:buFont typeface="Wingdings" panose="05000000000000000000" pitchFamily="2" charset="2"/>
              <a:buChar char="§"/>
              <a:defRPr/>
            </a:pPr>
            <a:r>
              <a:rPr lang="en-US" sz="2300"/>
              <a:t>[Required]: Validates that the field is not null. See [Required] attribute for details about this attribute's behavior</a:t>
            </a:r>
          </a:p>
          <a:p>
            <a:pPr marL="168275" indent="-168275">
              <a:buClr>
                <a:srgbClr val="973735"/>
              </a:buClr>
              <a:buSzPct val="70000"/>
              <a:buFont typeface="Wingdings" panose="05000000000000000000" pitchFamily="2" charset="2"/>
              <a:buChar char="§"/>
              <a:defRPr/>
            </a:pPr>
            <a:r>
              <a:rPr lang="en-US" sz="2300"/>
              <a:t>[StringLength]: Validates that a string property value doesn't exceed a specified length limit</a:t>
            </a:r>
          </a:p>
          <a:p>
            <a:pPr marL="168275" indent="-168275">
              <a:buClr>
                <a:srgbClr val="973735"/>
              </a:buClr>
              <a:buSzPct val="70000"/>
              <a:buFont typeface="Wingdings" panose="05000000000000000000" pitchFamily="2" charset="2"/>
              <a:buChar char="§"/>
              <a:defRPr/>
            </a:pPr>
            <a:r>
              <a:rPr lang="en-US" sz="2300"/>
              <a:t>[Url]: Validates that the property has a URL format</a:t>
            </a:r>
          </a:p>
          <a:p>
            <a:pPr marL="168275" indent="-168275">
              <a:buClr>
                <a:srgbClr val="973735"/>
              </a:buClr>
              <a:buSzPct val="70000"/>
              <a:buFont typeface="Wingdings" panose="05000000000000000000" pitchFamily="2" charset="2"/>
              <a:buChar char="§"/>
              <a:defRPr/>
            </a:pPr>
            <a:r>
              <a:rPr lang="en-US" sz="2300"/>
              <a:t>[Remote]: Validates input on the client by calling an action method on the server</a:t>
            </a:r>
            <a:endParaRPr lang="en-US"/>
          </a:p>
        </p:txBody>
      </p:sp>
    </p:spTree>
    <p:extLst>
      <p:ext uri="{BB962C8B-B14F-4D97-AF65-F5344CB8AC3E}">
        <p14:creationId xmlns:p14="http://schemas.microsoft.com/office/powerpoint/2010/main" val="2244181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How Model Validation works</a:t>
            </a:r>
          </a:p>
        </p:txBody>
      </p:sp>
      <p:pic>
        <p:nvPicPr>
          <p:cNvPr id="3" name="Picture 2">
            <a:extLst>
              <a:ext uri="{FF2B5EF4-FFF2-40B4-BE49-F238E27FC236}">
                <a16:creationId xmlns:a16="http://schemas.microsoft.com/office/drawing/2014/main" id="{9754D1C2-456C-4A8A-9109-B6592834C647}"/>
              </a:ext>
            </a:extLst>
          </p:cNvPr>
          <p:cNvPicPr>
            <a:picLocks noChangeAspect="1"/>
          </p:cNvPicPr>
          <p:nvPr/>
        </p:nvPicPr>
        <p:blipFill>
          <a:blip r:embed="rId2"/>
          <a:stretch>
            <a:fillRect/>
          </a:stretch>
        </p:blipFill>
        <p:spPr>
          <a:xfrm>
            <a:off x="1454" y="1278451"/>
            <a:ext cx="7232538" cy="5159575"/>
          </a:xfrm>
          <a:prstGeom prst="rect">
            <a:avLst/>
          </a:prstGeom>
        </p:spPr>
      </p:pic>
      <p:pic>
        <p:nvPicPr>
          <p:cNvPr id="7" name="Picture 6">
            <a:extLst>
              <a:ext uri="{FF2B5EF4-FFF2-40B4-BE49-F238E27FC236}">
                <a16:creationId xmlns:a16="http://schemas.microsoft.com/office/drawing/2014/main" id="{827E60CB-616B-459F-A387-55898FA425C3}"/>
              </a:ext>
            </a:extLst>
          </p:cNvPr>
          <p:cNvPicPr>
            <a:picLocks noChangeAspect="1"/>
          </p:cNvPicPr>
          <p:nvPr/>
        </p:nvPicPr>
        <p:blipFill>
          <a:blip r:embed="rId3"/>
          <a:stretch>
            <a:fillRect/>
          </a:stretch>
        </p:blipFill>
        <p:spPr>
          <a:xfrm>
            <a:off x="7458026" y="1253399"/>
            <a:ext cx="4707468" cy="3321993"/>
          </a:xfrm>
          <a:prstGeom prst="rect">
            <a:avLst/>
          </a:prstGeom>
        </p:spPr>
      </p:pic>
    </p:spTree>
    <p:extLst>
      <p:ext uri="{BB962C8B-B14F-4D97-AF65-F5344CB8AC3E}">
        <p14:creationId xmlns:p14="http://schemas.microsoft.com/office/powerpoint/2010/main" val="405176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795236" cy="575433"/>
          </a:xfrm>
        </p:spPr>
        <p:txBody>
          <a:bodyPr>
            <a:noAutofit/>
          </a:bodyPr>
          <a:lstStyle/>
          <a:p>
            <a:r>
              <a:rPr lang="en-US" sz="4000" b="1"/>
              <a:t>Session and State Management</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4083" y="1397584"/>
            <a:ext cx="12121058" cy="1292662"/>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HTTP is a stateless protocol. By default, HTTP requests are independent messages that don't retain user values. We can use several approaches to preserve user data between requests as follows:</a:t>
            </a:r>
          </a:p>
        </p:txBody>
      </p:sp>
      <p:graphicFrame>
        <p:nvGraphicFramePr>
          <p:cNvPr id="9" name="Table 8">
            <a:extLst>
              <a:ext uri="{FF2B5EF4-FFF2-40B4-BE49-F238E27FC236}">
                <a16:creationId xmlns:a16="http://schemas.microsoft.com/office/drawing/2014/main" id="{79BBA716-387A-449B-B12C-EB8E91C8E14E}"/>
              </a:ext>
            </a:extLst>
          </p:cNvPr>
          <p:cNvGraphicFramePr>
            <a:graphicFrameLocks noGrp="1"/>
          </p:cNvGraphicFramePr>
          <p:nvPr>
            <p:extLst>
              <p:ext uri="{D42A27DB-BD31-4B8C-83A1-F6EECF244321}">
                <p14:modId xmlns:p14="http://schemas.microsoft.com/office/powerpoint/2010/main" val="433657687"/>
              </p:ext>
            </p:extLst>
          </p:nvPr>
        </p:nvGraphicFramePr>
        <p:xfrm>
          <a:off x="240781" y="2760861"/>
          <a:ext cx="11710438" cy="3680813"/>
        </p:xfrm>
        <a:graphic>
          <a:graphicData uri="http://schemas.openxmlformats.org/drawingml/2006/table">
            <a:tbl>
              <a:tblPr firstRow="1" bandRow="1">
                <a:tableStyleId>{5C22544A-7EE6-4342-B048-85BDC9FD1C3A}</a:tableStyleId>
              </a:tblPr>
              <a:tblGrid>
                <a:gridCol w="3103397">
                  <a:extLst>
                    <a:ext uri="{9D8B030D-6E8A-4147-A177-3AD203B41FA5}">
                      <a16:colId xmlns:a16="http://schemas.microsoft.com/office/drawing/2014/main" val="20000"/>
                    </a:ext>
                  </a:extLst>
                </a:gridCol>
                <a:gridCol w="8607041">
                  <a:extLst>
                    <a:ext uri="{9D8B030D-6E8A-4147-A177-3AD203B41FA5}">
                      <a16:colId xmlns:a16="http://schemas.microsoft.com/office/drawing/2014/main" val="20001"/>
                    </a:ext>
                  </a:extLst>
                </a:gridCol>
              </a:tblGrid>
              <a:tr h="417036">
                <a:tc>
                  <a:txBody>
                    <a:bodyPr/>
                    <a:lstStyle/>
                    <a:p>
                      <a:pPr algn="l" fontAlgn="t"/>
                      <a:r>
                        <a:rPr lang="en-US">
                          <a:effectLst/>
                        </a:rPr>
                        <a:t>Storage approach</a:t>
                      </a:r>
                    </a:p>
                  </a:txBody>
                  <a:tcPr/>
                </a:tc>
                <a:tc>
                  <a:txBody>
                    <a:bodyPr/>
                    <a:lstStyle/>
                    <a:p>
                      <a:pPr algn="l" fontAlgn="t"/>
                      <a:r>
                        <a:rPr lang="en-US">
                          <a:effectLst/>
                        </a:rPr>
                        <a:t>Storage mechanism</a:t>
                      </a:r>
                    </a:p>
                  </a:txBody>
                  <a:tcPr/>
                </a:tc>
                <a:extLst>
                  <a:ext uri="{0D108BD9-81ED-4DB2-BD59-A6C34878D82A}">
                    <a16:rowId xmlns:a16="http://schemas.microsoft.com/office/drawing/2014/main" val="10000"/>
                  </a:ext>
                </a:extLst>
              </a:tr>
              <a:tr h="498323">
                <a:tc>
                  <a:txBody>
                    <a:bodyPr/>
                    <a:lstStyle/>
                    <a:p>
                      <a:pPr algn="l" fontAlgn="t"/>
                      <a:r>
                        <a:rPr lang="en-US" u="none" strike="noStrike">
                          <a:effectLst/>
                        </a:rPr>
                        <a:t>Cookies</a:t>
                      </a:r>
                      <a:endParaRPr lang="en-US">
                        <a:effectLst/>
                      </a:endParaRPr>
                    </a:p>
                  </a:txBody>
                  <a:tcPr/>
                </a:tc>
                <a:tc>
                  <a:txBody>
                    <a:bodyPr/>
                    <a:lstStyle/>
                    <a:p>
                      <a:pPr algn="l" fontAlgn="t"/>
                      <a:r>
                        <a:rPr lang="en-US">
                          <a:effectLst/>
                        </a:rPr>
                        <a:t>HTTP cookies. May include data stored using server-side app code</a:t>
                      </a:r>
                    </a:p>
                  </a:txBody>
                  <a:tcPr/>
                </a:tc>
                <a:extLst>
                  <a:ext uri="{0D108BD9-81ED-4DB2-BD59-A6C34878D82A}">
                    <a16:rowId xmlns:a16="http://schemas.microsoft.com/office/drawing/2014/main" val="157311480"/>
                  </a:ext>
                </a:extLst>
              </a:tr>
              <a:tr h="498323">
                <a:tc>
                  <a:txBody>
                    <a:bodyPr/>
                    <a:lstStyle/>
                    <a:p>
                      <a:pPr algn="l" fontAlgn="t"/>
                      <a:r>
                        <a:rPr lang="en-US" u="none" strike="noStrike">
                          <a:effectLst/>
                        </a:rPr>
                        <a:t>Session state</a:t>
                      </a:r>
                      <a:endParaRPr lang="en-US">
                        <a:effectLst/>
                      </a:endParaRPr>
                    </a:p>
                  </a:txBody>
                  <a:tcPr/>
                </a:tc>
                <a:tc>
                  <a:txBody>
                    <a:bodyPr/>
                    <a:lstStyle/>
                    <a:p>
                      <a:pPr algn="l" fontAlgn="t"/>
                      <a:r>
                        <a:rPr lang="en-US">
                          <a:effectLst/>
                        </a:rPr>
                        <a:t>HTTP cookies and server-side app code</a:t>
                      </a:r>
                    </a:p>
                  </a:txBody>
                  <a:tcPr/>
                </a:tc>
                <a:extLst>
                  <a:ext uri="{0D108BD9-81ED-4DB2-BD59-A6C34878D82A}">
                    <a16:rowId xmlns:a16="http://schemas.microsoft.com/office/drawing/2014/main" val="10001"/>
                  </a:ext>
                </a:extLst>
              </a:tr>
              <a:tr h="470772">
                <a:tc>
                  <a:txBody>
                    <a:bodyPr/>
                    <a:lstStyle/>
                    <a:p>
                      <a:pPr algn="l" fontAlgn="t"/>
                      <a:r>
                        <a:rPr lang="en-US" u="none" strike="noStrike">
                          <a:effectLst/>
                        </a:rPr>
                        <a:t>TempData</a:t>
                      </a:r>
                      <a:endParaRPr lang="en-US">
                        <a:effectLst/>
                      </a:endParaRPr>
                    </a:p>
                  </a:txBody>
                  <a:tcPr/>
                </a:tc>
                <a:tc>
                  <a:txBody>
                    <a:bodyPr/>
                    <a:lstStyle/>
                    <a:p>
                      <a:pPr algn="l" fontAlgn="t"/>
                      <a:r>
                        <a:rPr lang="en-US">
                          <a:effectLst/>
                        </a:rPr>
                        <a:t>HTTP cookies or session state</a:t>
                      </a:r>
                    </a:p>
                  </a:txBody>
                  <a:tcPr/>
                </a:tc>
                <a:extLst>
                  <a:ext uri="{0D108BD9-81ED-4DB2-BD59-A6C34878D82A}">
                    <a16:rowId xmlns:a16="http://schemas.microsoft.com/office/drawing/2014/main" val="10002"/>
                  </a:ext>
                </a:extLst>
              </a:tr>
              <a:tr h="466316">
                <a:tc>
                  <a:txBody>
                    <a:bodyPr/>
                    <a:lstStyle/>
                    <a:p>
                      <a:pPr algn="l" fontAlgn="t"/>
                      <a:r>
                        <a:rPr lang="en-US" u="none" strike="noStrike">
                          <a:effectLst/>
                        </a:rPr>
                        <a:t>Query strings</a:t>
                      </a:r>
                      <a:endParaRPr lang="en-US">
                        <a:effectLst/>
                      </a:endParaRPr>
                    </a:p>
                  </a:txBody>
                  <a:tcPr/>
                </a:tc>
                <a:tc>
                  <a:txBody>
                    <a:bodyPr/>
                    <a:lstStyle/>
                    <a:p>
                      <a:pPr algn="l" fontAlgn="t"/>
                      <a:r>
                        <a:rPr lang="en-US">
                          <a:effectLst/>
                        </a:rPr>
                        <a:t>HTTP query strings</a:t>
                      </a:r>
                    </a:p>
                  </a:txBody>
                  <a:tcPr/>
                </a:tc>
                <a:extLst>
                  <a:ext uri="{0D108BD9-81ED-4DB2-BD59-A6C34878D82A}">
                    <a16:rowId xmlns:a16="http://schemas.microsoft.com/office/drawing/2014/main" val="10003"/>
                  </a:ext>
                </a:extLst>
              </a:tr>
              <a:tr h="414116">
                <a:tc>
                  <a:txBody>
                    <a:bodyPr/>
                    <a:lstStyle/>
                    <a:p>
                      <a:pPr algn="l" fontAlgn="t"/>
                      <a:r>
                        <a:rPr lang="en-US" u="none" strike="noStrike">
                          <a:effectLst/>
                        </a:rPr>
                        <a:t>Hidden fields</a:t>
                      </a:r>
                      <a:endParaRPr lang="en-US">
                        <a:effectLst/>
                      </a:endParaRPr>
                    </a:p>
                  </a:txBody>
                  <a:tcPr/>
                </a:tc>
                <a:tc>
                  <a:txBody>
                    <a:bodyPr/>
                    <a:lstStyle/>
                    <a:p>
                      <a:pPr algn="l" fontAlgn="t"/>
                      <a:r>
                        <a:rPr lang="en-US">
                          <a:effectLst/>
                        </a:rPr>
                        <a:t>HTTP form fields</a:t>
                      </a:r>
                    </a:p>
                  </a:txBody>
                  <a:tcPr/>
                </a:tc>
                <a:extLst>
                  <a:ext uri="{0D108BD9-81ED-4DB2-BD59-A6C34878D82A}">
                    <a16:rowId xmlns:a16="http://schemas.microsoft.com/office/drawing/2014/main" val="10004"/>
                  </a:ext>
                </a:extLst>
              </a:tr>
              <a:tr h="465272">
                <a:tc>
                  <a:txBody>
                    <a:bodyPr/>
                    <a:lstStyle/>
                    <a:p>
                      <a:pPr algn="l" fontAlgn="t"/>
                      <a:r>
                        <a:rPr lang="en-US" u="none" strike="noStrike">
                          <a:effectLst/>
                        </a:rPr>
                        <a:t>HttpContext.Items</a:t>
                      </a:r>
                      <a:endParaRPr lang="en-US">
                        <a:effectLst/>
                      </a:endParaRPr>
                    </a:p>
                  </a:txBody>
                  <a:tcPr/>
                </a:tc>
                <a:tc>
                  <a:txBody>
                    <a:bodyPr/>
                    <a:lstStyle/>
                    <a:p>
                      <a:pPr algn="l" fontAlgn="t"/>
                      <a:r>
                        <a:rPr lang="en-US">
                          <a:effectLst/>
                        </a:rPr>
                        <a:t>Server-side app code</a:t>
                      </a:r>
                    </a:p>
                  </a:txBody>
                  <a:tcPr/>
                </a:tc>
                <a:extLst>
                  <a:ext uri="{0D108BD9-81ED-4DB2-BD59-A6C34878D82A}">
                    <a16:rowId xmlns:a16="http://schemas.microsoft.com/office/drawing/2014/main" val="10005"/>
                  </a:ext>
                </a:extLst>
              </a:tr>
              <a:tr h="450655">
                <a:tc>
                  <a:txBody>
                    <a:bodyPr/>
                    <a:lstStyle/>
                    <a:p>
                      <a:pPr algn="l" fontAlgn="t"/>
                      <a:r>
                        <a:rPr lang="en-US" u="none" strike="noStrike">
                          <a:effectLst/>
                        </a:rPr>
                        <a:t>Cache</a:t>
                      </a:r>
                      <a:endParaRPr lang="en-US">
                        <a:effectLst/>
                      </a:endParaRPr>
                    </a:p>
                  </a:txBody>
                  <a:tcPr/>
                </a:tc>
                <a:tc>
                  <a:txBody>
                    <a:bodyPr/>
                    <a:lstStyle/>
                    <a:p>
                      <a:pPr algn="l" fontAlgn="t"/>
                      <a:r>
                        <a:rPr lang="en-US">
                          <a:effectLst/>
                        </a:rPr>
                        <a:t>Server-side app code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9312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ViewData</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53039"/>
            <a:ext cx="12205142" cy="2554545"/>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View Data is one of the most common and popular technique with the help of which we can pass the data from the controller to view</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Normally, view data is actually representing a dictionary which contains a key/value pair</a:t>
            </a:r>
          </a:p>
          <a:p>
            <a:pPr marL="342900" indent="-342900" algn="just" fontAlgn="base">
              <a:buClr>
                <a:srgbClr val="973735"/>
              </a:buClr>
              <a:buSzPct val="50000"/>
              <a:buFont typeface="Wingdings" pitchFamily="2" charset="2"/>
              <a:buChar char="u"/>
              <a:tabLst>
                <a:tab pos="241300" algn="l"/>
              </a:tabLst>
              <a:defRPr/>
            </a:pPr>
            <a:r>
              <a:rPr lang="en-US" sz="2800" b="0" i="0">
                <a:solidFill>
                  <a:srgbClr val="161616"/>
                </a:solidFill>
                <a:effectLst/>
                <a:latin typeface="Segoe UI" panose="020B0502040204020203" pitchFamily="34" charset="0"/>
              </a:rPr>
              <a:t>T</a:t>
            </a:r>
            <a:r>
              <a:rPr lang="en-US" sz="2600">
                <a:solidFill>
                  <a:srgbClr val="111111"/>
                </a:solidFill>
                <a:latin typeface="+mj-lt"/>
              </a:rPr>
              <a:t>he below code demonstrates the Index method which will return the view along with data</a:t>
            </a:r>
          </a:p>
        </p:txBody>
      </p:sp>
      <p:pic>
        <p:nvPicPr>
          <p:cNvPr id="3" name="Picture 2">
            <a:extLst>
              <a:ext uri="{FF2B5EF4-FFF2-40B4-BE49-F238E27FC236}">
                <a16:creationId xmlns:a16="http://schemas.microsoft.com/office/drawing/2014/main" id="{7AE87B73-C943-4DD7-8240-9B76C40455DF}"/>
              </a:ext>
            </a:extLst>
          </p:cNvPr>
          <p:cNvPicPr>
            <a:picLocks noChangeAspect="1"/>
          </p:cNvPicPr>
          <p:nvPr/>
        </p:nvPicPr>
        <p:blipFill>
          <a:blip r:embed="rId2"/>
          <a:stretch>
            <a:fillRect/>
          </a:stretch>
        </p:blipFill>
        <p:spPr>
          <a:xfrm>
            <a:off x="7996266" y="3799137"/>
            <a:ext cx="4122163" cy="2254774"/>
          </a:xfrm>
          <a:prstGeom prst="rect">
            <a:avLst/>
          </a:prstGeom>
        </p:spPr>
      </p:pic>
      <p:grpSp>
        <p:nvGrpSpPr>
          <p:cNvPr id="19" name="Group 18">
            <a:extLst>
              <a:ext uri="{FF2B5EF4-FFF2-40B4-BE49-F238E27FC236}">
                <a16:creationId xmlns:a16="http://schemas.microsoft.com/office/drawing/2014/main" id="{B4D3EE9D-8FD9-46F6-AF37-77F61B7B3288}"/>
              </a:ext>
            </a:extLst>
          </p:cNvPr>
          <p:cNvGrpSpPr/>
          <p:nvPr/>
        </p:nvGrpSpPr>
        <p:grpSpPr>
          <a:xfrm>
            <a:off x="73571" y="3799137"/>
            <a:ext cx="7672075" cy="2647473"/>
            <a:chOff x="73571" y="3799137"/>
            <a:chExt cx="7672075" cy="2647473"/>
          </a:xfrm>
        </p:grpSpPr>
        <p:pic>
          <p:nvPicPr>
            <p:cNvPr id="7" name="Picture 6">
              <a:extLst>
                <a:ext uri="{FF2B5EF4-FFF2-40B4-BE49-F238E27FC236}">
                  <a16:creationId xmlns:a16="http://schemas.microsoft.com/office/drawing/2014/main" id="{B9CB21B2-9E50-46CF-8D5A-E73F64052B74}"/>
                </a:ext>
              </a:extLst>
            </p:cNvPr>
            <p:cNvPicPr>
              <a:picLocks noChangeAspect="1"/>
            </p:cNvPicPr>
            <p:nvPr/>
          </p:nvPicPr>
          <p:blipFill>
            <a:blip r:embed="rId3"/>
            <a:stretch>
              <a:fillRect/>
            </a:stretch>
          </p:blipFill>
          <p:spPr>
            <a:xfrm>
              <a:off x="73571" y="3799137"/>
              <a:ext cx="5864251" cy="1346474"/>
            </a:xfrm>
            <a:prstGeom prst="rect">
              <a:avLst/>
            </a:prstGeom>
          </p:spPr>
        </p:pic>
        <p:pic>
          <p:nvPicPr>
            <p:cNvPr id="13" name="Picture 12">
              <a:extLst>
                <a:ext uri="{FF2B5EF4-FFF2-40B4-BE49-F238E27FC236}">
                  <a16:creationId xmlns:a16="http://schemas.microsoft.com/office/drawing/2014/main" id="{9D6E708E-397E-4F0A-91DD-F8A38DD89B6E}"/>
                </a:ext>
              </a:extLst>
            </p:cNvPr>
            <p:cNvPicPr>
              <a:picLocks noChangeAspect="1"/>
            </p:cNvPicPr>
            <p:nvPr/>
          </p:nvPicPr>
          <p:blipFill>
            <a:blip r:embed="rId4"/>
            <a:stretch>
              <a:fillRect/>
            </a:stretch>
          </p:blipFill>
          <p:spPr>
            <a:xfrm>
              <a:off x="276660" y="5173096"/>
              <a:ext cx="7468986" cy="1273514"/>
            </a:xfrm>
            <a:prstGeom prst="rect">
              <a:avLst/>
            </a:prstGeom>
          </p:spPr>
        </p:pic>
        <p:cxnSp>
          <p:nvCxnSpPr>
            <p:cNvPr id="16" name="Straight Arrow Connector 15">
              <a:extLst>
                <a:ext uri="{FF2B5EF4-FFF2-40B4-BE49-F238E27FC236}">
                  <a16:creationId xmlns:a16="http://schemas.microsoft.com/office/drawing/2014/main" id="{69FB7923-E743-466A-9820-7827BD4B5F96}"/>
                </a:ext>
              </a:extLst>
            </p:cNvPr>
            <p:cNvCxnSpPr>
              <a:cxnSpLocks/>
            </p:cNvCxnSpPr>
            <p:nvPr/>
          </p:nvCxnSpPr>
          <p:spPr>
            <a:xfrm>
              <a:off x="3581400" y="4521401"/>
              <a:ext cx="1326931" cy="142745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1096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ViewBag</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74516"/>
            <a:ext cx="12121058" cy="892552"/>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View Bag is quite similar to the ViewData. The main concept of the view bag is an instance of dynamic property</a:t>
            </a:r>
          </a:p>
        </p:txBody>
      </p:sp>
      <p:pic>
        <p:nvPicPr>
          <p:cNvPr id="3" name="Picture 2">
            <a:extLst>
              <a:ext uri="{FF2B5EF4-FFF2-40B4-BE49-F238E27FC236}">
                <a16:creationId xmlns:a16="http://schemas.microsoft.com/office/drawing/2014/main" id="{4212A02B-9038-484A-B139-3D6D1F864C78}"/>
              </a:ext>
            </a:extLst>
          </p:cNvPr>
          <p:cNvPicPr>
            <a:picLocks noChangeAspect="1"/>
          </p:cNvPicPr>
          <p:nvPr/>
        </p:nvPicPr>
        <p:blipFill>
          <a:blip r:embed="rId2"/>
          <a:stretch>
            <a:fillRect/>
          </a:stretch>
        </p:blipFill>
        <p:spPr>
          <a:xfrm>
            <a:off x="52555" y="2290715"/>
            <a:ext cx="4627182" cy="1569645"/>
          </a:xfrm>
          <a:prstGeom prst="rect">
            <a:avLst/>
          </a:prstGeom>
        </p:spPr>
      </p:pic>
      <p:pic>
        <p:nvPicPr>
          <p:cNvPr id="7" name="Picture 6">
            <a:extLst>
              <a:ext uri="{FF2B5EF4-FFF2-40B4-BE49-F238E27FC236}">
                <a16:creationId xmlns:a16="http://schemas.microsoft.com/office/drawing/2014/main" id="{295C04A7-030A-4273-A8E5-2D3CDB8CD995}"/>
              </a:ext>
            </a:extLst>
          </p:cNvPr>
          <p:cNvPicPr>
            <a:picLocks noChangeAspect="1"/>
          </p:cNvPicPr>
          <p:nvPr/>
        </p:nvPicPr>
        <p:blipFill>
          <a:blip r:embed="rId3"/>
          <a:stretch>
            <a:fillRect/>
          </a:stretch>
        </p:blipFill>
        <p:spPr>
          <a:xfrm>
            <a:off x="-14126" y="3927779"/>
            <a:ext cx="5353387" cy="2515266"/>
          </a:xfrm>
          <a:prstGeom prst="rect">
            <a:avLst/>
          </a:prstGeom>
        </p:spPr>
      </p:pic>
      <p:pic>
        <p:nvPicPr>
          <p:cNvPr id="10" name="Picture 9">
            <a:extLst>
              <a:ext uri="{FF2B5EF4-FFF2-40B4-BE49-F238E27FC236}">
                <a16:creationId xmlns:a16="http://schemas.microsoft.com/office/drawing/2014/main" id="{440E90D6-1110-4BD6-9121-566200E8E399}"/>
              </a:ext>
            </a:extLst>
          </p:cNvPr>
          <p:cNvPicPr>
            <a:picLocks noChangeAspect="1"/>
          </p:cNvPicPr>
          <p:nvPr/>
        </p:nvPicPr>
        <p:blipFill>
          <a:blip r:embed="rId4"/>
          <a:stretch>
            <a:fillRect/>
          </a:stretch>
        </p:blipFill>
        <p:spPr>
          <a:xfrm>
            <a:off x="6872289" y="2359153"/>
            <a:ext cx="4922947" cy="1798476"/>
          </a:xfrm>
          <a:prstGeom prst="rect">
            <a:avLst/>
          </a:prstGeom>
        </p:spPr>
      </p:pic>
      <p:pic>
        <p:nvPicPr>
          <p:cNvPr id="13" name="Picture 12">
            <a:extLst>
              <a:ext uri="{FF2B5EF4-FFF2-40B4-BE49-F238E27FC236}">
                <a16:creationId xmlns:a16="http://schemas.microsoft.com/office/drawing/2014/main" id="{CD7C097B-9AB5-41F0-83C6-17237159506F}"/>
              </a:ext>
            </a:extLst>
          </p:cNvPr>
          <p:cNvPicPr>
            <a:picLocks noChangeAspect="1"/>
          </p:cNvPicPr>
          <p:nvPr/>
        </p:nvPicPr>
        <p:blipFill>
          <a:blip r:embed="rId5"/>
          <a:stretch>
            <a:fillRect/>
          </a:stretch>
        </p:blipFill>
        <p:spPr>
          <a:xfrm>
            <a:off x="7876188" y="4248461"/>
            <a:ext cx="3475021" cy="2141406"/>
          </a:xfrm>
          <a:prstGeom prst="rect">
            <a:avLst/>
          </a:prstGeom>
        </p:spPr>
      </p:pic>
      <p:grpSp>
        <p:nvGrpSpPr>
          <p:cNvPr id="18" name="Group 17">
            <a:extLst>
              <a:ext uri="{FF2B5EF4-FFF2-40B4-BE49-F238E27FC236}">
                <a16:creationId xmlns:a16="http://schemas.microsoft.com/office/drawing/2014/main" id="{E4349D58-D9A6-4AE3-9167-7F2AA00F4230}"/>
              </a:ext>
            </a:extLst>
          </p:cNvPr>
          <p:cNvGrpSpPr/>
          <p:nvPr/>
        </p:nvGrpSpPr>
        <p:grpSpPr>
          <a:xfrm>
            <a:off x="4441360" y="2327928"/>
            <a:ext cx="2169646" cy="661624"/>
            <a:chOff x="7222570" y="1987759"/>
            <a:chExt cx="2150967" cy="739731"/>
          </a:xfrm>
        </p:grpSpPr>
        <p:sp>
          <p:nvSpPr>
            <p:cNvPr id="19" name="Rectangle 18">
              <a:extLst>
                <a:ext uri="{FF2B5EF4-FFF2-40B4-BE49-F238E27FC236}">
                  <a16:creationId xmlns:a16="http://schemas.microsoft.com/office/drawing/2014/main" id="{3AB46B57-CBB0-424F-9529-2D23430A2B7D}"/>
                </a:ext>
              </a:extLst>
            </p:cNvPr>
            <p:cNvSpPr/>
            <p:nvPr/>
          </p:nvSpPr>
          <p:spPr>
            <a:xfrm>
              <a:off x="7705894" y="1987759"/>
              <a:ext cx="1667643"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ProductModel</a:t>
              </a:r>
            </a:p>
          </p:txBody>
        </p:sp>
        <p:cxnSp>
          <p:nvCxnSpPr>
            <p:cNvPr id="20" name="Straight Arrow Connector 19">
              <a:extLst>
                <a:ext uri="{FF2B5EF4-FFF2-40B4-BE49-F238E27FC236}">
                  <a16:creationId xmlns:a16="http://schemas.microsoft.com/office/drawing/2014/main" id="{FA513ECB-DCFC-401F-94E8-5B19986234EF}"/>
                </a:ext>
              </a:extLst>
            </p:cNvPr>
            <p:cNvCxnSpPr>
              <a:cxnSpLocks/>
            </p:cNvCxnSpPr>
            <p:nvPr/>
          </p:nvCxnSpPr>
          <p:spPr>
            <a:xfrm flipH="1">
              <a:off x="7222570" y="2361268"/>
              <a:ext cx="495356" cy="3662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8F456AB-E266-4C6E-9772-A31F09BD6BB2}"/>
              </a:ext>
            </a:extLst>
          </p:cNvPr>
          <p:cNvGrpSpPr/>
          <p:nvPr/>
        </p:nvGrpSpPr>
        <p:grpSpPr>
          <a:xfrm>
            <a:off x="3352801" y="3564380"/>
            <a:ext cx="3258206" cy="545401"/>
            <a:chOff x="6495149" y="1995046"/>
            <a:chExt cx="3007903" cy="609788"/>
          </a:xfrm>
        </p:grpSpPr>
        <p:sp>
          <p:nvSpPr>
            <p:cNvPr id="24" name="Rectangle 23">
              <a:extLst>
                <a:ext uri="{FF2B5EF4-FFF2-40B4-BE49-F238E27FC236}">
                  <a16:creationId xmlns:a16="http://schemas.microsoft.com/office/drawing/2014/main" id="{161715C1-624A-475F-81A7-C099569B1DD0}"/>
                </a:ext>
              </a:extLst>
            </p:cNvPr>
            <p:cNvSpPr/>
            <p:nvPr/>
          </p:nvSpPr>
          <p:spPr>
            <a:xfrm>
              <a:off x="7620687" y="1995046"/>
              <a:ext cx="1882365"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ProductController</a:t>
              </a:r>
            </a:p>
          </p:txBody>
        </p:sp>
        <p:cxnSp>
          <p:nvCxnSpPr>
            <p:cNvPr id="25" name="Straight Arrow Connector 24">
              <a:extLst>
                <a:ext uri="{FF2B5EF4-FFF2-40B4-BE49-F238E27FC236}">
                  <a16:creationId xmlns:a16="http://schemas.microsoft.com/office/drawing/2014/main" id="{905A4F47-6F1C-41C9-97A8-E9D83D811059}"/>
                </a:ext>
              </a:extLst>
            </p:cNvPr>
            <p:cNvCxnSpPr>
              <a:cxnSpLocks/>
            </p:cNvCxnSpPr>
            <p:nvPr/>
          </p:nvCxnSpPr>
          <p:spPr>
            <a:xfrm flipH="1">
              <a:off x="6495149" y="2255622"/>
              <a:ext cx="1125538" cy="3385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22CF686-9608-41AD-802B-3A167DF4515E}"/>
              </a:ext>
            </a:extLst>
          </p:cNvPr>
          <p:cNvGrpSpPr/>
          <p:nvPr/>
        </p:nvGrpSpPr>
        <p:grpSpPr>
          <a:xfrm>
            <a:off x="8250622" y="1822682"/>
            <a:ext cx="3433223" cy="545401"/>
            <a:chOff x="7253827" y="1956989"/>
            <a:chExt cx="3403664" cy="609788"/>
          </a:xfrm>
        </p:grpSpPr>
        <p:sp>
          <p:nvSpPr>
            <p:cNvPr id="32" name="Rectangle 31">
              <a:extLst>
                <a:ext uri="{FF2B5EF4-FFF2-40B4-BE49-F238E27FC236}">
                  <a16:creationId xmlns:a16="http://schemas.microsoft.com/office/drawing/2014/main" id="{F9459D5C-1FDF-4D4F-9173-0FDB954BAA69}"/>
                </a:ext>
              </a:extLst>
            </p:cNvPr>
            <p:cNvSpPr/>
            <p:nvPr/>
          </p:nvSpPr>
          <p:spPr>
            <a:xfrm>
              <a:off x="8429341" y="1956989"/>
              <a:ext cx="2228150"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View: Index</a:t>
              </a:r>
            </a:p>
          </p:txBody>
        </p:sp>
        <p:cxnSp>
          <p:nvCxnSpPr>
            <p:cNvPr id="33" name="Straight Arrow Connector 32">
              <a:extLst>
                <a:ext uri="{FF2B5EF4-FFF2-40B4-BE49-F238E27FC236}">
                  <a16:creationId xmlns:a16="http://schemas.microsoft.com/office/drawing/2014/main" id="{59997BD5-98C4-48F9-A35D-D91AE215BDE0}"/>
                </a:ext>
              </a:extLst>
            </p:cNvPr>
            <p:cNvCxnSpPr>
              <a:cxnSpLocks/>
            </p:cNvCxnSpPr>
            <p:nvPr/>
          </p:nvCxnSpPr>
          <p:spPr>
            <a:xfrm flipH="1">
              <a:off x="7253827" y="2273329"/>
              <a:ext cx="1208705" cy="293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9773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TempData </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4" y="1506479"/>
            <a:ext cx="12205141"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Temp data is one of another data passing techniques from the controller method to view</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Temp data always return a data dictionary so that it can be derived from TempDataDictionary class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It is worked as a temporary data storage. It will keep the data at the time of the HTTP request. Temp data is most useful to transfer data between different action methods in the different controllers. In the internal mechanism, temp data is basically used session variables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It is mainly used to store data as a one-time message. We can keep the Tempdata source after the view is rendered by using the TempData.Keep() method</a:t>
            </a:r>
          </a:p>
        </p:txBody>
      </p:sp>
    </p:spTree>
    <p:extLst>
      <p:ext uri="{BB962C8B-B14F-4D97-AF65-F5344CB8AC3E}">
        <p14:creationId xmlns:p14="http://schemas.microsoft.com/office/powerpoint/2010/main" val="1920374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TempData </a:t>
            </a:r>
          </a:p>
        </p:txBody>
      </p:sp>
      <p:pic>
        <p:nvPicPr>
          <p:cNvPr id="15" name="Picture 14">
            <a:extLst>
              <a:ext uri="{FF2B5EF4-FFF2-40B4-BE49-F238E27FC236}">
                <a16:creationId xmlns:a16="http://schemas.microsoft.com/office/drawing/2014/main" id="{E4FEB0FC-5F6B-4187-8BD7-1E779AFFCB67}"/>
              </a:ext>
            </a:extLst>
          </p:cNvPr>
          <p:cNvPicPr>
            <a:picLocks noChangeAspect="1"/>
          </p:cNvPicPr>
          <p:nvPr/>
        </p:nvPicPr>
        <p:blipFill>
          <a:blip r:embed="rId2"/>
          <a:stretch>
            <a:fillRect/>
          </a:stretch>
        </p:blipFill>
        <p:spPr>
          <a:xfrm>
            <a:off x="8620711" y="1958332"/>
            <a:ext cx="3449341" cy="2645200"/>
          </a:xfrm>
          <a:prstGeom prst="rect">
            <a:avLst/>
          </a:prstGeom>
        </p:spPr>
      </p:pic>
      <p:sp>
        <p:nvSpPr>
          <p:cNvPr id="16" name="Rectangle 15">
            <a:extLst>
              <a:ext uri="{FF2B5EF4-FFF2-40B4-BE49-F238E27FC236}">
                <a16:creationId xmlns:a16="http://schemas.microsoft.com/office/drawing/2014/main" id="{31A8BB11-F8D6-4071-842C-7D578D0B5A0E}"/>
              </a:ext>
            </a:extLst>
          </p:cNvPr>
          <p:cNvSpPr/>
          <p:nvPr/>
        </p:nvSpPr>
        <p:spPr>
          <a:xfrm>
            <a:off x="493239" y="4954484"/>
            <a:ext cx="7980950" cy="1183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F8A6E47-D02D-4C84-A1F7-51C99A835D3C}"/>
              </a:ext>
            </a:extLst>
          </p:cNvPr>
          <p:cNvGrpSpPr/>
          <p:nvPr/>
        </p:nvGrpSpPr>
        <p:grpSpPr>
          <a:xfrm>
            <a:off x="0" y="1544589"/>
            <a:ext cx="8474189" cy="4936110"/>
            <a:chOff x="0" y="1544589"/>
            <a:chExt cx="8474189" cy="4936110"/>
          </a:xfrm>
        </p:grpSpPr>
        <p:pic>
          <p:nvPicPr>
            <p:cNvPr id="7" name="Picture 6">
              <a:extLst>
                <a:ext uri="{FF2B5EF4-FFF2-40B4-BE49-F238E27FC236}">
                  <a16:creationId xmlns:a16="http://schemas.microsoft.com/office/drawing/2014/main" id="{C8A07DE6-0F63-465F-9EFD-04837DCB0E1E}"/>
                </a:ext>
              </a:extLst>
            </p:cNvPr>
            <p:cNvPicPr>
              <a:picLocks noChangeAspect="1"/>
            </p:cNvPicPr>
            <p:nvPr/>
          </p:nvPicPr>
          <p:blipFill>
            <a:blip r:embed="rId3"/>
            <a:stretch>
              <a:fillRect/>
            </a:stretch>
          </p:blipFill>
          <p:spPr>
            <a:xfrm>
              <a:off x="121948" y="4440391"/>
              <a:ext cx="8352241" cy="2040308"/>
            </a:xfrm>
            <a:prstGeom prst="rect">
              <a:avLst/>
            </a:prstGeom>
          </p:spPr>
        </p:pic>
        <p:pic>
          <p:nvPicPr>
            <p:cNvPr id="10" name="Picture 9">
              <a:extLst>
                <a:ext uri="{FF2B5EF4-FFF2-40B4-BE49-F238E27FC236}">
                  <a16:creationId xmlns:a16="http://schemas.microsoft.com/office/drawing/2014/main" id="{D4103F0E-92B2-4029-B401-C0A1FA5E936A}"/>
                </a:ext>
              </a:extLst>
            </p:cNvPr>
            <p:cNvPicPr>
              <a:picLocks noChangeAspect="1"/>
            </p:cNvPicPr>
            <p:nvPr/>
          </p:nvPicPr>
          <p:blipFill>
            <a:blip r:embed="rId4"/>
            <a:stretch>
              <a:fillRect/>
            </a:stretch>
          </p:blipFill>
          <p:spPr>
            <a:xfrm>
              <a:off x="0" y="1544589"/>
              <a:ext cx="6333134" cy="2649039"/>
            </a:xfrm>
            <a:prstGeom prst="rect">
              <a:avLst/>
            </a:prstGeom>
          </p:spPr>
        </p:pic>
        <p:sp>
          <p:nvSpPr>
            <p:cNvPr id="17" name="Rectangle 16">
              <a:extLst>
                <a:ext uri="{FF2B5EF4-FFF2-40B4-BE49-F238E27FC236}">
                  <a16:creationId xmlns:a16="http://schemas.microsoft.com/office/drawing/2014/main" id="{CDD7FA2E-CC8C-4F1B-B235-479DF57A48FA}"/>
                </a:ext>
              </a:extLst>
            </p:cNvPr>
            <p:cNvSpPr/>
            <p:nvPr/>
          </p:nvSpPr>
          <p:spPr>
            <a:xfrm>
              <a:off x="493239" y="3250324"/>
              <a:ext cx="4951120"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440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dirty="0"/>
              <a:t>What is </a:t>
            </a:r>
            <a:r>
              <a:rPr lang="en-US" b="1"/>
              <a:t>the ASP.NET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5417" y="1398222"/>
            <a:ext cx="12164289"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the new version of the ASP.NET web framework mainly targeted to run on .NET Core platform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a free, open-source, and cross-platform framework for building cloud-based applications, such as web apps, IoT apps, and mobile backends. It is designed to run on the cloud as well as on-premises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Same as .NET Core, it was architected modular with minimum overhead, and then other more advanced features can be added as NuGet packages as per application requirement. This results in high performance, require less memory, less deployment size, and easy to maintain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an open source framework supported by Microsoft and the community, so we can also contribute or download the source code from the ASP.NET Core Repository on Github</a:t>
            </a:r>
          </a:p>
        </p:txBody>
      </p:sp>
    </p:spTree>
    <p:extLst>
      <p:ext uri="{BB962C8B-B14F-4D97-AF65-F5344CB8AC3E}">
        <p14:creationId xmlns:p14="http://schemas.microsoft.com/office/powerpoint/2010/main" val="2902607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Session</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84760"/>
            <a:ext cx="12121058" cy="209288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Session state is an ASP.NET Core scenario for storage of user data while the user browses a web app</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Session state uses a store maintained by the app to persist data across requests from a client. The session data is backed by a cache and considered ephemeral data</a:t>
            </a:r>
          </a:p>
        </p:txBody>
      </p:sp>
      <p:pic>
        <p:nvPicPr>
          <p:cNvPr id="3" name="Picture 2">
            <a:extLst>
              <a:ext uri="{FF2B5EF4-FFF2-40B4-BE49-F238E27FC236}">
                <a16:creationId xmlns:a16="http://schemas.microsoft.com/office/drawing/2014/main" id="{A803D30E-A4C6-468C-8B7F-84533B80074B}"/>
              </a:ext>
            </a:extLst>
          </p:cNvPr>
          <p:cNvPicPr>
            <a:picLocks noChangeAspect="1"/>
          </p:cNvPicPr>
          <p:nvPr/>
        </p:nvPicPr>
        <p:blipFill>
          <a:blip r:embed="rId2"/>
          <a:stretch>
            <a:fillRect/>
          </a:stretch>
        </p:blipFill>
        <p:spPr>
          <a:xfrm>
            <a:off x="8573583" y="3566962"/>
            <a:ext cx="3460762" cy="1693565"/>
          </a:xfrm>
          <a:prstGeom prst="rect">
            <a:avLst/>
          </a:prstGeom>
        </p:spPr>
      </p:pic>
      <p:grpSp>
        <p:nvGrpSpPr>
          <p:cNvPr id="9" name="Group 8">
            <a:extLst>
              <a:ext uri="{FF2B5EF4-FFF2-40B4-BE49-F238E27FC236}">
                <a16:creationId xmlns:a16="http://schemas.microsoft.com/office/drawing/2014/main" id="{7A456DD5-0103-42E8-8925-93ED94FF95BA}"/>
              </a:ext>
            </a:extLst>
          </p:cNvPr>
          <p:cNvGrpSpPr/>
          <p:nvPr/>
        </p:nvGrpSpPr>
        <p:grpSpPr>
          <a:xfrm>
            <a:off x="282401" y="3483747"/>
            <a:ext cx="7175190" cy="2965422"/>
            <a:chOff x="282401" y="3483747"/>
            <a:chExt cx="7175190" cy="2965422"/>
          </a:xfrm>
        </p:grpSpPr>
        <p:pic>
          <p:nvPicPr>
            <p:cNvPr id="7" name="Picture 6">
              <a:extLst>
                <a:ext uri="{FF2B5EF4-FFF2-40B4-BE49-F238E27FC236}">
                  <a16:creationId xmlns:a16="http://schemas.microsoft.com/office/drawing/2014/main" id="{5A635249-DB3F-4920-B3E3-77A27D83BAB2}"/>
                </a:ext>
              </a:extLst>
            </p:cNvPr>
            <p:cNvPicPr>
              <a:picLocks noChangeAspect="1"/>
            </p:cNvPicPr>
            <p:nvPr/>
          </p:nvPicPr>
          <p:blipFill>
            <a:blip r:embed="rId3"/>
            <a:stretch>
              <a:fillRect/>
            </a:stretch>
          </p:blipFill>
          <p:spPr>
            <a:xfrm>
              <a:off x="282401" y="3483747"/>
              <a:ext cx="7175190" cy="2965422"/>
            </a:xfrm>
            <a:prstGeom prst="rect">
              <a:avLst/>
            </a:prstGeom>
          </p:spPr>
        </p:pic>
        <p:sp>
          <p:nvSpPr>
            <p:cNvPr id="10" name="Rectangle 9">
              <a:extLst>
                <a:ext uri="{FF2B5EF4-FFF2-40B4-BE49-F238E27FC236}">
                  <a16:creationId xmlns:a16="http://schemas.microsoft.com/office/drawing/2014/main" id="{108674EA-A392-4902-B7C3-350AE790E395}"/>
                </a:ext>
              </a:extLst>
            </p:cNvPr>
            <p:cNvSpPr/>
            <p:nvPr/>
          </p:nvSpPr>
          <p:spPr>
            <a:xfrm>
              <a:off x="641982" y="3941378"/>
              <a:ext cx="6176322" cy="36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9D3DE0-CFBE-4229-8043-875F694B30AF}"/>
                </a:ext>
              </a:extLst>
            </p:cNvPr>
            <p:cNvSpPr/>
            <p:nvPr/>
          </p:nvSpPr>
          <p:spPr>
            <a:xfrm>
              <a:off x="781835" y="5549461"/>
              <a:ext cx="6575406" cy="36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16692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Cookies</a:t>
            </a:r>
          </a:p>
        </p:txBody>
      </p:sp>
      <p:sp>
        <p:nvSpPr>
          <p:cNvPr id="12" name="TextBox 11">
            <a:extLst>
              <a:ext uri="{FF2B5EF4-FFF2-40B4-BE49-F238E27FC236}">
                <a16:creationId xmlns:a16="http://schemas.microsoft.com/office/drawing/2014/main" id="{41EB8301-3734-4A24-AAED-331C5C965AAC}"/>
              </a:ext>
            </a:extLst>
          </p:cNvPr>
          <p:cNvSpPr txBox="1"/>
          <p:nvPr/>
        </p:nvSpPr>
        <p:spPr>
          <a:xfrm>
            <a:off x="-74562" y="1424923"/>
            <a:ext cx="12266562" cy="2492990"/>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Cookies store data across requests. Because cookies are sent with every request, their size should be kept to a minimum</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Ideally, only an identifier should be stored in a cookie with the data stored by the app. Most browsers restrict cookie size to 4096 bytes</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Cookies are key-value pair collections where we can read, write and delete using key</a:t>
            </a:r>
          </a:p>
        </p:txBody>
      </p:sp>
      <p:pic>
        <p:nvPicPr>
          <p:cNvPr id="15" name="Picture 14">
            <a:extLst>
              <a:ext uri="{FF2B5EF4-FFF2-40B4-BE49-F238E27FC236}">
                <a16:creationId xmlns:a16="http://schemas.microsoft.com/office/drawing/2014/main" id="{AA86454D-1721-4BF7-B5A5-F7BDC1290285}"/>
              </a:ext>
            </a:extLst>
          </p:cNvPr>
          <p:cNvPicPr>
            <a:picLocks noChangeAspect="1"/>
          </p:cNvPicPr>
          <p:nvPr/>
        </p:nvPicPr>
        <p:blipFill>
          <a:blip r:embed="rId2"/>
          <a:stretch>
            <a:fillRect/>
          </a:stretch>
        </p:blipFill>
        <p:spPr>
          <a:xfrm>
            <a:off x="2114428" y="3858225"/>
            <a:ext cx="7963144" cy="2492990"/>
          </a:xfrm>
          <a:prstGeom prst="rect">
            <a:avLst/>
          </a:prstGeom>
        </p:spPr>
      </p:pic>
    </p:spTree>
    <p:extLst>
      <p:ext uri="{BB962C8B-B14F-4D97-AF65-F5344CB8AC3E}">
        <p14:creationId xmlns:p14="http://schemas.microsoft.com/office/powerpoint/2010/main" val="1262387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QueryString</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419401"/>
            <a:ext cx="12121058" cy="1292662"/>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This technique normally used to pass some from the view engine to the controller using the access URL. But it can accept only some limited amount of data which can be passed from one request to another request</a:t>
            </a:r>
          </a:p>
        </p:txBody>
      </p:sp>
      <p:pic>
        <p:nvPicPr>
          <p:cNvPr id="10" name="Picture 9">
            <a:extLst>
              <a:ext uri="{FF2B5EF4-FFF2-40B4-BE49-F238E27FC236}">
                <a16:creationId xmlns:a16="http://schemas.microsoft.com/office/drawing/2014/main" id="{9C8BDB39-864D-4F7F-88A8-CEAE94A09857}"/>
              </a:ext>
            </a:extLst>
          </p:cNvPr>
          <p:cNvPicPr>
            <a:picLocks noChangeAspect="1"/>
          </p:cNvPicPr>
          <p:nvPr/>
        </p:nvPicPr>
        <p:blipFill>
          <a:blip r:embed="rId2"/>
          <a:stretch>
            <a:fillRect/>
          </a:stretch>
        </p:blipFill>
        <p:spPr>
          <a:xfrm>
            <a:off x="82571" y="2746436"/>
            <a:ext cx="11951774" cy="839812"/>
          </a:xfrm>
          <a:prstGeom prst="rect">
            <a:avLst/>
          </a:prstGeom>
        </p:spPr>
      </p:pic>
      <p:pic>
        <p:nvPicPr>
          <p:cNvPr id="27" name="Picture 26">
            <a:extLst>
              <a:ext uri="{FF2B5EF4-FFF2-40B4-BE49-F238E27FC236}">
                <a16:creationId xmlns:a16="http://schemas.microsoft.com/office/drawing/2014/main" id="{CECEA86C-8EFB-44CF-A1FB-DAB00FE93AD9}"/>
              </a:ext>
            </a:extLst>
          </p:cNvPr>
          <p:cNvPicPr>
            <a:picLocks noChangeAspect="1"/>
          </p:cNvPicPr>
          <p:nvPr/>
        </p:nvPicPr>
        <p:blipFill>
          <a:blip r:embed="rId3"/>
          <a:stretch>
            <a:fillRect/>
          </a:stretch>
        </p:blipFill>
        <p:spPr>
          <a:xfrm>
            <a:off x="197067" y="3926850"/>
            <a:ext cx="10125952" cy="2444474"/>
          </a:xfrm>
          <a:prstGeom prst="rect">
            <a:avLst/>
          </a:prstGeom>
        </p:spPr>
      </p:pic>
      <p:sp>
        <p:nvSpPr>
          <p:cNvPr id="42" name="Rectangle 41">
            <a:extLst>
              <a:ext uri="{FF2B5EF4-FFF2-40B4-BE49-F238E27FC236}">
                <a16:creationId xmlns:a16="http://schemas.microsoft.com/office/drawing/2014/main" id="{C49C9DF0-FF18-41A0-8263-1153EC8A8BC3}"/>
              </a:ext>
            </a:extLst>
          </p:cNvPr>
          <p:cNvSpPr/>
          <p:nvPr/>
        </p:nvSpPr>
        <p:spPr>
          <a:xfrm>
            <a:off x="5728990" y="3237187"/>
            <a:ext cx="6176322" cy="314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62B3B19-E600-4E90-8FF9-A0AF84F0C33F}"/>
              </a:ext>
            </a:extLst>
          </p:cNvPr>
          <p:cNvSpPr/>
          <p:nvPr/>
        </p:nvSpPr>
        <p:spPr>
          <a:xfrm>
            <a:off x="3700493" y="4189892"/>
            <a:ext cx="5443507" cy="298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7F0AEE7-0925-441D-871C-7CE0203FB7DE}"/>
              </a:ext>
            </a:extLst>
          </p:cNvPr>
          <p:cNvCxnSpPr/>
          <p:nvPr/>
        </p:nvCxnSpPr>
        <p:spPr>
          <a:xfrm flipH="1">
            <a:off x="7756634" y="3586248"/>
            <a:ext cx="777766" cy="6036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27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HttpContext.Items and Cache</a:t>
            </a:r>
          </a:p>
        </p:txBody>
      </p:sp>
      <p:sp>
        <p:nvSpPr>
          <p:cNvPr id="12" name="TextBox 11">
            <a:extLst>
              <a:ext uri="{FF2B5EF4-FFF2-40B4-BE49-F238E27FC236}">
                <a16:creationId xmlns:a16="http://schemas.microsoft.com/office/drawing/2014/main" id="{41EB8301-3734-4A24-AAED-331C5C965AAC}"/>
              </a:ext>
            </a:extLst>
          </p:cNvPr>
          <p:cNvSpPr txBox="1"/>
          <p:nvPr/>
        </p:nvSpPr>
        <p:spPr>
          <a:xfrm>
            <a:off x="-43358" y="1588197"/>
            <a:ext cx="12161785" cy="455509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HttpContext.Items collection is used to store data while processing a single request</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collection's contents are discarded after a request is processed. The Items collection is often used to allow components or middleware to communicate when they operate at different points in time during a request and have no direct way to pass parameters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Caching is an efficient way to store and retrieve data. The app can control the lifetime of cached items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Cached data isn't associated with a specific request, user, or session. Do not cache user-specific data that may be retrieved by other user requests</a:t>
            </a:r>
          </a:p>
        </p:txBody>
      </p:sp>
    </p:spTree>
    <p:extLst>
      <p:ext uri="{BB962C8B-B14F-4D97-AF65-F5344CB8AC3E}">
        <p14:creationId xmlns:p14="http://schemas.microsoft.com/office/powerpoint/2010/main" val="21168692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03: Working with Entity Framework</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5400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MyStock</a:t>
            </a:r>
            <a:r>
              <a:rPr lang="en-US" sz="2600">
                <a:solidFill>
                  <a:srgbClr val="111111"/>
                </a:solidFill>
                <a:ea typeface="+mn-ea"/>
                <a:cs typeface="+mn-cs"/>
              </a:rPr>
              <a:t> for demonstrations</a:t>
            </a:r>
            <a:endParaRPr lang="en-US" sz="2600" dirty="0">
              <a:solidFill>
                <a:srgbClr val="111111"/>
              </a:solidFill>
              <a:ea typeface="+mn-ea"/>
              <a:cs typeface="+mn-cs"/>
            </a:endParaRPr>
          </a:p>
        </p:txBody>
      </p:sp>
      <p:grpSp>
        <p:nvGrpSpPr>
          <p:cNvPr id="10" name="Group 9">
            <a:extLst>
              <a:ext uri="{FF2B5EF4-FFF2-40B4-BE49-F238E27FC236}">
                <a16:creationId xmlns:a16="http://schemas.microsoft.com/office/drawing/2014/main" id="{A3B7C611-4D5C-4CAB-B284-B56187D1EF4B}"/>
              </a:ext>
            </a:extLst>
          </p:cNvPr>
          <p:cNvGrpSpPr/>
          <p:nvPr/>
        </p:nvGrpSpPr>
        <p:grpSpPr>
          <a:xfrm>
            <a:off x="319762" y="1085060"/>
            <a:ext cx="7538373" cy="3465918"/>
            <a:chOff x="319762" y="1085060"/>
            <a:chExt cx="7538373" cy="3465918"/>
          </a:xfrm>
        </p:grpSpPr>
        <p:pic>
          <p:nvPicPr>
            <p:cNvPr id="9" name="Picture 8">
              <a:extLst>
                <a:ext uri="{FF2B5EF4-FFF2-40B4-BE49-F238E27FC236}">
                  <a16:creationId xmlns:a16="http://schemas.microsoft.com/office/drawing/2014/main" id="{CAC8860D-1C29-4FE1-95E7-0F1688DD82B4}"/>
                </a:ext>
              </a:extLst>
            </p:cNvPr>
            <p:cNvPicPr>
              <a:picLocks noChangeAspect="1"/>
            </p:cNvPicPr>
            <p:nvPr/>
          </p:nvPicPr>
          <p:blipFill>
            <a:blip r:embed="rId3"/>
            <a:stretch>
              <a:fillRect/>
            </a:stretch>
          </p:blipFill>
          <p:spPr>
            <a:xfrm>
              <a:off x="319762" y="1085060"/>
              <a:ext cx="7538373" cy="3465918"/>
            </a:xfrm>
            <a:prstGeom prst="rect">
              <a:avLst/>
            </a:prstGeom>
          </p:spPr>
        </p:pic>
        <p:sp>
          <p:nvSpPr>
            <p:cNvPr id="12" name="Rectangle 11">
              <a:extLst>
                <a:ext uri="{FF2B5EF4-FFF2-40B4-BE49-F238E27FC236}">
                  <a16:creationId xmlns:a16="http://schemas.microsoft.com/office/drawing/2014/main" id="{2BDE0D00-E977-420D-A373-202B23FF22E0}"/>
                </a:ext>
              </a:extLst>
            </p:cNvPr>
            <p:cNvSpPr/>
            <p:nvPr/>
          </p:nvSpPr>
          <p:spPr>
            <a:xfrm>
              <a:off x="2880684" y="3769478"/>
              <a:ext cx="2521631" cy="78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093AB7-7A5A-4F2C-9637-F8AFA82A13C4}"/>
                </a:ext>
              </a:extLst>
            </p:cNvPr>
            <p:cNvSpPr/>
            <p:nvPr/>
          </p:nvSpPr>
          <p:spPr>
            <a:xfrm>
              <a:off x="547389" y="1643221"/>
              <a:ext cx="1291921" cy="238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CE2818-70C2-44E8-B15A-13D3E3932296}"/>
                </a:ext>
              </a:extLst>
            </p:cNvPr>
            <p:cNvSpPr/>
            <p:nvPr/>
          </p:nvSpPr>
          <p:spPr>
            <a:xfrm>
              <a:off x="2782063" y="1545020"/>
              <a:ext cx="5034032" cy="10712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93EC50-CE0D-418A-9A25-1E907EA1AD2B}"/>
                </a:ext>
              </a:extLst>
            </p:cNvPr>
            <p:cNvSpPr/>
            <p:nvPr/>
          </p:nvSpPr>
          <p:spPr>
            <a:xfrm>
              <a:off x="1009844" y="2978033"/>
              <a:ext cx="1291921" cy="238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2CDA463C-8F2C-4ACB-BFDF-865F803AF9A1}"/>
              </a:ext>
            </a:extLst>
          </p:cNvPr>
          <p:cNvPicPr>
            <a:picLocks noChangeAspect="1"/>
          </p:cNvPicPr>
          <p:nvPr/>
        </p:nvPicPr>
        <p:blipFill>
          <a:blip r:embed="rId4"/>
          <a:stretch>
            <a:fillRect/>
          </a:stretch>
        </p:blipFill>
        <p:spPr>
          <a:xfrm>
            <a:off x="7205002" y="3602548"/>
            <a:ext cx="4751319" cy="2816779"/>
          </a:xfrm>
          <a:prstGeom prst="rect">
            <a:avLst/>
          </a:prstGeom>
        </p:spPr>
      </p:pic>
    </p:spTree>
    <p:extLst>
      <p:ext uri="{BB962C8B-B14F-4D97-AF65-F5344CB8AC3E}">
        <p14:creationId xmlns:p14="http://schemas.microsoft.com/office/powerpoint/2010/main" val="4249762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66</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ASP.NET Core MVC application named </a:t>
            </a:r>
            <a:r>
              <a:rPr lang="en-US" sz="2300" b="1">
                <a:solidFill>
                  <a:srgbClr val="111111"/>
                </a:solidFill>
                <a:latin typeface="+mj-lt"/>
              </a:rPr>
              <a:t>MyStockApp</a:t>
            </a:r>
          </a:p>
        </p:txBody>
      </p:sp>
      <p:sp>
        <p:nvSpPr>
          <p:cNvPr id="7" name="TextBox 6">
            <a:extLst>
              <a:ext uri="{FF2B5EF4-FFF2-40B4-BE49-F238E27FC236}">
                <a16:creationId xmlns:a16="http://schemas.microsoft.com/office/drawing/2014/main" id="{7D9E9E8B-A3AA-4BB8-875A-6666EAD478AA}"/>
              </a:ext>
            </a:extLst>
          </p:cNvPr>
          <p:cNvSpPr txBox="1"/>
          <p:nvPr/>
        </p:nvSpPr>
        <p:spPr>
          <a:xfrm>
            <a:off x="188709" y="1080743"/>
            <a:ext cx="10310648"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Install the following packages from Nuget:</a:t>
            </a:r>
            <a:endParaRPr lang="en-US" sz="2300" b="1">
              <a:solidFill>
                <a:srgbClr val="111111"/>
              </a:solidFill>
              <a:latin typeface="+mj-lt"/>
            </a:endParaRPr>
          </a:p>
        </p:txBody>
      </p:sp>
      <p:pic>
        <p:nvPicPr>
          <p:cNvPr id="11" name="Picture 10">
            <a:extLst>
              <a:ext uri="{FF2B5EF4-FFF2-40B4-BE49-F238E27FC236}">
                <a16:creationId xmlns:a16="http://schemas.microsoft.com/office/drawing/2014/main" id="{FE15670A-B07D-4A0F-834C-19E6BF73A0DD}"/>
              </a:ext>
            </a:extLst>
          </p:cNvPr>
          <p:cNvPicPr>
            <a:picLocks noChangeAspect="1"/>
          </p:cNvPicPr>
          <p:nvPr/>
        </p:nvPicPr>
        <p:blipFill>
          <a:blip r:embed="rId2"/>
          <a:stretch>
            <a:fillRect/>
          </a:stretch>
        </p:blipFill>
        <p:spPr>
          <a:xfrm>
            <a:off x="6373570" y="1127004"/>
            <a:ext cx="5432932" cy="1025333"/>
          </a:xfrm>
          <a:prstGeom prst="rect">
            <a:avLst/>
          </a:prstGeom>
        </p:spPr>
      </p:pic>
      <p:sp>
        <p:nvSpPr>
          <p:cNvPr id="16" name="TextBox 15">
            <a:extLst>
              <a:ext uri="{FF2B5EF4-FFF2-40B4-BE49-F238E27FC236}">
                <a16:creationId xmlns:a16="http://schemas.microsoft.com/office/drawing/2014/main" id="{C8A2FC8C-EF68-414F-890B-ADC265CAA03C}"/>
              </a:ext>
            </a:extLst>
          </p:cNvPr>
          <p:cNvSpPr txBox="1"/>
          <p:nvPr/>
        </p:nvSpPr>
        <p:spPr>
          <a:xfrm>
            <a:off x="188709" y="2139260"/>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3.Open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add connection string as follows:</a:t>
            </a:r>
          </a:p>
        </p:txBody>
      </p:sp>
      <p:grpSp>
        <p:nvGrpSpPr>
          <p:cNvPr id="20" name="Group 19">
            <a:extLst>
              <a:ext uri="{FF2B5EF4-FFF2-40B4-BE49-F238E27FC236}">
                <a16:creationId xmlns:a16="http://schemas.microsoft.com/office/drawing/2014/main" id="{DE348614-587D-48E2-9E7A-F3E3F9B3666C}"/>
              </a:ext>
            </a:extLst>
          </p:cNvPr>
          <p:cNvGrpSpPr/>
          <p:nvPr/>
        </p:nvGrpSpPr>
        <p:grpSpPr>
          <a:xfrm>
            <a:off x="2026994" y="2623300"/>
            <a:ext cx="8052427" cy="3739005"/>
            <a:chOff x="2547305" y="2575034"/>
            <a:chExt cx="5912831" cy="2700745"/>
          </a:xfrm>
        </p:grpSpPr>
        <p:pic>
          <p:nvPicPr>
            <p:cNvPr id="18" name="Picture 17">
              <a:extLst>
                <a:ext uri="{FF2B5EF4-FFF2-40B4-BE49-F238E27FC236}">
                  <a16:creationId xmlns:a16="http://schemas.microsoft.com/office/drawing/2014/main" id="{66F93F51-1FC2-45E8-9101-D7208D3D8A33}"/>
                </a:ext>
              </a:extLst>
            </p:cNvPr>
            <p:cNvPicPr>
              <a:picLocks noChangeAspect="1"/>
            </p:cNvPicPr>
            <p:nvPr/>
          </p:nvPicPr>
          <p:blipFill>
            <a:blip r:embed="rId3"/>
            <a:stretch>
              <a:fillRect/>
            </a:stretch>
          </p:blipFill>
          <p:spPr>
            <a:xfrm>
              <a:off x="2547305" y="2575034"/>
              <a:ext cx="5912831" cy="2700745"/>
            </a:xfrm>
            <a:prstGeom prst="rect">
              <a:avLst/>
            </a:prstGeom>
          </p:spPr>
        </p:pic>
        <p:sp>
          <p:nvSpPr>
            <p:cNvPr id="19" name="Rectangle 18">
              <a:extLst>
                <a:ext uri="{FF2B5EF4-FFF2-40B4-BE49-F238E27FC236}">
                  <a16:creationId xmlns:a16="http://schemas.microsoft.com/office/drawing/2014/main" id="{7399DF95-2F7C-41C9-A01D-1202D0925E87}"/>
                </a:ext>
              </a:extLst>
            </p:cNvPr>
            <p:cNvSpPr/>
            <p:nvPr/>
          </p:nvSpPr>
          <p:spPr>
            <a:xfrm>
              <a:off x="3395691" y="4531313"/>
              <a:ext cx="5064445" cy="610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59C2D9-05D0-412B-92BB-505E255C5E04}"/>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28EFE0EB-98E5-4DF6-B333-F2F7017857CC}"/>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
        <p:nvSpPr>
          <p:cNvPr id="6" name="TextBox 5">
            <a:extLst>
              <a:ext uri="{FF2B5EF4-FFF2-40B4-BE49-F238E27FC236}">
                <a16:creationId xmlns:a16="http://schemas.microsoft.com/office/drawing/2014/main" id="{811B0EA7-2BEE-4139-878F-082DEAEB74DE}"/>
              </a:ext>
            </a:extLst>
          </p:cNvPr>
          <p:cNvSpPr txBox="1"/>
          <p:nvPr/>
        </p:nvSpPr>
        <p:spPr>
          <a:xfrm>
            <a:off x="99849" y="1581290"/>
            <a:ext cx="11950262" cy="342145"/>
          </a:xfrm>
          <a:prstGeom prst="rect">
            <a:avLst/>
          </a:prstGeom>
          <a:noFill/>
          <a:ln w="15875">
            <a:solidFill>
              <a:srgbClr val="FF0000"/>
            </a:solidFill>
          </a:ln>
        </p:spPr>
        <p:txBody>
          <a:bodyPr wrap="square">
            <a:spAutoFit/>
          </a:bodyPr>
          <a:lstStyle/>
          <a:p>
            <a:pPr marL="115888">
              <a:lnSpc>
                <a:spcPct val="110000"/>
              </a:lnSpc>
              <a:spcBef>
                <a:spcPts val="1000"/>
              </a:spcBef>
              <a:spcAft>
                <a:spcPts val="300"/>
              </a:spcAft>
              <a:buClr>
                <a:srgbClr val="973735"/>
              </a:buClr>
              <a:buSzPct val="70000"/>
              <a:tabLst>
                <a:tab pos="115888" algn="l"/>
              </a:tabLst>
              <a:defRPr/>
            </a:pPr>
            <a:r>
              <a:rPr lang="en-US" sz="1600"/>
              <a:t>dotnet ef dbcontext scaffold </a:t>
            </a:r>
            <a:r>
              <a:rPr lang="en-US" sz="1600" b="0" i="0">
                <a:solidFill>
                  <a:srgbClr val="171717"/>
                </a:solidFill>
                <a:effectLst/>
                <a:latin typeface="+mj-lt"/>
              </a:rPr>
              <a:t>Name=</a:t>
            </a:r>
            <a:r>
              <a:rPr lang="en-US" sz="1600">
                <a:solidFill>
                  <a:srgbClr val="2E75B6"/>
                </a:solidFill>
                <a:latin typeface="+mj-lt"/>
              </a:rPr>
              <a:t>ConnectionStrings:MyStockDB</a:t>
            </a:r>
            <a:r>
              <a:rPr lang="en-US" sz="1600"/>
              <a:t> Microsoft.EntityFrameworkCore.SqlServer --output-dir </a:t>
            </a:r>
            <a:r>
              <a:rPr lang="en-US" sz="1600" b="1"/>
              <a:t>Models</a:t>
            </a:r>
          </a:p>
        </p:txBody>
      </p:sp>
      <p:sp>
        <p:nvSpPr>
          <p:cNvPr id="7" name="TextBox 6">
            <a:extLst>
              <a:ext uri="{FF2B5EF4-FFF2-40B4-BE49-F238E27FC236}">
                <a16:creationId xmlns:a16="http://schemas.microsoft.com/office/drawing/2014/main" id="{3B1213D8-3D97-46E4-9195-C7D3AD5BB0F8}"/>
              </a:ext>
            </a:extLst>
          </p:cNvPr>
          <p:cNvSpPr txBox="1"/>
          <p:nvPr/>
        </p:nvSpPr>
        <p:spPr>
          <a:xfrm>
            <a:off x="157655" y="622917"/>
            <a:ext cx="12034345" cy="800219"/>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4.Right-click on the project, select </a:t>
            </a:r>
            <a:r>
              <a:rPr lang="en-US" sz="2300" b="1">
                <a:solidFill>
                  <a:srgbClr val="111111"/>
                </a:solidFill>
                <a:latin typeface="+mj-lt"/>
              </a:rPr>
              <a:t>Open in Terminal.</a:t>
            </a:r>
            <a:r>
              <a:rPr lang="en-US" sz="2300">
                <a:solidFill>
                  <a:srgbClr val="111111"/>
                </a:solidFill>
                <a:latin typeface="+mj-lt"/>
              </a:rPr>
              <a:t> 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a:t>
            </a:r>
            <a:r>
              <a:rPr lang="en-US" sz="2300">
                <a:solidFill>
                  <a:srgbClr val="111111"/>
                </a:solidFill>
                <a:latin typeface="+mj-lt"/>
              </a:rPr>
              <a:t>execute the following commands to generate model (Copy and Paste the below command):</a:t>
            </a:r>
          </a:p>
        </p:txBody>
      </p:sp>
      <p:sp>
        <p:nvSpPr>
          <p:cNvPr id="8" name="TextBox 7">
            <a:extLst>
              <a:ext uri="{FF2B5EF4-FFF2-40B4-BE49-F238E27FC236}">
                <a16:creationId xmlns:a16="http://schemas.microsoft.com/office/drawing/2014/main" id="{3C613577-391B-43FD-9B16-AD82536CB125}"/>
              </a:ext>
            </a:extLst>
          </p:cNvPr>
          <p:cNvSpPr txBox="1"/>
          <p:nvPr/>
        </p:nvSpPr>
        <p:spPr>
          <a:xfrm>
            <a:off x="131377" y="2039549"/>
            <a:ext cx="11607547" cy="1882567"/>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5.Open </a:t>
            </a:r>
            <a:r>
              <a:rPr lang="en-US" sz="2300" b="1">
                <a:solidFill>
                  <a:srgbClr val="111111"/>
                </a:solidFill>
                <a:latin typeface="+mj-lt"/>
              </a:rPr>
              <a:t>Startup.cs </a:t>
            </a:r>
            <a:r>
              <a:rPr lang="en-US" sz="2300">
                <a:solidFill>
                  <a:srgbClr val="111111"/>
                </a:solidFill>
                <a:latin typeface="+mj-lt"/>
              </a:rPr>
              <a:t>and write codes for </a:t>
            </a:r>
            <a:r>
              <a:rPr lang="en-US" sz="2300" b="1">
                <a:solidFill>
                  <a:srgbClr val="111111"/>
                </a:solidFill>
                <a:latin typeface="+mj-lt"/>
              </a:rPr>
              <a:t>ConfigureService</a:t>
            </a:r>
            <a:r>
              <a:rPr lang="en-US" sz="2300">
                <a:solidFill>
                  <a:srgbClr val="111111"/>
                </a:solidFill>
                <a:latin typeface="+mj-lt"/>
              </a:rPr>
              <a:t> method as follows: </a:t>
            </a:r>
          </a:p>
          <a:p>
            <a:pPr>
              <a:spcBef>
                <a:spcPts val="1000"/>
              </a:spcBef>
              <a:buClr>
                <a:srgbClr val="973735"/>
              </a:buClr>
              <a:buSzPct val="50000"/>
              <a:tabLst>
                <a:tab pos="241300" algn="l"/>
              </a:tabLst>
              <a:defRPr/>
            </a:pPr>
            <a:r>
              <a:rPr lang="en-US" sz="2300">
                <a:solidFill>
                  <a:srgbClr val="111111"/>
                </a:solidFill>
                <a:latin typeface="+mj-lt"/>
              </a:rPr>
              <a:t>//add two </a:t>
            </a:r>
            <a:r>
              <a:rPr lang="en-US" sz="2600">
                <a:solidFill>
                  <a:srgbClr val="111111"/>
                </a:solidFill>
                <a:latin typeface="+mj-lt"/>
              </a:rPr>
              <a:t>namespaces</a:t>
            </a:r>
          </a:p>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StockWebApp.Models;</a:t>
            </a:r>
          </a:p>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Microsoft.EntityFrameworkCore;</a:t>
            </a:r>
          </a:p>
          <a:p>
            <a:r>
              <a:rPr lang="en-US">
                <a:solidFill>
                  <a:srgbClr val="000000"/>
                </a:solidFill>
                <a:latin typeface="Consolas" panose="020B0609020204030204" pitchFamily="49" charset="0"/>
              </a:rPr>
              <a:t>//…</a:t>
            </a:r>
            <a:r>
              <a:rPr lang="en-US" sz="2300">
                <a:solidFill>
                  <a:srgbClr val="111111"/>
                </a:solidFill>
                <a:latin typeface="+mj-lt"/>
              </a:rPr>
              <a:t> </a:t>
            </a:r>
          </a:p>
        </p:txBody>
      </p:sp>
      <p:grpSp>
        <p:nvGrpSpPr>
          <p:cNvPr id="14" name="Group 13">
            <a:extLst>
              <a:ext uri="{FF2B5EF4-FFF2-40B4-BE49-F238E27FC236}">
                <a16:creationId xmlns:a16="http://schemas.microsoft.com/office/drawing/2014/main" id="{50D76CD4-98F9-4FA3-8AA0-1DA62A4F6C68}"/>
              </a:ext>
            </a:extLst>
          </p:cNvPr>
          <p:cNvGrpSpPr/>
          <p:nvPr/>
        </p:nvGrpSpPr>
        <p:grpSpPr>
          <a:xfrm>
            <a:off x="505623" y="4090792"/>
            <a:ext cx="11180751" cy="2175063"/>
            <a:chOff x="505623" y="4090792"/>
            <a:chExt cx="11180751" cy="2175063"/>
          </a:xfrm>
        </p:grpSpPr>
        <p:pic>
          <p:nvPicPr>
            <p:cNvPr id="12" name="Picture 11">
              <a:extLst>
                <a:ext uri="{FF2B5EF4-FFF2-40B4-BE49-F238E27FC236}">
                  <a16:creationId xmlns:a16="http://schemas.microsoft.com/office/drawing/2014/main" id="{A2B9BCA9-EC09-46E1-BD0E-48CDB6D53F1B}"/>
                </a:ext>
              </a:extLst>
            </p:cNvPr>
            <p:cNvPicPr>
              <a:picLocks noChangeAspect="1"/>
            </p:cNvPicPr>
            <p:nvPr/>
          </p:nvPicPr>
          <p:blipFill>
            <a:blip r:embed="rId2"/>
            <a:stretch>
              <a:fillRect/>
            </a:stretch>
          </p:blipFill>
          <p:spPr>
            <a:xfrm>
              <a:off x="505623" y="4090792"/>
              <a:ext cx="11180751" cy="2175063"/>
            </a:xfrm>
            <a:prstGeom prst="rect">
              <a:avLst/>
            </a:prstGeom>
          </p:spPr>
        </p:pic>
        <p:sp>
          <p:nvSpPr>
            <p:cNvPr id="13" name="Rectangle 12">
              <a:extLst>
                <a:ext uri="{FF2B5EF4-FFF2-40B4-BE49-F238E27FC236}">
                  <a16:creationId xmlns:a16="http://schemas.microsoft.com/office/drawing/2014/main" id="{A6D60215-9AEA-4084-8356-D4F8D11F589C}"/>
                </a:ext>
              </a:extLst>
            </p:cNvPr>
            <p:cNvSpPr/>
            <p:nvPr/>
          </p:nvSpPr>
          <p:spPr>
            <a:xfrm>
              <a:off x="838200" y="4567764"/>
              <a:ext cx="10848174" cy="981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76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79E011-2269-4F59-B773-6BCE44D62ACE}"/>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64AD90E7-120D-4681-9A70-9AF136C08934}"/>
              </a:ext>
            </a:extLst>
          </p:cNvPr>
          <p:cNvSpPr>
            <a:spLocks noGrp="1"/>
          </p:cNvSpPr>
          <p:nvPr>
            <p:ph type="sldNum" sz="quarter" idx="12"/>
          </p:nvPr>
        </p:nvSpPr>
        <p:spPr/>
        <p:txBody>
          <a:bodyPr/>
          <a:lstStyle/>
          <a:p>
            <a:fld id="{CC0149FD-98BB-4821-915B-09C9BFE4B727}" type="slidenum">
              <a:rPr lang="en-US" smtClean="0"/>
              <a:pPr/>
              <a:t>68</a:t>
            </a:fld>
            <a:endParaRPr lang="en-US" dirty="0"/>
          </a:p>
        </p:txBody>
      </p:sp>
      <p:pic>
        <p:nvPicPr>
          <p:cNvPr id="7" name="Picture 6">
            <a:extLst>
              <a:ext uri="{FF2B5EF4-FFF2-40B4-BE49-F238E27FC236}">
                <a16:creationId xmlns:a16="http://schemas.microsoft.com/office/drawing/2014/main" id="{D3443777-8EC1-42C9-8A1E-4E44C2DE9F6A}"/>
              </a:ext>
            </a:extLst>
          </p:cNvPr>
          <p:cNvPicPr>
            <a:picLocks noChangeAspect="1"/>
          </p:cNvPicPr>
          <p:nvPr/>
        </p:nvPicPr>
        <p:blipFill>
          <a:blip r:embed="rId2"/>
          <a:stretch>
            <a:fillRect/>
          </a:stretch>
        </p:blipFill>
        <p:spPr>
          <a:xfrm>
            <a:off x="1185479" y="1040387"/>
            <a:ext cx="9734770" cy="5440312"/>
          </a:xfrm>
          <a:prstGeom prst="rect">
            <a:avLst/>
          </a:prstGeom>
        </p:spPr>
      </p:pic>
      <p:grpSp>
        <p:nvGrpSpPr>
          <p:cNvPr id="8" name="Group 7">
            <a:extLst>
              <a:ext uri="{FF2B5EF4-FFF2-40B4-BE49-F238E27FC236}">
                <a16:creationId xmlns:a16="http://schemas.microsoft.com/office/drawing/2014/main" id="{98D49231-9A22-40B8-9CBC-24C3F30F6F15}"/>
              </a:ext>
            </a:extLst>
          </p:cNvPr>
          <p:cNvGrpSpPr/>
          <p:nvPr/>
        </p:nvGrpSpPr>
        <p:grpSpPr>
          <a:xfrm>
            <a:off x="5797401" y="2648032"/>
            <a:ext cx="1860010" cy="1222807"/>
            <a:chOff x="5005964" y="1681972"/>
            <a:chExt cx="1860010" cy="1222807"/>
          </a:xfrm>
        </p:grpSpPr>
        <p:sp>
          <p:nvSpPr>
            <p:cNvPr id="9" name="Oval 8">
              <a:extLst>
                <a:ext uri="{FF2B5EF4-FFF2-40B4-BE49-F238E27FC236}">
                  <a16:creationId xmlns:a16="http://schemas.microsoft.com/office/drawing/2014/main" id="{BBB64A3D-C89C-464B-80B0-50C6313CDBF1}"/>
                </a:ext>
              </a:extLst>
            </p:cNvPr>
            <p:cNvSpPr/>
            <p:nvPr/>
          </p:nvSpPr>
          <p:spPr>
            <a:xfrm>
              <a:off x="6231492" y="231337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0" name="Straight Arrow Connector 9">
              <a:extLst>
                <a:ext uri="{FF2B5EF4-FFF2-40B4-BE49-F238E27FC236}">
                  <a16:creationId xmlns:a16="http://schemas.microsoft.com/office/drawing/2014/main" id="{A160F04B-39C7-4824-AD60-74980491BFBA}"/>
                </a:ext>
              </a:extLst>
            </p:cNvPr>
            <p:cNvCxnSpPr>
              <a:cxnSpLocks/>
            </p:cNvCxnSpPr>
            <p:nvPr/>
          </p:nvCxnSpPr>
          <p:spPr>
            <a:xfrm flipH="1" flipV="1">
              <a:off x="5005964" y="1681972"/>
              <a:ext cx="1299105" cy="7664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1" name="TextBox 10">
            <a:extLst>
              <a:ext uri="{FF2B5EF4-FFF2-40B4-BE49-F238E27FC236}">
                <a16:creationId xmlns:a16="http://schemas.microsoft.com/office/drawing/2014/main" id="{83D964A2-0D62-4DBD-8054-C55E8C1FDF7D}"/>
              </a:ext>
            </a:extLst>
          </p:cNvPr>
          <p:cNvSpPr txBox="1"/>
          <p:nvPr/>
        </p:nvSpPr>
        <p:spPr>
          <a:xfrm>
            <a:off x="188709" y="596703"/>
            <a:ext cx="11919207"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6.Right-click on </a:t>
            </a:r>
            <a:r>
              <a:rPr lang="en-US" sz="2300" b="1">
                <a:solidFill>
                  <a:srgbClr val="111111"/>
                </a:solidFill>
                <a:latin typeface="+mj-lt"/>
              </a:rPr>
              <a:t>Controller</a:t>
            </a:r>
            <a:r>
              <a:rPr lang="en-US" sz="2300">
                <a:solidFill>
                  <a:srgbClr val="111111"/>
                </a:solidFill>
                <a:latin typeface="+mj-lt"/>
              </a:rPr>
              <a:t> folder | Add | Controller then setup as follows:</a:t>
            </a:r>
            <a:endParaRPr lang="en-US" sz="2300" b="1">
              <a:solidFill>
                <a:srgbClr val="111111"/>
              </a:solidFill>
              <a:latin typeface="+mj-lt"/>
            </a:endParaRPr>
          </a:p>
        </p:txBody>
      </p:sp>
      <p:grpSp>
        <p:nvGrpSpPr>
          <p:cNvPr id="12" name="Group 11">
            <a:extLst>
              <a:ext uri="{FF2B5EF4-FFF2-40B4-BE49-F238E27FC236}">
                <a16:creationId xmlns:a16="http://schemas.microsoft.com/office/drawing/2014/main" id="{C98AC949-74E8-4874-9889-DE14E4DF282D}"/>
              </a:ext>
            </a:extLst>
          </p:cNvPr>
          <p:cNvGrpSpPr/>
          <p:nvPr/>
        </p:nvGrpSpPr>
        <p:grpSpPr>
          <a:xfrm>
            <a:off x="9134390" y="4951201"/>
            <a:ext cx="1785859" cy="1310096"/>
            <a:chOff x="5101137" y="2152705"/>
            <a:chExt cx="1785859" cy="1310096"/>
          </a:xfrm>
        </p:grpSpPr>
        <p:sp>
          <p:nvSpPr>
            <p:cNvPr id="13" name="Oval 12">
              <a:extLst>
                <a:ext uri="{FF2B5EF4-FFF2-40B4-BE49-F238E27FC236}">
                  <a16:creationId xmlns:a16="http://schemas.microsoft.com/office/drawing/2014/main" id="{F4E054BF-522C-4C26-BD58-71A4F15F4156}"/>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4" name="Straight Arrow Connector 13">
              <a:extLst>
                <a:ext uri="{FF2B5EF4-FFF2-40B4-BE49-F238E27FC236}">
                  <a16:creationId xmlns:a16="http://schemas.microsoft.com/office/drawing/2014/main" id="{84112BD9-4811-4641-B889-76CE2FB36FC5}"/>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576251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C5F290-5B76-4203-B989-805C0C3B00BF}"/>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1057B8B1-0550-423D-B987-D35A2053E948}"/>
              </a:ext>
            </a:extLst>
          </p:cNvPr>
          <p:cNvSpPr>
            <a:spLocks noGrp="1"/>
          </p:cNvSpPr>
          <p:nvPr>
            <p:ph type="sldNum" sz="quarter" idx="12"/>
          </p:nvPr>
        </p:nvSpPr>
        <p:spPr/>
        <p:txBody>
          <a:bodyPr/>
          <a:lstStyle/>
          <a:p>
            <a:fld id="{CC0149FD-98BB-4821-915B-09C9BFE4B727}" type="slidenum">
              <a:rPr lang="en-US" smtClean="0"/>
              <a:pPr/>
              <a:t>69</a:t>
            </a:fld>
            <a:endParaRPr lang="en-US" dirty="0"/>
          </a:p>
        </p:txBody>
      </p:sp>
      <p:pic>
        <p:nvPicPr>
          <p:cNvPr id="7" name="Picture 6">
            <a:extLst>
              <a:ext uri="{FF2B5EF4-FFF2-40B4-BE49-F238E27FC236}">
                <a16:creationId xmlns:a16="http://schemas.microsoft.com/office/drawing/2014/main" id="{4DAE0FAE-6657-44B1-9842-7E7273457F88}"/>
              </a:ext>
            </a:extLst>
          </p:cNvPr>
          <p:cNvPicPr>
            <a:picLocks noChangeAspect="1"/>
          </p:cNvPicPr>
          <p:nvPr/>
        </p:nvPicPr>
        <p:blipFill>
          <a:blip r:embed="rId2"/>
          <a:stretch>
            <a:fillRect/>
          </a:stretch>
        </p:blipFill>
        <p:spPr>
          <a:xfrm>
            <a:off x="713790" y="957586"/>
            <a:ext cx="10764420" cy="5304489"/>
          </a:xfrm>
          <a:prstGeom prst="rect">
            <a:avLst/>
          </a:prstGeom>
        </p:spPr>
      </p:pic>
      <p:grpSp>
        <p:nvGrpSpPr>
          <p:cNvPr id="8" name="Group 7">
            <a:extLst>
              <a:ext uri="{FF2B5EF4-FFF2-40B4-BE49-F238E27FC236}">
                <a16:creationId xmlns:a16="http://schemas.microsoft.com/office/drawing/2014/main" id="{ED841E9A-FA41-4970-9F92-7D3FB077FC4E}"/>
              </a:ext>
            </a:extLst>
          </p:cNvPr>
          <p:cNvGrpSpPr/>
          <p:nvPr/>
        </p:nvGrpSpPr>
        <p:grpSpPr>
          <a:xfrm>
            <a:off x="5308465" y="2356495"/>
            <a:ext cx="1785859" cy="1310096"/>
            <a:chOff x="5101137" y="2152705"/>
            <a:chExt cx="1785859" cy="1310096"/>
          </a:xfrm>
        </p:grpSpPr>
        <p:sp>
          <p:nvSpPr>
            <p:cNvPr id="9" name="Oval 8">
              <a:extLst>
                <a:ext uri="{FF2B5EF4-FFF2-40B4-BE49-F238E27FC236}">
                  <a16:creationId xmlns:a16="http://schemas.microsoft.com/office/drawing/2014/main" id="{2C22645C-8C2B-409A-B7AE-504F5EC6672B}"/>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10" name="Straight Arrow Connector 9">
              <a:extLst>
                <a:ext uri="{FF2B5EF4-FFF2-40B4-BE49-F238E27FC236}">
                  <a16:creationId xmlns:a16="http://schemas.microsoft.com/office/drawing/2014/main" id="{D8C68FB2-F02D-4F1C-80BC-74D41C0C2E79}"/>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1" name="Group 10">
            <a:extLst>
              <a:ext uri="{FF2B5EF4-FFF2-40B4-BE49-F238E27FC236}">
                <a16:creationId xmlns:a16="http://schemas.microsoft.com/office/drawing/2014/main" id="{168B27EB-E383-44E3-BD20-EE716B4A4612}"/>
              </a:ext>
            </a:extLst>
          </p:cNvPr>
          <p:cNvGrpSpPr/>
          <p:nvPr/>
        </p:nvGrpSpPr>
        <p:grpSpPr>
          <a:xfrm>
            <a:off x="3930870" y="5128563"/>
            <a:ext cx="2587766" cy="591401"/>
            <a:chOff x="4299230" y="2152705"/>
            <a:chExt cx="2587766" cy="591401"/>
          </a:xfrm>
        </p:grpSpPr>
        <p:sp>
          <p:nvSpPr>
            <p:cNvPr id="12" name="Oval 11">
              <a:extLst>
                <a:ext uri="{FF2B5EF4-FFF2-40B4-BE49-F238E27FC236}">
                  <a16:creationId xmlns:a16="http://schemas.microsoft.com/office/drawing/2014/main" id="{6C10E60D-12EB-47ED-BBAF-3E133EDF7CBF}"/>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3" name="Straight Arrow Connector 12">
              <a:extLst>
                <a:ext uri="{FF2B5EF4-FFF2-40B4-BE49-F238E27FC236}">
                  <a16:creationId xmlns:a16="http://schemas.microsoft.com/office/drawing/2014/main" id="{4ADBB7FD-72D4-4995-B731-104A5C373BB1}"/>
                </a:ext>
              </a:extLst>
            </p:cNvPr>
            <p:cNvCxnSpPr>
              <a:cxnSpLocks/>
              <a:stCxn id="12" idx="2"/>
            </p:cNvCxnSpPr>
            <p:nvPr/>
          </p:nvCxnSpPr>
          <p:spPr>
            <a:xfrm flipH="1">
              <a:off x="4299230" y="2448406"/>
              <a:ext cx="1953284" cy="295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4" name="Group 13">
            <a:extLst>
              <a:ext uri="{FF2B5EF4-FFF2-40B4-BE49-F238E27FC236}">
                <a16:creationId xmlns:a16="http://schemas.microsoft.com/office/drawing/2014/main" id="{0A5AFACD-BA7C-42D5-ADB8-3AC736761402}"/>
              </a:ext>
            </a:extLst>
          </p:cNvPr>
          <p:cNvGrpSpPr/>
          <p:nvPr/>
        </p:nvGrpSpPr>
        <p:grpSpPr>
          <a:xfrm>
            <a:off x="9627416" y="4754376"/>
            <a:ext cx="1785859" cy="1310096"/>
            <a:chOff x="5101137" y="2152705"/>
            <a:chExt cx="1785859" cy="1310096"/>
          </a:xfrm>
        </p:grpSpPr>
        <p:sp>
          <p:nvSpPr>
            <p:cNvPr id="15" name="Oval 14">
              <a:extLst>
                <a:ext uri="{FF2B5EF4-FFF2-40B4-BE49-F238E27FC236}">
                  <a16:creationId xmlns:a16="http://schemas.microsoft.com/office/drawing/2014/main" id="{FF1F5502-9A37-4DAA-A568-A8DF57F46F46}"/>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6" name="Straight Arrow Connector 15">
              <a:extLst>
                <a:ext uri="{FF2B5EF4-FFF2-40B4-BE49-F238E27FC236}">
                  <a16:creationId xmlns:a16="http://schemas.microsoft.com/office/drawing/2014/main" id="{19DA9666-03EA-4147-A88E-8CB8AE62FDF5}"/>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2194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46DAFD5E-D5A1-4B68-9129-E3338A8483C8}"/>
              </a:ext>
            </a:extLst>
          </p:cNvPr>
          <p:cNvSpPr txBox="1"/>
          <p:nvPr/>
        </p:nvSpPr>
        <p:spPr>
          <a:xfrm>
            <a:off x="378373" y="5832812"/>
            <a:ext cx="11813627" cy="646331"/>
          </a:xfrm>
          <a:prstGeom prst="rect">
            <a:avLst/>
          </a:prstGeom>
          <a:noFill/>
        </p:spPr>
        <p:txBody>
          <a:bodyPr wrap="square">
            <a:spAutoFit/>
          </a:bodyPr>
          <a:lstStyle/>
          <a:p>
            <a:pPr algn="ctr">
              <a:buClr>
                <a:srgbClr val="973735"/>
              </a:buClr>
              <a:buSzPct val="50000"/>
              <a:tabLst>
                <a:tab pos="241300" algn="l"/>
              </a:tabLst>
              <a:defRPr/>
            </a:pPr>
            <a:r>
              <a:rPr lang="en-US" b="1">
                <a:solidFill>
                  <a:srgbClr val="212121"/>
                </a:solidFill>
              </a:rPr>
              <a:t>The relationship between ASP.NET Core, ASP.NET, .NET Core, and .NET Framework </a:t>
            </a:r>
          </a:p>
          <a:p>
            <a:pPr algn="ctr">
              <a:buClr>
                <a:srgbClr val="973735"/>
              </a:buClr>
              <a:buSzPct val="50000"/>
              <a:tabLst>
                <a:tab pos="241300" algn="l"/>
              </a:tabLst>
              <a:defRPr/>
            </a:pPr>
            <a:r>
              <a:rPr lang="en-US" b="1">
                <a:solidFill>
                  <a:srgbClr val="212121"/>
                </a:solidFill>
              </a:rPr>
              <a:t>ASP.NET Core runs on .NET Core, so it can run cross-platform</a:t>
            </a:r>
          </a:p>
        </p:txBody>
      </p:sp>
      <p:pic>
        <p:nvPicPr>
          <p:cNvPr id="9" name="Picture 8">
            <a:extLst>
              <a:ext uri="{FF2B5EF4-FFF2-40B4-BE49-F238E27FC236}">
                <a16:creationId xmlns:a16="http://schemas.microsoft.com/office/drawing/2014/main" id="{A16A8CAE-7810-4A9A-9A6B-F5FBC902D621}"/>
              </a:ext>
            </a:extLst>
          </p:cNvPr>
          <p:cNvPicPr>
            <a:picLocks noChangeAspect="1"/>
          </p:cNvPicPr>
          <p:nvPr/>
        </p:nvPicPr>
        <p:blipFill>
          <a:blip r:embed="rId3"/>
          <a:stretch>
            <a:fillRect/>
          </a:stretch>
        </p:blipFill>
        <p:spPr>
          <a:xfrm>
            <a:off x="1597813" y="637429"/>
            <a:ext cx="8803264" cy="5183316"/>
          </a:xfrm>
          <a:prstGeom prst="rect">
            <a:avLst/>
          </a:prstGeom>
          <a:ln w="19050">
            <a:solidFill>
              <a:srgbClr val="FF0000"/>
            </a:solidFill>
          </a:ln>
        </p:spPr>
      </p:pic>
    </p:spTree>
    <p:extLst>
      <p:ext uri="{BB962C8B-B14F-4D97-AF65-F5344CB8AC3E}">
        <p14:creationId xmlns:p14="http://schemas.microsoft.com/office/powerpoint/2010/main" val="1511448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70</a:t>
            </a:fld>
            <a:endParaRPr lang="en-US" dirty="0"/>
          </a:p>
        </p:txBody>
      </p:sp>
      <p:sp>
        <p:nvSpPr>
          <p:cNvPr id="12" name="TextBox 11">
            <a:extLst>
              <a:ext uri="{FF2B5EF4-FFF2-40B4-BE49-F238E27FC236}">
                <a16:creationId xmlns:a16="http://schemas.microsoft.com/office/drawing/2014/main" id="{F84CBFE9-3C01-4B45-A7EA-7570756FABE0}"/>
              </a:ext>
            </a:extLst>
          </p:cNvPr>
          <p:cNvSpPr txBox="1"/>
          <p:nvPr/>
        </p:nvSpPr>
        <p:spPr>
          <a:xfrm>
            <a:off x="188709" y="575683"/>
            <a:ext cx="95648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7.Write codes for action methods of </a:t>
            </a:r>
            <a:r>
              <a:rPr lang="en-US" sz="2300" b="1">
                <a:solidFill>
                  <a:srgbClr val="111111"/>
                </a:solidFill>
                <a:latin typeface="+mj-lt"/>
              </a:rPr>
              <a:t>ProductController.cs</a:t>
            </a:r>
            <a:r>
              <a:rPr lang="en-US" sz="2300">
                <a:solidFill>
                  <a:srgbClr val="111111"/>
                </a:solidFill>
                <a:latin typeface="+mj-lt"/>
              </a:rPr>
              <a:t> as follows:</a:t>
            </a:r>
            <a:endParaRPr lang="en-US" sz="2300" b="1">
              <a:solidFill>
                <a:srgbClr val="111111"/>
              </a:solidFill>
              <a:latin typeface="+mj-lt"/>
            </a:endParaRPr>
          </a:p>
        </p:txBody>
      </p:sp>
      <p:pic>
        <p:nvPicPr>
          <p:cNvPr id="14" name="Picture 13">
            <a:extLst>
              <a:ext uri="{FF2B5EF4-FFF2-40B4-BE49-F238E27FC236}">
                <a16:creationId xmlns:a16="http://schemas.microsoft.com/office/drawing/2014/main" id="{69A43743-3041-43A6-AFA6-1712E76CA939}"/>
              </a:ext>
            </a:extLst>
          </p:cNvPr>
          <p:cNvPicPr>
            <a:picLocks noChangeAspect="1"/>
          </p:cNvPicPr>
          <p:nvPr/>
        </p:nvPicPr>
        <p:blipFill>
          <a:blip r:embed="rId2"/>
          <a:stretch>
            <a:fillRect/>
          </a:stretch>
        </p:blipFill>
        <p:spPr>
          <a:xfrm>
            <a:off x="1936832" y="985156"/>
            <a:ext cx="8192210" cy="5464013"/>
          </a:xfrm>
          <a:prstGeom prst="rect">
            <a:avLst/>
          </a:prstGeom>
        </p:spPr>
      </p:pic>
    </p:spTree>
    <p:extLst>
      <p:ext uri="{BB962C8B-B14F-4D97-AF65-F5344CB8AC3E}">
        <p14:creationId xmlns:p14="http://schemas.microsoft.com/office/powerpoint/2010/main" val="125817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D2E479-A961-4C4E-8467-207EB8A33EB2}"/>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F9FA8AEE-D529-4CE4-883A-95E58BA1FA16}"/>
              </a:ext>
            </a:extLst>
          </p:cNvPr>
          <p:cNvSpPr>
            <a:spLocks noGrp="1"/>
          </p:cNvSpPr>
          <p:nvPr>
            <p:ph type="sldNum" sz="quarter" idx="12"/>
          </p:nvPr>
        </p:nvSpPr>
        <p:spPr/>
        <p:txBody>
          <a:bodyPr/>
          <a:lstStyle/>
          <a:p>
            <a:fld id="{CC0149FD-98BB-4821-915B-09C9BFE4B727}" type="slidenum">
              <a:rPr lang="en-US" smtClean="0"/>
              <a:pPr/>
              <a:t>71</a:t>
            </a:fld>
            <a:endParaRPr lang="en-US" dirty="0"/>
          </a:p>
        </p:txBody>
      </p:sp>
      <p:pic>
        <p:nvPicPr>
          <p:cNvPr id="7" name="Picture 6">
            <a:extLst>
              <a:ext uri="{FF2B5EF4-FFF2-40B4-BE49-F238E27FC236}">
                <a16:creationId xmlns:a16="http://schemas.microsoft.com/office/drawing/2014/main" id="{036D42B7-4241-4C8E-A015-9A77C77BE317}"/>
              </a:ext>
            </a:extLst>
          </p:cNvPr>
          <p:cNvPicPr>
            <a:picLocks noChangeAspect="1"/>
          </p:cNvPicPr>
          <p:nvPr/>
        </p:nvPicPr>
        <p:blipFill>
          <a:blip r:embed="rId2"/>
          <a:stretch>
            <a:fillRect/>
          </a:stretch>
        </p:blipFill>
        <p:spPr>
          <a:xfrm>
            <a:off x="988682" y="704192"/>
            <a:ext cx="4685722" cy="5744975"/>
          </a:xfrm>
          <a:prstGeom prst="rect">
            <a:avLst/>
          </a:prstGeom>
        </p:spPr>
      </p:pic>
      <p:pic>
        <p:nvPicPr>
          <p:cNvPr id="9" name="Picture 8">
            <a:extLst>
              <a:ext uri="{FF2B5EF4-FFF2-40B4-BE49-F238E27FC236}">
                <a16:creationId xmlns:a16="http://schemas.microsoft.com/office/drawing/2014/main" id="{984C5C2F-653E-447F-AB7E-9603748042E5}"/>
              </a:ext>
            </a:extLst>
          </p:cNvPr>
          <p:cNvPicPr>
            <a:picLocks noChangeAspect="1"/>
          </p:cNvPicPr>
          <p:nvPr/>
        </p:nvPicPr>
        <p:blipFill>
          <a:blip r:embed="rId3"/>
          <a:stretch>
            <a:fillRect/>
          </a:stretch>
        </p:blipFill>
        <p:spPr>
          <a:xfrm>
            <a:off x="5749159" y="802507"/>
            <a:ext cx="6231833" cy="5646659"/>
          </a:xfrm>
          <a:prstGeom prst="rect">
            <a:avLst/>
          </a:prstGeom>
        </p:spPr>
      </p:pic>
    </p:spTree>
    <p:extLst>
      <p:ext uri="{BB962C8B-B14F-4D97-AF65-F5344CB8AC3E}">
        <p14:creationId xmlns:p14="http://schemas.microsoft.com/office/powerpoint/2010/main" val="25939117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72</a:t>
            </a:fld>
            <a:endParaRPr lang="en-US" dirty="0"/>
          </a:p>
        </p:txBody>
      </p:sp>
      <p:pic>
        <p:nvPicPr>
          <p:cNvPr id="9" name="Picture 8">
            <a:extLst>
              <a:ext uri="{FF2B5EF4-FFF2-40B4-BE49-F238E27FC236}">
                <a16:creationId xmlns:a16="http://schemas.microsoft.com/office/drawing/2014/main" id="{2133F197-2842-4731-8083-94217A44FD71}"/>
              </a:ext>
            </a:extLst>
          </p:cNvPr>
          <p:cNvPicPr>
            <a:picLocks noChangeAspect="1"/>
          </p:cNvPicPr>
          <p:nvPr/>
        </p:nvPicPr>
        <p:blipFill>
          <a:blip r:embed="rId2"/>
          <a:stretch>
            <a:fillRect/>
          </a:stretch>
        </p:blipFill>
        <p:spPr>
          <a:xfrm>
            <a:off x="1319213" y="1435589"/>
            <a:ext cx="9117560" cy="5045110"/>
          </a:xfrm>
          <a:prstGeom prst="rect">
            <a:avLst/>
          </a:prstGeom>
        </p:spPr>
      </p:pic>
      <p:sp>
        <p:nvSpPr>
          <p:cNvPr id="6" name="TextBox 5">
            <a:extLst>
              <a:ext uri="{FF2B5EF4-FFF2-40B4-BE49-F238E27FC236}">
                <a16:creationId xmlns:a16="http://schemas.microsoft.com/office/drawing/2014/main" id="{E90CA3D2-092F-4256-BC32-5D8A5E0DD517}"/>
              </a:ext>
            </a:extLst>
          </p:cNvPr>
          <p:cNvSpPr txBox="1"/>
          <p:nvPr/>
        </p:nvSpPr>
        <p:spPr>
          <a:xfrm>
            <a:off x="188709" y="575683"/>
            <a:ext cx="95648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8.Right-click on </a:t>
            </a:r>
            <a:r>
              <a:rPr lang="en-US" sz="2300" b="1">
                <a:solidFill>
                  <a:srgbClr val="111111"/>
                </a:solidFill>
                <a:latin typeface="+mj-lt"/>
              </a:rPr>
              <a:t>View</a:t>
            </a:r>
            <a:r>
              <a:rPr lang="en-US" sz="2300">
                <a:solidFill>
                  <a:srgbClr val="111111"/>
                </a:solidFill>
                <a:latin typeface="+mj-lt"/>
              </a:rPr>
              <a:t> folder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New Folder </a:t>
            </a:r>
            <a:r>
              <a:rPr lang="en-US" sz="2300">
                <a:solidFill>
                  <a:srgbClr val="111111"/>
                </a:solidFill>
                <a:latin typeface="+mj-lt"/>
              </a:rPr>
              <a:t>named </a:t>
            </a:r>
            <a:r>
              <a:rPr lang="en-US" sz="2300" b="1">
                <a:solidFill>
                  <a:srgbClr val="111111"/>
                </a:solidFill>
                <a:latin typeface="+mj-lt"/>
              </a:rPr>
              <a:t>Product</a:t>
            </a:r>
            <a:r>
              <a:rPr lang="en-US" sz="2300">
                <a:solidFill>
                  <a:srgbClr val="111111"/>
                </a:solidFill>
                <a:latin typeface="+mj-lt"/>
              </a:rPr>
              <a:t> </a:t>
            </a:r>
            <a:endParaRPr lang="en-US" sz="2300" b="1">
              <a:solidFill>
                <a:srgbClr val="111111"/>
              </a:solidFill>
              <a:latin typeface="+mj-lt"/>
            </a:endParaRPr>
          </a:p>
        </p:txBody>
      </p:sp>
      <p:sp>
        <p:nvSpPr>
          <p:cNvPr id="7" name="TextBox 6">
            <a:extLst>
              <a:ext uri="{FF2B5EF4-FFF2-40B4-BE49-F238E27FC236}">
                <a16:creationId xmlns:a16="http://schemas.microsoft.com/office/drawing/2014/main" id="{CC2FC2B5-BCEE-42FE-A1A2-459D9DF5A1A4}"/>
              </a:ext>
            </a:extLst>
          </p:cNvPr>
          <p:cNvSpPr txBox="1"/>
          <p:nvPr/>
        </p:nvSpPr>
        <p:spPr>
          <a:xfrm>
            <a:off x="188709" y="984119"/>
            <a:ext cx="1124055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9.Right-click on </a:t>
            </a:r>
            <a:r>
              <a:rPr lang="en-US" sz="2300" b="1">
                <a:solidFill>
                  <a:srgbClr val="111111"/>
                </a:solidFill>
                <a:latin typeface="+mj-lt"/>
              </a:rPr>
              <a:t>Product</a:t>
            </a:r>
            <a:r>
              <a:rPr lang="en-US" sz="2300">
                <a:solidFill>
                  <a:srgbClr val="111111"/>
                </a:solidFill>
                <a:latin typeface="+mj-lt"/>
              </a:rPr>
              <a:t> folder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View </a:t>
            </a:r>
            <a:r>
              <a:rPr lang="en-US" sz="2300">
                <a:solidFill>
                  <a:srgbClr val="111111"/>
                </a:solidFill>
                <a:latin typeface="+mj-lt"/>
              </a:rPr>
              <a:t>named </a:t>
            </a:r>
            <a:r>
              <a:rPr lang="en-US" sz="2300" b="1">
                <a:solidFill>
                  <a:srgbClr val="111111"/>
                </a:solidFill>
                <a:latin typeface="+mj-lt"/>
              </a:rPr>
              <a:t>Index</a:t>
            </a:r>
            <a:r>
              <a:rPr lang="en-US" sz="2300">
                <a:solidFill>
                  <a:srgbClr val="111111"/>
                </a:solidFill>
                <a:latin typeface="+mj-lt"/>
              </a:rPr>
              <a:t> as follows: </a:t>
            </a:r>
          </a:p>
        </p:txBody>
      </p:sp>
      <p:grpSp>
        <p:nvGrpSpPr>
          <p:cNvPr id="8" name="Group 7">
            <a:extLst>
              <a:ext uri="{FF2B5EF4-FFF2-40B4-BE49-F238E27FC236}">
                <a16:creationId xmlns:a16="http://schemas.microsoft.com/office/drawing/2014/main" id="{896D2103-E5C1-4F40-A134-C30BC6D2BFD5}"/>
              </a:ext>
            </a:extLst>
          </p:cNvPr>
          <p:cNvGrpSpPr/>
          <p:nvPr/>
        </p:nvGrpSpPr>
        <p:grpSpPr>
          <a:xfrm>
            <a:off x="5128809" y="2995138"/>
            <a:ext cx="2001066" cy="729562"/>
            <a:chOff x="4438006" y="1876382"/>
            <a:chExt cx="2001066" cy="729562"/>
          </a:xfrm>
        </p:grpSpPr>
        <p:sp>
          <p:nvSpPr>
            <p:cNvPr id="10" name="Oval 9">
              <a:extLst>
                <a:ext uri="{FF2B5EF4-FFF2-40B4-BE49-F238E27FC236}">
                  <a16:creationId xmlns:a16="http://schemas.microsoft.com/office/drawing/2014/main" id="{93219431-76A1-4942-A725-E9D388AE069E}"/>
                </a:ext>
              </a:extLst>
            </p:cNvPr>
            <p:cNvSpPr/>
            <p:nvPr/>
          </p:nvSpPr>
          <p:spPr>
            <a:xfrm>
              <a:off x="5804590" y="2014543"/>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1" name="Straight Arrow Connector 10">
              <a:extLst>
                <a:ext uri="{FF2B5EF4-FFF2-40B4-BE49-F238E27FC236}">
                  <a16:creationId xmlns:a16="http://schemas.microsoft.com/office/drawing/2014/main" id="{B2AFE1A3-7F52-4F2A-92E4-82BC76AF6760}"/>
                </a:ext>
              </a:extLst>
            </p:cNvPr>
            <p:cNvCxnSpPr>
              <a:cxnSpLocks/>
            </p:cNvCxnSpPr>
            <p:nvPr/>
          </p:nvCxnSpPr>
          <p:spPr>
            <a:xfrm flipH="1" flipV="1">
              <a:off x="4438006" y="1876382"/>
              <a:ext cx="1366584" cy="34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02E8ED60-0ABA-4D8D-860C-4EC90558C6C0}"/>
              </a:ext>
            </a:extLst>
          </p:cNvPr>
          <p:cNvGrpSpPr/>
          <p:nvPr/>
        </p:nvGrpSpPr>
        <p:grpSpPr>
          <a:xfrm>
            <a:off x="8807669" y="4813930"/>
            <a:ext cx="1471774" cy="1395238"/>
            <a:chOff x="4860589" y="1871629"/>
            <a:chExt cx="1471774" cy="1395238"/>
          </a:xfrm>
        </p:grpSpPr>
        <p:sp>
          <p:nvSpPr>
            <p:cNvPr id="14" name="Oval 13">
              <a:extLst>
                <a:ext uri="{FF2B5EF4-FFF2-40B4-BE49-F238E27FC236}">
                  <a16:creationId xmlns:a16="http://schemas.microsoft.com/office/drawing/2014/main" id="{BC2A0ACA-4AE6-40D0-A9BB-B00027A5365B}"/>
                </a:ext>
              </a:extLst>
            </p:cNvPr>
            <p:cNvSpPr/>
            <p:nvPr/>
          </p:nvSpPr>
          <p:spPr>
            <a:xfrm>
              <a:off x="5697881" y="18716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5" name="Straight Arrow Connector 14">
              <a:extLst>
                <a:ext uri="{FF2B5EF4-FFF2-40B4-BE49-F238E27FC236}">
                  <a16:creationId xmlns:a16="http://schemas.microsoft.com/office/drawing/2014/main" id="{F7F22EF1-4D4E-43DA-9C31-B5780625ADA0}"/>
                </a:ext>
              </a:extLst>
            </p:cNvPr>
            <p:cNvCxnSpPr>
              <a:cxnSpLocks/>
            </p:cNvCxnSpPr>
            <p:nvPr/>
          </p:nvCxnSpPr>
          <p:spPr>
            <a:xfrm flipH="1">
              <a:off x="4860589" y="2358680"/>
              <a:ext cx="944001" cy="90818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72904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B48B2E-2A08-4C53-A1B5-FA472BCE45F1}"/>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36CDEA7D-BAE0-4976-9A7A-72FE5431370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grpSp>
        <p:nvGrpSpPr>
          <p:cNvPr id="32" name="Group 31">
            <a:extLst>
              <a:ext uri="{FF2B5EF4-FFF2-40B4-BE49-F238E27FC236}">
                <a16:creationId xmlns:a16="http://schemas.microsoft.com/office/drawing/2014/main" id="{82EAB6DD-C0A3-4FCC-93E5-69A8FC681718}"/>
              </a:ext>
            </a:extLst>
          </p:cNvPr>
          <p:cNvGrpSpPr/>
          <p:nvPr/>
        </p:nvGrpSpPr>
        <p:grpSpPr>
          <a:xfrm>
            <a:off x="0" y="1072712"/>
            <a:ext cx="5936610" cy="4654867"/>
            <a:chOff x="1474978" y="710371"/>
            <a:chExt cx="8646485" cy="5437258"/>
          </a:xfrm>
        </p:grpSpPr>
        <p:pic>
          <p:nvPicPr>
            <p:cNvPr id="7" name="Picture 6">
              <a:extLst>
                <a:ext uri="{FF2B5EF4-FFF2-40B4-BE49-F238E27FC236}">
                  <a16:creationId xmlns:a16="http://schemas.microsoft.com/office/drawing/2014/main" id="{B6D8F168-E601-4747-BB7C-29CA655D5317}"/>
                </a:ext>
              </a:extLst>
            </p:cNvPr>
            <p:cNvPicPr>
              <a:picLocks noChangeAspect="1"/>
            </p:cNvPicPr>
            <p:nvPr/>
          </p:nvPicPr>
          <p:blipFill>
            <a:blip r:embed="rId3"/>
            <a:stretch>
              <a:fillRect/>
            </a:stretch>
          </p:blipFill>
          <p:spPr>
            <a:xfrm>
              <a:off x="1474978" y="710371"/>
              <a:ext cx="8582682" cy="5437258"/>
            </a:xfrm>
            <a:prstGeom prst="rect">
              <a:avLst/>
            </a:prstGeom>
          </p:spPr>
        </p:pic>
        <p:grpSp>
          <p:nvGrpSpPr>
            <p:cNvPr id="6" name="Group 5">
              <a:extLst>
                <a:ext uri="{FF2B5EF4-FFF2-40B4-BE49-F238E27FC236}">
                  <a16:creationId xmlns:a16="http://schemas.microsoft.com/office/drawing/2014/main" id="{D441911A-1C97-47F7-858E-C05A8E7E9B46}"/>
                </a:ext>
              </a:extLst>
            </p:cNvPr>
            <p:cNvGrpSpPr/>
            <p:nvPr/>
          </p:nvGrpSpPr>
          <p:grpSpPr>
            <a:xfrm>
              <a:off x="4624313" y="846574"/>
              <a:ext cx="2001066" cy="799434"/>
              <a:chOff x="3944020" y="2317169"/>
              <a:chExt cx="2001066" cy="799434"/>
            </a:xfrm>
          </p:grpSpPr>
          <p:sp>
            <p:nvSpPr>
              <p:cNvPr id="8" name="Oval 7">
                <a:extLst>
                  <a:ext uri="{FF2B5EF4-FFF2-40B4-BE49-F238E27FC236}">
                    <a16:creationId xmlns:a16="http://schemas.microsoft.com/office/drawing/2014/main" id="{58053015-572A-47DB-8332-25FF03112401}"/>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9" name="Straight Arrow Connector 8">
                <a:extLst>
                  <a:ext uri="{FF2B5EF4-FFF2-40B4-BE49-F238E27FC236}">
                    <a16:creationId xmlns:a16="http://schemas.microsoft.com/office/drawing/2014/main" id="{F647B99E-80DE-495A-8AE3-08382D7633D0}"/>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0" name="Group 9">
              <a:extLst>
                <a:ext uri="{FF2B5EF4-FFF2-40B4-BE49-F238E27FC236}">
                  <a16:creationId xmlns:a16="http://schemas.microsoft.com/office/drawing/2014/main" id="{35BC5371-2B21-4981-BBEA-1763342F7205}"/>
                </a:ext>
              </a:extLst>
            </p:cNvPr>
            <p:cNvGrpSpPr/>
            <p:nvPr/>
          </p:nvGrpSpPr>
          <p:grpSpPr>
            <a:xfrm>
              <a:off x="6836740" y="1246291"/>
              <a:ext cx="2001066" cy="799434"/>
              <a:chOff x="3944020" y="2317169"/>
              <a:chExt cx="2001066" cy="799434"/>
            </a:xfrm>
          </p:grpSpPr>
          <p:sp>
            <p:nvSpPr>
              <p:cNvPr id="11" name="Oval 10">
                <a:extLst>
                  <a:ext uri="{FF2B5EF4-FFF2-40B4-BE49-F238E27FC236}">
                    <a16:creationId xmlns:a16="http://schemas.microsoft.com/office/drawing/2014/main" id="{DF5F5C35-B464-4FC2-810E-FED7D444FE36}"/>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2" name="Straight Arrow Connector 11">
                <a:extLst>
                  <a:ext uri="{FF2B5EF4-FFF2-40B4-BE49-F238E27FC236}">
                    <a16:creationId xmlns:a16="http://schemas.microsoft.com/office/drawing/2014/main" id="{BEA60AFC-EFD9-4654-AE94-417407B2DA18}"/>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6D1A8E68-CD88-41E1-9ABD-375D4A995F8B}"/>
                </a:ext>
              </a:extLst>
            </p:cNvPr>
            <p:cNvGrpSpPr/>
            <p:nvPr/>
          </p:nvGrpSpPr>
          <p:grpSpPr>
            <a:xfrm>
              <a:off x="8120397" y="1535620"/>
              <a:ext cx="1683824" cy="920332"/>
              <a:chOff x="3944021" y="2196271"/>
              <a:chExt cx="1683824" cy="920332"/>
            </a:xfrm>
          </p:grpSpPr>
          <p:sp>
            <p:nvSpPr>
              <p:cNvPr id="14" name="Oval 13">
                <a:extLst>
                  <a:ext uri="{FF2B5EF4-FFF2-40B4-BE49-F238E27FC236}">
                    <a16:creationId xmlns:a16="http://schemas.microsoft.com/office/drawing/2014/main" id="{C9DC096A-9813-40BC-B60F-8219CC82BBA7}"/>
                  </a:ext>
                </a:extLst>
              </p:cNvPr>
              <p:cNvSpPr/>
              <p:nvPr/>
            </p:nvSpPr>
            <p:spPr>
              <a:xfrm>
                <a:off x="4993363" y="219627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5" name="Straight Arrow Connector 14">
                <a:extLst>
                  <a:ext uri="{FF2B5EF4-FFF2-40B4-BE49-F238E27FC236}">
                    <a16:creationId xmlns:a16="http://schemas.microsoft.com/office/drawing/2014/main" id="{52D537AA-8587-42BF-99B7-5FB98C6FB162}"/>
                  </a:ext>
                </a:extLst>
              </p:cNvPr>
              <p:cNvCxnSpPr>
                <a:cxnSpLocks/>
              </p:cNvCxnSpPr>
              <p:nvPr/>
            </p:nvCxnSpPr>
            <p:spPr>
              <a:xfrm flipH="1">
                <a:off x="3944021" y="2636595"/>
                <a:ext cx="1049342" cy="4800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a:extLst>
                <a:ext uri="{FF2B5EF4-FFF2-40B4-BE49-F238E27FC236}">
                  <a16:creationId xmlns:a16="http://schemas.microsoft.com/office/drawing/2014/main" id="{CB14AC18-C205-4878-B481-371C50B212F8}"/>
                </a:ext>
              </a:extLst>
            </p:cNvPr>
            <p:cNvGrpSpPr/>
            <p:nvPr/>
          </p:nvGrpSpPr>
          <p:grpSpPr>
            <a:xfrm>
              <a:off x="7138987" y="2896275"/>
              <a:ext cx="1925739" cy="819165"/>
              <a:chOff x="2224179" y="2976035"/>
              <a:chExt cx="1925739" cy="819165"/>
            </a:xfrm>
          </p:grpSpPr>
          <p:sp>
            <p:nvSpPr>
              <p:cNvPr id="17" name="Oval 16">
                <a:extLst>
                  <a:ext uri="{FF2B5EF4-FFF2-40B4-BE49-F238E27FC236}">
                    <a16:creationId xmlns:a16="http://schemas.microsoft.com/office/drawing/2014/main" id="{942ADDB3-3AC5-494C-B2AD-06F16622E8BB}"/>
                  </a:ext>
                </a:extLst>
              </p:cNvPr>
              <p:cNvSpPr/>
              <p:nvPr/>
            </p:nvSpPr>
            <p:spPr>
              <a:xfrm>
                <a:off x="3515437" y="3203800"/>
                <a:ext cx="634481" cy="5914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18" name="Straight Arrow Connector 17">
                <a:extLst>
                  <a:ext uri="{FF2B5EF4-FFF2-40B4-BE49-F238E27FC236}">
                    <a16:creationId xmlns:a16="http://schemas.microsoft.com/office/drawing/2014/main" id="{3BF73F3E-EAC6-4456-A367-C2344C7C6C0C}"/>
                  </a:ext>
                </a:extLst>
              </p:cNvPr>
              <p:cNvCxnSpPr>
                <a:cxnSpLocks/>
              </p:cNvCxnSpPr>
              <p:nvPr/>
            </p:nvCxnSpPr>
            <p:spPr>
              <a:xfrm flipH="1" flipV="1">
                <a:off x="2224179" y="2976035"/>
                <a:ext cx="1291257" cy="4150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6" name="Group 25">
              <a:extLst>
                <a:ext uri="{FF2B5EF4-FFF2-40B4-BE49-F238E27FC236}">
                  <a16:creationId xmlns:a16="http://schemas.microsoft.com/office/drawing/2014/main" id="{ECDEE843-2991-4FEA-B8CB-512687E25FE4}"/>
                </a:ext>
              </a:extLst>
            </p:cNvPr>
            <p:cNvGrpSpPr/>
            <p:nvPr/>
          </p:nvGrpSpPr>
          <p:grpSpPr>
            <a:xfrm>
              <a:off x="5836207" y="4012842"/>
              <a:ext cx="2001066" cy="799434"/>
              <a:chOff x="3944020" y="2317169"/>
              <a:chExt cx="2001066" cy="799434"/>
            </a:xfrm>
          </p:grpSpPr>
          <p:sp>
            <p:nvSpPr>
              <p:cNvPr id="27" name="Oval 26">
                <a:extLst>
                  <a:ext uri="{FF2B5EF4-FFF2-40B4-BE49-F238E27FC236}">
                    <a16:creationId xmlns:a16="http://schemas.microsoft.com/office/drawing/2014/main" id="{FBD33BD8-7705-412B-A320-FF7EB95A2307}"/>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8" name="Straight Arrow Connector 27">
                <a:extLst>
                  <a:ext uri="{FF2B5EF4-FFF2-40B4-BE49-F238E27FC236}">
                    <a16:creationId xmlns:a16="http://schemas.microsoft.com/office/drawing/2014/main" id="{723E3C1C-123F-45BB-A011-940E58E7FDD7}"/>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741E5754-D1E4-460C-8201-81CB5636A264}"/>
                </a:ext>
              </a:extLst>
            </p:cNvPr>
            <p:cNvGrpSpPr/>
            <p:nvPr/>
          </p:nvGrpSpPr>
          <p:grpSpPr>
            <a:xfrm>
              <a:off x="8120397" y="4947398"/>
              <a:ext cx="2001066" cy="799434"/>
              <a:chOff x="3944020" y="2317169"/>
              <a:chExt cx="2001066" cy="799434"/>
            </a:xfrm>
          </p:grpSpPr>
          <p:sp>
            <p:nvSpPr>
              <p:cNvPr id="30" name="Oval 29">
                <a:extLst>
                  <a:ext uri="{FF2B5EF4-FFF2-40B4-BE49-F238E27FC236}">
                    <a16:creationId xmlns:a16="http://schemas.microsoft.com/office/drawing/2014/main" id="{A60A29E2-E794-4851-9ADB-485D948343E0}"/>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cxnSp>
            <p:nvCxnSpPr>
              <p:cNvPr id="31" name="Straight Arrow Connector 30">
                <a:extLst>
                  <a:ext uri="{FF2B5EF4-FFF2-40B4-BE49-F238E27FC236}">
                    <a16:creationId xmlns:a16="http://schemas.microsoft.com/office/drawing/2014/main" id="{D81B1D8B-4129-41B4-B5D0-5347D9D7E12E}"/>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24" name="TextBox 23">
            <a:extLst>
              <a:ext uri="{FF2B5EF4-FFF2-40B4-BE49-F238E27FC236}">
                <a16:creationId xmlns:a16="http://schemas.microsoft.com/office/drawing/2014/main" id="{F5109666-139E-4A97-953C-3B78865C904A}"/>
              </a:ext>
            </a:extLst>
          </p:cNvPr>
          <p:cNvSpPr txBox="1"/>
          <p:nvPr/>
        </p:nvSpPr>
        <p:spPr>
          <a:xfrm>
            <a:off x="105106" y="5906254"/>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a:t>Repeat this step to add views: </a:t>
            </a:r>
            <a:r>
              <a:rPr lang="en-US" sz="2300" b="1"/>
              <a:t>Details</a:t>
            </a:r>
            <a:r>
              <a:rPr lang="en-US" sz="2300"/>
              <a:t>, </a:t>
            </a:r>
            <a:r>
              <a:rPr lang="en-US" sz="2300" b="1"/>
              <a:t>Create</a:t>
            </a:r>
            <a:r>
              <a:rPr lang="en-US" sz="2300"/>
              <a:t> and </a:t>
            </a:r>
            <a:r>
              <a:rPr lang="en-US" sz="2300" b="1"/>
              <a:t>Edit</a:t>
            </a:r>
            <a:r>
              <a:rPr lang="en-US" sz="2300"/>
              <a:t> as the next figures</a:t>
            </a:r>
          </a:p>
        </p:txBody>
      </p:sp>
      <p:grpSp>
        <p:nvGrpSpPr>
          <p:cNvPr id="21" name="Group 20">
            <a:extLst>
              <a:ext uri="{FF2B5EF4-FFF2-40B4-BE49-F238E27FC236}">
                <a16:creationId xmlns:a16="http://schemas.microsoft.com/office/drawing/2014/main" id="{D6CBA972-F95B-47F3-B9B2-114795EDEA9B}"/>
              </a:ext>
            </a:extLst>
          </p:cNvPr>
          <p:cNvGrpSpPr/>
          <p:nvPr/>
        </p:nvGrpSpPr>
        <p:grpSpPr>
          <a:xfrm>
            <a:off x="6003632" y="997302"/>
            <a:ext cx="6161777" cy="4620609"/>
            <a:chOff x="6003632" y="997302"/>
            <a:chExt cx="6161777" cy="4620609"/>
          </a:xfrm>
        </p:grpSpPr>
        <p:pic>
          <p:nvPicPr>
            <p:cNvPr id="3" name="Picture 2">
              <a:extLst>
                <a:ext uri="{FF2B5EF4-FFF2-40B4-BE49-F238E27FC236}">
                  <a16:creationId xmlns:a16="http://schemas.microsoft.com/office/drawing/2014/main" id="{741FCB27-72EC-4C02-A1B7-A609DF472A56}"/>
                </a:ext>
              </a:extLst>
            </p:cNvPr>
            <p:cNvPicPr>
              <a:picLocks noChangeAspect="1"/>
            </p:cNvPicPr>
            <p:nvPr/>
          </p:nvPicPr>
          <p:blipFill>
            <a:blip r:embed="rId4"/>
            <a:stretch>
              <a:fillRect/>
            </a:stretch>
          </p:blipFill>
          <p:spPr>
            <a:xfrm>
              <a:off x="6003632" y="1072712"/>
              <a:ext cx="6161777" cy="4545199"/>
            </a:xfrm>
            <a:prstGeom prst="rect">
              <a:avLst/>
            </a:prstGeom>
          </p:spPr>
        </p:pic>
        <p:sp>
          <p:nvSpPr>
            <p:cNvPr id="33" name="Rectangle 32">
              <a:extLst>
                <a:ext uri="{FF2B5EF4-FFF2-40B4-BE49-F238E27FC236}">
                  <a16:creationId xmlns:a16="http://schemas.microsoft.com/office/drawing/2014/main" id="{F5D8C916-A443-4EA4-8ABB-E1C1858DD6F3}"/>
                </a:ext>
              </a:extLst>
            </p:cNvPr>
            <p:cNvSpPr/>
            <p:nvPr/>
          </p:nvSpPr>
          <p:spPr>
            <a:xfrm>
              <a:off x="6024653" y="997302"/>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50640F62-1F1C-457A-A9C2-F0383FD0B04B}"/>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Index </a:t>
            </a:r>
            <a:r>
              <a:rPr lang="en-US" sz="2300"/>
              <a:t>view (show product list)</a:t>
            </a:r>
          </a:p>
        </p:txBody>
      </p:sp>
    </p:spTree>
    <p:extLst>
      <p:ext uri="{BB962C8B-B14F-4D97-AF65-F5344CB8AC3E}">
        <p14:creationId xmlns:p14="http://schemas.microsoft.com/office/powerpoint/2010/main" val="1590664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74</a:t>
            </a:fld>
            <a:endParaRPr lang="en-US" dirty="0"/>
          </a:p>
        </p:txBody>
      </p:sp>
      <p:grpSp>
        <p:nvGrpSpPr>
          <p:cNvPr id="3" name="Group 2">
            <a:extLst>
              <a:ext uri="{FF2B5EF4-FFF2-40B4-BE49-F238E27FC236}">
                <a16:creationId xmlns:a16="http://schemas.microsoft.com/office/drawing/2014/main" id="{CF52BD77-86E9-4CBD-AD91-B46104C7FA93}"/>
              </a:ext>
            </a:extLst>
          </p:cNvPr>
          <p:cNvGrpSpPr/>
          <p:nvPr/>
        </p:nvGrpSpPr>
        <p:grpSpPr>
          <a:xfrm>
            <a:off x="7883" y="1090165"/>
            <a:ext cx="6327228" cy="5106756"/>
            <a:chOff x="0" y="1574962"/>
            <a:chExt cx="5952716" cy="4212569"/>
          </a:xfrm>
        </p:grpSpPr>
        <p:pic>
          <p:nvPicPr>
            <p:cNvPr id="9" name="Picture 8">
              <a:extLst>
                <a:ext uri="{FF2B5EF4-FFF2-40B4-BE49-F238E27FC236}">
                  <a16:creationId xmlns:a16="http://schemas.microsoft.com/office/drawing/2014/main" id="{9AB40F98-6E0E-4140-A986-757D2A7B71D4}"/>
                </a:ext>
              </a:extLst>
            </p:cNvPr>
            <p:cNvPicPr>
              <a:picLocks noChangeAspect="1"/>
            </p:cNvPicPr>
            <p:nvPr/>
          </p:nvPicPr>
          <p:blipFill>
            <a:blip r:embed="rId2"/>
            <a:stretch>
              <a:fillRect/>
            </a:stretch>
          </p:blipFill>
          <p:spPr>
            <a:xfrm>
              <a:off x="0" y="1574962"/>
              <a:ext cx="5952716" cy="4212569"/>
            </a:xfrm>
            <a:prstGeom prst="rect">
              <a:avLst/>
            </a:prstGeom>
          </p:spPr>
        </p:pic>
        <p:sp>
          <p:nvSpPr>
            <p:cNvPr id="7" name="Rectangle 6">
              <a:extLst>
                <a:ext uri="{FF2B5EF4-FFF2-40B4-BE49-F238E27FC236}">
                  <a16:creationId xmlns:a16="http://schemas.microsoft.com/office/drawing/2014/main" id="{C40CAB84-1B36-4FFC-8451-3E02CFEBAE8C}"/>
                </a:ext>
              </a:extLst>
            </p:cNvPr>
            <p:cNvSpPr/>
            <p:nvPr/>
          </p:nvSpPr>
          <p:spPr>
            <a:xfrm>
              <a:off x="101163" y="2049518"/>
              <a:ext cx="5774120"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D168B17-DA7C-4BC7-8265-6B203507159D}"/>
              </a:ext>
            </a:extLst>
          </p:cNvPr>
          <p:cNvGrpSpPr/>
          <p:nvPr/>
        </p:nvGrpSpPr>
        <p:grpSpPr>
          <a:xfrm>
            <a:off x="6356131" y="1031831"/>
            <a:ext cx="5763609" cy="5165091"/>
            <a:chOff x="6356131" y="1031831"/>
            <a:chExt cx="5763609" cy="5165091"/>
          </a:xfrm>
        </p:grpSpPr>
        <p:pic>
          <p:nvPicPr>
            <p:cNvPr id="12" name="Picture 11">
              <a:extLst>
                <a:ext uri="{FF2B5EF4-FFF2-40B4-BE49-F238E27FC236}">
                  <a16:creationId xmlns:a16="http://schemas.microsoft.com/office/drawing/2014/main" id="{E68BFE8D-7A84-4EA5-9F78-66C0B85905F9}"/>
                </a:ext>
              </a:extLst>
            </p:cNvPr>
            <p:cNvPicPr>
              <a:picLocks noChangeAspect="1"/>
            </p:cNvPicPr>
            <p:nvPr/>
          </p:nvPicPr>
          <p:blipFill>
            <a:blip r:embed="rId3"/>
            <a:stretch>
              <a:fillRect/>
            </a:stretch>
          </p:blipFill>
          <p:spPr>
            <a:xfrm>
              <a:off x="6356131" y="1090165"/>
              <a:ext cx="5763609" cy="5106757"/>
            </a:xfrm>
            <a:prstGeom prst="rect">
              <a:avLst/>
            </a:prstGeom>
          </p:spPr>
        </p:pic>
        <p:sp>
          <p:nvSpPr>
            <p:cNvPr id="13" name="Rectangle 12">
              <a:extLst>
                <a:ext uri="{FF2B5EF4-FFF2-40B4-BE49-F238E27FC236}">
                  <a16:creationId xmlns:a16="http://schemas.microsoft.com/office/drawing/2014/main" id="{48C89815-0BB4-4F6C-8822-59687DFA4CF0}"/>
                </a:ext>
              </a:extLst>
            </p:cNvPr>
            <p:cNvSpPr/>
            <p:nvPr/>
          </p:nvSpPr>
          <p:spPr>
            <a:xfrm>
              <a:off x="6387661" y="1031831"/>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600216B2-940C-40FD-9326-76C238357F38}"/>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Details </a:t>
            </a:r>
            <a:r>
              <a:rPr lang="en-US" sz="2300"/>
              <a:t>view</a:t>
            </a:r>
          </a:p>
        </p:txBody>
      </p:sp>
    </p:spTree>
    <p:extLst>
      <p:ext uri="{BB962C8B-B14F-4D97-AF65-F5344CB8AC3E}">
        <p14:creationId xmlns:p14="http://schemas.microsoft.com/office/powerpoint/2010/main" val="25060760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75</a:t>
            </a:fld>
            <a:endParaRPr lang="en-US" dirty="0"/>
          </a:p>
        </p:txBody>
      </p:sp>
      <p:grpSp>
        <p:nvGrpSpPr>
          <p:cNvPr id="2" name="Group 1">
            <a:extLst>
              <a:ext uri="{FF2B5EF4-FFF2-40B4-BE49-F238E27FC236}">
                <a16:creationId xmlns:a16="http://schemas.microsoft.com/office/drawing/2014/main" id="{4F839239-11EB-4AC8-A208-08808BC553D7}"/>
              </a:ext>
            </a:extLst>
          </p:cNvPr>
          <p:cNvGrpSpPr/>
          <p:nvPr/>
        </p:nvGrpSpPr>
        <p:grpSpPr>
          <a:xfrm>
            <a:off x="0" y="1123017"/>
            <a:ext cx="6096000" cy="4905737"/>
            <a:chOff x="6096000" y="1574962"/>
            <a:chExt cx="6096000" cy="4212569"/>
          </a:xfrm>
        </p:grpSpPr>
        <p:pic>
          <p:nvPicPr>
            <p:cNvPr id="11" name="Picture 10">
              <a:extLst>
                <a:ext uri="{FF2B5EF4-FFF2-40B4-BE49-F238E27FC236}">
                  <a16:creationId xmlns:a16="http://schemas.microsoft.com/office/drawing/2014/main" id="{327DE8B6-9716-4437-A390-FEE923F50543}"/>
                </a:ext>
              </a:extLst>
            </p:cNvPr>
            <p:cNvPicPr>
              <a:picLocks noChangeAspect="1"/>
            </p:cNvPicPr>
            <p:nvPr/>
          </p:nvPicPr>
          <p:blipFill>
            <a:blip r:embed="rId2"/>
            <a:stretch>
              <a:fillRect/>
            </a:stretch>
          </p:blipFill>
          <p:spPr>
            <a:xfrm>
              <a:off x="6096000" y="1574962"/>
              <a:ext cx="6096000" cy="4212569"/>
            </a:xfrm>
            <a:prstGeom prst="rect">
              <a:avLst/>
            </a:prstGeom>
          </p:spPr>
        </p:pic>
        <p:sp>
          <p:nvSpPr>
            <p:cNvPr id="8" name="Rectangle 7">
              <a:extLst>
                <a:ext uri="{FF2B5EF4-FFF2-40B4-BE49-F238E27FC236}">
                  <a16:creationId xmlns:a16="http://schemas.microsoft.com/office/drawing/2014/main" id="{E691E4B8-6FC7-4454-872E-AD3C9281C99D}"/>
                </a:ext>
              </a:extLst>
            </p:cNvPr>
            <p:cNvSpPr/>
            <p:nvPr/>
          </p:nvSpPr>
          <p:spPr>
            <a:xfrm>
              <a:off x="6239285" y="2036380"/>
              <a:ext cx="5851551"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E7F022C-B1E9-42E8-A35B-9BD56A9B23E4}"/>
              </a:ext>
            </a:extLst>
          </p:cNvPr>
          <p:cNvGrpSpPr/>
          <p:nvPr/>
        </p:nvGrpSpPr>
        <p:grpSpPr>
          <a:xfrm>
            <a:off x="6169650" y="1091488"/>
            <a:ext cx="5942125" cy="4937266"/>
            <a:chOff x="6169650" y="1091488"/>
            <a:chExt cx="5942125" cy="4937266"/>
          </a:xfrm>
        </p:grpSpPr>
        <p:pic>
          <p:nvPicPr>
            <p:cNvPr id="12" name="Picture 11">
              <a:extLst>
                <a:ext uri="{FF2B5EF4-FFF2-40B4-BE49-F238E27FC236}">
                  <a16:creationId xmlns:a16="http://schemas.microsoft.com/office/drawing/2014/main" id="{003AA96C-3E0A-4B30-B7B1-6383F67CDA1C}"/>
                </a:ext>
              </a:extLst>
            </p:cNvPr>
            <p:cNvPicPr>
              <a:picLocks noChangeAspect="1"/>
            </p:cNvPicPr>
            <p:nvPr/>
          </p:nvPicPr>
          <p:blipFill>
            <a:blip r:embed="rId3"/>
            <a:stretch>
              <a:fillRect/>
            </a:stretch>
          </p:blipFill>
          <p:spPr>
            <a:xfrm>
              <a:off x="6201180" y="1123017"/>
              <a:ext cx="5910595" cy="4905737"/>
            </a:xfrm>
            <a:prstGeom prst="rect">
              <a:avLst/>
            </a:prstGeom>
          </p:spPr>
        </p:pic>
        <p:sp>
          <p:nvSpPr>
            <p:cNvPr id="13" name="Rectangle 12">
              <a:extLst>
                <a:ext uri="{FF2B5EF4-FFF2-40B4-BE49-F238E27FC236}">
                  <a16:creationId xmlns:a16="http://schemas.microsoft.com/office/drawing/2014/main" id="{349609E7-EA3A-46DF-98A7-14A3524BE6E4}"/>
                </a:ext>
              </a:extLst>
            </p:cNvPr>
            <p:cNvSpPr/>
            <p:nvPr/>
          </p:nvSpPr>
          <p:spPr>
            <a:xfrm>
              <a:off x="6169650" y="1091488"/>
              <a:ext cx="2816696" cy="2433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22C8D8C1-7934-4B75-91F9-5CC928455B39}"/>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Create</a:t>
            </a:r>
            <a:r>
              <a:rPr lang="en-US" sz="2300"/>
              <a:t> view</a:t>
            </a:r>
          </a:p>
        </p:txBody>
      </p:sp>
    </p:spTree>
    <p:extLst>
      <p:ext uri="{BB962C8B-B14F-4D97-AF65-F5344CB8AC3E}">
        <p14:creationId xmlns:p14="http://schemas.microsoft.com/office/powerpoint/2010/main" val="36389056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76</a:t>
            </a:fld>
            <a:endParaRPr lang="en-US" dirty="0"/>
          </a:p>
        </p:txBody>
      </p:sp>
      <p:grpSp>
        <p:nvGrpSpPr>
          <p:cNvPr id="17" name="Group 16">
            <a:extLst>
              <a:ext uri="{FF2B5EF4-FFF2-40B4-BE49-F238E27FC236}">
                <a16:creationId xmlns:a16="http://schemas.microsoft.com/office/drawing/2014/main" id="{64AFE960-D4C3-48D1-94A8-59A12F3A99C8}"/>
              </a:ext>
            </a:extLst>
          </p:cNvPr>
          <p:cNvGrpSpPr/>
          <p:nvPr/>
        </p:nvGrpSpPr>
        <p:grpSpPr>
          <a:xfrm>
            <a:off x="1" y="1224117"/>
            <a:ext cx="6095999" cy="4987494"/>
            <a:chOff x="2691469" y="811245"/>
            <a:chExt cx="6367627" cy="4033987"/>
          </a:xfrm>
        </p:grpSpPr>
        <p:pic>
          <p:nvPicPr>
            <p:cNvPr id="13" name="Picture 12">
              <a:extLst>
                <a:ext uri="{FF2B5EF4-FFF2-40B4-BE49-F238E27FC236}">
                  <a16:creationId xmlns:a16="http://schemas.microsoft.com/office/drawing/2014/main" id="{BC59B331-E855-4F24-9E64-AF2ACF8E0793}"/>
                </a:ext>
              </a:extLst>
            </p:cNvPr>
            <p:cNvPicPr>
              <a:picLocks noChangeAspect="1"/>
            </p:cNvPicPr>
            <p:nvPr/>
          </p:nvPicPr>
          <p:blipFill>
            <a:blip r:embed="rId2"/>
            <a:stretch>
              <a:fillRect/>
            </a:stretch>
          </p:blipFill>
          <p:spPr>
            <a:xfrm>
              <a:off x="2691469" y="811245"/>
              <a:ext cx="6367627" cy="4033987"/>
            </a:xfrm>
            <a:prstGeom prst="rect">
              <a:avLst/>
            </a:prstGeom>
          </p:spPr>
        </p:pic>
        <p:sp>
          <p:nvSpPr>
            <p:cNvPr id="16" name="Rectangle 15">
              <a:extLst>
                <a:ext uri="{FF2B5EF4-FFF2-40B4-BE49-F238E27FC236}">
                  <a16:creationId xmlns:a16="http://schemas.microsoft.com/office/drawing/2014/main" id="{B9EE28E5-05F0-41BA-B3B8-5F925F7ADD60}"/>
                </a:ext>
              </a:extLst>
            </p:cNvPr>
            <p:cNvSpPr/>
            <p:nvPr/>
          </p:nvSpPr>
          <p:spPr>
            <a:xfrm>
              <a:off x="2791810" y="1208690"/>
              <a:ext cx="6173513"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ADECD508-3956-434D-B33F-BE61544C42B3}"/>
              </a:ext>
            </a:extLst>
          </p:cNvPr>
          <p:cNvGrpSpPr/>
          <p:nvPr/>
        </p:nvGrpSpPr>
        <p:grpSpPr>
          <a:xfrm>
            <a:off x="6187971" y="1136931"/>
            <a:ext cx="5930975" cy="5053660"/>
            <a:chOff x="6187971" y="1084381"/>
            <a:chExt cx="5930975" cy="5053660"/>
          </a:xfrm>
        </p:grpSpPr>
        <p:pic>
          <p:nvPicPr>
            <p:cNvPr id="3" name="Picture 2">
              <a:extLst>
                <a:ext uri="{FF2B5EF4-FFF2-40B4-BE49-F238E27FC236}">
                  <a16:creationId xmlns:a16="http://schemas.microsoft.com/office/drawing/2014/main" id="{F32248A1-7E5B-4EB2-9B29-C8F55D7D1D78}"/>
                </a:ext>
              </a:extLst>
            </p:cNvPr>
            <p:cNvPicPr>
              <a:picLocks noChangeAspect="1"/>
            </p:cNvPicPr>
            <p:nvPr/>
          </p:nvPicPr>
          <p:blipFill>
            <a:blip r:embed="rId3"/>
            <a:stretch>
              <a:fillRect/>
            </a:stretch>
          </p:blipFill>
          <p:spPr>
            <a:xfrm>
              <a:off x="6243146" y="1150547"/>
              <a:ext cx="5875800" cy="4987494"/>
            </a:xfrm>
            <a:prstGeom prst="rect">
              <a:avLst/>
            </a:prstGeom>
          </p:spPr>
        </p:pic>
        <p:sp>
          <p:nvSpPr>
            <p:cNvPr id="14" name="Rectangle 13">
              <a:extLst>
                <a:ext uri="{FF2B5EF4-FFF2-40B4-BE49-F238E27FC236}">
                  <a16:creationId xmlns:a16="http://schemas.microsoft.com/office/drawing/2014/main" id="{29FC0691-3A8C-4D09-9D1B-6C9B7AE03A93}"/>
                </a:ext>
              </a:extLst>
            </p:cNvPr>
            <p:cNvSpPr/>
            <p:nvPr/>
          </p:nvSpPr>
          <p:spPr>
            <a:xfrm>
              <a:off x="6187971" y="1084381"/>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7353826-5328-4412-ACE2-110D8879E0AC}"/>
              </a:ext>
            </a:extLst>
          </p:cNvPr>
          <p:cNvSpPr txBox="1"/>
          <p:nvPr/>
        </p:nvSpPr>
        <p:spPr>
          <a:xfrm>
            <a:off x="199699" y="60636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Edit</a:t>
            </a:r>
            <a:r>
              <a:rPr lang="en-US" sz="2300"/>
              <a:t> view</a:t>
            </a:r>
          </a:p>
        </p:txBody>
      </p:sp>
    </p:spTree>
    <p:extLst>
      <p:ext uri="{BB962C8B-B14F-4D97-AF65-F5344CB8AC3E}">
        <p14:creationId xmlns:p14="http://schemas.microsoft.com/office/powerpoint/2010/main" val="6251019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77</a:t>
            </a:fld>
            <a:endParaRPr lang="en-US" dirty="0"/>
          </a:p>
        </p:txBody>
      </p:sp>
      <p:sp>
        <p:nvSpPr>
          <p:cNvPr id="8" name="TextBox 7">
            <a:extLst>
              <a:ext uri="{FF2B5EF4-FFF2-40B4-BE49-F238E27FC236}">
                <a16:creationId xmlns:a16="http://schemas.microsoft.com/office/drawing/2014/main" id="{1FBB345D-47A4-4277-8C93-BA4F56060784}"/>
              </a:ext>
            </a:extLst>
          </p:cNvPr>
          <p:cNvSpPr txBox="1"/>
          <p:nvPr/>
        </p:nvSpPr>
        <p:spPr>
          <a:xfrm>
            <a:off x="191886" y="2588192"/>
            <a:ext cx="1180822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11.Open </a:t>
            </a:r>
            <a:r>
              <a:rPr lang="en-US" sz="2300" b="1">
                <a:solidFill>
                  <a:srgbClr val="111111"/>
                </a:solidFill>
                <a:latin typeface="+mj-lt"/>
              </a:rPr>
              <a:t>_Layout.cshtml </a:t>
            </a:r>
            <a:r>
              <a:rPr lang="en-US" sz="2300">
                <a:solidFill>
                  <a:srgbClr val="111111"/>
                </a:solidFill>
                <a:latin typeface="+mj-lt"/>
              </a:rPr>
              <a:t>view in the View | Shared folder, add tags to navigate to </a:t>
            </a:r>
            <a:r>
              <a:rPr lang="en-US" sz="2300" b="1">
                <a:solidFill>
                  <a:srgbClr val="111111"/>
                </a:solidFill>
                <a:latin typeface="+mj-lt"/>
              </a:rPr>
              <a:t>Index </a:t>
            </a:r>
            <a:r>
              <a:rPr lang="en-US" sz="2300">
                <a:solidFill>
                  <a:srgbClr val="111111"/>
                </a:solidFill>
                <a:latin typeface="+mj-lt"/>
              </a:rPr>
              <a:t>view of </a:t>
            </a:r>
            <a:r>
              <a:rPr lang="en-US" sz="2300" b="1">
                <a:solidFill>
                  <a:srgbClr val="111111"/>
                </a:solidFill>
                <a:latin typeface="+mj-lt"/>
              </a:rPr>
              <a:t>Product </a:t>
            </a:r>
            <a:r>
              <a:rPr lang="en-US" sz="2300">
                <a:solidFill>
                  <a:srgbClr val="111111"/>
                </a:solidFill>
                <a:latin typeface="+mj-lt"/>
              </a:rPr>
              <a:t>controller as follows then run project:</a:t>
            </a:r>
          </a:p>
        </p:txBody>
      </p:sp>
      <p:grpSp>
        <p:nvGrpSpPr>
          <p:cNvPr id="6" name="Group 5">
            <a:extLst>
              <a:ext uri="{FF2B5EF4-FFF2-40B4-BE49-F238E27FC236}">
                <a16:creationId xmlns:a16="http://schemas.microsoft.com/office/drawing/2014/main" id="{EEAA24FA-DF22-4671-BE81-35F5186A20D2}"/>
              </a:ext>
            </a:extLst>
          </p:cNvPr>
          <p:cNvGrpSpPr/>
          <p:nvPr/>
        </p:nvGrpSpPr>
        <p:grpSpPr>
          <a:xfrm>
            <a:off x="501761" y="3481843"/>
            <a:ext cx="11225233" cy="2956816"/>
            <a:chOff x="483383" y="3511684"/>
            <a:chExt cx="11225233" cy="2956816"/>
          </a:xfrm>
        </p:grpSpPr>
        <p:pic>
          <p:nvPicPr>
            <p:cNvPr id="19" name="Picture 18">
              <a:extLst>
                <a:ext uri="{FF2B5EF4-FFF2-40B4-BE49-F238E27FC236}">
                  <a16:creationId xmlns:a16="http://schemas.microsoft.com/office/drawing/2014/main" id="{FD6C79A4-1BF4-44F4-809A-508B5AC228C3}"/>
                </a:ext>
              </a:extLst>
            </p:cNvPr>
            <p:cNvPicPr>
              <a:picLocks noChangeAspect="1"/>
            </p:cNvPicPr>
            <p:nvPr/>
          </p:nvPicPr>
          <p:blipFill>
            <a:blip r:embed="rId2"/>
            <a:stretch>
              <a:fillRect/>
            </a:stretch>
          </p:blipFill>
          <p:spPr>
            <a:xfrm>
              <a:off x="483383" y="3511684"/>
              <a:ext cx="11225233" cy="2956816"/>
            </a:xfrm>
            <a:prstGeom prst="rect">
              <a:avLst/>
            </a:prstGeom>
            <a:ln w="19050">
              <a:solidFill>
                <a:srgbClr val="0070C0"/>
              </a:solidFill>
            </a:ln>
          </p:spPr>
        </p:pic>
        <p:sp>
          <p:nvSpPr>
            <p:cNvPr id="11" name="Rectangle 10">
              <a:extLst>
                <a:ext uri="{FF2B5EF4-FFF2-40B4-BE49-F238E27FC236}">
                  <a16:creationId xmlns:a16="http://schemas.microsoft.com/office/drawing/2014/main" id="{70AE19E8-63A9-48EB-BD33-7B6FD7282230}"/>
                </a:ext>
              </a:extLst>
            </p:cNvPr>
            <p:cNvSpPr/>
            <p:nvPr/>
          </p:nvSpPr>
          <p:spPr>
            <a:xfrm>
              <a:off x="1299342" y="5339255"/>
              <a:ext cx="10335610" cy="7252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44FF3CA-5952-450B-B94A-F7D88F2BC64E}"/>
              </a:ext>
            </a:extLst>
          </p:cNvPr>
          <p:cNvSpPr txBox="1"/>
          <p:nvPr/>
        </p:nvSpPr>
        <p:spPr>
          <a:xfrm>
            <a:off x="155013" y="600098"/>
            <a:ext cx="1063911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10.Open </a:t>
            </a:r>
            <a:r>
              <a:rPr lang="en-US" sz="2300" b="1">
                <a:solidFill>
                  <a:srgbClr val="111111"/>
                </a:solidFill>
                <a:latin typeface="+mj-lt"/>
              </a:rPr>
              <a:t>index.cshtml </a:t>
            </a:r>
            <a:r>
              <a:rPr lang="en-US" sz="2300">
                <a:solidFill>
                  <a:srgbClr val="111111"/>
                </a:solidFill>
                <a:latin typeface="+mj-lt"/>
              </a:rPr>
              <a:t>view of </a:t>
            </a:r>
            <a:r>
              <a:rPr lang="en-US" sz="2300" b="1">
                <a:solidFill>
                  <a:srgbClr val="111111"/>
                </a:solidFill>
                <a:latin typeface="+mj-lt"/>
              </a:rPr>
              <a:t>Product</a:t>
            </a:r>
            <a:r>
              <a:rPr lang="en-US" sz="2300">
                <a:solidFill>
                  <a:srgbClr val="111111"/>
                </a:solidFill>
                <a:latin typeface="+mj-lt"/>
              </a:rPr>
              <a:t>  folder and update contents as follows:</a:t>
            </a:r>
          </a:p>
        </p:txBody>
      </p:sp>
      <p:grpSp>
        <p:nvGrpSpPr>
          <p:cNvPr id="14" name="Group 13">
            <a:extLst>
              <a:ext uri="{FF2B5EF4-FFF2-40B4-BE49-F238E27FC236}">
                <a16:creationId xmlns:a16="http://schemas.microsoft.com/office/drawing/2014/main" id="{34CA55FD-3687-401B-8ED1-476FFEBF37E0}"/>
              </a:ext>
            </a:extLst>
          </p:cNvPr>
          <p:cNvGrpSpPr/>
          <p:nvPr/>
        </p:nvGrpSpPr>
        <p:grpSpPr>
          <a:xfrm>
            <a:off x="3581400" y="977026"/>
            <a:ext cx="5289113" cy="1616579"/>
            <a:chOff x="2730280" y="4808239"/>
            <a:chExt cx="5289113" cy="1616579"/>
          </a:xfrm>
        </p:grpSpPr>
        <p:pic>
          <p:nvPicPr>
            <p:cNvPr id="15" name="Picture 14">
              <a:extLst>
                <a:ext uri="{FF2B5EF4-FFF2-40B4-BE49-F238E27FC236}">
                  <a16:creationId xmlns:a16="http://schemas.microsoft.com/office/drawing/2014/main" id="{18901B62-4E7E-4EE1-BEC3-1F224534CA46}"/>
                </a:ext>
              </a:extLst>
            </p:cNvPr>
            <p:cNvPicPr>
              <a:picLocks noChangeAspect="1"/>
            </p:cNvPicPr>
            <p:nvPr/>
          </p:nvPicPr>
          <p:blipFill>
            <a:blip r:embed="rId3"/>
            <a:stretch>
              <a:fillRect/>
            </a:stretch>
          </p:blipFill>
          <p:spPr>
            <a:xfrm>
              <a:off x="2730280" y="4808239"/>
              <a:ext cx="5289113" cy="1616579"/>
            </a:xfrm>
            <a:prstGeom prst="rect">
              <a:avLst/>
            </a:prstGeom>
          </p:spPr>
        </p:pic>
        <p:sp>
          <p:nvSpPr>
            <p:cNvPr id="16" name="Rectangle 15">
              <a:extLst>
                <a:ext uri="{FF2B5EF4-FFF2-40B4-BE49-F238E27FC236}">
                  <a16:creationId xmlns:a16="http://schemas.microsoft.com/office/drawing/2014/main" id="{25E18FDC-DF05-4C34-AEED-2967A5640636}"/>
                </a:ext>
              </a:extLst>
            </p:cNvPr>
            <p:cNvSpPr/>
            <p:nvPr/>
          </p:nvSpPr>
          <p:spPr>
            <a:xfrm>
              <a:off x="3282802" y="5034456"/>
              <a:ext cx="3832700" cy="3552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D847CB-E17B-4D5A-B535-B0C639584461}"/>
                </a:ext>
              </a:extLst>
            </p:cNvPr>
            <p:cNvSpPr/>
            <p:nvPr/>
          </p:nvSpPr>
          <p:spPr>
            <a:xfrm>
              <a:off x="2730280" y="6067869"/>
              <a:ext cx="2672037" cy="3552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0383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78</a:t>
            </a:fld>
            <a:endParaRPr lang="en-US" dirty="0"/>
          </a:p>
        </p:txBody>
      </p:sp>
      <p:grpSp>
        <p:nvGrpSpPr>
          <p:cNvPr id="2" name="Group 1">
            <a:extLst>
              <a:ext uri="{FF2B5EF4-FFF2-40B4-BE49-F238E27FC236}">
                <a16:creationId xmlns:a16="http://schemas.microsoft.com/office/drawing/2014/main" id="{373C6720-A629-4925-9CB4-25D0971ED489}"/>
              </a:ext>
            </a:extLst>
          </p:cNvPr>
          <p:cNvGrpSpPr/>
          <p:nvPr/>
        </p:nvGrpSpPr>
        <p:grpSpPr>
          <a:xfrm>
            <a:off x="1330499" y="599090"/>
            <a:ext cx="9369028" cy="5780761"/>
            <a:chOff x="1330499" y="599090"/>
            <a:chExt cx="9369028" cy="5780761"/>
          </a:xfrm>
        </p:grpSpPr>
        <p:pic>
          <p:nvPicPr>
            <p:cNvPr id="13" name="Picture 12">
              <a:extLst>
                <a:ext uri="{FF2B5EF4-FFF2-40B4-BE49-F238E27FC236}">
                  <a16:creationId xmlns:a16="http://schemas.microsoft.com/office/drawing/2014/main" id="{29D203F2-284A-4887-9878-23E3757B57F7}"/>
                </a:ext>
              </a:extLst>
            </p:cNvPr>
            <p:cNvPicPr>
              <a:picLocks noChangeAspect="1"/>
            </p:cNvPicPr>
            <p:nvPr/>
          </p:nvPicPr>
          <p:blipFill>
            <a:blip r:embed="rId2"/>
            <a:stretch>
              <a:fillRect/>
            </a:stretch>
          </p:blipFill>
          <p:spPr>
            <a:xfrm>
              <a:off x="1330499" y="599090"/>
              <a:ext cx="9369028" cy="5780761"/>
            </a:xfrm>
            <a:prstGeom prst="rect">
              <a:avLst/>
            </a:prstGeom>
          </p:spPr>
        </p:pic>
        <p:sp>
          <p:nvSpPr>
            <p:cNvPr id="6" name="Rectangle 5">
              <a:extLst>
                <a:ext uri="{FF2B5EF4-FFF2-40B4-BE49-F238E27FC236}">
                  <a16:creationId xmlns:a16="http://schemas.microsoft.com/office/drawing/2014/main" id="{4D3E57E1-772D-42BC-AA4A-EC48DF3CCCB1}"/>
                </a:ext>
              </a:extLst>
            </p:cNvPr>
            <p:cNvSpPr/>
            <p:nvPr/>
          </p:nvSpPr>
          <p:spPr>
            <a:xfrm>
              <a:off x="4456465" y="681585"/>
              <a:ext cx="945854" cy="2538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632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292773"/>
            <a:ext cx="11259207" cy="5187927"/>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ASP.NET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List the advantages of ASP.NET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WebServer </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ASP.NET MVC Architecture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role of the Model, View and Controller</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ViewBag, ViewData, TempData and Session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HTML Helper</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Model Binding and Model Validation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ASP.NET Core MVC application with Entity Framework</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79</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11243822" cy="575433"/>
          </a:xfrm>
        </p:spPr>
        <p:txBody>
          <a:bodyPr>
            <a:noAutofit/>
          </a:bodyPr>
          <a:lstStyle/>
          <a:p>
            <a:r>
              <a:rPr lang="en-US" sz="4000" b="1"/>
              <a:t>The Structure of ASP.NET Core</a:t>
            </a:r>
          </a:p>
        </p:txBody>
      </p:sp>
      <p:sp>
        <p:nvSpPr>
          <p:cNvPr id="7" name="TextBox 6">
            <a:extLst>
              <a:ext uri="{FF2B5EF4-FFF2-40B4-BE49-F238E27FC236}">
                <a16:creationId xmlns:a16="http://schemas.microsoft.com/office/drawing/2014/main" id="{F7B5F42E-6379-4306-952A-E244CF62F7D1}"/>
              </a:ext>
            </a:extLst>
          </p:cNvPr>
          <p:cNvSpPr txBox="1"/>
          <p:nvPr/>
        </p:nvSpPr>
        <p:spPr>
          <a:xfrm>
            <a:off x="-65309" y="1332622"/>
            <a:ext cx="12162716"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consists of a platform for processing HTTP requests, a series of principal frameworks for creating applications, and secondary utility frameworks that provide supporting features, as illustrated by the following figure:</a:t>
            </a:r>
          </a:p>
        </p:txBody>
      </p:sp>
      <p:pic>
        <p:nvPicPr>
          <p:cNvPr id="3" name="Picture 2">
            <a:extLst>
              <a:ext uri="{FF2B5EF4-FFF2-40B4-BE49-F238E27FC236}">
                <a16:creationId xmlns:a16="http://schemas.microsoft.com/office/drawing/2014/main" id="{EBA188A0-43A6-4A96-9EA0-641D34AE8325}"/>
              </a:ext>
            </a:extLst>
          </p:cNvPr>
          <p:cNvPicPr>
            <a:picLocks noChangeAspect="1"/>
          </p:cNvPicPr>
          <p:nvPr/>
        </p:nvPicPr>
        <p:blipFill>
          <a:blip r:embed="rId2"/>
          <a:stretch>
            <a:fillRect/>
          </a:stretch>
        </p:blipFill>
        <p:spPr>
          <a:xfrm>
            <a:off x="1545601" y="2577060"/>
            <a:ext cx="9284573" cy="3903639"/>
          </a:xfrm>
          <a:prstGeom prst="rect">
            <a:avLst/>
          </a:prstGeom>
        </p:spPr>
      </p:pic>
    </p:spTree>
    <p:extLst>
      <p:ext uri="{BB962C8B-B14F-4D97-AF65-F5344CB8AC3E}">
        <p14:creationId xmlns:p14="http://schemas.microsoft.com/office/powerpoint/2010/main" val="429168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6/29/2021</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Features of ASP.NET Core</a:t>
            </a:r>
          </a:p>
        </p:txBody>
      </p:sp>
      <p:sp>
        <p:nvSpPr>
          <p:cNvPr id="27" name="object 36">
            <a:extLst>
              <a:ext uri="{FF2B5EF4-FFF2-40B4-BE49-F238E27FC236}">
                <a16:creationId xmlns:a16="http://schemas.microsoft.com/office/drawing/2014/main" id="{61A1C2FB-94A9-4E28-A2EC-EBA5B5DE81C4}"/>
              </a:ext>
            </a:extLst>
          </p:cNvPr>
          <p:cNvSpPr txBox="1"/>
          <p:nvPr/>
        </p:nvSpPr>
        <p:spPr>
          <a:xfrm>
            <a:off x="47493" y="1399393"/>
            <a:ext cx="12091957" cy="5039841"/>
          </a:xfrm>
          <a:prstGeom prst="rect">
            <a:avLst/>
          </a:prstGeom>
        </p:spPr>
        <p:txBody>
          <a:bodyPr vert="horz" wrap="square" lIns="0" tIns="12700" rIns="0" bIns="0" rtlCol="0">
            <a:spAutoFit/>
          </a:bodyPr>
          <a:lstStyle/>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Streamlined Web development</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 system that is set to work on cloud</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Good community base</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An integrated platform for creating a variety of Web applications and APIs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Assimilation of latest frameworks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Support for a flexible and lightweight HTTP request channel</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Support for hosting itself in a targeted process or on different platforms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Simultaneous versioning </a:t>
            </a:r>
            <a:r>
              <a:rPr sz="2600">
                <a:solidFill>
                  <a:srgbClr val="212121"/>
                </a:solidFill>
              </a:rPr>
              <a:t>of applications</a:t>
            </a:r>
            <a:endParaRPr lang="en-US"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lang="en-US" sz="2600">
                <a:solidFill>
                  <a:srgbClr val="212121"/>
                </a:solidFill>
              </a:rPr>
              <a:t>ASP.NET Core also allows us to create applications that follow the MVC architectural style, with a ready-made template that is available for use </a:t>
            </a:r>
            <a:endParaRPr sz="2600">
              <a:solidFill>
                <a:srgbClr val="212121"/>
              </a:solidFill>
            </a:endParaRPr>
          </a:p>
        </p:txBody>
      </p:sp>
    </p:spTree>
    <p:extLst>
      <p:ext uri="{BB962C8B-B14F-4D97-AF65-F5344CB8AC3E}">
        <p14:creationId xmlns:p14="http://schemas.microsoft.com/office/powerpoint/2010/main" val="402539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4135</TotalTime>
  <Words>4850</Words>
  <Application>Microsoft Office PowerPoint</Application>
  <PresentationFormat>Widescreen</PresentationFormat>
  <Paragraphs>534</Paragraphs>
  <Slides>79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Consolas</vt:lpstr>
      <vt:lpstr>Segoe UI</vt:lpstr>
      <vt:lpstr>Wingdings</vt:lpstr>
      <vt:lpstr>Office Theme</vt:lpstr>
      <vt:lpstr> Building Web Application using ASP.NET Core MVC</vt:lpstr>
      <vt:lpstr>Objectives </vt:lpstr>
      <vt:lpstr>ASP.NET Core Overview</vt:lpstr>
      <vt:lpstr>Introduction to ASP.NET</vt:lpstr>
      <vt:lpstr>The Limitations of ASP.NET</vt:lpstr>
      <vt:lpstr>What is the ASP.NET Core?</vt:lpstr>
      <vt:lpstr>PowerPoint Presentation</vt:lpstr>
      <vt:lpstr>The Structure of ASP.NET Core</vt:lpstr>
      <vt:lpstr>Features of ASP.NET Core</vt:lpstr>
      <vt:lpstr>Features of ASP.NET Core</vt:lpstr>
      <vt:lpstr>ASP.NET Core Advantages</vt:lpstr>
      <vt:lpstr>ASP.NET Core Advantages</vt:lpstr>
      <vt:lpstr>WebServer in ASP.NET Core</vt:lpstr>
      <vt:lpstr>PowerPoint Presentation</vt:lpstr>
      <vt:lpstr>PowerPoint Presentation</vt:lpstr>
      <vt:lpstr>PowerPoint Presentation</vt:lpstr>
      <vt:lpstr>PowerPoint Presentation</vt:lpstr>
      <vt:lpstr>PowerPoint Presentation</vt:lpstr>
      <vt:lpstr>Create ASP.NET Core MVC App by dotnet CLI</vt:lpstr>
      <vt:lpstr>PowerPoint Presentation</vt:lpstr>
      <vt:lpstr> Working with ASP.NET Core MVC</vt:lpstr>
      <vt:lpstr>Introducing the MVC Pattern</vt:lpstr>
      <vt:lpstr>Introducing the MVC Pattern</vt:lpstr>
      <vt:lpstr>Introducing the MVC Pattern</vt:lpstr>
      <vt:lpstr>How MVC Pattern works in ASP.NET Core</vt:lpstr>
      <vt:lpstr>ASP.NET Core MVC Request Life Cycle</vt:lpstr>
      <vt:lpstr>Demo 01: Create ASP.NET Core MVC Project using Visual Studio.NET</vt:lpstr>
      <vt:lpstr>PowerPoint Presentation</vt:lpstr>
      <vt:lpstr>PowerPoint Presentation</vt:lpstr>
      <vt:lpstr>PowerPoint Presentation</vt:lpstr>
      <vt:lpstr>PowerPoint Presentation</vt:lpstr>
      <vt:lpstr>Default MVC Project Structure</vt:lpstr>
      <vt:lpstr>Default MVC Project Structure</vt:lpstr>
      <vt:lpstr>Default MVC Project Structure</vt:lpstr>
      <vt:lpstr>Default MVC Project Structure</vt:lpstr>
      <vt:lpstr>Controller Class</vt:lpstr>
      <vt:lpstr>Understanding Controllers</vt:lpstr>
      <vt:lpstr>Understanding Action Method</vt:lpstr>
      <vt:lpstr>Understanding Action Method</vt:lpstr>
      <vt:lpstr>Understanding Model</vt:lpstr>
      <vt:lpstr>Understanding View</vt:lpstr>
      <vt:lpstr>Demo 02: Create Model-View-Controller  (Reuse Demo-01)</vt:lpstr>
      <vt:lpstr>1.Right-click on Model folder | Add |  Class, named HomeModel.cs then write codes as follows:</vt:lpstr>
      <vt:lpstr>3.Open Index.cshtml from View | Home folder then update as follows:</vt:lpstr>
      <vt:lpstr>The Razor Syntax</vt:lpstr>
      <vt:lpstr>The Razor Syntax</vt:lpstr>
      <vt:lpstr>Strongly Typed View</vt:lpstr>
      <vt:lpstr>Tag Helper</vt:lpstr>
      <vt:lpstr>Model Binding </vt:lpstr>
      <vt:lpstr>PowerPoint Presentation</vt:lpstr>
      <vt:lpstr>How Model Binding works</vt:lpstr>
      <vt:lpstr>Model Validation</vt:lpstr>
      <vt:lpstr>Model Validation</vt:lpstr>
      <vt:lpstr>How Model Validation works</vt:lpstr>
      <vt:lpstr>Session and State Management</vt:lpstr>
      <vt:lpstr>ViewData</vt:lpstr>
      <vt:lpstr>ViewBag</vt:lpstr>
      <vt:lpstr>TempData </vt:lpstr>
      <vt:lpstr>TempData </vt:lpstr>
      <vt:lpstr>Session</vt:lpstr>
      <vt:lpstr>Cookies</vt:lpstr>
      <vt:lpstr>QueryString</vt:lpstr>
      <vt:lpstr>HttpContext.Items and Cache</vt:lpstr>
      <vt:lpstr>Demo 03: Working with Entity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615</cp:revision>
  <dcterms:created xsi:type="dcterms:W3CDTF">2021-01-25T08:25:31Z</dcterms:created>
  <dcterms:modified xsi:type="dcterms:W3CDTF">2021-06-29T09:58:52Z</dcterms:modified>
</cp:coreProperties>
</file>