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78" r:id="rId3"/>
    <p:sldId id="503" r:id="rId4"/>
    <p:sldId id="504" r:id="rId5"/>
    <p:sldId id="498" r:id="rId6"/>
    <p:sldId id="502" r:id="rId7"/>
    <p:sldId id="442" r:id="rId8"/>
    <p:sldId id="462" r:id="rId9"/>
    <p:sldId id="463" r:id="rId10"/>
    <p:sldId id="459" r:id="rId11"/>
    <p:sldId id="496" r:id="rId12"/>
    <p:sldId id="464" r:id="rId13"/>
    <p:sldId id="505" r:id="rId14"/>
    <p:sldId id="506" r:id="rId15"/>
    <p:sldId id="507" r:id="rId16"/>
    <p:sldId id="510" r:id="rId17"/>
    <p:sldId id="508" r:id="rId18"/>
    <p:sldId id="511" r:id="rId19"/>
    <p:sldId id="512" r:id="rId20"/>
    <p:sldId id="497" r:id="rId21"/>
    <p:sldId id="465" r:id="rId22"/>
    <p:sldId id="509" r:id="rId23"/>
    <p:sldId id="468" r:id="rId24"/>
    <p:sldId id="470" r:id="rId25"/>
    <p:sldId id="469" r:id="rId26"/>
    <p:sldId id="499" r:id="rId27"/>
    <p:sldId id="489" r:id="rId28"/>
    <p:sldId id="490" r:id="rId29"/>
    <p:sldId id="472" r:id="rId30"/>
    <p:sldId id="473" r:id="rId31"/>
    <p:sldId id="474" r:id="rId32"/>
    <p:sldId id="475" r:id="rId33"/>
    <p:sldId id="476" r:id="rId34"/>
    <p:sldId id="477" r:id="rId35"/>
    <p:sldId id="478" r:id="rId36"/>
    <p:sldId id="479" r:id="rId37"/>
    <p:sldId id="480" r:id="rId38"/>
    <p:sldId id="481" r:id="rId39"/>
    <p:sldId id="483" r:id="rId40"/>
    <p:sldId id="484" r:id="rId41"/>
    <p:sldId id="500" r:id="rId42"/>
    <p:sldId id="482" r:id="rId43"/>
    <p:sldId id="485" r:id="rId44"/>
    <p:sldId id="486" r:id="rId45"/>
    <p:sldId id="501" r:id="rId46"/>
    <p:sldId id="534" r:id="rId47"/>
    <p:sldId id="26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em Ho Hoan" initials="KHH" lastIdx="1" clrIdx="0">
    <p:extLst>
      <p:ext uri="{19B8F6BF-5375-455C-9EA6-DF929625EA0E}">
        <p15:presenceInfo xmlns:p15="http://schemas.microsoft.com/office/powerpoint/2012/main" userId="S::kiemhh@masterit.vn::404e4310-c71c-4579-be0d-80f127b2e63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945" autoAdjust="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A13E-60FF-453F-B712-D9BBD0C85FA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C0E5-5FD0-48D4-A8DC-24389342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32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31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14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0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58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3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8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6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7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9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3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solidFill>
            <a:schemeClr val="accent2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2" descr="NET Exceptions - System.Data.ObjectNotFoundException">
            <a:extLst>
              <a:ext uri="{FF2B5EF4-FFF2-40B4-BE49-F238E27FC236}">
                <a16:creationId xmlns:a16="http://schemas.microsoft.com/office/drawing/2014/main" id="{0E34F79C-EF24-43DE-BD57-B4D9A321B7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7B940385-AA87-4844-88A2-440B6F604A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57" y="25370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95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4C8F-3CFE-44B4-89F8-C659E998D398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C03C-5900-4E12-A645-6AFB6C5C4596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0209"/>
            <a:ext cx="10515600" cy="575433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81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069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2" descr="NET Exceptions - System.Data.ObjectNotFoundException">
            <a:extLst>
              <a:ext uri="{FF2B5EF4-FFF2-40B4-BE49-F238E27FC236}">
                <a16:creationId xmlns:a16="http://schemas.microsoft.com/office/drawing/2014/main" id="{3B7C805C-C49E-470D-A3F6-88B774BFE7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">
            <a:extLst>
              <a:ext uri="{FF2B5EF4-FFF2-40B4-BE49-F238E27FC236}">
                <a16:creationId xmlns:a16="http://schemas.microsoft.com/office/drawing/2014/main" id="{DB78142D-6D48-48A2-83B1-5FBEEEEC09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57" y="25370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2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B290-3044-40C7-AA46-9B0CCEDB6684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1A4-3D8F-4464-8762-2F11075995B0}" type="datetime1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5F2-1863-4BCF-AC90-7D654EE5EB9B}" type="datetime1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8147-667F-48AF-BB78-925C77FB1ED5}" type="datetime1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7447-14DD-4ED9-9DC3-53E53412F13F}" type="datetime1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89FD-A8A7-4EF7-934B-4294CDFB4341}" type="datetime1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8CCC-DE58-4D83-99E0-7A1DE88915B5}" type="datetime1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FEAF-88BC-4AD8-A38B-DFC1FEA4C83E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mvc?view=aspnetcore-5.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758" y="2241458"/>
            <a:ext cx="10142484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ASP.NET Core Web API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9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58E75F-245A-44D8-A1C0-8E65AA35C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79" y="794682"/>
            <a:ext cx="10844419" cy="564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ControllerBase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98391-9460-46ED-9330-C014B8C5BE0B}"/>
              </a:ext>
            </a:extLst>
          </p:cNvPr>
          <p:cNvSpPr txBox="1"/>
          <p:nvPr/>
        </p:nvSpPr>
        <p:spPr>
          <a:xfrm>
            <a:off x="-73572" y="1391549"/>
            <a:ext cx="12160469" cy="1805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The ControllerBase class provides the core functionality for both ASP.NET Core web applications and services, in addition to helper methods for returning HTTP status codes and properties</a:t>
            </a:r>
          </a:p>
          <a:p>
            <a:pPr marL="514350" indent="-230188"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tabLst>
                <a:tab pos="241300" algn="l"/>
              </a:tabLst>
              <a:defRPr/>
            </a:pPr>
            <a:r>
              <a:rPr lang="en-US" sz="2300"/>
              <a:t>Some of the Properties provided by the ControllerBase Class: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5C6A44-54BF-4325-A4F2-A7E3672AC0D4}"/>
              </a:ext>
            </a:extLst>
          </p:cNvPr>
          <p:cNvGraphicFramePr>
            <a:graphicFrameLocks noGrp="1"/>
          </p:cNvGraphicFramePr>
          <p:nvPr/>
        </p:nvGraphicFramePr>
        <p:xfrm>
          <a:off x="410628" y="3214957"/>
          <a:ext cx="11339937" cy="322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242"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Properties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17">
                <a:tc>
                  <a:txBody>
                    <a:bodyPr/>
                    <a:lstStyle/>
                    <a:p>
                      <a:r>
                        <a:rPr lang="en-US"/>
                        <a:t>HttpContext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HttpContext for the currently executing action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242">
                <a:tc>
                  <a:txBody>
                    <a:bodyPr/>
                    <a:lstStyle/>
                    <a:p>
                      <a:r>
                        <a:rPr lang="en-US"/>
                        <a:t>Request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HttpRequest for the currently executing action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623">
                <a:tc>
                  <a:txBody>
                    <a:bodyPr/>
                    <a:lstStyle/>
                    <a:p>
                      <a:r>
                        <a:rPr lang="en-US"/>
                        <a:t>Response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HttpResponse for the currently executing action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242">
                <a:tc>
                  <a:txBody>
                    <a:bodyPr/>
                    <a:lstStyle/>
                    <a:p>
                      <a:r>
                        <a:rPr lang="en-US"/>
                        <a:t>ModelState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state of the model in regard to model binding and validation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242">
                <a:tc>
                  <a:txBody>
                    <a:bodyPr/>
                    <a:lstStyle/>
                    <a:p>
                      <a:r>
                        <a:rPr lang="en-US"/>
                        <a:t>Url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an instance of the IUrlHelper, providing access to building URLs for ASP.NET  MVC Core applications and services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242">
                <a:tc>
                  <a:txBody>
                    <a:bodyPr/>
                    <a:lstStyle/>
                    <a:p>
                      <a:r>
                        <a:rPr lang="en-US"/>
                        <a:t>RouteData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RouteData for the currently executing action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11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F1E76B-6077-483D-9E4D-4C142675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ControllerBase Class</a:t>
            </a:r>
            <a:endParaRPr lang="en-US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6CEE5-D8A2-4476-B565-5141AE9658ED}"/>
              </a:ext>
            </a:extLst>
          </p:cNvPr>
          <p:cNvSpPr txBox="1"/>
          <p:nvPr/>
        </p:nvSpPr>
        <p:spPr>
          <a:xfrm>
            <a:off x="-42040" y="1484058"/>
            <a:ext cx="1041181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Some of the Helper Methods provided by the ControllerBase Class: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3E22C11-C6F7-419E-B2AB-CAD95FFD0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3531"/>
              </p:ext>
            </p:extLst>
          </p:nvPr>
        </p:nvGraphicFramePr>
        <p:xfrm>
          <a:off x="52551" y="2150973"/>
          <a:ext cx="12086897" cy="423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99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BadRequest</a:t>
                      </a:r>
                      <a:endParaRPr lang="en-US" sz="1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400 status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4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NotFound</a:t>
                      </a:r>
                      <a:endParaRPr lang="en-US" sz="1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404 status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96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PhysicalFile</a:t>
                      </a:r>
                      <a:endParaRPr lang="en-US" sz="1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4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TryUpdateModelAsync</a:t>
                      </a:r>
                      <a:endParaRPr lang="en-US" sz="1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Invokes </a:t>
                      </a:r>
                      <a:r>
                        <a:rPr lang="en-US" sz="1800" u="none" strike="noStrike">
                          <a:effectLst/>
                        </a:rPr>
                        <a:t>model binding</a:t>
                      </a:r>
                      <a:endParaRPr lang="en-US" sz="18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45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TryValidateModel</a:t>
                      </a:r>
                      <a:endParaRPr lang="en-US" sz="1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Invokes </a:t>
                      </a:r>
                      <a:r>
                        <a:rPr lang="en-US" sz="1800" u="none" strike="noStrike">
                          <a:effectLst/>
                        </a:rPr>
                        <a:t>model validation</a:t>
                      </a:r>
                      <a:endParaRPr lang="en-US" sz="18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33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 NoContentResult object that produces an empty Status204NoContent 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93321"/>
                  </a:ext>
                </a:extLst>
              </a:tr>
              <a:tr h="327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 OkResult object that produces an empty Status200OK 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40946"/>
                  </a:ext>
                </a:extLst>
              </a:tr>
              <a:tr h="327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Accepted()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 AcceptedResult object that produces an Status202Accepted 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58263"/>
                  </a:ext>
                </a:extLst>
              </a:tr>
              <a:tr h="327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 ContentResult object by specifying a content 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10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23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E1E1-A38D-4217-B17B-85A7199A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32B2F-F5D0-4FD2-ACAC-DB8C4201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37AD19-5B37-4C2A-A578-7E2ABA4A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Request and Response</a:t>
            </a:r>
            <a:endParaRPr lang="en-US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923FE-50FA-4FF4-BA70-878312EA9DE8}"/>
              </a:ext>
            </a:extLst>
          </p:cNvPr>
          <p:cNvSpPr txBox="1"/>
          <p:nvPr/>
        </p:nvSpPr>
        <p:spPr>
          <a:xfrm>
            <a:off x="-41776" y="1358499"/>
            <a:ext cx="12114484" cy="4971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 REST request generally consists of the following: </a:t>
            </a:r>
          </a:p>
          <a:p>
            <a:pPr marL="514350" indent="-230188">
              <a:lnSpc>
                <a:spcPct val="15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tabLst>
                <a:tab pos="241300" algn="l"/>
              </a:tabLst>
              <a:defRPr/>
            </a:pPr>
            <a:r>
              <a:rPr lang="en-US" sz="2300" b="1"/>
              <a:t>HTTP verb</a:t>
            </a:r>
            <a:r>
              <a:rPr lang="en-US" sz="2300"/>
              <a:t>: This denotes what kind of operation the requests want to perform on the server</a:t>
            </a:r>
          </a:p>
          <a:p>
            <a:pPr marL="514350" indent="-230188">
              <a:lnSpc>
                <a:spcPct val="15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tabLst>
                <a:tab pos="241300" algn="l"/>
              </a:tabLst>
              <a:defRPr/>
            </a:pPr>
            <a:r>
              <a:rPr lang="en-US" sz="2300" b="1"/>
              <a:t>Header</a:t>
            </a:r>
            <a:r>
              <a:rPr lang="en-US" sz="2300"/>
              <a:t>: This element of the REST request allows the client to pass more information about the request</a:t>
            </a:r>
          </a:p>
          <a:p>
            <a:pPr marL="514350" indent="-230188">
              <a:lnSpc>
                <a:spcPct val="15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tabLst>
                <a:tab pos="241300" algn="l"/>
              </a:tabLst>
              <a:defRPr/>
            </a:pPr>
            <a:r>
              <a:rPr lang="en-US" sz="2300" b="1"/>
              <a:t>URL</a:t>
            </a:r>
            <a:r>
              <a:rPr lang="en-US" sz="2300"/>
              <a:t>: The actual path to the resource that the REST request wants to operate on</a:t>
            </a:r>
          </a:p>
          <a:p>
            <a:pPr marL="514350" indent="-230188">
              <a:lnSpc>
                <a:spcPct val="15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tabLst>
                <a:tab pos="241300" algn="l"/>
              </a:tabLst>
              <a:defRPr/>
            </a:pPr>
            <a:r>
              <a:rPr lang="en-US" sz="2300" b="1"/>
              <a:t>Body</a:t>
            </a:r>
            <a:r>
              <a:rPr lang="en-US" sz="2300"/>
              <a:t>: The body can contain extra data related to a resource to identify or update it. This is optional though</a:t>
            </a:r>
          </a:p>
        </p:txBody>
      </p:sp>
    </p:spTree>
    <p:extLst>
      <p:ext uri="{BB962C8B-B14F-4D97-AF65-F5344CB8AC3E}">
        <p14:creationId xmlns:p14="http://schemas.microsoft.com/office/powerpoint/2010/main" val="13359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E1E1-A38D-4217-B17B-85A7199A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32B2F-F5D0-4FD2-ACAC-DB8C4201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37AD19-5B37-4C2A-A578-7E2ABA4A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HTTP verbs</a:t>
            </a:r>
            <a:endParaRPr 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4B210-7357-40CD-99C3-9A6E2E711A41}"/>
              </a:ext>
            </a:extLst>
          </p:cNvPr>
          <p:cNvSpPr txBox="1"/>
          <p:nvPr/>
        </p:nvSpPr>
        <p:spPr>
          <a:xfrm>
            <a:off x="-51346" y="1663301"/>
            <a:ext cx="12192000" cy="3979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The following are basic HTTP verbs used while requesting a REST system for resource interaction: </a:t>
            </a:r>
          </a:p>
          <a:p>
            <a:pPr marL="514350" indent="-230188">
              <a:lnSpc>
                <a:spcPct val="15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tabLst>
                <a:tab pos="241300" algn="l"/>
              </a:tabLst>
              <a:defRPr/>
            </a:pPr>
            <a:r>
              <a:rPr lang="en-US" sz="2300" b="1"/>
              <a:t>GET</a:t>
            </a:r>
            <a:r>
              <a:rPr lang="en-US" sz="2300"/>
              <a:t>: Used to retrieve a specific resource by its identity or a collection of resources</a:t>
            </a:r>
          </a:p>
          <a:p>
            <a:pPr marL="514350" indent="-230188">
              <a:lnSpc>
                <a:spcPct val="15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tabLst>
                <a:tab pos="241300" algn="l"/>
              </a:tabLst>
              <a:defRPr/>
            </a:pPr>
            <a:r>
              <a:rPr lang="en-US" sz="2300" b="1"/>
              <a:t>POST</a:t>
            </a:r>
            <a:r>
              <a:rPr lang="en-US" sz="2300"/>
              <a:t>: Used to create/insert a new resource</a:t>
            </a:r>
          </a:p>
          <a:p>
            <a:pPr marL="514350" indent="-230188">
              <a:lnSpc>
                <a:spcPct val="15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tabLst>
                <a:tab pos="241300" algn="l"/>
              </a:tabLst>
              <a:defRPr/>
            </a:pPr>
            <a:r>
              <a:rPr lang="en-US" sz="2300" b="1"/>
              <a:t>PUT</a:t>
            </a:r>
            <a:r>
              <a:rPr lang="en-US" sz="2300"/>
              <a:t>: Used to update a specific resource by its identity</a:t>
            </a:r>
          </a:p>
          <a:p>
            <a:pPr marL="514350" indent="-230188">
              <a:lnSpc>
                <a:spcPct val="15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tabLst>
                <a:tab pos="241300" algn="l"/>
              </a:tabLst>
              <a:defRPr/>
            </a:pPr>
            <a:r>
              <a:rPr lang="en-US" sz="2300" b="1"/>
              <a:t>DELETE</a:t>
            </a:r>
            <a:r>
              <a:rPr lang="en-US" sz="2300"/>
              <a:t>: Used to remove a specific resource by its identity</a:t>
            </a:r>
          </a:p>
        </p:txBody>
      </p:sp>
    </p:spTree>
    <p:extLst>
      <p:ext uri="{BB962C8B-B14F-4D97-AF65-F5344CB8AC3E}">
        <p14:creationId xmlns:p14="http://schemas.microsoft.com/office/powerpoint/2010/main" val="353284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7C5A-1750-4560-8056-A13A20EF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E5D80-3996-4702-8F3E-615AC7C0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AF4ADB-D7D1-411A-9580-2363C151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Status Code</a:t>
            </a:r>
            <a:endParaRPr 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6763B-822D-4575-B3A8-CF63F9A3418B}"/>
              </a:ext>
            </a:extLst>
          </p:cNvPr>
          <p:cNvSpPr txBox="1"/>
          <p:nvPr/>
        </p:nvSpPr>
        <p:spPr>
          <a:xfrm>
            <a:off x="-54864" y="1453094"/>
            <a:ext cx="1205536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When a server returns responses, it includes status codes. These status codes inform the client how the request performed on the server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73F47E-783F-4AAF-A7F7-A67F587C0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431254"/>
              </p:ext>
            </p:extLst>
          </p:nvPr>
        </p:nvGraphicFramePr>
        <p:xfrm>
          <a:off x="292323" y="2333470"/>
          <a:ext cx="11605393" cy="4099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4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98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Status</a:t>
                      </a:r>
                      <a:endParaRPr lang="en-US" sz="20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Code Explanation </a:t>
                      </a:r>
                      <a:endParaRPr lang="en-US" sz="2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665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200</a:t>
                      </a:r>
                      <a:endParaRPr 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OK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 response for successful </a:t>
                      </a:r>
                      <a:r>
                        <a:rPr lang="en-US"/>
                        <a:t>HTTP requests</a:t>
                      </a:r>
                      <a:endParaRPr lang="en-US" sz="2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201</a:t>
                      </a:r>
                      <a:endParaRPr 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 Standard response for an HTTP request when an item is successfully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79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204</a:t>
                      </a:r>
                      <a:endParaRPr 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CONTENT Standard response for successful HTTP requests, if nothing is returned in the response body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49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 BAD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 cannot be processed because of bad request syntax, excessive size, or another client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7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403 FORBIDDEN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 does not have permission to access the requested resource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404 NOT FOUND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 could not be found at this time. It might have been deleted, or does not exist yet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368040"/>
                  </a:ext>
                </a:extLst>
              </a:tr>
              <a:tr h="525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 INTERNAL SERVER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response comes whenever there is a failure or exception happens while processing the server side codes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551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26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8156D-2860-4F97-8A38-8C02404C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6367C-18B1-46BE-BF3C-03BCBFE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25ED53D-EDB8-4CA8-879E-ABCE87A6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9374"/>
            <a:ext cx="5108348" cy="36972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ea typeface="+mn-ea"/>
                <a:cs typeface="+mn-cs"/>
              </a:rPr>
              <a:t>Create Web API by </a:t>
            </a:r>
            <a:r>
              <a:rPr lang="en-US" sz="2600" b="1">
                <a:solidFill>
                  <a:srgbClr val="111111"/>
                </a:solidFill>
                <a:ea typeface="+mn-ea"/>
                <a:cs typeface="+mn-cs"/>
              </a:rPr>
              <a:t>dotnet</a:t>
            </a:r>
            <a:r>
              <a:rPr lang="en-US" sz="2600">
                <a:solidFill>
                  <a:srgbClr val="111111"/>
                </a:solidFill>
                <a:ea typeface="+mn-ea"/>
                <a:cs typeface="+mn-cs"/>
              </a:rPr>
              <a:t> CLI</a:t>
            </a:r>
            <a:endParaRPr lang="en-US" sz="2600" dirty="0">
              <a:solidFill>
                <a:srgbClr val="111111"/>
              </a:solidFill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A85FD3C-81D2-4DCB-99B0-940608442770}"/>
              </a:ext>
            </a:extLst>
          </p:cNvPr>
          <p:cNvSpPr txBox="1">
            <a:spLocks/>
          </p:cNvSpPr>
          <p:nvPr/>
        </p:nvSpPr>
        <p:spPr>
          <a:xfrm>
            <a:off x="396764" y="720006"/>
            <a:ext cx="6729250" cy="5754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/>
              <a:t>A web API sample</a:t>
            </a:r>
            <a:endParaRPr lang="en-US" sz="4000" b="1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DD7648-5758-436D-A961-66311140DFB3}"/>
              </a:ext>
            </a:extLst>
          </p:cNvPr>
          <p:cNvSpPr txBox="1">
            <a:spLocks/>
          </p:cNvSpPr>
          <p:nvPr/>
        </p:nvSpPr>
        <p:spPr>
          <a:xfrm>
            <a:off x="5834" y="2734090"/>
            <a:ext cx="4935394" cy="3697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0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ea typeface="+mn-ea"/>
                <a:cs typeface="+mn-cs"/>
              </a:rPr>
              <a:t>Open </a:t>
            </a:r>
            <a:r>
              <a:rPr lang="en-US" sz="2600" b="1">
                <a:solidFill>
                  <a:srgbClr val="111111"/>
                </a:solidFill>
                <a:ea typeface="+mn-ea"/>
                <a:cs typeface="+mn-cs"/>
              </a:rPr>
              <a:t>SampleWebAPI</a:t>
            </a:r>
            <a:r>
              <a:rPr lang="en-US" sz="2600">
                <a:solidFill>
                  <a:srgbClr val="111111"/>
                </a:solidFill>
                <a:ea typeface="+mn-ea"/>
                <a:cs typeface="+mn-cs"/>
              </a:rPr>
              <a:t> project by Visual Studio</a:t>
            </a:r>
            <a:endParaRPr lang="en-US" sz="2600" dirty="0">
              <a:solidFill>
                <a:srgbClr val="111111"/>
              </a:solidFill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9CC464-8108-4BBF-B741-5278C2062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64" y="3627579"/>
            <a:ext cx="7262489" cy="28215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9875821-C0D4-42FA-9E42-4D78D4B03004}"/>
              </a:ext>
            </a:extLst>
          </p:cNvPr>
          <p:cNvGrpSpPr/>
          <p:nvPr/>
        </p:nvGrpSpPr>
        <p:grpSpPr>
          <a:xfrm>
            <a:off x="5237240" y="1429374"/>
            <a:ext cx="6818126" cy="2172199"/>
            <a:chOff x="5635430" y="1215838"/>
            <a:chExt cx="6471286" cy="217219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236AF24-FAAE-460B-BCB5-20549DC40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3513" y="1298106"/>
              <a:ext cx="6443203" cy="2089931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BFAF04-BC5D-4979-8ED5-8D9D1AF3FC3F}"/>
                </a:ext>
              </a:extLst>
            </p:cNvPr>
            <p:cNvSpPr/>
            <p:nvPr/>
          </p:nvSpPr>
          <p:spPr>
            <a:xfrm>
              <a:off x="5635430" y="1215838"/>
              <a:ext cx="5326257" cy="3697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1974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E1E1-A38D-4217-B17B-85A7199A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32B2F-F5D0-4FD2-ACAC-DB8C4201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37AD19-5B37-4C2A-A578-7E2ABA4A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6729250" cy="575433"/>
          </a:xfrm>
        </p:spPr>
        <p:txBody>
          <a:bodyPr>
            <a:noAutofit/>
          </a:bodyPr>
          <a:lstStyle/>
          <a:p>
            <a:r>
              <a:rPr lang="en-US" sz="4000" b="1"/>
              <a:t>A web API sample</a:t>
            </a: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92A316-3DB5-4243-AEEE-A00FEBEB5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52" y="2188387"/>
            <a:ext cx="7906408" cy="374356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67E6A0-312F-4AE8-A4C2-F45CA48D4966}"/>
              </a:ext>
            </a:extLst>
          </p:cNvPr>
          <p:cNvSpPr txBox="1">
            <a:spLocks/>
          </p:cNvSpPr>
          <p:nvPr/>
        </p:nvSpPr>
        <p:spPr>
          <a:xfrm>
            <a:off x="0" y="1474461"/>
            <a:ext cx="10067544" cy="3697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0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ea typeface="+mn-ea"/>
                <a:cs typeface="+mn-cs"/>
              </a:rPr>
              <a:t>Update codes of the </a:t>
            </a:r>
            <a:r>
              <a:rPr lang="en-US" sz="2600" b="1">
                <a:solidFill>
                  <a:srgbClr val="111111"/>
                </a:solidFill>
                <a:ea typeface="+mn-ea"/>
                <a:cs typeface="+mn-cs"/>
              </a:rPr>
              <a:t>WeatherForecastController.cs </a:t>
            </a:r>
            <a:r>
              <a:rPr lang="en-US" sz="2600">
                <a:solidFill>
                  <a:srgbClr val="111111"/>
                </a:solidFill>
                <a:ea typeface="+mn-ea"/>
                <a:cs typeface="+mn-cs"/>
              </a:rPr>
              <a:t>as follows: </a:t>
            </a:r>
            <a:endParaRPr lang="en-US" sz="2600" dirty="0">
              <a:solidFill>
                <a:srgbClr val="11111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558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E1E1-A38D-4217-B17B-85A7199A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32B2F-F5D0-4FD2-ACAC-DB8C4201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37AD19-5B37-4C2A-A578-7E2ABA4A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6729250" cy="575433"/>
          </a:xfrm>
        </p:spPr>
        <p:txBody>
          <a:bodyPr>
            <a:noAutofit/>
          </a:bodyPr>
          <a:lstStyle/>
          <a:p>
            <a:r>
              <a:rPr lang="en-US" sz="4000" b="1"/>
              <a:t>A web API sample</a:t>
            </a:r>
            <a:endParaRPr lang="en-US" sz="4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67E6A0-312F-4AE8-A4C2-F45CA48D4966}"/>
              </a:ext>
            </a:extLst>
          </p:cNvPr>
          <p:cNvSpPr txBox="1">
            <a:spLocks/>
          </p:cNvSpPr>
          <p:nvPr/>
        </p:nvSpPr>
        <p:spPr>
          <a:xfrm>
            <a:off x="0" y="1390381"/>
            <a:ext cx="7126014" cy="3697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0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ea typeface="+mn-ea"/>
                <a:cs typeface="+mn-cs"/>
              </a:rPr>
              <a:t>Run project to test </a:t>
            </a:r>
            <a:r>
              <a:rPr lang="en-US" sz="2600" b="1">
                <a:solidFill>
                  <a:srgbClr val="111111"/>
                </a:solidFill>
                <a:ea typeface="+mn-ea"/>
                <a:cs typeface="+mn-cs"/>
              </a:rPr>
              <a:t>Get</a:t>
            </a:r>
            <a:r>
              <a:rPr lang="en-US" sz="2600">
                <a:solidFill>
                  <a:srgbClr val="111111"/>
                </a:solidFill>
                <a:ea typeface="+mn-ea"/>
                <a:cs typeface="+mn-cs"/>
              </a:rPr>
              <a:t> method by </a:t>
            </a:r>
            <a:r>
              <a:rPr lang="en-US" sz="2600" b="1">
                <a:solidFill>
                  <a:srgbClr val="111111"/>
                </a:solidFill>
                <a:ea typeface="+mn-ea"/>
                <a:cs typeface="+mn-cs"/>
              </a:rPr>
              <a:t>Swagger</a:t>
            </a:r>
            <a:r>
              <a:rPr lang="en-US" sz="2600">
                <a:solidFill>
                  <a:srgbClr val="111111"/>
                </a:solidFill>
                <a:ea typeface="+mn-ea"/>
                <a:cs typeface="+mn-cs"/>
              </a:rPr>
              <a:t> </a:t>
            </a:r>
            <a:endParaRPr lang="en-US" sz="2600" b="1" dirty="0">
              <a:solidFill>
                <a:srgbClr val="111111"/>
              </a:solidFill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FF11C0-BD2B-4C74-8027-8391AD7C8B09}"/>
              </a:ext>
            </a:extLst>
          </p:cNvPr>
          <p:cNvGrpSpPr/>
          <p:nvPr/>
        </p:nvGrpSpPr>
        <p:grpSpPr>
          <a:xfrm>
            <a:off x="2180160" y="1844187"/>
            <a:ext cx="7541913" cy="4546104"/>
            <a:chOff x="0" y="2023208"/>
            <a:chExt cx="6222124" cy="374472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AA83D61-C876-45A1-8BDC-31C40AE7F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023208"/>
              <a:ext cx="6222124" cy="3744729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A892DA0-10A5-45DE-AA71-E3872EEDF860}"/>
                </a:ext>
              </a:extLst>
            </p:cNvPr>
            <p:cNvGrpSpPr/>
            <p:nvPr/>
          </p:nvGrpSpPr>
          <p:grpSpPr>
            <a:xfrm>
              <a:off x="704193" y="4257028"/>
              <a:ext cx="2309164" cy="875781"/>
              <a:chOff x="8311503" y="2283485"/>
              <a:chExt cx="2309164" cy="875781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91B558C-B336-4CA0-BE37-034B0F11DFA2}"/>
                  </a:ext>
                </a:extLst>
              </p:cNvPr>
              <p:cNvSpPr/>
              <p:nvPr/>
            </p:nvSpPr>
            <p:spPr>
              <a:xfrm>
                <a:off x="9986185" y="2283485"/>
                <a:ext cx="634482" cy="591401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1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8825CB85-8A01-4D3B-97DA-D48BE7350F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1503" y="2699512"/>
                <a:ext cx="1687563" cy="45975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70CBC3E-D257-4682-941D-0F7EC9494C76}"/>
                </a:ext>
              </a:extLst>
            </p:cNvPr>
            <p:cNvGrpSpPr/>
            <p:nvPr/>
          </p:nvGrpSpPr>
          <p:grpSpPr>
            <a:xfrm>
              <a:off x="4453390" y="4280001"/>
              <a:ext cx="1135741" cy="1124315"/>
              <a:chOff x="4453390" y="4280001"/>
              <a:chExt cx="1135741" cy="1124315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32D70C3-A3AF-466D-A328-ACDBBBACD632}"/>
                  </a:ext>
                </a:extLst>
              </p:cNvPr>
              <p:cNvSpPr/>
              <p:nvPr/>
            </p:nvSpPr>
            <p:spPr>
              <a:xfrm>
                <a:off x="4453390" y="4280001"/>
                <a:ext cx="634482" cy="591401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2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7A123D7-804C-40E1-B788-76A815991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2103" y="4820630"/>
                <a:ext cx="637028" cy="5836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5844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E1E1-A38D-4217-B17B-85A7199A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32B2F-F5D0-4FD2-ACAC-DB8C4201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6516B0-EC34-4782-A65F-8E633102D10D}"/>
              </a:ext>
            </a:extLst>
          </p:cNvPr>
          <p:cNvGrpSpPr/>
          <p:nvPr/>
        </p:nvGrpSpPr>
        <p:grpSpPr>
          <a:xfrm>
            <a:off x="2532994" y="126583"/>
            <a:ext cx="6726620" cy="6291056"/>
            <a:chOff x="2532994" y="126583"/>
            <a:chExt cx="6726620" cy="62910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931E58D-6667-4045-84CE-B834D379A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2994" y="126583"/>
              <a:ext cx="6726620" cy="6259526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9D63E66-4AB3-420C-A5DA-404395AFB966}"/>
                </a:ext>
              </a:extLst>
            </p:cNvPr>
            <p:cNvGrpSpPr/>
            <p:nvPr/>
          </p:nvGrpSpPr>
          <p:grpSpPr>
            <a:xfrm>
              <a:off x="5051849" y="522465"/>
              <a:ext cx="3149876" cy="1163873"/>
              <a:chOff x="5197356" y="4138024"/>
              <a:chExt cx="3149876" cy="1163873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3EF1A3E-2531-48AA-A40D-5D116D58172B}"/>
                  </a:ext>
                </a:extLst>
              </p:cNvPr>
              <p:cNvSpPr/>
              <p:nvPr/>
            </p:nvSpPr>
            <p:spPr>
              <a:xfrm>
                <a:off x="7578169" y="4583936"/>
                <a:ext cx="769063" cy="717961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3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17161CE-D0C4-4259-98E3-36AA2B33E7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97356" y="4138024"/>
                <a:ext cx="2380813" cy="69673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035FE0-B53F-4BCB-9FCC-0C7650642D6B}"/>
                </a:ext>
              </a:extLst>
            </p:cNvPr>
            <p:cNvSpPr/>
            <p:nvPr/>
          </p:nvSpPr>
          <p:spPr>
            <a:xfrm>
              <a:off x="4071018" y="4056994"/>
              <a:ext cx="3012954" cy="23606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B17E3CA-5B42-4592-B437-D061092C1074}"/>
              </a:ext>
            </a:extLst>
          </p:cNvPr>
          <p:cNvSpPr/>
          <p:nvPr/>
        </p:nvSpPr>
        <p:spPr>
          <a:xfrm>
            <a:off x="2667888" y="3502570"/>
            <a:ext cx="881982" cy="9105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5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4224" y="1261245"/>
            <a:ext cx="10806720" cy="5208946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Overview Client-server Architecture</a:t>
            </a:r>
            <a:endParaRPr lang="en-US" dirty="0"/>
          </a:p>
          <a:p>
            <a:pPr marL="342900" indent="-342900">
              <a:lnSpc>
                <a:spcPct val="15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Overview ASP.NET Core RESTful Services</a:t>
            </a:r>
          </a:p>
          <a:p>
            <a:pPr marL="342900" indent="-342900">
              <a:lnSpc>
                <a:spcPct val="15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Explain about Web Service</a:t>
            </a:r>
            <a:endParaRPr lang="en-US" dirty="0"/>
          </a:p>
          <a:p>
            <a:pPr marL="342900" indent="-342900">
              <a:lnSpc>
                <a:spcPct val="15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Explain </a:t>
            </a:r>
            <a:r>
              <a:rPr lang="en-US"/>
              <a:t>about ASP.NET Web API Characteristics</a:t>
            </a:r>
          </a:p>
          <a:p>
            <a:pPr marL="342900" indent="-342900">
              <a:lnSpc>
                <a:spcPct val="15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Demo create ASP.NET Core Web API application</a:t>
            </a:r>
          </a:p>
          <a:p>
            <a:pPr marL="342900" indent="-342900">
              <a:lnSpc>
                <a:spcPct val="15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Demo create ASP.NET MVC Core Application consume Web API</a:t>
            </a:r>
          </a:p>
          <a:p>
            <a:pPr marL="342900" indent="-342900">
              <a:lnSpc>
                <a:spcPct val="15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Demo create WinForms Application consume Web API</a:t>
            </a:r>
          </a:p>
          <a:p>
            <a:pPr marL="342900" indent="-342900">
              <a:lnSpc>
                <a:spcPct val="10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/>
          </a:p>
          <a:p>
            <a:pPr marL="342900" indent="-342900">
              <a:lnSpc>
                <a:spcPct val="10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753D172-1458-45E9-A4F8-A4845EE3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731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F319F56-852E-4ECD-A4BE-395F0661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05" y="655086"/>
            <a:ext cx="10806720" cy="748017"/>
          </a:xfrm>
        </p:spPr>
        <p:txBody>
          <a:bodyPr>
            <a:normAutofit/>
          </a:bodyPr>
          <a:lstStyle/>
          <a:p>
            <a:r>
              <a:rPr lang="en-US" sz="4000" b="1" dirty="0"/>
              <a:t>Objectives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fr-FR" sz="4000" b="1"/>
              <a:t>ASP.NET Core attributes</a:t>
            </a:r>
            <a:endParaRPr lang="en-US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05222-B571-4AC1-A770-BFBB8C15E037}"/>
              </a:ext>
            </a:extLst>
          </p:cNvPr>
          <p:cNvSpPr txBox="1"/>
          <p:nvPr/>
        </p:nvSpPr>
        <p:spPr>
          <a:xfrm>
            <a:off x="-39308" y="1255855"/>
            <a:ext cx="12044854" cy="254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The Microsoft.AspNetCore.Mvc namespace provides attributes that can be used to configure the behavior of web API controllers and action methods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The following example uses attributes to specify the supported HTTP action verb and any known HTTP status codes that could be returned: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5D1D7-7A2B-4AD3-9A61-05A73F722C67}"/>
              </a:ext>
            </a:extLst>
          </p:cNvPr>
          <p:cNvSpPr txBox="1"/>
          <p:nvPr/>
        </p:nvSpPr>
        <p:spPr>
          <a:xfrm>
            <a:off x="344213" y="3750413"/>
            <a:ext cx="11550867" cy="2677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100">
                <a:latin typeface="Consolas" panose="020B0609020204030204" pitchFamily="49" charset="0"/>
              </a:rPr>
              <a:t>[</a:t>
            </a:r>
            <a:r>
              <a:rPr lang="en-US" sz="2100">
                <a:solidFill>
                  <a:srgbClr val="007D9A"/>
                </a:solidFill>
                <a:effectLst/>
                <a:latin typeface="Consolas" panose="020B0609020204030204" pitchFamily="49" charset="0"/>
              </a:rPr>
              <a:t>HttpPost</a:t>
            </a:r>
            <a:r>
              <a:rPr lang="en-US" sz="2100">
                <a:latin typeface="Consolas" panose="020B0609020204030204" pitchFamily="49" charset="0"/>
              </a:rPr>
              <a:t>] </a:t>
            </a:r>
          </a:p>
          <a:p>
            <a:r>
              <a:rPr lang="en-US" sz="2100">
                <a:latin typeface="Consolas" panose="020B0609020204030204" pitchFamily="49" charset="0"/>
              </a:rPr>
              <a:t>[</a:t>
            </a:r>
            <a:r>
              <a:rPr lang="en-US" sz="2100">
                <a:solidFill>
                  <a:srgbClr val="007D9A"/>
                </a:solidFill>
                <a:effectLst/>
                <a:latin typeface="Consolas" panose="020B0609020204030204" pitchFamily="49" charset="0"/>
              </a:rPr>
              <a:t>ProducesResponseType(StatusCodes.Status201Created)</a:t>
            </a:r>
            <a:r>
              <a:rPr lang="en-US" sz="2100">
                <a:latin typeface="Consolas" panose="020B0609020204030204" pitchFamily="49" charset="0"/>
              </a:rPr>
              <a:t>] [</a:t>
            </a:r>
            <a:r>
              <a:rPr lang="en-US" sz="2100">
                <a:solidFill>
                  <a:srgbClr val="007D9A"/>
                </a:solidFill>
                <a:effectLst/>
                <a:latin typeface="Consolas" panose="020B0609020204030204" pitchFamily="49" charset="0"/>
              </a:rPr>
              <a:t>ProducesResponseType(StatusCodes.Status400BadRequest)</a:t>
            </a:r>
            <a:r>
              <a:rPr lang="en-US" sz="2100">
                <a:latin typeface="Consolas" panose="020B0609020204030204" pitchFamily="49" charset="0"/>
              </a:rPr>
              <a:t>]</a:t>
            </a:r>
            <a:r>
              <a:rPr lang="en-US" sz="2100" b="0" i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100" b="0" i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100" b="0" i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 ActionResult&lt;Product&gt; </a:t>
            </a:r>
            <a:r>
              <a:rPr lang="en-US" sz="2100" b="0" i="0">
                <a:solidFill>
                  <a:srgbClr val="007D9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100" b="0" i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(Product product)</a:t>
            </a:r>
          </a:p>
          <a:p>
            <a:r>
              <a:rPr lang="en-US" sz="2100" b="0" i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sz="2100">
                <a:solidFill>
                  <a:srgbClr val="171717"/>
                </a:solidFill>
                <a:latin typeface="Consolas" panose="020B0609020204030204" pitchFamily="49" charset="0"/>
              </a:rPr>
              <a:t>   //………</a:t>
            </a:r>
            <a:endParaRPr lang="en-US" sz="2100" b="0" i="0">
              <a:solidFill>
                <a:srgbClr val="1717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100" b="0" i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2100" b="0" i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 CreatedAtAction(</a:t>
            </a:r>
            <a:r>
              <a:rPr lang="en-US" sz="2100" b="0" i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nameof</a:t>
            </a:r>
            <a:r>
              <a:rPr lang="en-US" sz="2100" b="0" i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(GetById), </a:t>
            </a:r>
            <a:r>
              <a:rPr lang="en-US" sz="2100" b="0" i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100" b="0" i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 { id = product.Id }, product);</a:t>
            </a:r>
          </a:p>
          <a:p>
            <a:r>
              <a:rPr lang="en-US" sz="2100" b="0" i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1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09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F1E76B-6077-483D-9E4D-4C142675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fr-FR" sz="4000" b="1"/>
              <a:t>ASP.NET Core attributes</a:t>
            </a:r>
            <a:endParaRPr 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563BE-94A3-40BE-9CAC-E33F5873A027}"/>
              </a:ext>
            </a:extLst>
          </p:cNvPr>
          <p:cNvSpPr txBox="1"/>
          <p:nvPr/>
        </p:nvSpPr>
        <p:spPr>
          <a:xfrm>
            <a:off x="-86710" y="1295439"/>
            <a:ext cx="10649607" cy="618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Some more examples of attributes that are available: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F49BEC-A711-4902-BE93-2B8D597A1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597618"/>
              </p:ext>
            </p:extLst>
          </p:nvPr>
        </p:nvGraphicFramePr>
        <p:xfrm>
          <a:off x="396763" y="2124800"/>
          <a:ext cx="11292053" cy="3641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8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59"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>
                          <a:effectLst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>
                          <a:effectLst/>
                        </a:rP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11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HttpPostAttribute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 an action that supports the HTTP POST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42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HttpPutAttribute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 an action that supports the HTTP PUT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47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HttpDeleteAttribute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 an action that supports the HTTP DELETE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352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HttpGetAttribute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 an action that supports the HTTP GET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37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an attribute route on a controller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37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HttpHeadAttribute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 an action that supports the HTTP HEAD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4017"/>
                  </a:ext>
                </a:extLst>
              </a:tr>
              <a:tr h="38137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HttpOptionsAttribute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 an action that supports the HTTP OPTIONS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154824"/>
                  </a:ext>
                </a:extLst>
              </a:tr>
              <a:tr h="38137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HttpPatchAttribute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 an action that supports the HTTP PATCH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3487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54E6D7-3498-4185-9DFC-252FCB6C04EE}"/>
              </a:ext>
            </a:extLst>
          </p:cNvPr>
          <p:cNvSpPr txBox="1"/>
          <p:nvPr/>
        </p:nvSpPr>
        <p:spPr>
          <a:xfrm>
            <a:off x="248306" y="5935077"/>
            <a:ext cx="11440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111111"/>
                </a:solidFill>
                <a:latin typeface="+mj-lt"/>
              </a:rPr>
              <a:t>More </a:t>
            </a:r>
            <a:r>
              <a:rPr lang="fr-FR">
                <a:solidFill>
                  <a:srgbClr val="111111"/>
                </a:solidFill>
                <a:latin typeface="+mj-lt"/>
              </a:rPr>
              <a:t>attributes:</a:t>
            </a:r>
            <a:r>
              <a:rPr lang="en-US">
                <a:solidFill>
                  <a:srgbClr val="111111"/>
                </a:solidFill>
                <a:latin typeface="+mj-lt"/>
              </a:rPr>
              <a:t> </a:t>
            </a:r>
            <a:r>
              <a:rPr lang="en-US">
                <a:hlinkClick r:id="rId2"/>
              </a:rPr>
              <a:t>https://docs.microsoft.com/en-us/dotnet/api/microsoft.aspnetcore.mvc?view=aspnetcore-5.0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21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FA26-F640-424C-AEED-BCD0660A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DF704-C606-427F-A3FF-51F5B848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71A929-6A6C-439B-9A43-4D242747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74" y="642597"/>
            <a:ext cx="11154104" cy="575433"/>
          </a:xfrm>
        </p:spPr>
        <p:txBody>
          <a:bodyPr>
            <a:noAutofit/>
          </a:bodyPr>
          <a:lstStyle/>
          <a:p>
            <a:r>
              <a:rPr lang="fr-FR" sz="4000" b="1"/>
              <a:t>ASP.NET Core attributes</a:t>
            </a:r>
            <a:endParaRPr lang="en-US" sz="40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88FD2C-A9ED-49D5-8F34-F43A5430F7C8}"/>
              </a:ext>
            </a:extLst>
          </p:cNvPr>
          <p:cNvGrpSpPr/>
          <p:nvPr/>
        </p:nvGrpSpPr>
        <p:grpSpPr>
          <a:xfrm>
            <a:off x="1768365" y="1108468"/>
            <a:ext cx="9425153" cy="5366475"/>
            <a:chOff x="1778875" y="1114224"/>
            <a:chExt cx="9425153" cy="53664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FD173D-D0C8-4B34-8B01-5B813A5C2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8875" y="1114224"/>
              <a:ext cx="9425153" cy="5366475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19C4499-1F57-41C3-AAF8-7896665F99DF}"/>
                </a:ext>
              </a:extLst>
            </p:cNvPr>
            <p:cNvGrpSpPr/>
            <p:nvPr/>
          </p:nvGrpSpPr>
          <p:grpSpPr>
            <a:xfrm>
              <a:off x="2567909" y="2084943"/>
              <a:ext cx="5987512" cy="4082556"/>
              <a:chOff x="2567909" y="2084943"/>
              <a:chExt cx="5987512" cy="408255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88802CD-4B7B-4754-836C-96353967C84E}"/>
                  </a:ext>
                </a:extLst>
              </p:cNvPr>
              <p:cNvSpPr/>
              <p:nvPr/>
            </p:nvSpPr>
            <p:spPr>
              <a:xfrm>
                <a:off x="2568779" y="2084943"/>
                <a:ext cx="5986642" cy="91050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ED7E8A2-E2CC-435B-B3AF-0C8069F9F059}"/>
                  </a:ext>
                </a:extLst>
              </p:cNvPr>
              <p:cNvSpPr/>
              <p:nvPr/>
            </p:nvSpPr>
            <p:spPr>
              <a:xfrm>
                <a:off x="2568779" y="3183275"/>
                <a:ext cx="5986642" cy="91050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AD89A04-3C2E-406C-8DEA-F78EA24E9680}"/>
                  </a:ext>
                </a:extLst>
              </p:cNvPr>
              <p:cNvSpPr/>
              <p:nvPr/>
            </p:nvSpPr>
            <p:spPr>
              <a:xfrm>
                <a:off x="2568779" y="4141685"/>
                <a:ext cx="5986642" cy="91050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DE4604C-5520-4039-A172-F87759C808A8}"/>
                  </a:ext>
                </a:extLst>
              </p:cNvPr>
              <p:cNvSpPr/>
              <p:nvPr/>
            </p:nvSpPr>
            <p:spPr>
              <a:xfrm>
                <a:off x="2567909" y="5256993"/>
                <a:ext cx="5986642" cy="91050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1719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F1E76B-6077-483D-9E4D-4C142675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Binding Source Parameter Inference</a:t>
            </a:r>
            <a:endParaRPr 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38F37-086F-4CB4-B68F-51B724CBB37F}"/>
              </a:ext>
            </a:extLst>
          </p:cNvPr>
          <p:cNvSpPr txBox="1"/>
          <p:nvPr/>
        </p:nvSpPr>
        <p:spPr>
          <a:xfrm>
            <a:off x="-54865" y="1445962"/>
            <a:ext cx="1203434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 binding source attribute defines the location at which an action parameter's value is found</a:t>
            </a:r>
          </a:p>
          <a:p>
            <a:pPr marL="342900" indent="-342900" algn="just"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The following binding source attributes exist: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D032EDD-2C92-4CDE-B4B0-5215A4DA8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18156"/>
              </p:ext>
            </p:extLst>
          </p:nvPr>
        </p:nvGraphicFramePr>
        <p:xfrm>
          <a:off x="449973" y="2738624"/>
          <a:ext cx="11292053" cy="3710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5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56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Binding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46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</a:rPr>
                        <a:t>[FromBody]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Inferred for complex types. Only one FromBody parameter can exist or an exception will be thrown. Exceptions exist for IFormCollection and CancellationToken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435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</a:rPr>
                        <a:t>[FromForm]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Inferred for action parameters of type IFormFile and IFormFileCollection. When parameter is marked with FromForm, the multipart/form-data content type is inferred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945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</a:rPr>
                        <a:t>[FromHeader]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Request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455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</a:rPr>
                        <a:t>[FromQuery]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Inferred for any other action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877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</a:rPr>
                        <a:t>[FromRoute]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Inferred for any parameter name that matches a route token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877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</a:rPr>
                        <a:t>[FromServices]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request service injected as an action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195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41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E7C25A2-7441-4F23-8960-6D3CB4CA9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Binding Source Parameter Inference</a:t>
            </a:r>
            <a:endParaRPr lang="en-US" sz="4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D93F87-CDC9-45AF-86F4-CED359D25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2166"/>
            <a:ext cx="12192000" cy="468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84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B5EBC1C-3618-4922-B239-EDDB5F4727BB}"/>
              </a:ext>
            </a:extLst>
          </p:cNvPr>
          <p:cNvSpPr txBox="1">
            <a:spLocks/>
          </p:cNvSpPr>
          <p:nvPr/>
        </p:nvSpPr>
        <p:spPr>
          <a:xfrm>
            <a:off x="1211318" y="2230947"/>
            <a:ext cx="9727324" cy="1774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01- Create a Web API Application</a:t>
            </a:r>
            <a:endParaRPr lang="en-US" sz="4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35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BB036DE-7B6E-487D-86F8-2AB9E78B0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21" y="740956"/>
            <a:ext cx="11608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1" algn="just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73735"/>
              </a:buClr>
              <a:buSzPct val="50000"/>
              <a:tabLst/>
              <a:defRPr/>
            </a:pPr>
            <a:r>
              <a:rPr lang="en-US" altLang="en-US" sz="2000">
                <a:latin typeface="+mj-lt"/>
              </a:rPr>
              <a:t>1. Open Visual Studio.NET , File | New | Project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C4F81C-CE96-4FC7-8E6A-B0886283B33E}"/>
              </a:ext>
            </a:extLst>
          </p:cNvPr>
          <p:cNvGrpSpPr/>
          <p:nvPr/>
        </p:nvGrpSpPr>
        <p:grpSpPr>
          <a:xfrm>
            <a:off x="1363976" y="1193186"/>
            <a:ext cx="9256691" cy="5235394"/>
            <a:chOff x="1964764" y="1191615"/>
            <a:chExt cx="9256691" cy="52353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1AEF82E-00CB-4237-8917-C64890A29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4764" y="1191615"/>
              <a:ext cx="7742591" cy="523539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F61CFF3-8BD0-47ED-AA00-4DB5A525DB9E}"/>
                </a:ext>
              </a:extLst>
            </p:cNvPr>
            <p:cNvSpPr/>
            <p:nvPr/>
          </p:nvSpPr>
          <p:spPr>
            <a:xfrm>
              <a:off x="4472849" y="2851369"/>
              <a:ext cx="4986463" cy="11552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F2D9663-C9EC-45A3-8ADE-09BCFE2F1956}"/>
                </a:ext>
              </a:extLst>
            </p:cNvPr>
            <p:cNvGrpSpPr/>
            <p:nvPr/>
          </p:nvGrpSpPr>
          <p:grpSpPr>
            <a:xfrm>
              <a:off x="9459312" y="2281914"/>
              <a:ext cx="1762143" cy="766775"/>
              <a:chOff x="7667449" y="1976961"/>
              <a:chExt cx="1762143" cy="766775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8BEA4A3-5B1F-4E0B-946F-46366F0936BE}"/>
                  </a:ext>
                </a:extLst>
              </p:cNvPr>
              <p:cNvSpPr/>
              <p:nvPr/>
            </p:nvSpPr>
            <p:spPr>
              <a:xfrm>
                <a:off x="8795110" y="1976961"/>
                <a:ext cx="634482" cy="591401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1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A369C54-0E90-4ADD-A0C2-7C8890283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67449" y="2392988"/>
                <a:ext cx="1140541" cy="35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714948B-4005-417A-A709-444E7B18D291}"/>
                </a:ext>
              </a:extLst>
            </p:cNvPr>
            <p:cNvGrpSpPr/>
            <p:nvPr/>
          </p:nvGrpSpPr>
          <p:grpSpPr>
            <a:xfrm>
              <a:off x="8712103" y="5232217"/>
              <a:ext cx="2056490" cy="1187916"/>
              <a:chOff x="7498918" y="5078490"/>
              <a:chExt cx="2056490" cy="118791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FB90E28-A42D-4D66-ACD6-52F1BBA5B347}"/>
                  </a:ext>
                </a:extLst>
              </p:cNvPr>
              <p:cNvSpPr/>
              <p:nvPr/>
            </p:nvSpPr>
            <p:spPr>
              <a:xfrm>
                <a:off x="7498918" y="5897998"/>
                <a:ext cx="1010214" cy="36840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F42E728-98B9-4804-8BD3-53F95558F1B9}"/>
                  </a:ext>
                </a:extLst>
              </p:cNvPr>
              <p:cNvSpPr/>
              <p:nvPr/>
            </p:nvSpPr>
            <p:spPr>
              <a:xfrm>
                <a:off x="8920926" y="5078490"/>
                <a:ext cx="634482" cy="591401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2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A1020A7-EFA4-4792-8D86-F9FC29B172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3048" y="5464489"/>
                <a:ext cx="942245" cy="4335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2699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EDDC695-958D-4730-9397-B8975047E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21" y="623499"/>
            <a:ext cx="11608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1" algn="just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73735"/>
              </a:buClr>
              <a:buSzPct val="50000"/>
              <a:tabLst/>
              <a:defRPr/>
            </a:pPr>
            <a:r>
              <a:rPr lang="en-US" altLang="en-US" sz="2000">
                <a:latin typeface="+mj-lt"/>
              </a:rPr>
              <a:t>2. Fill out </a:t>
            </a:r>
            <a:r>
              <a:rPr lang="en-US" altLang="en-US" sz="2000" b="1">
                <a:latin typeface="+mj-lt"/>
              </a:rPr>
              <a:t>Project name</a:t>
            </a:r>
            <a:r>
              <a:rPr lang="en-US" altLang="en-US" sz="2000">
                <a:latin typeface="+mj-lt"/>
              </a:rPr>
              <a:t>: MyWebApp and </a:t>
            </a:r>
            <a:r>
              <a:rPr lang="en-US" altLang="en-US" sz="2000" b="1">
                <a:latin typeface="+mj-lt"/>
              </a:rPr>
              <a:t>Location</a:t>
            </a:r>
            <a:r>
              <a:rPr lang="en-US" altLang="en-US" sz="2000">
                <a:latin typeface="+mj-lt"/>
              </a:rPr>
              <a:t> then click </a:t>
            </a:r>
            <a:r>
              <a:rPr lang="en-US" altLang="en-US" sz="2000" b="1">
                <a:latin typeface="+mj-lt"/>
              </a:rPr>
              <a:t>Next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C92EFF-FA42-4A9B-99D6-37263FC57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314" y="1139842"/>
            <a:ext cx="7712108" cy="518204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0F1D0EE-B83B-4516-BDF2-77E077AF44C1}"/>
              </a:ext>
            </a:extLst>
          </p:cNvPr>
          <p:cNvGrpSpPr/>
          <p:nvPr/>
        </p:nvGrpSpPr>
        <p:grpSpPr>
          <a:xfrm>
            <a:off x="2005137" y="1832121"/>
            <a:ext cx="3155886" cy="889458"/>
            <a:chOff x="1575404" y="2763356"/>
            <a:chExt cx="3155886" cy="88945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05881F-A518-4C0C-9E6A-C1B4E1CB5DD8}"/>
                </a:ext>
              </a:extLst>
            </p:cNvPr>
            <p:cNvSpPr/>
            <p:nvPr/>
          </p:nvSpPr>
          <p:spPr>
            <a:xfrm>
              <a:off x="1575404" y="3287689"/>
              <a:ext cx="1481469" cy="3651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7174152-9421-4800-BA64-EA051CA9D38A}"/>
                </a:ext>
              </a:extLst>
            </p:cNvPr>
            <p:cNvSpPr/>
            <p:nvPr/>
          </p:nvSpPr>
          <p:spPr>
            <a:xfrm>
              <a:off x="4071002" y="2763356"/>
              <a:ext cx="660288" cy="601582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2060"/>
                  </a:solidFill>
                </a:rPr>
                <a:t>3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F19CAE7-71D0-4524-AE7F-69EAC0D028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7453" y="3168970"/>
              <a:ext cx="1033550" cy="221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32723F-4D5F-4D7F-A9D6-D02E67CE480A}"/>
              </a:ext>
            </a:extLst>
          </p:cNvPr>
          <p:cNvGrpSpPr/>
          <p:nvPr/>
        </p:nvGrpSpPr>
        <p:grpSpPr>
          <a:xfrm>
            <a:off x="2023314" y="2625992"/>
            <a:ext cx="2718747" cy="755255"/>
            <a:chOff x="1533365" y="2887049"/>
            <a:chExt cx="2718747" cy="75525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1F1B3C-1B7D-4FBD-ACFA-912CF6DAA5CF}"/>
                </a:ext>
              </a:extLst>
            </p:cNvPr>
            <p:cNvSpPr/>
            <p:nvPr/>
          </p:nvSpPr>
          <p:spPr>
            <a:xfrm>
              <a:off x="1533365" y="3277179"/>
              <a:ext cx="1033550" cy="3651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A6BDB56-D85A-4BBE-87A7-14687537A944}"/>
                </a:ext>
              </a:extLst>
            </p:cNvPr>
            <p:cNvSpPr/>
            <p:nvPr/>
          </p:nvSpPr>
          <p:spPr>
            <a:xfrm>
              <a:off x="3591824" y="2887049"/>
              <a:ext cx="660288" cy="601582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2060"/>
                  </a:solidFill>
                </a:rPr>
                <a:t>4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AD24A16-213A-4F5F-9E98-510CBAD660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8275" y="3292663"/>
              <a:ext cx="1033550" cy="221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A03ED1-EB9B-4240-9028-C92380A5677A}"/>
              </a:ext>
            </a:extLst>
          </p:cNvPr>
          <p:cNvGrpSpPr/>
          <p:nvPr/>
        </p:nvGrpSpPr>
        <p:grpSpPr>
          <a:xfrm>
            <a:off x="8809312" y="5472046"/>
            <a:ext cx="2718747" cy="849845"/>
            <a:chOff x="1533365" y="2792459"/>
            <a:chExt cx="2718747" cy="84984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42E67B9-83D5-4A76-97AA-0834DD361353}"/>
                </a:ext>
              </a:extLst>
            </p:cNvPr>
            <p:cNvSpPr/>
            <p:nvPr/>
          </p:nvSpPr>
          <p:spPr>
            <a:xfrm>
              <a:off x="1533365" y="3277179"/>
              <a:ext cx="1033550" cy="3651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5077947-9779-4348-9C8A-E5493298C4A9}"/>
                </a:ext>
              </a:extLst>
            </p:cNvPr>
            <p:cNvSpPr/>
            <p:nvPr/>
          </p:nvSpPr>
          <p:spPr>
            <a:xfrm>
              <a:off x="3591824" y="2792459"/>
              <a:ext cx="660288" cy="601582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2060"/>
                  </a:solidFill>
                </a:rPr>
                <a:t>5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03CE0C3-37F7-4600-905E-B4A6B880E3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8275" y="3198073"/>
              <a:ext cx="1033550" cy="221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3486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B1D3D64-CF28-4BD5-89A9-940D9841A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21" y="614429"/>
            <a:ext cx="11608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1" algn="just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73735"/>
              </a:buClr>
              <a:buSzPct val="50000"/>
              <a:tabLst/>
              <a:defRPr/>
            </a:pPr>
            <a:r>
              <a:rPr lang="en-US" altLang="en-US" sz="2000">
                <a:latin typeface="+mj-lt"/>
              </a:rPr>
              <a:t>3. Config as follows then click </a:t>
            </a:r>
            <a:r>
              <a:rPr lang="en-US" altLang="en-US" sz="2000" b="1">
                <a:latin typeface="+mj-lt"/>
              </a:rPr>
              <a:t>Create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F37169-0BC8-4FDD-A41D-5E467314C382}"/>
              </a:ext>
            </a:extLst>
          </p:cNvPr>
          <p:cNvGrpSpPr/>
          <p:nvPr/>
        </p:nvGrpSpPr>
        <p:grpSpPr>
          <a:xfrm>
            <a:off x="1615293" y="1103149"/>
            <a:ext cx="8579742" cy="4847274"/>
            <a:chOff x="1768150" y="1166209"/>
            <a:chExt cx="9771187" cy="52615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F7A4110-CBFC-40ED-870C-286D8A956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8150" y="1166209"/>
              <a:ext cx="8584539" cy="5261538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4A8924-A1D0-40F1-A4DE-D58CED8CDA1F}"/>
                </a:ext>
              </a:extLst>
            </p:cNvPr>
            <p:cNvGrpSpPr/>
            <p:nvPr/>
          </p:nvGrpSpPr>
          <p:grpSpPr>
            <a:xfrm>
              <a:off x="1768150" y="2016711"/>
              <a:ext cx="3197936" cy="788628"/>
              <a:chOff x="1564894" y="3142682"/>
              <a:chExt cx="3197936" cy="78862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DB6D65B-B07C-48FB-9008-E6D234000F3B}"/>
                  </a:ext>
                </a:extLst>
              </p:cNvPr>
              <p:cNvSpPr/>
              <p:nvPr/>
            </p:nvSpPr>
            <p:spPr>
              <a:xfrm>
                <a:off x="1564894" y="3548295"/>
                <a:ext cx="1481469" cy="38301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76D674A-21F7-47B5-9D06-D60ACC053441}"/>
                  </a:ext>
                </a:extLst>
              </p:cNvPr>
              <p:cNvSpPr/>
              <p:nvPr/>
            </p:nvSpPr>
            <p:spPr>
              <a:xfrm>
                <a:off x="4102542" y="3142682"/>
                <a:ext cx="660288" cy="601582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6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7EA0AF1-691A-424B-A74E-DD194AFA53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68993" y="3548296"/>
                <a:ext cx="1033550" cy="2217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01C080-B903-4C92-8E8C-2DC65946C58A}"/>
                </a:ext>
              </a:extLst>
            </p:cNvPr>
            <p:cNvGrpSpPr/>
            <p:nvPr/>
          </p:nvGrpSpPr>
          <p:grpSpPr>
            <a:xfrm>
              <a:off x="1768150" y="4014550"/>
              <a:ext cx="3175306" cy="1024284"/>
              <a:chOff x="1543874" y="2628530"/>
              <a:chExt cx="3175306" cy="102428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D4C4D6-E297-4BF4-9781-9F1489143D82}"/>
                  </a:ext>
                </a:extLst>
              </p:cNvPr>
              <p:cNvSpPr/>
              <p:nvPr/>
            </p:nvSpPr>
            <p:spPr>
              <a:xfrm>
                <a:off x="1543874" y="3287689"/>
                <a:ext cx="1813250" cy="36512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4865D73-755C-43BA-9C10-8E86021F3A14}"/>
                  </a:ext>
                </a:extLst>
              </p:cNvPr>
              <p:cNvSpPr/>
              <p:nvPr/>
            </p:nvSpPr>
            <p:spPr>
              <a:xfrm>
                <a:off x="4058892" y="2628530"/>
                <a:ext cx="660288" cy="601582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7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593B66C-AB44-43E8-AB99-FC1C9B123D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343" y="3034144"/>
                <a:ext cx="1033550" cy="2217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83A78B3-1A0D-4948-A328-8F7432E0BCF9}"/>
                </a:ext>
              </a:extLst>
            </p:cNvPr>
            <p:cNvGrpSpPr/>
            <p:nvPr/>
          </p:nvGrpSpPr>
          <p:grpSpPr>
            <a:xfrm>
              <a:off x="9308363" y="5421883"/>
              <a:ext cx="2230974" cy="1005864"/>
              <a:chOff x="1543874" y="2646950"/>
              <a:chExt cx="2230974" cy="100586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CF361B4-D908-4F9A-9B74-9F5A25F584D7}"/>
                  </a:ext>
                </a:extLst>
              </p:cNvPr>
              <p:cNvSpPr/>
              <p:nvPr/>
            </p:nvSpPr>
            <p:spPr>
              <a:xfrm>
                <a:off x="1543874" y="3287689"/>
                <a:ext cx="1033551" cy="36512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CFD12F4-4442-428A-B039-9FF5F8EE03BB}"/>
                  </a:ext>
                </a:extLst>
              </p:cNvPr>
              <p:cNvSpPr/>
              <p:nvPr/>
            </p:nvSpPr>
            <p:spPr>
              <a:xfrm>
                <a:off x="3114560" y="2646950"/>
                <a:ext cx="660288" cy="601582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8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B1F6576-E554-45D1-9099-F48F4D4C0B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81011" y="3052564"/>
                <a:ext cx="1033550" cy="2217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Rectangle 1">
            <a:extLst>
              <a:ext uri="{FF2B5EF4-FFF2-40B4-BE49-F238E27FC236}">
                <a16:creationId xmlns:a16="http://schemas.microsoft.com/office/drawing/2014/main" id="{6B91E6CD-29DB-436B-9804-4CAADAC8F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76" y="6041781"/>
            <a:ext cx="11608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1" algn="just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73735"/>
              </a:buClr>
              <a:buSzPct val="50000"/>
              <a:tabLst/>
              <a:defRPr/>
            </a:pPr>
            <a:r>
              <a:rPr lang="en-US" altLang="en-US" sz="2000">
                <a:latin typeface="+mj-lt"/>
              </a:rPr>
              <a:t>4. Install the package </a:t>
            </a:r>
            <a:r>
              <a:rPr lang="en-US" altLang="en-US" sz="2000" b="1">
                <a:solidFill>
                  <a:srgbClr val="FF0000"/>
                </a:solidFill>
                <a:latin typeface="+mj-lt"/>
              </a:rPr>
              <a:t>Microsoft.EntityFrameworkCore.InMemory </a:t>
            </a:r>
            <a:r>
              <a:rPr lang="en-US" altLang="en-US" sz="2000">
                <a:latin typeface="+mj-lt"/>
              </a:rPr>
              <a:t>from Nuget</a:t>
            </a:r>
            <a:endParaRPr lang="en-US" altLang="en-US" sz="20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2908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B748956-E8F8-4B2C-B1F9-75125A85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75" y="714802"/>
            <a:ext cx="11282063" cy="575433"/>
          </a:xfrm>
        </p:spPr>
        <p:txBody>
          <a:bodyPr>
            <a:noAutofit/>
          </a:bodyPr>
          <a:lstStyle/>
          <a:p>
            <a:pPr algn="just"/>
            <a:r>
              <a:rPr lang="en-US" sz="2000"/>
              <a:t>5.Right-click on </a:t>
            </a:r>
            <a:r>
              <a:rPr lang="en-US" sz="2000" b="1"/>
              <a:t>Models</a:t>
            </a:r>
            <a:r>
              <a:rPr lang="en-US" sz="2000"/>
              <a:t> folder | Add |  Class, named </a:t>
            </a:r>
            <a:r>
              <a:rPr lang="en-US" sz="2000" b="1"/>
              <a:t>Product.cs </a:t>
            </a:r>
            <a:r>
              <a:rPr lang="en-US" sz="2000"/>
              <a:t>and a class named </a:t>
            </a:r>
            <a:r>
              <a:rPr lang="en-US" sz="2000" b="1"/>
              <a:t>MyStockContext.cs  </a:t>
            </a:r>
            <a:r>
              <a:rPr lang="en-US" sz="2000"/>
              <a:t>then write codes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19AC8E-FE42-458D-A694-07EFA5184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02" y="1377310"/>
            <a:ext cx="7747755" cy="302678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AFA8F1-DE04-485E-9287-8C75AAAFC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712" y="4559027"/>
            <a:ext cx="6319565" cy="18562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6E2D5AE-6FAE-42B1-8AFA-B5C053EC054A}"/>
              </a:ext>
            </a:extLst>
          </p:cNvPr>
          <p:cNvGrpSpPr/>
          <p:nvPr/>
        </p:nvGrpSpPr>
        <p:grpSpPr>
          <a:xfrm>
            <a:off x="4298719" y="1577008"/>
            <a:ext cx="5286702" cy="690292"/>
            <a:chOff x="4132349" y="1987759"/>
            <a:chExt cx="5241188" cy="7717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0DBFD0-57BC-4664-A03C-58F4CEA64E42}"/>
                </a:ext>
              </a:extLst>
            </p:cNvPr>
            <p:cNvSpPr/>
            <p:nvPr/>
          </p:nvSpPr>
          <p:spPr>
            <a:xfrm>
              <a:off x="7705894" y="1987759"/>
              <a:ext cx="1667643" cy="609788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Product.cs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BFB01FF-3B65-413B-9982-33305B68BF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2349" y="2361268"/>
              <a:ext cx="3585577" cy="3982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D18C5B-02E8-4E9A-8210-43386704DD4E}"/>
              </a:ext>
            </a:extLst>
          </p:cNvPr>
          <p:cNvGrpSpPr/>
          <p:nvPr/>
        </p:nvGrpSpPr>
        <p:grpSpPr>
          <a:xfrm>
            <a:off x="6453340" y="4559028"/>
            <a:ext cx="5223643" cy="545401"/>
            <a:chOff x="4737216" y="1987759"/>
            <a:chExt cx="5178671" cy="6097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ED98A9-C323-4034-A640-45FA5253D7F0}"/>
                </a:ext>
              </a:extLst>
            </p:cNvPr>
            <p:cNvSpPr/>
            <p:nvPr/>
          </p:nvSpPr>
          <p:spPr>
            <a:xfrm>
              <a:off x="7705894" y="1987759"/>
              <a:ext cx="2209993" cy="609787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MyStockContext.cs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BF2989-0633-48CC-9EE5-AA3307697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7216" y="2361268"/>
              <a:ext cx="2980710" cy="2362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10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EE2FE-F6FB-469A-8DE5-75F473CA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E683A-0EE3-4011-AA99-C157F78F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F2CB543-F71B-4A75-A703-FCE78862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16" y="687426"/>
            <a:ext cx="11153744" cy="575433"/>
          </a:xfrm>
        </p:spPr>
        <p:txBody>
          <a:bodyPr>
            <a:normAutofit fontScale="90000"/>
          </a:bodyPr>
          <a:lstStyle/>
          <a:p>
            <a:r>
              <a:rPr lang="en-US" b="1"/>
              <a:t>Client-server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47A29-8E4E-48D2-B46C-CE92AFC597DE}"/>
              </a:ext>
            </a:extLst>
          </p:cNvPr>
          <p:cNvSpPr txBox="1"/>
          <p:nvPr/>
        </p:nvSpPr>
        <p:spPr>
          <a:xfrm>
            <a:off x="-27432" y="1404694"/>
            <a:ext cx="12097512" cy="5076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/>
              <a:t>Client-server architecture is a computing model in which the server hosts, delivers and manages most ofthe resources and services to be consumed by the client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/>
              <a:t>This type of architecture has one or more client computers connected to a central server over a network or internet connection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/>
              <a:t>Client-server architecture is also known as a networking computing model or client-server network because all the requests and services are delivered over a network</a:t>
            </a:r>
          </a:p>
        </p:txBody>
      </p:sp>
    </p:spTree>
    <p:extLst>
      <p:ext uri="{BB962C8B-B14F-4D97-AF65-F5344CB8AC3E}">
        <p14:creationId xmlns:p14="http://schemas.microsoft.com/office/powerpoint/2010/main" val="1948313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9A7DB31-6DED-4FFA-BC9C-126CD2EA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49" y="712166"/>
            <a:ext cx="5143406" cy="575433"/>
          </a:xfrm>
        </p:spPr>
        <p:txBody>
          <a:bodyPr>
            <a:noAutofit/>
          </a:bodyPr>
          <a:lstStyle/>
          <a:p>
            <a:pPr algn="just"/>
            <a:r>
              <a:rPr lang="en-US" sz="2000"/>
              <a:t>6.Right-click on </a:t>
            </a:r>
            <a:r>
              <a:rPr lang="en-US" sz="2000" b="1"/>
              <a:t>Controller</a:t>
            </a:r>
            <a:r>
              <a:rPr lang="en-US" sz="2000"/>
              <a:t> folder | Add |  Controller, named </a:t>
            </a:r>
            <a:r>
              <a:rPr lang="en-US" sz="2000" b="1"/>
              <a:t>ProductsController</a:t>
            </a:r>
            <a:r>
              <a:rPr lang="en-US" sz="2000"/>
              <a:t>.</a:t>
            </a:r>
            <a:r>
              <a:rPr lang="en-US" sz="2000" b="1"/>
              <a:t>cs</a:t>
            </a:r>
            <a:endParaRPr lang="en-US" sz="2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39210E-D7E2-4F6B-820A-3B9698195887}"/>
              </a:ext>
            </a:extLst>
          </p:cNvPr>
          <p:cNvGrpSpPr/>
          <p:nvPr/>
        </p:nvGrpSpPr>
        <p:grpSpPr>
          <a:xfrm>
            <a:off x="5631446" y="712166"/>
            <a:ext cx="6524816" cy="3607918"/>
            <a:chOff x="2930291" y="1290235"/>
            <a:chExt cx="6524816" cy="360791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CC130E-1A60-4C29-985A-5483F7575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0291" y="1290235"/>
              <a:ext cx="6524816" cy="3607918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C267B9-8F66-426F-9C5A-0ABE75C38E4E}"/>
                </a:ext>
              </a:extLst>
            </p:cNvPr>
            <p:cNvSpPr/>
            <p:nvPr/>
          </p:nvSpPr>
          <p:spPr>
            <a:xfrm>
              <a:off x="4989430" y="2095688"/>
              <a:ext cx="2315260" cy="3363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BBA687-4BC8-4387-9F73-AA1BBA7403F2}"/>
                </a:ext>
              </a:extLst>
            </p:cNvPr>
            <p:cNvSpPr/>
            <p:nvPr/>
          </p:nvSpPr>
          <p:spPr>
            <a:xfrm>
              <a:off x="8008882" y="4635349"/>
              <a:ext cx="677177" cy="2628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2FA9B50-AD68-4273-ADD3-457E25835D86}"/>
              </a:ext>
            </a:extLst>
          </p:cNvPr>
          <p:cNvSpPr txBox="1"/>
          <p:nvPr/>
        </p:nvSpPr>
        <p:spPr>
          <a:xfrm>
            <a:off x="183927" y="2516125"/>
            <a:ext cx="5273918" cy="1944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rgbClr val="973735"/>
              </a:buClr>
              <a:buSzPct val="50000"/>
              <a:tabLst>
                <a:tab pos="241300" algn="l"/>
              </a:tabLst>
              <a:defRPr/>
            </a:pPr>
            <a:r>
              <a:rPr lang="en-US" sz="2000">
                <a:solidFill>
                  <a:srgbClr val="111111"/>
                </a:solidFill>
                <a:latin typeface="+mj-lt"/>
              </a:rPr>
              <a:t>7.Open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Startup.cs 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and update code for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ConfigureService 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method as follows: </a:t>
            </a:r>
          </a:p>
          <a:p>
            <a:pPr>
              <a:spcBef>
                <a:spcPts val="1000"/>
              </a:spcBef>
              <a:buClr>
                <a:srgbClr val="973735"/>
              </a:buClr>
              <a:buSzPct val="50000"/>
              <a:tabLst>
                <a:tab pos="241300" algn="l"/>
              </a:tabLst>
              <a:defRPr/>
            </a:pPr>
            <a:r>
              <a:rPr lang="en-US">
                <a:solidFill>
                  <a:srgbClr val="111111"/>
                </a:solidFill>
                <a:latin typeface="+mj-lt"/>
              </a:rPr>
              <a:t>//add two namespaces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MyService.Models;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Microsoft.EntityFrameworkCore;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//…</a:t>
            </a:r>
            <a:r>
              <a:rPr lang="en-US">
                <a:solidFill>
                  <a:srgbClr val="111111"/>
                </a:solidFill>
                <a:latin typeface="+mj-lt"/>
              </a:rPr>
              <a:t>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C91338-1101-44D2-9CD2-299BFABC5B07}"/>
              </a:ext>
            </a:extLst>
          </p:cNvPr>
          <p:cNvGrpSpPr/>
          <p:nvPr/>
        </p:nvGrpSpPr>
        <p:grpSpPr>
          <a:xfrm>
            <a:off x="48987" y="4681702"/>
            <a:ext cx="9348093" cy="1771647"/>
            <a:chOff x="101537" y="4618642"/>
            <a:chExt cx="9348093" cy="177164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CDE2784-999D-4777-BB75-66F886CA4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537" y="4618642"/>
              <a:ext cx="9348093" cy="1771647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8919C8-2E33-424E-8FF2-74C11DF952EC}"/>
                </a:ext>
              </a:extLst>
            </p:cNvPr>
            <p:cNvSpPr/>
            <p:nvPr/>
          </p:nvSpPr>
          <p:spPr>
            <a:xfrm>
              <a:off x="566152" y="4855780"/>
              <a:ext cx="8809076" cy="5885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BDBAF5-6B00-401E-9576-A53886C6DE99}"/>
              </a:ext>
            </a:extLst>
          </p:cNvPr>
          <p:cNvCxnSpPr>
            <a:cxnSpLocks/>
          </p:cNvCxnSpPr>
          <p:nvPr/>
        </p:nvCxnSpPr>
        <p:spPr>
          <a:xfrm>
            <a:off x="3605409" y="1305727"/>
            <a:ext cx="2430009" cy="499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16CAAE-0CB7-46F6-A1F4-C8A6E87670B1}"/>
              </a:ext>
            </a:extLst>
          </p:cNvPr>
          <p:cNvCxnSpPr>
            <a:cxnSpLocks/>
          </p:cNvCxnSpPr>
          <p:nvPr/>
        </p:nvCxnSpPr>
        <p:spPr>
          <a:xfrm>
            <a:off x="3268717" y="3153103"/>
            <a:ext cx="3699642" cy="173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63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7DBBB95E-26CE-4BBE-BB4D-5348E556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49" y="452367"/>
            <a:ext cx="6054827" cy="575433"/>
          </a:xfrm>
        </p:spPr>
        <p:txBody>
          <a:bodyPr>
            <a:noAutofit/>
          </a:bodyPr>
          <a:lstStyle/>
          <a:p>
            <a:pPr algn="just"/>
            <a:r>
              <a:rPr lang="en-US" sz="2000"/>
              <a:t>8.Write codes for </a:t>
            </a:r>
            <a:r>
              <a:rPr lang="en-US" sz="2000" b="1"/>
              <a:t>ProductsController</a:t>
            </a:r>
            <a:r>
              <a:rPr lang="en-US" sz="2000"/>
              <a:t>.</a:t>
            </a:r>
            <a:r>
              <a:rPr lang="en-US" sz="2000" b="1"/>
              <a:t>cs </a:t>
            </a:r>
            <a:r>
              <a:rPr lang="en-US" sz="2000"/>
              <a:t>as follows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D72042-20C0-44AE-9630-E9E0FECA671F}"/>
              </a:ext>
            </a:extLst>
          </p:cNvPr>
          <p:cNvGrpSpPr/>
          <p:nvPr/>
        </p:nvGrpSpPr>
        <p:grpSpPr>
          <a:xfrm>
            <a:off x="616569" y="1136864"/>
            <a:ext cx="10958861" cy="5268769"/>
            <a:chOff x="616569" y="1136864"/>
            <a:chExt cx="10958861" cy="526876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7898DEE-AD69-46EE-B2C2-9D8E31367502}"/>
                </a:ext>
              </a:extLst>
            </p:cNvPr>
            <p:cNvGrpSpPr/>
            <p:nvPr/>
          </p:nvGrpSpPr>
          <p:grpSpPr>
            <a:xfrm>
              <a:off x="616569" y="1136864"/>
              <a:ext cx="10958861" cy="5268769"/>
              <a:chOff x="616569" y="1136864"/>
              <a:chExt cx="10958861" cy="5268769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B95443D-C054-4ABC-97E9-13B07CD1B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6569" y="1136864"/>
                <a:ext cx="10958861" cy="5234771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C6CB17-CCF0-44A1-AD4C-3CC7D9DF6ACB}"/>
                  </a:ext>
                </a:extLst>
              </p:cNvPr>
              <p:cNvSpPr/>
              <p:nvPr/>
            </p:nvSpPr>
            <p:spPr>
              <a:xfrm>
                <a:off x="1420092" y="3904519"/>
                <a:ext cx="10155337" cy="55186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418D57-B866-4A34-95CA-CD464DA150D8}"/>
                  </a:ext>
                </a:extLst>
              </p:cNvPr>
              <p:cNvSpPr/>
              <p:nvPr/>
            </p:nvSpPr>
            <p:spPr>
              <a:xfrm>
                <a:off x="1420092" y="4734836"/>
                <a:ext cx="6084294" cy="167079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7AA8573-9DD0-4CF4-B89E-9572849CB7BA}"/>
                </a:ext>
              </a:extLst>
            </p:cNvPr>
            <p:cNvSpPr/>
            <p:nvPr/>
          </p:nvSpPr>
          <p:spPr>
            <a:xfrm>
              <a:off x="966650" y="2266436"/>
              <a:ext cx="3395144" cy="5518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4880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7E9D8-FA87-4410-9364-A4EE17E424B7}"/>
              </a:ext>
            </a:extLst>
          </p:cNvPr>
          <p:cNvSpPr txBox="1"/>
          <p:nvPr/>
        </p:nvSpPr>
        <p:spPr>
          <a:xfrm>
            <a:off x="73209" y="3478671"/>
            <a:ext cx="66625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  <a:buClr>
                <a:srgbClr val="973735"/>
              </a:buClr>
              <a:buSzPct val="50000"/>
              <a:tabLst>
                <a:tab pos="241300" algn="l"/>
              </a:tabLst>
              <a:defRPr/>
            </a:pPr>
            <a:r>
              <a:rPr lang="en-US" sz="2000">
                <a:solidFill>
                  <a:srgbClr val="111111"/>
                </a:solidFill>
                <a:latin typeface="+mj-lt"/>
              </a:rPr>
              <a:t>9.Right-click on the project, select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Open in Terminal.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On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Developer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PowerShell 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dialog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, 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execute the following command to run Web API project: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10F79A-D6EE-489F-BC3D-C6A3AFBCE96B}"/>
              </a:ext>
            </a:extLst>
          </p:cNvPr>
          <p:cNvGrpSpPr/>
          <p:nvPr/>
        </p:nvGrpSpPr>
        <p:grpSpPr>
          <a:xfrm>
            <a:off x="6830362" y="3520711"/>
            <a:ext cx="5256899" cy="2907438"/>
            <a:chOff x="267276" y="1330803"/>
            <a:chExt cx="5177081" cy="311945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468B5B9-E931-4EB5-914E-CBE272933388}"/>
                </a:ext>
              </a:extLst>
            </p:cNvPr>
            <p:cNvGrpSpPr/>
            <p:nvPr/>
          </p:nvGrpSpPr>
          <p:grpSpPr>
            <a:xfrm>
              <a:off x="267276" y="1330803"/>
              <a:ext cx="5177081" cy="3119459"/>
              <a:chOff x="424933" y="1431520"/>
              <a:chExt cx="4846740" cy="2796782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8541E39-45F3-48EC-A8CE-1269902E0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4933" y="1431520"/>
                <a:ext cx="4846740" cy="2796782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A00E91B-5E27-4A46-B2FB-EFCB460B8BB1}"/>
                  </a:ext>
                </a:extLst>
              </p:cNvPr>
              <p:cNvSpPr/>
              <p:nvPr/>
            </p:nvSpPr>
            <p:spPr>
              <a:xfrm>
                <a:off x="3276239" y="2215244"/>
                <a:ext cx="1117086" cy="25468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751ADF-F559-460B-87E8-86AB6B00BA0C}"/>
                </a:ext>
              </a:extLst>
            </p:cNvPr>
            <p:cNvSpPr/>
            <p:nvPr/>
          </p:nvSpPr>
          <p:spPr>
            <a:xfrm>
              <a:off x="2319799" y="2839511"/>
              <a:ext cx="2315260" cy="2743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203B61-814A-4709-BC53-0C3B5E0C2A9E}"/>
              </a:ext>
            </a:extLst>
          </p:cNvPr>
          <p:cNvCxnSpPr>
            <a:cxnSpLocks/>
          </p:cNvCxnSpPr>
          <p:nvPr/>
        </p:nvCxnSpPr>
        <p:spPr>
          <a:xfrm>
            <a:off x="5046905" y="4110845"/>
            <a:ext cx="4876058" cy="256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892FFA1-8816-4ACA-9D65-263A7B369372}"/>
              </a:ext>
            </a:extLst>
          </p:cNvPr>
          <p:cNvGrpSpPr/>
          <p:nvPr/>
        </p:nvGrpSpPr>
        <p:grpSpPr>
          <a:xfrm>
            <a:off x="2230820" y="256297"/>
            <a:ext cx="5632170" cy="3285433"/>
            <a:chOff x="2230820" y="256297"/>
            <a:chExt cx="5632170" cy="328543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EB2BE4B-E798-4A03-A1DD-900E0FBB8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0820" y="256297"/>
              <a:ext cx="5632170" cy="3285433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B24887E-962D-4DD4-BDA5-3C14DB5735BD}"/>
                </a:ext>
              </a:extLst>
            </p:cNvPr>
            <p:cNvSpPr/>
            <p:nvPr/>
          </p:nvSpPr>
          <p:spPr>
            <a:xfrm>
              <a:off x="2975590" y="483401"/>
              <a:ext cx="4887400" cy="2478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733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11914-40EE-4604-86AD-6E1CE3D8C114}"/>
              </a:ext>
            </a:extLst>
          </p:cNvPr>
          <p:cNvSpPr txBox="1"/>
          <p:nvPr/>
        </p:nvSpPr>
        <p:spPr>
          <a:xfrm>
            <a:off x="305296" y="680929"/>
            <a:ext cx="11581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tabLst>
                <a:tab pos="241300" algn="l"/>
              </a:tabLst>
              <a:defRPr/>
            </a:pPr>
            <a:r>
              <a:rPr lang="en-US" sz="2000">
                <a:solidFill>
                  <a:srgbClr val="111111"/>
                </a:solidFill>
                <a:latin typeface="+mj-lt"/>
              </a:rPr>
              <a:t>10.Open the web browser and go to link to test action methods with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Swagger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: 				      </a:t>
            </a:r>
            <a:r>
              <a:rPr lang="en-US" sz="2000" u="sng">
                <a:solidFill>
                  <a:srgbClr val="0070C0"/>
                </a:solidFill>
                <a:latin typeface="+mj-lt"/>
              </a:rPr>
              <a:t>http://localhost:5000/swagger/index.html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37DC5-64B8-42CA-9F41-42237AC1C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90" y="1584517"/>
            <a:ext cx="10053911" cy="483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76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DB271C-711A-417B-9A35-D5CF281F9088}"/>
              </a:ext>
            </a:extLst>
          </p:cNvPr>
          <p:cNvSpPr txBox="1">
            <a:spLocks/>
          </p:cNvSpPr>
          <p:nvPr/>
        </p:nvSpPr>
        <p:spPr>
          <a:xfrm>
            <a:off x="1650123" y="2241457"/>
            <a:ext cx="8744608" cy="1774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02- Create a ASP.NET MVC Core Application to consume Web API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417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59EBD-6DBA-4276-A65A-97F225EDC68A}"/>
              </a:ext>
            </a:extLst>
          </p:cNvPr>
          <p:cNvSpPr txBox="1"/>
          <p:nvPr/>
        </p:nvSpPr>
        <p:spPr>
          <a:xfrm>
            <a:off x="188709" y="596703"/>
            <a:ext cx="11919207" cy="40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50000"/>
              <a:tabLst>
                <a:tab pos="461963" algn="l"/>
              </a:tabLst>
              <a:defRPr/>
            </a:pPr>
            <a:r>
              <a:rPr lang="en-US" sz="2000">
                <a:solidFill>
                  <a:srgbClr val="111111"/>
                </a:solidFill>
                <a:latin typeface="+mj-lt"/>
              </a:rPr>
              <a:t>1.Create a ASP.NET MVC Core application named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MyWebApp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E969F7D-C28B-4DBE-8D4E-24F354A6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68" y="1037663"/>
            <a:ext cx="11910848" cy="575433"/>
          </a:xfrm>
        </p:spPr>
        <p:txBody>
          <a:bodyPr>
            <a:noAutofit/>
          </a:bodyPr>
          <a:lstStyle/>
          <a:p>
            <a:r>
              <a:rPr lang="en-US" sz="2000"/>
              <a:t>2.Right-click on </a:t>
            </a:r>
            <a:r>
              <a:rPr lang="en-US" sz="2000" b="1"/>
              <a:t>Models</a:t>
            </a:r>
            <a:r>
              <a:rPr lang="en-US" sz="2000"/>
              <a:t> folder | Add |  Class, named </a:t>
            </a:r>
            <a:r>
              <a:rPr lang="en-US" sz="2000" b="1"/>
              <a:t>Product.cs </a:t>
            </a:r>
            <a:r>
              <a:rPr lang="en-US" sz="2000"/>
              <a:t>and</a:t>
            </a:r>
            <a:r>
              <a:rPr lang="en-US" sz="2000" b="1"/>
              <a:t> </a:t>
            </a:r>
            <a:r>
              <a:rPr lang="en-US" sz="2000"/>
              <a:t>write codes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88EC09-47DF-4EEC-B885-7E51A64C7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52" y="1746192"/>
            <a:ext cx="9177669" cy="43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80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A3EF11B-0422-487F-A83F-1F5F299A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2" y="690821"/>
            <a:ext cx="11910848" cy="575433"/>
          </a:xfrm>
        </p:spPr>
        <p:txBody>
          <a:bodyPr>
            <a:noAutofit/>
          </a:bodyPr>
          <a:lstStyle/>
          <a:p>
            <a:r>
              <a:rPr lang="en-US" sz="2000"/>
              <a:t>3.Right-click on </a:t>
            </a:r>
            <a:r>
              <a:rPr lang="en-US" sz="2000" b="1"/>
              <a:t>Controllers</a:t>
            </a:r>
            <a:r>
              <a:rPr lang="en-US" sz="2000"/>
              <a:t> folder | Add |  Controller named </a:t>
            </a:r>
            <a:r>
              <a:rPr lang="en-US" sz="2000" b="1"/>
              <a:t>ProductManagerController.cs </a:t>
            </a:r>
            <a:r>
              <a:rPr lang="en-US" sz="2000"/>
              <a:t>and</a:t>
            </a:r>
            <a:r>
              <a:rPr lang="en-US" sz="2000" b="1"/>
              <a:t> </a:t>
            </a:r>
            <a:r>
              <a:rPr lang="en-US" sz="2000"/>
              <a:t>write codes as follows: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6E0F3D-4FF3-4AD4-A7DD-7974C5373DD6}"/>
              </a:ext>
            </a:extLst>
          </p:cNvPr>
          <p:cNvGrpSpPr/>
          <p:nvPr/>
        </p:nvGrpSpPr>
        <p:grpSpPr>
          <a:xfrm>
            <a:off x="1460191" y="1287274"/>
            <a:ext cx="9271618" cy="5167787"/>
            <a:chOff x="1460191" y="1287274"/>
            <a:chExt cx="9271618" cy="51677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190B8E-AE72-492A-87B6-573D6B76B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0191" y="1287274"/>
              <a:ext cx="9271618" cy="516778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F9ADAC-76AD-4A71-99D9-F2E2D28D4CF0}"/>
                </a:ext>
              </a:extLst>
            </p:cNvPr>
            <p:cNvSpPr/>
            <p:nvPr/>
          </p:nvSpPr>
          <p:spPr>
            <a:xfrm>
              <a:off x="3885619" y="3980946"/>
              <a:ext cx="3387539" cy="2442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2679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B8EFC4-0C70-44EC-9B82-587486C6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2" y="564261"/>
            <a:ext cx="9673515" cy="4090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174362-4AFB-49F1-8589-0A0B7C684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23" y="4099034"/>
            <a:ext cx="7948163" cy="236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8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73433-0DA4-4041-B1CB-2A5FCEA4B58E}"/>
              </a:ext>
            </a:extLst>
          </p:cNvPr>
          <p:cNvSpPr txBox="1"/>
          <p:nvPr/>
        </p:nvSpPr>
        <p:spPr>
          <a:xfrm>
            <a:off x="188709" y="575683"/>
            <a:ext cx="9564891" cy="40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50000"/>
              <a:tabLst>
                <a:tab pos="461963" algn="l"/>
              </a:tabLst>
              <a:defRPr/>
            </a:pPr>
            <a:r>
              <a:rPr lang="en-US" sz="2000">
                <a:solidFill>
                  <a:srgbClr val="111111"/>
                </a:solidFill>
                <a:latin typeface="+mj-lt"/>
              </a:rPr>
              <a:t>4.Right-click on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View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folder |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Add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|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New Folder 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named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ProductManager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</a:t>
            </a:r>
            <a:endParaRPr lang="en-US" sz="2000" b="1">
              <a:solidFill>
                <a:srgbClr val="11111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1075C-E0FC-4672-87BC-9FF3EF68D8C4}"/>
              </a:ext>
            </a:extLst>
          </p:cNvPr>
          <p:cNvSpPr txBox="1"/>
          <p:nvPr/>
        </p:nvSpPr>
        <p:spPr>
          <a:xfrm>
            <a:off x="188709" y="984119"/>
            <a:ext cx="11240551" cy="743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50000"/>
              <a:tabLst>
                <a:tab pos="461963" algn="l"/>
              </a:tabLst>
              <a:defRPr/>
            </a:pPr>
            <a:r>
              <a:rPr lang="en-US" sz="2000">
                <a:solidFill>
                  <a:srgbClr val="111111"/>
                </a:solidFill>
                <a:latin typeface="+mj-lt"/>
              </a:rPr>
              <a:t>5.Right-click on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ProductManager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folder |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Add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|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View 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named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Index (List) 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to display product list then update codes as follows: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1EFA88-61F7-4FAB-A265-BC51B6F17C90}"/>
              </a:ext>
            </a:extLst>
          </p:cNvPr>
          <p:cNvGrpSpPr/>
          <p:nvPr/>
        </p:nvGrpSpPr>
        <p:grpSpPr>
          <a:xfrm>
            <a:off x="2230821" y="1674537"/>
            <a:ext cx="7538789" cy="4774881"/>
            <a:chOff x="2230821" y="1674537"/>
            <a:chExt cx="7538789" cy="477488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8A222AD-3154-4F17-B80B-D061AB0E0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1330" y="1674537"/>
              <a:ext cx="7528280" cy="477488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1E0FD8-4F5E-4D7A-8C71-0E53E29B628B}"/>
                </a:ext>
              </a:extLst>
            </p:cNvPr>
            <p:cNvSpPr/>
            <p:nvPr/>
          </p:nvSpPr>
          <p:spPr>
            <a:xfrm>
              <a:off x="2230821" y="2856339"/>
              <a:ext cx="4243551" cy="2757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66D2F3-1EA5-46E5-96AE-BC3A832BF791}"/>
                </a:ext>
              </a:extLst>
            </p:cNvPr>
            <p:cNvSpPr/>
            <p:nvPr/>
          </p:nvSpPr>
          <p:spPr>
            <a:xfrm>
              <a:off x="3381122" y="4974864"/>
              <a:ext cx="6361968" cy="6481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3131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88289-66D1-4151-8348-32D2BD32264D}"/>
              </a:ext>
            </a:extLst>
          </p:cNvPr>
          <p:cNvSpPr txBox="1"/>
          <p:nvPr/>
        </p:nvSpPr>
        <p:spPr>
          <a:xfrm>
            <a:off x="178676" y="566998"/>
            <a:ext cx="10541875" cy="427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461963" algn="l"/>
              </a:tabLst>
              <a:defRPr/>
            </a:pPr>
            <a:r>
              <a:rPr lang="en-US" sz="2000"/>
              <a:t>Repeat this step to add views: </a:t>
            </a:r>
            <a:r>
              <a:rPr lang="en-US" sz="2000" b="1"/>
              <a:t>Create </a:t>
            </a:r>
            <a:r>
              <a:rPr lang="en-US" sz="2000"/>
              <a:t>as</a:t>
            </a:r>
            <a:r>
              <a:rPr lang="en-US" sz="2000" b="1"/>
              <a:t> </a:t>
            </a:r>
            <a:r>
              <a:rPr lang="en-US" sz="2000"/>
              <a:t>the below figure: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87F08B-AAAB-402C-AE0E-02B1E4CEA8B0}"/>
              </a:ext>
            </a:extLst>
          </p:cNvPr>
          <p:cNvGrpSpPr/>
          <p:nvPr/>
        </p:nvGrpSpPr>
        <p:grpSpPr>
          <a:xfrm>
            <a:off x="1980843" y="1009525"/>
            <a:ext cx="8230313" cy="5456393"/>
            <a:chOff x="1980843" y="1009525"/>
            <a:chExt cx="8230313" cy="54563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DBE5FA9-6E34-4BB8-80BC-AEF275513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0843" y="1009525"/>
              <a:ext cx="8230313" cy="545639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53531F-7D0A-47B0-B860-BDF434FBB5C8}"/>
                </a:ext>
              </a:extLst>
            </p:cNvPr>
            <p:cNvSpPr/>
            <p:nvPr/>
          </p:nvSpPr>
          <p:spPr>
            <a:xfrm>
              <a:off x="1980843" y="1405912"/>
              <a:ext cx="4243551" cy="2757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DA32EF-A167-4BFC-A722-F0F52DF1867D}"/>
                </a:ext>
              </a:extLst>
            </p:cNvPr>
            <p:cNvSpPr/>
            <p:nvPr/>
          </p:nvSpPr>
          <p:spPr>
            <a:xfrm>
              <a:off x="3061140" y="2816771"/>
              <a:ext cx="7039302" cy="29349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825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E30C1-1BB4-4062-A3B9-0DCF0E45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03304-8F0C-4DD9-AC08-8FAA34CE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9306D5-4C89-490D-85B5-F593FA19E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489" y="1677792"/>
            <a:ext cx="7476943" cy="447720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C6AF5F-95BE-424F-826E-83240F407872}"/>
              </a:ext>
            </a:extLst>
          </p:cNvPr>
          <p:cNvSpPr txBox="1"/>
          <p:nvPr/>
        </p:nvSpPr>
        <p:spPr>
          <a:xfrm>
            <a:off x="-31530" y="1520142"/>
            <a:ext cx="426522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/>
              <a:t>Client requests data from server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/>
              <a:t>Load balancer routes the request to the appropriate server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/>
              <a:t>Server processes the request client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/>
              <a:t>Server queries appropriate database for some data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/>
              <a:t>Database returns the queried data back to the server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/>
              <a:t>The server processes the data and sends the data back to the client </a:t>
            </a:r>
          </a:p>
          <a:p>
            <a:pPr marL="346075" indent="-346075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/>
              <a:t>This process repeats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CD9D6E7-07A2-45CD-9E2B-C569E48C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16" y="687426"/>
            <a:ext cx="11153744" cy="575433"/>
          </a:xfrm>
        </p:spPr>
        <p:txBody>
          <a:bodyPr>
            <a:normAutofit fontScale="90000"/>
          </a:bodyPr>
          <a:lstStyle/>
          <a:p>
            <a:r>
              <a:rPr lang="en-US" b="1"/>
              <a:t>Client-server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61009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28C7A-91FC-4B18-8EA2-11A6537EAE09}"/>
              </a:ext>
            </a:extLst>
          </p:cNvPr>
          <p:cNvSpPr txBox="1"/>
          <p:nvPr/>
        </p:nvSpPr>
        <p:spPr>
          <a:xfrm>
            <a:off x="188709" y="778575"/>
            <a:ext cx="11240551" cy="40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50000"/>
              <a:tabLst>
                <a:tab pos="461963" algn="l"/>
              </a:tabLst>
              <a:defRPr/>
            </a:pPr>
            <a:r>
              <a:rPr lang="en-US" sz="2000">
                <a:solidFill>
                  <a:srgbClr val="111111"/>
                </a:solidFill>
                <a:latin typeface="+mj-lt"/>
              </a:rPr>
              <a:t>6.Run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MyService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project (reference to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Step 9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of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Demo-01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)  then run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MyWebApp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project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222C5B-6471-4375-B421-1907DC9D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" y="1633902"/>
            <a:ext cx="8336042" cy="2811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90A4B2-7804-4899-8466-63AE7FD78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829" y="1633902"/>
            <a:ext cx="3672682" cy="446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44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DB271C-711A-417B-9A35-D5CF281F9088}"/>
              </a:ext>
            </a:extLst>
          </p:cNvPr>
          <p:cNvSpPr txBox="1">
            <a:spLocks/>
          </p:cNvSpPr>
          <p:nvPr/>
        </p:nvSpPr>
        <p:spPr>
          <a:xfrm>
            <a:off x="1650123" y="2241457"/>
            <a:ext cx="8744608" cy="1774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03- Create a Windows Forms Application to consume Web API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262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513A8-CC83-4C69-A7CD-2F00C9D2EC99}"/>
              </a:ext>
            </a:extLst>
          </p:cNvPr>
          <p:cNvSpPr txBox="1"/>
          <p:nvPr/>
        </p:nvSpPr>
        <p:spPr>
          <a:xfrm>
            <a:off x="188709" y="596703"/>
            <a:ext cx="11919207" cy="40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50000"/>
              <a:tabLst>
                <a:tab pos="461963" algn="l"/>
              </a:tabLst>
              <a:defRPr/>
            </a:pPr>
            <a:r>
              <a:rPr lang="en-US" sz="2000">
                <a:solidFill>
                  <a:srgbClr val="111111"/>
                </a:solidFill>
                <a:latin typeface="+mj-lt"/>
              </a:rPr>
              <a:t>1.Create a Windows Forms application named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MyWinApp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6F00A3B2-49BA-4AB7-97D3-043816F8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26" y="1770789"/>
            <a:ext cx="11910848" cy="575433"/>
          </a:xfrm>
        </p:spPr>
        <p:txBody>
          <a:bodyPr>
            <a:noAutofit/>
          </a:bodyPr>
          <a:lstStyle/>
          <a:p>
            <a:r>
              <a:rPr lang="en-US" sz="2000"/>
              <a:t>3. Right-click on the project add a folder named </a:t>
            </a:r>
            <a:r>
              <a:rPr lang="en-US" sz="2000" b="1"/>
              <a:t>Models</a:t>
            </a:r>
            <a:r>
              <a:rPr lang="en-US" sz="2000"/>
              <a:t> then add into this folder a class named   </a:t>
            </a:r>
            <a:r>
              <a:rPr lang="en-US" sz="2000" b="1"/>
              <a:t>Product.cs </a:t>
            </a:r>
            <a:r>
              <a:rPr lang="en-US" sz="2000"/>
              <a:t>and</a:t>
            </a:r>
            <a:r>
              <a:rPr lang="en-US" sz="2000" b="1"/>
              <a:t> </a:t>
            </a:r>
            <a:r>
              <a:rPr lang="en-US" sz="2000"/>
              <a:t>write codes as follows: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2ACB46-E0C2-40A1-B547-A5D72A4FF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8" y="2758392"/>
            <a:ext cx="5880448" cy="2538861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66E05AFD-71A1-48F0-8FDF-F78334251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36" y="1112438"/>
            <a:ext cx="11608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1" algn="just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73735"/>
              </a:buClr>
              <a:buSzPct val="50000"/>
              <a:tabLst/>
              <a:defRPr/>
            </a:pPr>
            <a:r>
              <a:rPr lang="en-US" altLang="en-US" sz="2000">
                <a:latin typeface="+mj-lt"/>
              </a:rPr>
              <a:t>2. Install the package </a:t>
            </a:r>
            <a:r>
              <a:rPr lang="en-US" altLang="en-US" sz="2000" b="1">
                <a:latin typeface="+mj-lt"/>
              </a:rPr>
              <a:t>Microsoft.AspNet.WebApi.Client </a:t>
            </a:r>
            <a:r>
              <a:rPr lang="en-US" altLang="en-US" sz="2000">
                <a:latin typeface="+mj-lt"/>
              </a:rPr>
              <a:t>from Nuget</a:t>
            </a:r>
            <a:endParaRPr lang="en-US" altLang="en-US" sz="2000" b="1">
              <a:latin typeface="+mj-lt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5D280C-FE10-4186-94F8-FA4B57FC289A}"/>
              </a:ext>
            </a:extLst>
          </p:cNvPr>
          <p:cNvGrpSpPr/>
          <p:nvPr/>
        </p:nvGrpSpPr>
        <p:grpSpPr>
          <a:xfrm>
            <a:off x="6816146" y="2838876"/>
            <a:ext cx="5166911" cy="3030720"/>
            <a:chOff x="6647983" y="2758392"/>
            <a:chExt cx="5166911" cy="303072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935470C-9383-4592-9E03-A3EB8FED8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7983" y="2758392"/>
              <a:ext cx="5166911" cy="303072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5478535-3A29-43B8-82AE-778C800823ED}"/>
                </a:ext>
              </a:extLst>
            </p:cNvPr>
            <p:cNvGrpSpPr/>
            <p:nvPr/>
          </p:nvGrpSpPr>
          <p:grpSpPr>
            <a:xfrm>
              <a:off x="7369435" y="4273752"/>
              <a:ext cx="4445459" cy="937270"/>
              <a:chOff x="7413683" y="3721869"/>
              <a:chExt cx="4445459" cy="93727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A6827F5-3BDE-4305-8E7F-CF3336DDD188}"/>
                  </a:ext>
                </a:extLst>
              </p:cNvPr>
              <p:cNvSpPr/>
              <p:nvPr/>
            </p:nvSpPr>
            <p:spPr>
              <a:xfrm>
                <a:off x="7571343" y="3721869"/>
                <a:ext cx="4287799" cy="34563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08F96A-9113-4454-A9FB-6DE476A95B1A}"/>
                  </a:ext>
                </a:extLst>
              </p:cNvPr>
              <p:cNvSpPr/>
              <p:nvPr/>
            </p:nvSpPr>
            <p:spPr>
              <a:xfrm>
                <a:off x="7413683" y="4313505"/>
                <a:ext cx="2182257" cy="34563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819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E578C82-DDA3-43C3-A7F3-57F0E2BC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2" y="625162"/>
            <a:ext cx="7244255" cy="575433"/>
          </a:xfrm>
        </p:spPr>
        <p:txBody>
          <a:bodyPr>
            <a:noAutofit/>
          </a:bodyPr>
          <a:lstStyle/>
          <a:p>
            <a:r>
              <a:rPr lang="en-US" sz="2000"/>
              <a:t>4. Create a form named </a:t>
            </a:r>
            <a:r>
              <a:rPr lang="en-US" sz="2000" b="1"/>
              <a:t>frmViewProducts </a:t>
            </a:r>
            <a:r>
              <a:rPr lang="en-US" sz="2000"/>
              <a:t>has UI as follows: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2B8805-5325-4EF0-94C7-E97B46255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22" y="1463355"/>
            <a:ext cx="4277588" cy="4723592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CB89F24-192E-466C-989F-923CF15E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21232"/>
              </p:ext>
            </p:extLst>
          </p:nvPr>
        </p:nvGraphicFramePr>
        <p:xfrm>
          <a:off x="5184152" y="1463355"/>
          <a:ext cx="6626726" cy="472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543">
                  <a:extLst>
                    <a:ext uri="{9D8B030D-6E8A-4147-A177-3AD203B41FA5}">
                      <a16:colId xmlns:a16="http://schemas.microsoft.com/office/drawing/2014/main" val="3279450615"/>
                    </a:ext>
                  </a:extLst>
                </a:gridCol>
                <a:gridCol w="2262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1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5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Object Type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Object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Properties / Events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16">
                <a:tc>
                  <a:txBody>
                    <a:bodyPr/>
                    <a:lstStyle/>
                    <a:p>
                      <a:r>
                        <a:rPr lang="en-US" sz="160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lbProductID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Text: 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 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39">
                <a:tc>
                  <a:txBody>
                    <a:bodyPr/>
                    <a:lstStyle/>
                    <a:p>
                      <a:r>
                        <a:rPr lang="en-US" sz="160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lbProductName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Text: Product 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89">
                <a:tc>
                  <a:txBody>
                    <a:bodyPr/>
                    <a:lstStyle/>
                    <a:p>
                      <a:r>
                        <a:rPr lang="en-US" sz="160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lbUnitPrice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Text: Unit Price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659">
                <a:tc>
                  <a:txBody>
                    <a:bodyPr/>
                    <a:lstStyle/>
                    <a:p>
                      <a:r>
                        <a:rPr lang="en-US" sz="1600"/>
                        <a:t>TextBox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txtProductID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ReadOnly: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659">
                <a:tc>
                  <a:txBody>
                    <a:bodyPr/>
                    <a:lstStyle/>
                    <a:p>
                      <a:r>
                        <a:rPr lang="en-US" sz="1600"/>
                        <a:t>TextBox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txtProductName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265">
                <a:tc>
                  <a:txBody>
                    <a:bodyPr/>
                    <a:lstStyle/>
                    <a:p>
                      <a:r>
                        <a:rPr lang="en-US" sz="1600"/>
                        <a:t>TextBox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txtUnitPrice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Button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btnLoad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Text: Delete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Event Handler: Click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DataGridView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dgvProductList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ReadOnly: True</a:t>
                      </a:r>
                    </a:p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SelectionMode:FullRowSelect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n-US" sz="1600"/>
                        <a:t>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frmViewProducts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StartPosition: CenterScreen</a:t>
                      </a:r>
                    </a:p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Text: View Product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107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BD38C-FC3A-4500-9A4F-C5726F40D8E6}"/>
              </a:ext>
            </a:extLst>
          </p:cNvPr>
          <p:cNvSpPr txBox="1"/>
          <p:nvPr/>
        </p:nvSpPr>
        <p:spPr>
          <a:xfrm>
            <a:off x="153915" y="686657"/>
            <a:ext cx="11884170" cy="40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50000"/>
              <a:tabLst>
                <a:tab pos="461963" algn="l"/>
              </a:tabLst>
              <a:defRPr/>
            </a:pPr>
            <a:r>
              <a:rPr lang="en-US" sz="2000">
                <a:solidFill>
                  <a:srgbClr val="111111"/>
                </a:solidFill>
                <a:latin typeface="+mj-lt"/>
              </a:rPr>
              <a:t>5. Write codes in the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frmViewProducts.cs 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as follows and run project:</a:t>
            </a:r>
            <a:endParaRPr lang="en-US" sz="2000" b="1">
              <a:solidFill>
                <a:srgbClr val="111111"/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A091BF-87E6-433F-9C9C-DB113D706773}"/>
              </a:ext>
            </a:extLst>
          </p:cNvPr>
          <p:cNvGrpSpPr/>
          <p:nvPr/>
        </p:nvGrpSpPr>
        <p:grpSpPr>
          <a:xfrm>
            <a:off x="838200" y="1402922"/>
            <a:ext cx="10463023" cy="4766175"/>
            <a:chOff x="838200" y="1402922"/>
            <a:chExt cx="10463023" cy="47661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ACD5FF8-7DD5-468C-9A90-8E8078311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402922"/>
              <a:ext cx="10463023" cy="476617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E5FE4D-CF58-42BE-AD70-E97973FA7F3B}"/>
                </a:ext>
              </a:extLst>
            </p:cNvPr>
            <p:cNvSpPr/>
            <p:nvPr/>
          </p:nvSpPr>
          <p:spPr>
            <a:xfrm>
              <a:off x="5425023" y="3902292"/>
              <a:ext cx="4675417" cy="3456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EB94CD-6B65-4B31-A687-CBEFB9CC399F}"/>
                </a:ext>
              </a:extLst>
            </p:cNvPr>
            <p:cNvSpPr/>
            <p:nvPr/>
          </p:nvSpPr>
          <p:spPr>
            <a:xfrm>
              <a:off x="2093244" y="5098434"/>
              <a:ext cx="9207979" cy="8188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FE34D6-ABAA-4053-9554-7AAFDC9D3A0D}"/>
                </a:ext>
              </a:extLst>
            </p:cNvPr>
            <p:cNvSpPr/>
            <p:nvPr/>
          </p:nvSpPr>
          <p:spPr>
            <a:xfrm>
              <a:off x="838200" y="1416884"/>
              <a:ext cx="3775841" cy="13893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9304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CB8C2-9451-416D-9DA6-8EF42051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A8FA3-DAFB-4B0D-928E-C625674B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640FD6-0A74-4815-95A2-A6D9F9BA4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1" y="605753"/>
            <a:ext cx="10455608" cy="45232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2BDC2-F179-4B26-AD98-BCAA797A7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211" y="2249215"/>
            <a:ext cx="3767749" cy="418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2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6324B-7AC1-46F4-B0B3-CBFF8C09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C20A0-832D-419B-964E-3503022E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8C99DB-2627-4A00-B4AF-343B59F59AF4}"/>
              </a:ext>
            </a:extLst>
          </p:cNvPr>
          <p:cNvSpPr txBox="1">
            <a:spLocks/>
          </p:cNvSpPr>
          <p:nvPr/>
        </p:nvSpPr>
        <p:spPr>
          <a:xfrm>
            <a:off x="396763" y="2079734"/>
            <a:ext cx="11445765" cy="32700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Do Hands-on Lab: </a:t>
            </a:r>
            <a:br>
              <a:rPr lang="en-US" altLang="ko-KR" sz="3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Lab_03_AutomobileManagement_Using_ASP.NET MVC and EF Core.pdf</a:t>
            </a:r>
            <a:br>
              <a:rPr lang="en-US" altLang="ko-KR" sz="3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Do Assigment:</a:t>
            </a:r>
            <a:br>
              <a:rPr lang="en-US" altLang="ko-KR" sz="3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Assignment_03_eStoreManagement.pdf</a:t>
            </a:r>
            <a:endParaRPr lang="en-US" sz="3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35FAEE-C610-4B40-A883-1AF594E6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625755" cy="575433"/>
          </a:xfrm>
        </p:spPr>
        <p:txBody>
          <a:bodyPr>
            <a:noAutofit/>
          </a:bodyPr>
          <a:lstStyle/>
          <a:p>
            <a:r>
              <a:rPr lang="en-US" sz="4000" b="1"/>
              <a:t>Lab and Assigment</a:t>
            </a:r>
          </a:p>
        </p:txBody>
      </p:sp>
    </p:spTree>
    <p:extLst>
      <p:ext uri="{BB962C8B-B14F-4D97-AF65-F5344CB8AC3E}">
        <p14:creationId xmlns:p14="http://schemas.microsoft.com/office/powerpoint/2010/main" val="35077875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627993" y="700132"/>
            <a:ext cx="10515600" cy="592642"/>
          </a:xfrm>
        </p:spPr>
        <p:txBody>
          <a:bodyPr>
            <a:noAutofit/>
          </a:bodyPr>
          <a:lstStyle/>
          <a:p>
            <a:r>
              <a:rPr lang="en-US" sz="4000" b="1" dirty="0"/>
              <a:t>Summary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627993" y="1492469"/>
            <a:ext cx="11111884" cy="486509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3000" dirty="0"/>
              <a:t>Concepts were introduced:</a:t>
            </a:r>
          </a:p>
          <a:p>
            <a:pPr marL="514350" indent="-230188">
              <a:lnSpc>
                <a:spcPct val="110000"/>
              </a:lnSpc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Overview Client-server Architecture</a:t>
            </a:r>
          </a:p>
          <a:p>
            <a:pPr marL="514350" indent="-230188">
              <a:lnSpc>
                <a:spcPct val="110000"/>
              </a:lnSpc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Overview ASP.NET Core and RESTful Services</a:t>
            </a:r>
          </a:p>
          <a:p>
            <a:pPr marL="514350" indent="-230188">
              <a:lnSpc>
                <a:spcPct val="110000"/>
              </a:lnSpc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Explain about Web Service</a:t>
            </a:r>
          </a:p>
          <a:p>
            <a:pPr marL="514350" indent="-230188">
              <a:lnSpc>
                <a:spcPct val="110000"/>
              </a:lnSpc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Explain about ASP.NET Web API Characteristics</a:t>
            </a:r>
          </a:p>
          <a:p>
            <a:pPr marL="514350" indent="-230188">
              <a:lnSpc>
                <a:spcPct val="110000"/>
              </a:lnSpc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Demo create ASP.NET Core Web API application</a:t>
            </a:r>
          </a:p>
          <a:p>
            <a:pPr marL="514350" indent="-230188">
              <a:lnSpc>
                <a:spcPct val="110000"/>
              </a:lnSpc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Demo create ASP.NET MVC Core Application consume Web API</a:t>
            </a:r>
          </a:p>
          <a:p>
            <a:pPr marL="514350" indent="-230188">
              <a:lnSpc>
                <a:spcPct val="110000"/>
              </a:lnSpc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Demo create WinForms Application consume Web API</a:t>
            </a:r>
          </a:p>
          <a:p>
            <a:pPr marL="514350" indent="-230188">
              <a:lnSpc>
                <a:spcPct val="100000"/>
              </a:lnSpc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2414B-1212-4AC9-8FCF-7D8D40F6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04149-A796-49F0-A6A0-3D236D27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D0CAB8-AF96-47BE-A6A5-F5F2512D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16" y="687426"/>
            <a:ext cx="10644732" cy="575433"/>
          </a:xfrm>
        </p:spPr>
        <p:txBody>
          <a:bodyPr>
            <a:normAutofit fontScale="90000"/>
          </a:bodyPr>
          <a:lstStyle/>
          <a:p>
            <a:r>
              <a:rPr lang="en-US" b="1"/>
              <a:t>Web Service Acronyms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6DAA1-F185-4850-AD01-EC748122A1C6}"/>
              </a:ext>
            </a:extLst>
          </p:cNvPr>
          <p:cNvSpPr txBox="1"/>
          <p:nvPr/>
        </p:nvSpPr>
        <p:spPr>
          <a:xfrm>
            <a:off x="-36576" y="1601927"/>
            <a:ext cx="12107917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800"/>
              <a:t>Web services are services that use the HTTP communication standard, so they are sometimes called HTTP or RESTful services</a:t>
            </a:r>
          </a:p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/>
              <a:t>Web services can also mean Simple Object Access Protocol (SOAP) services that implement some of the WS-* standards</a:t>
            </a:r>
          </a:p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/>
              <a:t>Microsoft .NET Framework 3.0 and later includes a remote procedure call (RPC) technology named Windows Communication Foundation (WCF), which makes it easy for developers to create services including SOAP services that implement WS-* standards</a:t>
            </a:r>
          </a:p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/>
              <a:t>gRPC is a modern cross-platform open source RPC framework created by Google (the "g" in gRPC)</a:t>
            </a:r>
          </a:p>
        </p:txBody>
      </p:sp>
    </p:spTree>
    <p:extLst>
      <p:ext uri="{BB962C8B-B14F-4D97-AF65-F5344CB8AC3E}">
        <p14:creationId xmlns:p14="http://schemas.microsoft.com/office/powerpoint/2010/main" val="238448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DF9F7-19F6-4B31-A2E7-464AD260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728BA-69A8-4368-991B-20A312A6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FA1F52-0746-40C0-9354-CDE241A9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16" y="687426"/>
            <a:ext cx="10644732" cy="575433"/>
          </a:xfrm>
        </p:spPr>
        <p:txBody>
          <a:bodyPr>
            <a:normAutofit fontScale="90000"/>
          </a:bodyPr>
          <a:lstStyle/>
          <a:p>
            <a:r>
              <a:rPr lang="en-US" b="1"/>
              <a:t>RESTful Services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8FCEDB-D951-4E43-BD53-3B808BB4DE06}"/>
              </a:ext>
            </a:extLst>
          </p:cNvPr>
          <p:cNvSpPr txBox="1"/>
          <p:nvPr/>
        </p:nvSpPr>
        <p:spPr>
          <a:xfrm>
            <a:off x="-50307" y="1372390"/>
            <a:ext cx="12168732" cy="14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b="1"/>
              <a:t>REST</a:t>
            </a:r>
            <a:r>
              <a:rPr lang="en-US" sz="2600"/>
              <a:t> stands for </a:t>
            </a:r>
            <a:r>
              <a:rPr lang="en-US" sz="2600" b="1" i="1"/>
              <a:t>representational state transfer</a:t>
            </a:r>
            <a:r>
              <a:rPr lang="en-US" sz="2600"/>
              <a:t>. It is an architectural style that defines a set of guidelines for building web services</a:t>
            </a:r>
          </a:p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/>
              <a:t>The following is a simple diagram of a REST-based service: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CF6587-7700-4235-AA1E-3C851368D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935" y="2719260"/>
            <a:ext cx="5802306" cy="370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3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2069F-8396-413B-8F66-6A5CE93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0AA2C-0FC5-4C7C-86AB-765F90A8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6E8FE-C5E5-4DE4-97E2-9EF45451F77E}"/>
              </a:ext>
            </a:extLst>
          </p:cNvPr>
          <p:cNvSpPr txBox="1"/>
          <p:nvPr/>
        </p:nvSpPr>
        <p:spPr>
          <a:xfrm>
            <a:off x="-71328" y="1364152"/>
            <a:ext cx="12189756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212121"/>
                </a:solidFill>
              </a:rPr>
              <a:t>ASP.NET Web API from the beginning was designed to be a service-based framework for building RESTful (REpresentational State Transfer) services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212121"/>
                </a:solidFill>
              </a:rPr>
              <a:t>ASP.NET Web API is based on the MVC framework minus the “V” (view), with optimizations for creating headless services. These services can be called by any technology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212121"/>
                </a:solidFill>
              </a:rPr>
              <a:t>Calls to a Web API service are based on the core HTTP Verbs (Get, Put, Post, Delete) through a URI (Uniform Resource Identifier)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212121"/>
                </a:solidFill>
              </a:rPr>
              <a:t>The ASP.NET MVC framework started gaining traction almost immediately, and Microsoft released ASP.NET Web API with ASP.NET MVC 4 and Visual Studio 2012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212121"/>
                </a:solidFill>
              </a:rPr>
              <a:t>ASP.NET Web API 2 was released with Visual Studio  2013 and then updated the framework to version 2.2 with Visual Studio 2013 Update 1</a:t>
            </a:r>
            <a:endParaRPr lang="en-US" sz="2600" dirty="0">
              <a:solidFill>
                <a:srgbClr val="21212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F9BD750-FD64-49D2-8635-FF5E6576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ASP.NET Core and RESTful services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0260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42040" y="1405727"/>
            <a:ext cx="12192000" cy="5134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ASP.NET Web API is an ideal platform for building RESTful services</a:t>
            </a:r>
          </a:p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ASP.NET Web API is built on top of ASP.NET and supports ASP.NET request/response pipeline</a:t>
            </a:r>
          </a:p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ASP.NET Web API maps HTTP verbs to method names</a:t>
            </a:r>
          </a:p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ASP.NET Web API supports different formats of response data. Built-in support for JSON, XML, BSON format</a:t>
            </a:r>
          </a:p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ASP.NET Web API can be hosted in IIS, Kestrel, Self-hosted or other web server that supports</a:t>
            </a:r>
          </a:p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ASP.NET Core Web API includes new HttpClient to communicate with Web API server. HttpClient can be used in ASP.MVC server side, Windows Form application, Console application or other apps</a:t>
            </a:r>
            <a:endParaRPr lang="en-US" sz="2600" dirty="0">
              <a:solidFill>
                <a:srgbClr val="11111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B4D8335-838E-48E1-987A-687169EB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ASP.NET Core and RESTful services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7092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ASP.NET Core and RESTful services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59124" y="1362714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ASP.NET Web API has been built to map the web/HTTP programming model to the .NET Framework programming model. It uses familiar constructs, such as Controller, Action, Filter, and so on, which are used in ASP.NET MVC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ASP.NET Web API is designed on top of the ASP.NET MVC runtime, along with some components that simplify HTTP programming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ASP.NET Core supports creating RESTful services. To handle requests, a web API uses controllers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 Web API consists of one or more controller classes that derive from </a:t>
            </a:r>
            <a:r>
              <a:rPr lang="en-US" sz="2600" b="1">
                <a:solidFill>
                  <a:srgbClr val="111111"/>
                </a:solidFill>
                <a:latin typeface="+mj-lt"/>
              </a:rPr>
              <a:t>ControllerBase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FBC6BB-261A-42B2-9DA1-31D19C11D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515" y="5406696"/>
            <a:ext cx="7448728" cy="107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9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2304</Words>
  <Application>Microsoft Office PowerPoint</Application>
  <PresentationFormat>Widescreen</PresentationFormat>
  <Paragraphs>359</Paragraphs>
  <Slides>47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Office Theme</vt:lpstr>
      <vt:lpstr>Working with ASP.NET Core Web API</vt:lpstr>
      <vt:lpstr>Objectives </vt:lpstr>
      <vt:lpstr>Client-server Architecture</vt:lpstr>
      <vt:lpstr>Client-server Architecture</vt:lpstr>
      <vt:lpstr>Web Service Acronyms</vt:lpstr>
      <vt:lpstr>RESTful Services</vt:lpstr>
      <vt:lpstr>ASP.NET Core and RESTful services</vt:lpstr>
      <vt:lpstr>ASP.NET Core and RESTful services</vt:lpstr>
      <vt:lpstr>ASP.NET Core and RESTful services</vt:lpstr>
      <vt:lpstr>PowerPoint Presentation</vt:lpstr>
      <vt:lpstr>ControllerBase Class</vt:lpstr>
      <vt:lpstr>ControllerBase Class</vt:lpstr>
      <vt:lpstr>Request and Response</vt:lpstr>
      <vt:lpstr>HTTP verbs</vt:lpstr>
      <vt:lpstr>Status Code</vt:lpstr>
      <vt:lpstr>Create Web API by dotnet CLI</vt:lpstr>
      <vt:lpstr>A web API sample</vt:lpstr>
      <vt:lpstr>A web API sample</vt:lpstr>
      <vt:lpstr>PowerPoint Presentation</vt:lpstr>
      <vt:lpstr>ASP.NET Core attributes</vt:lpstr>
      <vt:lpstr>ASP.NET Core attributes</vt:lpstr>
      <vt:lpstr>ASP.NET Core attributes</vt:lpstr>
      <vt:lpstr>Binding Source Parameter Inference</vt:lpstr>
      <vt:lpstr>Binding Source Parameter Inference</vt:lpstr>
      <vt:lpstr>PowerPoint Presentation</vt:lpstr>
      <vt:lpstr>PowerPoint Presentation</vt:lpstr>
      <vt:lpstr>PowerPoint Presentation</vt:lpstr>
      <vt:lpstr>PowerPoint Presentation</vt:lpstr>
      <vt:lpstr>5.Right-click on Models folder | Add |  Class, named Product.cs and a class named MyStockContext.cs  then write codes as follows:</vt:lpstr>
      <vt:lpstr>6.Right-click on Controller folder | Add |  Controller, named ProductsController.cs</vt:lpstr>
      <vt:lpstr>8.Write codes for ProductsController.cs as follows</vt:lpstr>
      <vt:lpstr>PowerPoint Presentation</vt:lpstr>
      <vt:lpstr>PowerPoint Presentation</vt:lpstr>
      <vt:lpstr>PowerPoint Presentation</vt:lpstr>
      <vt:lpstr>2.Right-click on Models folder | Add |  Class, named Product.cs and write codes as follows:</vt:lpstr>
      <vt:lpstr>3.Right-click on Controllers folder | Add |  Controller named ProductManagerController.cs and write codes as follows: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Right-click on the project add a folder named Models then add into this folder a class named   Product.cs and write codes as follows:</vt:lpstr>
      <vt:lpstr>4. Create a form named frmViewProducts has UI as follows:</vt:lpstr>
      <vt:lpstr>PowerPoint Presentation</vt:lpstr>
      <vt:lpstr>PowerPoint Presentation</vt:lpstr>
      <vt:lpstr>Lab and Assigment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Kiem Ho Hoan</cp:lastModifiedBy>
  <cp:revision>489</cp:revision>
  <dcterms:created xsi:type="dcterms:W3CDTF">2021-01-25T08:25:31Z</dcterms:created>
  <dcterms:modified xsi:type="dcterms:W3CDTF">2021-07-01T06:50:15Z</dcterms:modified>
</cp:coreProperties>
</file>