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5" r:id="rId3"/>
    <p:sldId id="296" r:id="rId4"/>
    <p:sldId id="912" r:id="rId5"/>
    <p:sldId id="307" r:id="rId6"/>
    <p:sldId id="913" r:id="rId7"/>
    <p:sldId id="914" r:id="rId8"/>
    <p:sldId id="915" r:id="rId9"/>
    <p:sldId id="1015" r:id="rId10"/>
    <p:sldId id="1016" r:id="rId12"/>
    <p:sldId id="922" r:id="rId13"/>
    <p:sldId id="923" r:id="rId14"/>
    <p:sldId id="918" r:id="rId15"/>
    <p:sldId id="924" r:id="rId16"/>
    <p:sldId id="925" r:id="rId17"/>
    <p:sldId id="951" r:id="rId18"/>
    <p:sldId id="953" r:id="rId19"/>
    <p:sldId id="954" r:id="rId20"/>
    <p:sldId id="955" r:id="rId21"/>
    <p:sldId id="956" r:id="rId22"/>
    <p:sldId id="919" r:id="rId23"/>
    <p:sldId id="920" r:id="rId24"/>
    <p:sldId id="989" r:id="rId25"/>
    <p:sldId id="990" r:id="rId26"/>
    <p:sldId id="991" r:id="rId27"/>
    <p:sldId id="992" r:id="rId28"/>
    <p:sldId id="993" r:id="rId29"/>
    <p:sldId id="957" r:id="rId30"/>
    <p:sldId id="958" r:id="rId31"/>
    <p:sldId id="994" r:id="rId32"/>
    <p:sldId id="995" r:id="rId33"/>
    <p:sldId id="997" r:id="rId34"/>
    <p:sldId id="998" r:id="rId35"/>
    <p:sldId id="999" r:id="rId36"/>
    <p:sldId id="959" r:id="rId37"/>
    <p:sldId id="1000" r:id="rId38"/>
    <p:sldId id="1001" r:id="rId39"/>
    <p:sldId id="1002" r:id="rId40"/>
    <p:sldId id="960" r:id="rId41"/>
    <p:sldId id="961" r:id="rId42"/>
    <p:sldId id="1012" r:id="rId43"/>
    <p:sldId id="962" r:id="rId44"/>
    <p:sldId id="101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150480"/>
    <a:srgbClr val="0804BC"/>
    <a:srgbClr val="FF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98" y="-90"/>
      </p:cViewPr>
      <p:guideLst>
        <p:guide orient="horz" pos="2076"/>
        <p:guide pos="28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52CE7A-B1E8-4565-8799-33D16CD661DD}"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79E81BB7-8B44-4C85-8C6F-99B2473EE322}">
      <dgm:prSet phldrT="[Text]" custT="1"/>
      <dgm:spPr/>
      <dgm:t>
        <a:bodyPr/>
        <a:lstStyle/>
        <a:p>
          <a:pPr algn="ctr">
            <a:lnSpc>
              <a:spcPct val="150000"/>
            </a:lnSpc>
          </a:pPr>
          <a:r>
            <a:rPr lang="en-US" sz="2400" b="0" smtClean="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dgm:t>
    </dgm:pt>
    <dgm:pt modelId="{7551153B-3BB4-4FA0-9521-C8F61A1AB04A}" cxnId="{F333AD19-A3EF-43DD-826F-4C989E824E21}"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9EB6504A-2804-4B25-AFF0-BD1B06A0CFB2}" cxnId="{F333AD19-A3EF-43DD-826F-4C989E824E21}"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3F9721D7-33FA-456C-8F8D-E9C5143B40F4}">
      <dgm:prSet phldr="0" custT="1"/>
      <dgm:spPr/>
      <dgm:t>
        <a:bodyPr vert="horz" wrap="square"/>
        <a:p>
          <a:pPr algn="just">
            <a:lnSpc>
              <a:spcPct val="150000"/>
            </a:lnSpc>
            <a:spcBef>
              <a:spcPct val="0"/>
            </a:spcBef>
            <a:spcAft>
              <a:spcPct val="15000"/>
            </a:spcAft>
          </a:pPr>
          <a:r>
            <a:rPr lang="en-US" sz="2400" dirty="0" err="1" smtClean="0">
              <a:latin typeface="Times New Roman" panose="02020603050405020304" pitchFamily="18" charset="0"/>
              <a:cs typeface="Times New Roman" panose="02020603050405020304" pitchFamily="18" charset="0"/>
              <a:sym typeface="+mn-ea"/>
            </a:rPr>
            <a:t>Nhóm công cụ chính sách về quy định pháp lý</a:t>
          </a:r>
          <a:r>
            <a:rPr lang="en-US" sz="2400" b="0">
              <a:latin typeface="Times New Roman" panose="02020603050405020304" pitchFamily="18" charset="0"/>
              <a:cs typeface="Times New Roman" panose="02020603050405020304" pitchFamily="18" charset="0"/>
            </a:rPr>
            <a:t/>
          </a:r>
          <a:endParaRPr lang="en-US" sz="2400" b="0">
            <a:latin typeface="Times New Roman" panose="02020603050405020304" pitchFamily="18" charset="0"/>
            <a:cs typeface="Times New Roman" panose="02020603050405020304" pitchFamily="18" charset="0"/>
          </a:endParaRPr>
        </a:p>
      </dgm:t>
    </dgm:pt>
    <dgm:pt modelId="{36786AC8-D16F-47DA-BEAC-BFD65E54A9FC}" cxnId="{4FB15E0D-66C3-4F7C-8307-0EA4B9581581}"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AE61D4DB-639F-4008-AFAC-1F0482B2500E}" cxnId="{4FB15E0D-66C3-4F7C-8307-0EA4B9581581}"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82B30F43-D3A4-494F-ADDB-8D13C0DFA0A9}">
      <dgm:prSet phldrT="[Text]" custT="1"/>
      <dgm:spPr/>
      <dgm:t>
        <a:bodyPr/>
        <a:lstStyle/>
        <a:p>
          <a:pPr algn="ctr">
            <a:lnSpc>
              <a:spcPct val="150000"/>
            </a:lnSpc>
          </a:pPr>
          <a:r>
            <a:rPr lang="en-US" sz="2400" b="0" smtClean="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dgm:t>
    </dgm:pt>
    <dgm:pt modelId="{1C25EA5B-4A7E-4513-BECC-5250FA7FA7F2}" cxnId="{6D0F1284-233B-4A6E-A513-4F35D9884789}"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55D3A838-207F-40BC-92B3-A1D4244ACA4F}" cxnId="{6D0F1284-233B-4A6E-A513-4F35D9884789}"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9C1CA71E-25A0-4CA6-B9B4-31CFA1905EE4}">
      <dgm:prSet phldrT="[Text]" phldr="0" custT="1"/>
      <dgm:spPr/>
      <dgm:t>
        <a:bodyPr vert="horz" wrap="square"/>
        <a:p>
          <a:pPr algn="just">
            <a:lnSpc>
              <a:spcPct val="150000"/>
            </a:lnSpc>
            <a:spcBef>
              <a:spcPct val="0"/>
            </a:spcBef>
            <a:spcAft>
              <a:spcPct val="15000"/>
            </a:spcAft>
          </a:pPr>
          <a:r>
            <a:rPr lang="en-US" sz="2400" dirty="0" err="1" smtClean="0">
              <a:latin typeface="Times New Roman" panose="02020603050405020304" pitchFamily="18" charset="0"/>
              <a:cs typeface="Times New Roman" panose="02020603050405020304" pitchFamily="18" charset="0"/>
              <a:sym typeface="+mn-ea"/>
            </a:rPr>
            <a:t>Nhóm công cụ chính sách tạo cơ chế thúc đẩy thị trường</a:t>
          </a:r>
          <a:r>
            <a:rPr lang="en-US" sz="2400" smtClean="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
          </a:r>
          <a:endParaRPr lang="en-US" sz="2400" b="0">
            <a:latin typeface="Times New Roman" panose="02020603050405020304" pitchFamily="18" charset="0"/>
            <a:cs typeface="Times New Roman" panose="02020603050405020304" pitchFamily="18" charset="0"/>
          </a:endParaRPr>
        </a:p>
      </dgm:t>
    </dgm:pt>
    <dgm:pt modelId="{42FBA174-20C9-4FB1-853A-ADF195A780B6}" cxnId="{3ADA45E9-B90F-4D47-825F-7017B163060B}"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D765CCB4-DB44-454A-B1E7-A3B17C009491}" cxnId="{3ADA45E9-B90F-4D47-825F-7017B163060B}"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B2487F14-6E99-4CA1-B554-262D2CB5DA8B}">
      <dgm:prSet phldrT="[Text]" custT="1"/>
      <dgm:spPr/>
      <dgm:t>
        <a:bodyPr/>
        <a:lstStyle/>
        <a:p>
          <a:pPr algn="ctr">
            <a:lnSpc>
              <a:spcPct val="150000"/>
            </a:lnSpc>
          </a:pPr>
          <a:r>
            <a:rPr lang="en-US" sz="2400" b="0" smtClean="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dgm:t>
    </dgm:pt>
    <dgm:pt modelId="{0D8E1F48-3E2E-4D8F-B613-E81ED1118E7B}" cxnId="{BC5685BA-5345-42B8-9026-706F48D40276}"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B76A6A38-A72C-4FC5-8473-9ABFD9361052}" cxnId="{BC5685BA-5345-42B8-9026-706F48D40276}"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5576B509-2F3A-432C-87E0-210DF5E10201}">
      <dgm:prSet phldrT="[Text]" phldr="0" custT="1"/>
      <dgm:spPr/>
      <dgm:t>
        <a:bodyPr vert="horz" wrap="square"/>
        <a:p>
          <a:pPr algn="just">
            <a:lnSpc>
              <a:spcPct val="150000"/>
            </a:lnSpc>
            <a:spcBef>
              <a:spcPct val="0"/>
            </a:spcBef>
            <a:spcAft>
              <a:spcPct val="15000"/>
            </a:spcAft>
          </a:pPr>
          <a:r>
            <a:rPr lang="en-US" sz="2400" dirty="0" err="1" smtClean="0">
              <a:latin typeface="Times New Roman" panose="02020603050405020304" pitchFamily="18" charset="0"/>
              <a:cs typeface="Times New Roman" panose="02020603050405020304" pitchFamily="18" charset="0"/>
              <a:sym typeface="+mn-ea"/>
            </a:rPr>
            <a:t>Nhóm công cụ chính sách điều tiết bằng thuế và trợ cấp</a:t>
          </a:r>
          <a:r>
            <a:rPr lang="en-US" sz="2400" b="0">
              <a:latin typeface="Times New Roman" panose="02020603050405020304" pitchFamily="18" charset="0"/>
              <a:cs typeface="Times New Roman" panose="02020603050405020304" pitchFamily="18" charset="0"/>
            </a:rPr>
            <a:t/>
          </a:r>
          <a:endParaRPr lang="en-US" sz="2400" b="0">
            <a:latin typeface="Times New Roman" panose="02020603050405020304" pitchFamily="18" charset="0"/>
            <a:cs typeface="Times New Roman" panose="02020603050405020304" pitchFamily="18" charset="0"/>
          </a:endParaRPr>
        </a:p>
      </dgm:t>
    </dgm:pt>
    <dgm:pt modelId="{FADFD7CB-1C81-437B-9321-D7C3135A0874}" cxnId="{376FF21D-6663-4639-8842-ECABF4A6F3CA}"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F99C93A0-8A73-4CA1-85DF-4B2CE8E66203}" cxnId="{376FF21D-6663-4639-8842-ECABF4A6F3CA}"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E2372FA1-D0DD-41B2-A822-E0038CD481EC}">
      <dgm:prSet phldrT="[Text]" custT="1"/>
      <dgm:spPr/>
      <dgm:t>
        <a:bodyPr/>
        <a:lstStyle/>
        <a:p>
          <a:pPr algn="ctr">
            <a:lnSpc>
              <a:spcPct val="150000"/>
            </a:lnSpc>
          </a:pPr>
          <a:r>
            <a:rPr lang="en-US" sz="2400" b="0" smtClean="0">
              <a:latin typeface="Times New Roman" panose="02020603050405020304" pitchFamily="18" charset="0"/>
              <a:cs typeface="Times New Roman" panose="02020603050405020304" pitchFamily="18" charset="0"/>
            </a:rPr>
            <a:t>4</a:t>
          </a:r>
          <a:endParaRPr lang="en-US" sz="2400" b="0">
            <a:latin typeface="Times New Roman" panose="02020603050405020304" pitchFamily="18" charset="0"/>
            <a:cs typeface="Times New Roman" panose="02020603050405020304" pitchFamily="18" charset="0"/>
          </a:endParaRPr>
        </a:p>
      </dgm:t>
    </dgm:pt>
    <dgm:pt modelId="{7F8E9B43-695D-4294-BC40-8B971EDE4E27}" cxnId="{B57E0E55-DB85-479C-A29C-F3621E997AA8}"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758905F5-7AC0-471D-BF53-2D1DBB27271B}" cxnId="{B57E0E55-DB85-479C-A29C-F3621E997AA8}"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E64321FA-4629-45AF-9B0F-33214BF9E066}">
      <dgm:prSet phldr="0" custT="1"/>
      <dgm:spPr/>
      <dgm:t>
        <a:bodyPr vert="horz" wrap="square"/>
        <a:p>
          <a:pPr algn="just">
            <a:lnSpc>
              <a:spcPct val="100000"/>
            </a:lnSpc>
            <a:spcBef>
              <a:spcPct val="0"/>
            </a:spcBef>
            <a:spcAft>
              <a:spcPct val="15000"/>
            </a:spcAft>
          </a:pPr>
          <a:r>
            <a:rPr lang="en-US" sz="2400" dirty="0" err="1" smtClean="0">
              <a:latin typeface="Times New Roman" panose="02020603050405020304" pitchFamily="18" charset="0"/>
              <a:cs typeface="Times New Roman" panose="02020603050405020304" pitchFamily="18" charset="0"/>
              <a:sym typeface="+mn-ea"/>
            </a:rPr>
            <a:t>Nhóm công cụ chính sách sử dụng khu vực kinh tế nhà nước tham gia cung ứng hàng hóa dịch vụ</a:t>
          </a:r>
          <a:r>
            <a:rPr lang="en-US" sz="2400" b="0">
              <a:latin typeface="Times New Roman" panose="02020603050405020304" pitchFamily="18" charset="0"/>
              <a:cs typeface="Times New Roman" panose="02020603050405020304" pitchFamily="18" charset="0"/>
            </a:rPr>
            <a:t/>
          </a:r>
          <a:endParaRPr lang="en-US" sz="2400" b="0">
            <a:latin typeface="Times New Roman" panose="02020603050405020304" pitchFamily="18" charset="0"/>
            <a:cs typeface="Times New Roman" panose="02020603050405020304" pitchFamily="18" charset="0"/>
          </a:endParaRPr>
        </a:p>
      </dgm:t>
    </dgm:pt>
    <dgm:pt modelId="{94C6138B-FF19-4BE7-A8BD-2EADC0613E87}" cxnId="{62747C25-9F88-4944-A498-B6F7A1F84EBA}"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CE14F118-7AC0-46D1-ADF8-C2B406422146}" cxnId="{62747C25-9F88-4944-A498-B6F7A1F84EBA}"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05DEEDB4-A015-4F46-9465-D3D1907C0E35}">
      <dgm:prSet custT="1"/>
      <dgm:spPr/>
      <dgm:t>
        <a:bodyPr/>
        <a:lstStyle/>
        <a:p>
          <a:pPr algn="ctr">
            <a:lnSpc>
              <a:spcPct val="150000"/>
            </a:lnSpc>
          </a:pPr>
          <a:r>
            <a:rPr lang="en-US" sz="2400" b="0" smtClean="0">
              <a:latin typeface="Times New Roman" panose="02020603050405020304" pitchFamily="18" charset="0"/>
              <a:cs typeface="Times New Roman" panose="02020603050405020304" pitchFamily="18" charset="0"/>
            </a:rPr>
            <a:t>5</a:t>
          </a:r>
          <a:endParaRPr lang="en-US" sz="2400" b="0">
            <a:latin typeface="Times New Roman" panose="02020603050405020304" pitchFamily="18" charset="0"/>
            <a:cs typeface="Times New Roman" panose="02020603050405020304" pitchFamily="18" charset="0"/>
          </a:endParaRPr>
        </a:p>
      </dgm:t>
    </dgm:pt>
    <dgm:pt modelId="{6900B8A4-42A8-470A-BF09-642262FE6788}" cxnId="{27EAEFBA-2366-4383-8AF9-B0C013DA5B85}"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14E03AAD-49BB-4507-B7AF-566B42EF162B}" cxnId="{27EAEFBA-2366-4383-8AF9-B0C013DA5B85}"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41CD38B8-24FE-4D69-80DA-A4F1B0726193}">
      <dgm:prSet phldr="0" custT="1"/>
      <dgm:spPr/>
      <dgm:t>
        <a:bodyPr vert="horz" wrap="square"/>
        <a:p>
          <a:pPr algn="just">
            <a:lnSpc>
              <a:spcPct val="100000"/>
            </a:lnSpc>
            <a:spcBef>
              <a:spcPct val="0"/>
            </a:spcBef>
            <a:spcAft>
              <a:spcPct val="15000"/>
            </a:spcAft>
          </a:pPr>
          <a:r>
            <a:rPr lang="en-US" sz="2400" dirty="0" err="1" smtClean="0">
              <a:latin typeface="Times New Roman" panose="02020603050405020304" pitchFamily="18" charset="0"/>
              <a:cs typeface="Times New Roman" panose="02020603050405020304" pitchFamily="18" charset="0"/>
              <a:sym typeface="+mn-ea"/>
            </a:rPr>
            <a:t>Nhóm công cụ chính sách về bảo hiểm và giảm nhẹ nguy cơ tổn thương</a:t>
          </a:r>
          <a:r>
            <a:rPr lang="en-US" sz="2400" b="0">
              <a:latin typeface="Times New Roman" panose="02020603050405020304" pitchFamily="18" charset="0"/>
              <a:cs typeface="Times New Roman" panose="02020603050405020304" pitchFamily="18" charset="0"/>
            </a:rPr>
            <a:t/>
          </a:r>
          <a:endParaRPr lang="en-US" sz="2400" b="0">
            <a:latin typeface="Times New Roman" panose="02020603050405020304" pitchFamily="18" charset="0"/>
            <a:cs typeface="Times New Roman" panose="02020603050405020304" pitchFamily="18" charset="0"/>
          </a:endParaRPr>
        </a:p>
      </dgm:t>
    </dgm:pt>
    <dgm:pt modelId="{E69A2E01-D428-42FD-9182-0EDF7476418E}" cxnId="{855E5C4D-393F-4B9C-9922-8B8C679688BA}" type="par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9FD8BC87-6F30-4A65-A544-5AAE50821876}" cxnId="{855E5C4D-393F-4B9C-9922-8B8C679688BA}" type="sibTrans">
      <dgm:prSet/>
      <dgm:spPr/>
      <dgm:t>
        <a:bodyPr/>
        <a:lstStyle/>
        <a:p>
          <a:pPr algn="just">
            <a:lnSpc>
              <a:spcPct val="150000"/>
            </a:lnSpc>
          </a:pPr>
          <a:endParaRPr lang="en-US" sz="2400" b="0">
            <a:latin typeface="Times New Roman" panose="02020603050405020304" pitchFamily="18" charset="0"/>
            <a:cs typeface="Times New Roman" panose="02020603050405020304" pitchFamily="18" charset="0"/>
          </a:endParaRPr>
        </a:p>
      </dgm:t>
    </dgm:pt>
    <dgm:pt modelId="{C168620D-B200-43C7-BA4B-2701B7AF21B9}" type="pres">
      <dgm:prSet presAssocID="{1E52CE7A-B1E8-4565-8799-33D16CD661DD}" presName="linearFlow" presStyleCnt="0">
        <dgm:presLayoutVars>
          <dgm:dir/>
          <dgm:animLvl val="lvl"/>
          <dgm:resizeHandles val="exact"/>
        </dgm:presLayoutVars>
      </dgm:prSet>
      <dgm:spPr/>
      <dgm:t>
        <a:bodyPr/>
        <a:lstStyle/>
        <a:p>
          <a:endParaRPr lang="en-US"/>
        </a:p>
      </dgm:t>
    </dgm:pt>
    <dgm:pt modelId="{41EF9F92-EC06-4614-8E86-917AF89F7023}" type="pres">
      <dgm:prSet presAssocID="{79E81BB7-8B44-4C85-8C6F-99B2473EE322}" presName="composite" presStyleCnt="0"/>
      <dgm:spPr/>
    </dgm:pt>
    <dgm:pt modelId="{CD3683A4-8A98-4BA4-BC15-A65DF305332B}" type="pres">
      <dgm:prSet presAssocID="{79E81BB7-8B44-4C85-8C6F-99B2473EE322}" presName="parentText" presStyleLbl="alignNode1" presStyleIdx="0" presStyleCnt="5">
        <dgm:presLayoutVars>
          <dgm:chMax val="1"/>
          <dgm:bulletEnabled val="1"/>
        </dgm:presLayoutVars>
      </dgm:prSet>
      <dgm:spPr/>
      <dgm:t>
        <a:bodyPr/>
        <a:lstStyle/>
        <a:p>
          <a:endParaRPr lang="en-US"/>
        </a:p>
      </dgm:t>
    </dgm:pt>
    <dgm:pt modelId="{AC19AE7B-F55A-4D80-BD25-9A044290372D}" type="pres">
      <dgm:prSet presAssocID="{79E81BB7-8B44-4C85-8C6F-99B2473EE322}" presName="descendantText" presStyleLbl="alignAcc1" presStyleIdx="0" presStyleCnt="5">
        <dgm:presLayoutVars>
          <dgm:bulletEnabled val="1"/>
        </dgm:presLayoutVars>
      </dgm:prSet>
      <dgm:spPr/>
      <dgm:t>
        <a:bodyPr/>
        <a:lstStyle/>
        <a:p>
          <a:endParaRPr lang="en-US"/>
        </a:p>
      </dgm:t>
    </dgm:pt>
    <dgm:pt modelId="{F1440EA3-C3EF-45D8-B3D1-80B75A171C84}" type="pres">
      <dgm:prSet presAssocID="{9EB6504A-2804-4B25-AFF0-BD1B06A0CFB2}" presName="sp" presStyleCnt="0"/>
      <dgm:spPr/>
    </dgm:pt>
    <dgm:pt modelId="{4EC74020-F2B1-4A4B-A8B2-1196C0BB8783}" type="pres">
      <dgm:prSet presAssocID="{82B30F43-D3A4-494F-ADDB-8D13C0DFA0A9}" presName="composite" presStyleCnt="0"/>
      <dgm:spPr/>
    </dgm:pt>
    <dgm:pt modelId="{DF07568E-9F34-4D06-A1A4-B4163D1C62EE}" type="pres">
      <dgm:prSet presAssocID="{82B30F43-D3A4-494F-ADDB-8D13C0DFA0A9}" presName="parentText" presStyleLbl="alignNode1" presStyleIdx="1" presStyleCnt="5" custLinFactNeighborY="-4435">
        <dgm:presLayoutVars>
          <dgm:chMax val="1"/>
          <dgm:bulletEnabled val="1"/>
        </dgm:presLayoutVars>
      </dgm:prSet>
      <dgm:spPr/>
      <dgm:t>
        <a:bodyPr/>
        <a:lstStyle/>
        <a:p>
          <a:endParaRPr lang="en-US"/>
        </a:p>
      </dgm:t>
    </dgm:pt>
    <dgm:pt modelId="{D9CC08C5-9F55-4321-ACB6-30B137DEBA29}" type="pres">
      <dgm:prSet presAssocID="{82B30F43-D3A4-494F-ADDB-8D13C0DFA0A9}" presName="descendantText" presStyleLbl="alignAcc1" presStyleIdx="1" presStyleCnt="5">
        <dgm:presLayoutVars>
          <dgm:bulletEnabled val="1"/>
        </dgm:presLayoutVars>
      </dgm:prSet>
      <dgm:spPr/>
      <dgm:t>
        <a:bodyPr/>
        <a:lstStyle/>
        <a:p>
          <a:endParaRPr lang="en-US"/>
        </a:p>
      </dgm:t>
    </dgm:pt>
    <dgm:pt modelId="{45D5B490-CBE4-486D-A08D-11C3DEF1B4E1}" type="pres">
      <dgm:prSet presAssocID="{55D3A838-207F-40BC-92B3-A1D4244ACA4F}" presName="sp" presStyleCnt="0"/>
      <dgm:spPr/>
    </dgm:pt>
    <dgm:pt modelId="{B2F78B72-EE62-4491-8509-7AEE87CBF462}" type="pres">
      <dgm:prSet presAssocID="{B2487F14-6E99-4CA1-B554-262D2CB5DA8B}" presName="composite" presStyleCnt="0"/>
      <dgm:spPr/>
    </dgm:pt>
    <dgm:pt modelId="{9DD34CD0-C48F-4AFA-AF79-76E05AAB1F4E}" type="pres">
      <dgm:prSet presAssocID="{B2487F14-6E99-4CA1-B554-262D2CB5DA8B}" presName="parentText" presStyleLbl="alignNode1" presStyleIdx="2" presStyleCnt="5" custLinFactNeighborY="-14521">
        <dgm:presLayoutVars>
          <dgm:chMax val="1"/>
          <dgm:bulletEnabled val="1"/>
        </dgm:presLayoutVars>
      </dgm:prSet>
      <dgm:spPr/>
      <dgm:t>
        <a:bodyPr/>
        <a:lstStyle/>
        <a:p>
          <a:endParaRPr lang="en-US"/>
        </a:p>
      </dgm:t>
    </dgm:pt>
    <dgm:pt modelId="{E4A67376-0C20-4337-9069-C3026B47D73C}" type="pres">
      <dgm:prSet presAssocID="{B2487F14-6E99-4CA1-B554-262D2CB5DA8B}" presName="descendantText" presStyleLbl="alignAcc1" presStyleIdx="2" presStyleCnt="5" custScaleY="119584" custLinFactNeighborX="-129" custLinFactNeighborY="-16006">
        <dgm:presLayoutVars>
          <dgm:bulletEnabled val="1"/>
        </dgm:presLayoutVars>
      </dgm:prSet>
      <dgm:spPr/>
      <dgm:t>
        <a:bodyPr/>
        <a:lstStyle/>
        <a:p>
          <a:endParaRPr lang="en-US"/>
        </a:p>
      </dgm:t>
    </dgm:pt>
    <dgm:pt modelId="{1600511A-60DF-4798-9F1A-72AB718F5E9A}" type="pres">
      <dgm:prSet presAssocID="{B76A6A38-A72C-4FC5-8473-9ABFD9361052}" presName="sp" presStyleCnt="0"/>
      <dgm:spPr/>
    </dgm:pt>
    <dgm:pt modelId="{1E0FD192-3336-4591-B3AE-48FA2136FF70}" type="pres">
      <dgm:prSet presAssocID="{E2372FA1-D0DD-41B2-A822-E0038CD481EC}" presName="composite" presStyleCnt="0"/>
      <dgm:spPr/>
    </dgm:pt>
    <dgm:pt modelId="{A5DE4181-4D9F-4502-8AB4-CD73CC33CF50}" type="pres">
      <dgm:prSet presAssocID="{E2372FA1-D0DD-41B2-A822-E0038CD481EC}" presName="parentText" presStyleLbl="alignNode1" presStyleIdx="3" presStyleCnt="5" custLinFactNeighborY="-20489">
        <dgm:presLayoutVars>
          <dgm:chMax val="1"/>
          <dgm:bulletEnabled val="1"/>
        </dgm:presLayoutVars>
      </dgm:prSet>
      <dgm:spPr/>
      <dgm:t>
        <a:bodyPr/>
        <a:lstStyle/>
        <a:p>
          <a:endParaRPr lang="en-US"/>
        </a:p>
      </dgm:t>
    </dgm:pt>
    <dgm:pt modelId="{8139A3B7-BF05-4EB3-A1DC-88432FFFC271}" type="pres">
      <dgm:prSet presAssocID="{E2372FA1-D0DD-41B2-A822-E0038CD481EC}" presName="descendantText" presStyleLbl="alignAcc1" presStyleIdx="3" presStyleCnt="5" custScaleY="128907" custLinFactNeighborX="206" custLinFactNeighborY="-17068">
        <dgm:presLayoutVars>
          <dgm:bulletEnabled val="1"/>
        </dgm:presLayoutVars>
      </dgm:prSet>
      <dgm:spPr/>
      <dgm:t>
        <a:bodyPr/>
        <a:lstStyle/>
        <a:p>
          <a:endParaRPr lang="en-US"/>
        </a:p>
      </dgm:t>
    </dgm:pt>
    <dgm:pt modelId="{4795C4D4-ADC6-4CC9-942E-CC15A5B9B5C7}" type="pres">
      <dgm:prSet presAssocID="{758905F5-7AC0-471D-BF53-2D1DBB27271B}" presName="sp" presStyleCnt="0"/>
      <dgm:spPr/>
    </dgm:pt>
    <dgm:pt modelId="{9D77A5AB-0A5E-4E37-B370-286D6440E663}" type="pres">
      <dgm:prSet presAssocID="{05DEEDB4-A015-4F46-9465-D3D1907C0E35}" presName="composite" presStyleCnt="0"/>
      <dgm:spPr/>
    </dgm:pt>
    <dgm:pt modelId="{5AB1EC3B-4625-4FF2-BB85-77763248B387}" type="pres">
      <dgm:prSet presAssocID="{05DEEDB4-A015-4F46-9465-D3D1907C0E35}" presName="parentText" presStyleLbl="alignNode1" presStyleIdx="4" presStyleCnt="5" custLinFactNeighborY="-20817">
        <dgm:presLayoutVars>
          <dgm:chMax val="1"/>
          <dgm:bulletEnabled val="1"/>
        </dgm:presLayoutVars>
      </dgm:prSet>
      <dgm:spPr/>
      <dgm:t>
        <a:bodyPr/>
        <a:lstStyle/>
        <a:p>
          <a:endParaRPr lang="en-US"/>
        </a:p>
      </dgm:t>
    </dgm:pt>
    <dgm:pt modelId="{38327880-7278-4BB9-B273-E927972AAA0D}" type="pres">
      <dgm:prSet presAssocID="{05DEEDB4-A015-4F46-9465-D3D1907C0E35}" presName="descendantText" presStyleLbl="alignAcc1" presStyleIdx="4" presStyleCnt="5" custScaleY="111554" custLinFactNeighborX="206" custLinFactNeighborY="-15250">
        <dgm:presLayoutVars>
          <dgm:bulletEnabled val="1"/>
        </dgm:presLayoutVars>
      </dgm:prSet>
      <dgm:spPr/>
      <dgm:t>
        <a:bodyPr/>
        <a:lstStyle/>
        <a:p>
          <a:endParaRPr lang="en-US"/>
        </a:p>
      </dgm:t>
    </dgm:pt>
  </dgm:ptLst>
  <dgm:cxnLst>
    <dgm:cxn modelId="{F333AD19-A3EF-43DD-826F-4C989E824E21}" srcId="{1E52CE7A-B1E8-4565-8799-33D16CD661DD}" destId="{79E81BB7-8B44-4C85-8C6F-99B2473EE322}" srcOrd="0" destOrd="0" parTransId="{7551153B-3BB4-4FA0-9521-C8F61A1AB04A}" sibTransId="{9EB6504A-2804-4B25-AFF0-BD1B06A0CFB2}"/>
    <dgm:cxn modelId="{4FB15E0D-66C3-4F7C-8307-0EA4B9581581}" srcId="{79E81BB7-8B44-4C85-8C6F-99B2473EE322}" destId="{3F9721D7-33FA-456C-8F8D-E9C5143B40F4}" srcOrd="0" destOrd="0" parTransId="{36786AC8-D16F-47DA-BEAC-BFD65E54A9FC}" sibTransId="{AE61D4DB-639F-4008-AFAC-1F0482B2500E}"/>
    <dgm:cxn modelId="{6D0F1284-233B-4A6E-A513-4F35D9884789}" srcId="{1E52CE7A-B1E8-4565-8799-33D16CD661DD}" destId="{82B30F43-D3A4-494F-ADDB-8D13C0DFA0A9}" srcOrd="1" destOrd="0" parTransId="{1C25EA5B-4A7E-4513-BECC-5250FA7FA7F2}" sibTransId="{55D3A838-207F-40BC-92B3-A1D4244ACA4F}"/>
    <dgm:cxn modelId="{3ADA45E9-B90F-4D47-825F-7017B163060B}" srcId="{82B30F43-D3A4-494F-ADDB-8D13C0DFA0A9}" destId="{9C1CA71E-25A0-4CA6-B9B4-31CFA1905EE4}" srcOrd="0" destOrd="1" parTransId="{42FBA174-20C9-4FB1-853A-ADF195A780B6}" sibTransId="{D765CCB4-DB44-454A-B1E7-A3B17C009491}"/>
    <dgm:cxn modelId="{BC5685BA-5345-42B8-9026-706F48D40276}" srcId="{1E52CE7A-B1E8-4565-8799-33D16CD661DD}" destId="{B2487F14-6E99-4CA1-B554-262D2CB5DA8B}" srcOrd="2" destOrd="0" parTransId="{0D8E1F48-3E2E-4D8F-B613-E81ED1118E7B}" sibTransId="{B76A6A38-A72C-4FC5-8473-9ABFD9361052}"/>
    <dgm:cxn modelId="{376FF21D-6663-4639-8842-ECABF4A6F3CA}" srcId="{B2487F14-6E99-4CA1-B554-262D2CB5DA8B}" destId="{5576B509-2F3A-432C-87E0-210DF5E10201}" srcOrd="0" destOrd="2" parTransId="{FADFD7CB-1C81-437B-9321-D7C3135A0874}" sibTransId="{F99C93A0-8A73-4CA1-85DF-4B2CE8E66203}"/>
    <dgm:cxn modelId="{B57E0E55-DB85-479C-A29C-F3621E997AA8}" srcId="{1E52CE7A-B1E8-4565-8799-33D16CD661DD}" destId="{E2372FA1-D0DD-41B2-A822-E0038CD481EC}" srcOrd="3" destOrd="0" parTransId="{7F8E9B43-695D-4294-BC40-8B971EDE4E27}" sibTransId="{758905F5-7AC0-471D-BF53-2D1DBB27271B}"/>
    <dgm:cxn modelId="{62747C25-9F88-4944-A498-B6F7A1F84EBA}" srcId="{E2372FA1-D0DD-41B2-A822-E0038CD481EC}" destId="{E64321FA-4629-45AF-9B0F-33214BF9E066}" srcOrd="0" destOrd="3" parTransId="{94C6138B-FF19-4BE7-A8BD-2EADC0613E87}" sibTransId="{CE14F118-7AC0-46D1-ADF8-C2B406422146}"/>
    <dgm:cxn modelId="{27EAEFBA-2366-4383-8AF9-B0C013DA5B85}" srcId="{1E52CE7A-B1E8-4565-8799-33D16CD661DD}" destId="{05DEEDB4-A015-4F46-9465-D3D1907C0E35}" srcOrd="4" destOrd="0" parTransId="{6900B8A4-42A8-470A-BF09-642262FE6788}" sibTransId="{14E03AAD-49BB-4507-B7AF-566B42EF162B}"/>
    <dgm:cxn modelId="{855E5C4D-393F-4B9C-9922-8B8C679688BA}" srcId="{05DEEDB4-A015-4F46-9465-D3D1907C0E35}" destId="{41CD38B8-24FE-4D69-80DA-A4F1B0726193}" srcOrd="0" destOrd="4" parTransId="{E69A2E01-D428-42FD-9182-0EDF7476418E}" sibTransId="{9FD8BC87-6F30-4A65-A544-5AAE50821876}"/>
    <dgm:cxn modelId="{8E38A373-E830-4C90-8E4C-045A9A6E1672}" type="presOf" srcId="{1E52CE7A-B1E8-4565-8799-33D16CD661DD}" destId="{C168620D-B200-43C7-BA4B-2701B7AF21B9}" srcOrd="0" destOrd="0" presId="urn:microsoft.com/office/officeart/2005/8/layout/chevron2"/>
    <dgm:cxn modelId="{024718C7-482F-4614-8825-6BE43ACEC4AC}" type="presParOf" srcId="{C168620D-B200-43C7-BA4B-2701B7AF21B9}" destId="{41EF9F92-EC06-4614-8E86-917AF89F7023}" srcOrd="0" destOrd="0" presId="urn:microsoft.com/office/officeart/2005/8/layout/chevron2"/>
    <dgm:cxn modelId="{A3272F43-762D-40C1-99F5-CD95A65BCBB0}" type="presParOf" srcId="{41EF9F92-EC06-4614-8E86-917AF89F7023}" destId="{CD3683A4-8A98-4BA4-BC15-A65DF305332B}" srcOrd="0" destOrd="0" presId="urn:microsoft.com/office/officeart/2005/8/layout/chevron2"/>
    <dgm:cxn modelId="{D4121839-D5A8-4A4C-B240-C3A5D9C80330}" type="presOf" srcId="{79E81BB7-8B44-4C85-8C6F-99B2473EE322}" destId="{CD3683A4-8A98-4BA4-BC15-A65DF305332B}" srcOrd="0" destOrd="0" presId="urn:microsoft.com/office/officeart/2005/8/layout/chevron2"/>
    <dgm:cxn modelId="{C513F75F-6B80-4B9C-8FDC-BE98B968893C}" type="presParOf" srcId="{41EF9F92-EC06-4614-8E86-917AF89F7023}" destId="{AC19AE7B-F55A-4D80-BD25-9A044290372D}" srcOrd="1" destOrd="0" presId="urn:microsoft.com/office/officeart/2005/8/layout/chevron2"/>
    <dgm:cxn modelId="{B79ABB28-9118-480A-9C95-1903BF3639A2}" type="presOf" srcId="{3F9721D7-33FA-456C-8F8D-E9C5143B40F4}" destId="{AC19AE7B-F55A-4D80-BD25-9A044290372D}" srcOrd="0" destOrd="0" presId="urn:microsoft.com/office/officeart/2005/8/layout/chevron2"/>
    <dgm:cxn modelId="{CF5DC471-6E4F-41F7-B30E-CE26B059EF94}" type="presParOf" srcId="{C168620D-B200-43C7-BA4B-2701B7AF21B9}" destId="{F1440EA3-C3EF-45D8-B3D1-80B75A171C84}" srcOrd="1" destOrd="0" presId="urn:microsoft.com/office/officeart/2005/8/layout/chevron2"/>
    <dgm:cxn modelId="{55000887-7825-4579-A3BB-6CF48EA06AE7}" type="presOf" srcId="{9EB6504A-2804-4B25-AFF0-BD1B06A0CFB2}" destId="{F1440EA3-C3EF-45D8-B3D1-80B75A171C84}" srcOrd="0" destOrd="0" presId="urn:microsoft.com/office/officeart/2005/8/layout/chevron2"/>
    <dgm:cxn modelId="{A62426DE-B116-4EE6-B1C3-3A6FDADCD0E8}" type="presParOf" srcId="{C168620D-B200-43C7-BA4B-2701B7AF21B9}" destId="{4EC74020-F2B1-4A4B-A8B2-1196C0BB8783}" srcOrd="2" destOrd="0" presId="urn:microsoft.com/office/officeart/2005/8/layout/chevron2"/>
    <dgm:cxn modelId="{6A395418-8CF0-481A-A9A6-0D7822D104B4}" type="presParOf" srcId="{4EC74020-F2B1-4A4B-A8B2-1196C0BB8783}" destId="{DF07568E-9F34-4D06-A1A4-B4163D1C62EE}" srcOrd="0" destOrd="2" presId="urn:microsoft.com/office/officeart/2005/8/layout/chevron2"/>
    <dgm:cxn modelId="{4C6D7F4C-797B-4D7D-9BDE-4754BEBA02BB}" type="presOf" srcId="{82B30F43-D3A4-494F-ADDB-8D13C0DFA0A9}" destId="{DF07568E-9F34-4D06-A1A4-B4163D1C62EE}" srcOrd="0" destOrd="0" presId="urn:microsoft.com/office/officeart/2005/8/layout/chevron2"/>
    <dgm:cxn modelId="{902CBA76-8793-4A39-B23D-84F2ABE1088E}" type="presParOf" srcId="{4EC74020-F2B1-4A4B-A8B2-1196C0BB8783}" destId="{D9CC08C5-9F55-4321-ACB6-30B137DEBA29}" srcOrd="1" destOrd="2" presId="urn:microsoft.com/office/officeart/2005/8/layout/chevron2"/>
    <dgm:cxn modelId="{561906AF-B27B-4DB0-88B3-7DF1A8F29F3D}" type="presOf" srcId="{9C1CA71E-25A0-4CA6-B9B4-31CFA1905EE4}" destId="{D9CC08C5-9F55-4321-ACB6-30B137DEBA29}" srcOrd="0" destOrd="0" presId="urn:microsoft.com/office/officeart/2005/8/layout/chevron2"/>
    <dgm:cxn modelId="{4FC8EC69-DC0F-4277-98D3-50F354D9CBCD}" type="presParOf" srcId="{C168620D-B200-43C7-BA4B-2701B7AF21B9}" destId="{45D5B490-CBE4-486D-A08D-11C3DEF1B4E1}" srcOrd="3" destOrd="0" presId="urn:microsoft.com/office/officeart/2005/8/layout/chevron2"/>
    <dgm:cxn modelId="{48017F60-ACE3-46F1-8992-1278FBFDE589}" type="presOf" srcId="{55D3A838-207F-40BC-92B3-A1D4244ACA4F}" destId="{45D5B490-CBE4-486D-A08D-11C3DEF1B4E1}" srcOrd="0" destOrd="0" presId="urn:microsoft.com/office/officeart/2005/8/layout/chevron2"/>
    <dgm:cxn modelId="{43B81361-B054-4851-80D6-3A1B8ED101A9}" type="presParOf" srcId="{C168620D-B200-43C7-BA4B-2701B7AF21B9}" destId="{B2F78B72-EE62-4491-8509-7AEE87CBF462}" srcOrd="4" destOrd="0" presId="urn:microsoft.com/office/officeart/2005/8/layout/chevron2"/>
    <dgm:cxn modelId="{D90F9D2C-9C06-4F9E-97DD-06C591F3F324}" type="presParOf" srcId="{B2F78B72-EE62-4491-8509-7AEE87CBF462}" destId="{9DD34CD0-C48F-4AFA-AF79-76E05AAB1F4E}" srcOrd="0" destOrd="4" presId="urn:microsoft.com/office/officeart/2005/8/layout/chevron2"/>
    <dgm:cxn modelId="{2E909C67-5C4F-4B0F-8E74-7A7C0E487E20}" type="presOf" srcId="{B2487F14-6E99-4CA1-B554-262D2CB5DA8B}" destId="{9DD34CD0-C48F-4AFA-AF79-76E05AAB1F4E}" srcOrd="0" destOrd="0" presId="urn:microsoft.com/office/officeart/2005/8/layout/chevron2"/>
    <dgm:cxn modelId="{326AA5B9-301D-4774-9C42-D44220BFDC06}" type="presParOf" srcId="{B2F78B72-EE62-4491-8509-7AEE87CBF462}" destId="{E4A67376-0C20-4337-9069-C3026B47D73C}" srcOrd="1" destOrd="4" presId="urn:microsoft.com/office/officeart/2005/8/layout/chevron2"/>
    <dgm:cxn modelId="{C7C531D3-6C50-4CBB-A4AA-C2965C15BD9E}" type="presOf" srcId="{5576B509-2F3A-432C-87E0-210DF5E10201}" destId="{E4A67376-0C20-4337-9069-C3026B47D73C}" srcOrd="0" destOrd="0" presId="urn:microsoft.com/office/officeart/2005/8/layout/chevron2"/>
    <dgm:cxn modelId="{A4520B87-A39E-4286-ADA6-1EFA0FF8B662}" type="presParOf" srcId="{C168620D-B200-43C7-BA4B-2701B7AF21B9}" destId="{1600511A-60DF-4798-9F1A-72AB718F5E9A}" srcOrd="5" destOrd="0" presId="urn:microsoft.com/office/officeart/2005/8/layout/chevron2"/>
    <dgm:cxn modelId="{A0F35873-30FF-4C3F-BD46-710CD8EFB230}" type="presOf" srcId="{B76A6A38-A72C-4FC5-8473-9ABFD9361052}" destId="{1600511A-60DF-4798-9F1A-72AB718F5E9A}" srcOrd="0" destOrd="0" presId="urn:microsoft.com/office/officeart/2005/8/layout/chevron2"/>
    <dgm:cxn modelId="{6466C060-44DF-481C-A344-56D10E9B6AFC}" type="presParOf" srcId="{C168620D-B200-43C7-BA4B-2701B7AF21B9}" destId="{1E0FD192-3336-4591-B3AE-48FA2136FF70}" srcOrd="6" destOrd="0" presId="urn:microsoft.com/office/officeart/2005/8/layout/chevron2"/>
    <dgm:cxn modelId="{8417DBFF-C21D-47C7-AF08-A8D32FCC0212}" type="presParOf" srcId="{1E0FD192-3336-4591-B3AE-48FA2136FF70}" destId="{A5DE4181-4D9F-4502-8AB4-CD73CC33CF50}" srcOrd="0" destOrd="6" presId="urn:microsoft.com/office/officeart/2005/8/layout/chevron2"/>
    <dgm:cxn modelId="{D800A104-3AB0-437A-BC6A-F4C25F2CDFC5}" type="presOf" srcId="{E2372FA1-D0DD-41B2-A822-E0038CD481EC}" destId="{A5DE4181-4D9F-4502-8AB4-CD73CC33CF50}" srcOrd="0" destOrd="0" presId="urn:microsoft.com/office/officeart/2005/8/layout/chevron2"/>
    <dgm:cxn modelId="{B85FA614-4941-4284-924A-F6BE5741C5B5}" type="presParOf" srcId="{1E0FD192-3336-4591-B3AE-48FA2136FF70}" destId="{8139A3B7-BF05-4EB3-A1DC-88432FFFC271}" srcOrd="1" destOrd="6" presId="urn:microsoft.com/office/officeart/2005/8/layout/chevron2"/>
    <dgm:cxn modelId="{949AF009-0492-4573-A060-36CA8D5142DC}" type="presOf" srcId="{E64321FA-4629-45AF-9B0F-33214BF9E066}" destId="{8139A3B7-BF05-4EB3-A1DC-88432FFFC271}" srcOrd="0" destOrd="0" presId="urn:microsoft.com/office/officeart/2005/8/layout/chevron2"/>
    <dgm:cxn modelId="{AB8FF748-0432-45ED-9DD9-FAB99901FE72}" type="presParOf" srcId="{C168620D-B200-43C7-BA4B-2701B7AF21B9}" destId="{4795C4D4-ADC6-4CC9-942E-CC15A5B9B5C7}" srcOrd="7" destOrd="0" presId="urn:microsoft.com/office/officeart/2005/8/layout/chevron2"/>
    <dgm:cxn modelId="{6DA64DD8-BFD9-47F5-8995-A7ED42547287}" type="presOf" srcId="{758905F5-7AC0-471D-BF53-2D1DBB27271B}" destId="{4795C4D4-ADC6-4CC9-942E-CC15A5B9B5C7}" srcOrd="0" destOrd="0" presId="urn:microsoft.com/office/officeart/2005/8/layout/chevron2"/>
    <dgm:cxn modelId="{90BB82CE-1982-4FA0-A56B-832FFA0313F3}" type="presParOf" srcId="{C168620D-B200-43C7-BA4B-2701B7AF21B9}" destId="{9D77A5AB-0A5E-4E37-B370-286D6440E663}" srcOrd="8" destOrd="0" presId="urn:microsoft.com/office/officeart/2005/8/layout/chevron2"/>
    <dgm:cxn modelId="{A3D54266-CE51-4D2B-A64E-08C8ED5E46CD}" type="presParOf" srcId="{9D77A5AB-0A5E-4E37-B370-286D6440E663}" destId="{5AB1EC3B-4625-4FF2-BB85-77763248B387}" srcOrd="0" destOrd="8" presId="urn:microsoft.com/office/officeart/2005/8/layout/chevron2"/>
    <dgm:cxn modelId="{440BC142-1EFB-43B2-B144-C09EA856E80A}" type="presOf" srcId="{05DEEDB4-A015-4F46-9465-D3D1907C0E35}" destId="{5AB1EC3B-4625-4FF2-BB85-77763248B387}" srcOrd="0" destOrd="0" presId="urn:microsoft.com/office/officeart/2005/8/layout/chevron2"/>
    <dgm:cxn modelId="{08FBBB2F-4523-4F4B-8513-EE59F0B6AD84}" type="presParOf" srcId="{9D77A5AB-0A5E-4E37-B370-286D6440E663}" destId="{38327880-7278-4BB9-B273-E927972AAA0D}" srcOrd="1" destOrd="8" presId="urn:microsoft.com/office/officeart/2005/8/layout/chevron2"/>
    <dgm:cxn modelId="{ABA3AE7D-EB7D-4EF7-8101-8B7E03C4F152}" type="presOf" srcId="{41CD38B8-24FE-4D69-80DA-A4F1B0726193}" destId="{38327880-7278-4BB9-B273-E927972AAA0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5105400"/>
        <a:chOff x="0" y="0"/>
        <a:chExt cx="8458200" cy="5105400"/>
      </a:xfrm>
    </dsp:grpSpPr>
    <dsp:sp modelId="{CD3683A4-8A98-4BA4-BC15-A65DF305332B}">
      <dsp:nvSpPr>
        <dsp:cNvPr id="3" name="Chevron 2"/>
        <dsp:cNvSpPr/>
      </dsp:nvSpPr>
      <dsp:spPr bwMode="white">
        <a:xfrm rot="5400000">
          <a:off x="-167196" y="167196"/>
          <a:ext cx="1114642" cy="780250"/>
        </a:xfrm>
        <a:prstGeom prst="chevron">
          <a:avLst/>
        </a:prstGeom>
      </dsp:spPr>
      <dsp:style>
        <a:lnRef idx="2">
          <a:schemeClr val="accent2"/>
        </a:lnRef>
        <a:fillRef idx="1">
          <a:schemeClr val="accent2"/>
        </a:fillRef>
        <a:effectRef idx="0">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50000"/>
            </a:lnSpc>
            <a:spcBef>
              <a:spcPct val="0"/>
            </a:spcBef>
            <a:spcAft>
              <a:spcPct val="35000"/>
            </a:spcAft>
          </a:pPr>
          <a:r>
            <a:rPr lang="en-US" sz="2400" b="0" smtClean="0">
              <a:latin typeface="Times New Roman" panose="02020603050405020304" pitchFamily="18" charset="0"/>
              <a:cs typeface="Times New Roman" panose="02020603050405020304" pitchFamily="18" charset="0"/>
            </a:rPr>
            <a:t>1</a:t>
          </a:r>
          <a:endParaRPr lang="en-US" sz="2400" b="0">
            <a:latin typeface="Times New Roman" panose="02020603050405020304" pitchFamily="18" charset="0"/>
            <a:cs typeface="Times New Roman" panose="02020603050405020304" pitchFamily="18" charset="0"/>
          </a:endParaRPr>
        </a:p>
      </dsp:txBody>
      <dsp:txXfrm rot="5400000">
        <a:off x="-167196" y="167196"/>
        <a:ext cx="1114642" cy="780250"/>
      </dsp:txXfrm>
    </dsp:sp>
    <dsp:sp modelId="{AC19AE7B-F55A-4D80-BD25-9A044290372D}">
      <dsp:nvSpPr>
        <dsp:cNvPr id="4" name="Round Same Side Corner Rectangle 3"/>
        <dsp:cNvSpPr/>
      </dsp:nvSpPr>
      <dsp:spPr bwMode="white">
        <a:xfrm rot="5400000">
          <a:off x="4256966" y="-3476716"/>
          <a:ext cx="724518" cy="7677950"/>
        </a:xfrm>
        <a:prstGeom prst="round2SameRect">
          <a:avLst/>
        </a:prstGeom>
      </dsp:spPr>
      <dsp:style>
        <a:lnRef idx="2">
          <a:schemeClr val="accent2"/>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50000"/>
            </a:lnSpc>
            <a:spcBef>
              <a:spcPct val="0"/>
            </a:spcBef>
            <a:spcAft>
              <a:spcPct val="15000"/>
            </a:spcAft>
            <a:buChar char="•"/>
          </a:pPr>
          <a:r>
            <a:rPr lang="en-US" sz="2400" dirty="0" err="1" smtClean="0">
              <a:solidFill>
                <a:schemeClr val="dk1"/>
              </a:solidFill>
              <a:latin typeface="Times New Roman" panose="02020603050405020304" pitchFamily="18" charset="0"/>
              <a:cs typeface="Times New Roman" panose="02020603050405020304" pitchFamily="18" charset="0"/>
              <a:sym typeface="+mn-ea"/>
            </a:rPr>
            <a:t>Nhóm công cụ chính sách về quy định pháp lý</a:t>
          </a:r>
          <a:endParaRPr lang="en-US" sz="2400" b="0">
            <a:solidFill>
              <a:schemeClr val="dk1"/>
            </a:solidFill>
            <a:latin typeface="Times New Roman" panose="02020603050405020304" pitchFamily="18" charset="0"/>
            <a:cs typeface="Times New Roman" panose="02020603050405020304" pitchFamily="18" charset="0"/>
          </a:endParaRPr>
        </a:p>
      </dsp:txBody>
      <dsp:txXfrm rot="5400000">
        <a:off x="4256966" y="-3476716"/>
        <a:ext cx="724518" cy="7677950"/>
      </dsp:txXfrm>
    </dsp:sp>
    <dsp:sp modelId="{DF07568E-9F34-4D06-A1A4-B4163D1C62EE}">
      <dsp:nvSpPr>
        <dsp:cNvPr id="5" name="Chevron 4"/>
        <dsp:cNvSpPr/>
      </dsp:nvSpPr>
      <dsp:spPr bwMode="white">
        <a:xfrm rot="5400000">
          <a:off x="-167196" y="1115451"/>
          <a:ext cx="1114642" cy="780250"/>
        </a:xfrm>
        <a:prstGeom prst="chevron">
          <a:avLst/>
        </a:prstGeom>
      </dsp:spPr>
      <dsp:style>
        <a:lnRef idx="2">
          <a:schemeClr val="accent3"/>
        </a:lnRef>
        <a:fillRef idx="1">
          <a:schemeClr val="accent3"/>
        </a:fillRef>
        <a:effectRef idx="0">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50000"/>
            </a:lnSpc>
            <a:spcBef>
              <a:spcPct val="0"/>
            </a:spcBef>
            <a:spcAft>
              <a:spcPct val="35000"/>
            </a:spcAft>
          </a:pPr>
          <a:r>
            <a:rPr lang="en-US" sz="2400" b="0" smtClean="0">
              <a:latin typeface="Times New Roman" panose="02020603050405020304" pitchFamily="18" charset="0"/>
              <a:cs typeface="Times New Roman" panose="02020603050405020304" pitchFamily="18" charset="0"/>
            </a:rPr>
            <a:t>2</a:t>
          </a:r>
          <a:endParaRPr lang="en-US" sz="2400" b="0">
            <a:latin typeface="Times New Roman" panose="02020603050405020304" pitchFamily="18" charset="0"/>
            <a:cs typeface="Times New Roman" panose="02020603050405020304" pitchFamily="18" charset="0"/>
          </a:endParaRPr>
        </a:p>
      </dsp:txBody>
      <dsp:txXfrm rot="5400000">
        <a:off x="-167196" y="1115451"/>
        <a:ext cx="1114642" cy="780250"/>
      </dsp:txXfrm>
    </dsp:sp>
    <dsp:sp modelId="{D9CC08C5-9F55-4321-ACB6-30B137DEBA29}">
      <dsp:nvSpPr>
        <dsp:cNvPr id="6" name="Round Same Side Corner Rectangle 5"/>
        <dsp:cNvSpPr/>
      </dsp:nvSpPr>
      <dsp:spPr bwMode="white">
        <a:xfrm rot="5400000">
          <a:off x="4256966" y="-2479027"/>
          <a:ext cx="724518" cy="7677950"/>
        </a:xfrm>
        <a:prstGeom prst="round2SameRect">
          <a:avLst/>
        </a:prstGeom>
      </dsp:spPr>
      <dsp:style>
        <a:lnRef idx="2">
          <a:schemeClr val="accent3"/>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50000"/>
            </a:lnSpc>
            <a:spcBef>
              <a:spcPct val="0"/>
            </a:spcBef>
            <a:spcAft>
              <a:spcPct val="15000"/>
            </a:spcAft>
            <a:buChar char="•"/>
          </a:pPr>
          <a:r>
            <a:rPr lang="en-US" sz="2400" dirty="0" err="1" smtClean="0">
              <a:solidFill>
                <a:schemeClr val="dk1"/>
              </a:solidFill>
              <a:latin typeface="Times New Roman" panose="02020603050405020304" pitchFamily="18" charset="0"/>
              <a:cs typeface="Times New Roman" panose="02020603050405020304" pitchFamily="18" charset="0"/>
              <a:sym typeface="+mn-ea"/>
            </a:rPr>
            <a:t>Nhóm công cụ chính sách tạo cơ chế thúc đẩy thị trường</a:t>
          </a:r>
          <a:r>
            <a:rPr lang="en-US" sz="2400" smtClean="0">
              <a:solidFill>
                <a:schemeClr val="dk1"/>
              </a:solidFill>
              <a:latin typeface="Times New Roman" panose="02020603050405020304" pitchFamily="18" charset="0"/>
              <a:cs typeface="Times New Roman" panose="02020603050405020304" pitchFamily="18" charset="0"/>
            </a:rPr>
            <a:t> </a:t>
          </a:r>
          <a:endParaRPr lang="en-US" sz="2400" b="0">
            <a:solidFill>
              <a:schemeClr val="dk1"/>
            </a:solidFill>
            <a:latin typeface="Times New Roman" panose="02020603050405020304" pitchFamily="18" charset="0"/>
            <a:cs typeface="Times New Roman" panose="02020603050405020304" pitchFamily="18" charset="0"/>
          </a:endParaRPr>
        </a:p>
      </dsp:txBody>
      <dsp:txXfrm rot="5400000">
        <a:off x="4256966" y="-2479027"/>
        <a:ext cx="724518" cy="7677950"/>
      </dsp:txXfrm>
    </dsp:sp>
    <dsp:sp modelId="{9DD34CD0-C48F-4AFA-AF79-76E05AAB1F4E}">
      <dsp:nvSpPr>
        <dsp:cNvPr id="7" name="Chevron 6"/>
        <dsp:cNvSpPr/>
      </dsp:nvSpPr>
      <dsp:spPr bwMode="white">
        <a:xfrm rot="5400000">
          <a:off x="-167196" y="2000718"/>
          <a:ext cx="1114642" cy="780250"/>
        </a:xfrm>
        <a:prstGeom prst="chevron">
          <a:avLst/>
        </a:prstGeom>
      </dsp:spPr>
      <dsp:style>
        <a:lnRef idx="2">
          <a:schemeClr val="accent4"/>
        </a:lnRef>
        <a:fillRef idx="1">
          <a:schemeClr val="accent4"/>
        </a:fillRef>
        <a:effectRef idx="0">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50000"/>
            </a:lnSpc>
            <a:spcBef>
              <a:spcPct val="0"/>
            </a:spcBef>
            <a:spcAft>
              <a:spcPct val="35000"/>
            </a:spcAft>
          </a:pPr>
          <a:r>
            <a:rPr lang="en-US" sz="2400" b="0" smtClean="0">
              <a:latin typeface="Times New Roman" panose="02020603050405020304" pitchFamily="18" charset="0"/>
              <a:cs typeface="Times New Roman" panose="02020603050405020304" pitchFamily="18" charset="0"/>
            </a:rPr>
            <a:t>3</a:t>
          </a:r>
          <a:endParaRPr lang="en-US" sz="2400" b="0">
            <a:latin typeface="Times New Roman" panose="02020603050405020304" pitchFamily="18" charset="0"/>
            <a:cs typeface="Times New Roman" panose="02020603050405020304" pitchFamily="18" charset="0"/>
          </a:endParaRPr>
        </a:p>
      </dsp:txBody>
      <dsp:txXfrm rot="5400000">
        <a:off x="-167196" y="2000718"/>
        <a:ext cx="1114642" cy="780250"/>
      </dsp:txXfrm>
    </dsp:sp>
    <dsp:sp modelId="{E4A67376-0C20-4337-9069-C3026B47D73C}">
      <dsp:nvSpPr>
        <dsp:cNvPr id="8" name="Round Same Side Corner Rectangle 7"/>
        <dsp:cNvSpPr/>
      </dsp:nvSpPr>
      <dsp:spPr bwMode="white">
        <a:xfrm rot="5400000">
          <a:off x="4247062" y="-1578312"/>
          <a:ext cx="724518" cy="7677950"/>
        </a:xfrm>
        <a:prstGeom prst="round2SameRect">
          <a:avLst/>
        </a:prstGeom>
      </dsp:spPr>
      <dsp:style>
        <a:lnRef idx="2">
          <a:schemeClr val="accent4"/>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50000"/>
            </a:lnSpc>
            <a:spcBef>
              <a:spcPct val="0"/>
            </a:spcBef>
            <a:spcAft>
              <a:spcPct val="15000"/>
            </a:spcAft>
            <a:buChar char="•"/>
          </a:pPr>
          <a:r>
            <a:rPr lang="en-US" sz="2400" dirty="0" err="1" smtClean="0">
              <a:solidFill>
                <a:schemeClr val="dk1"/>
              </a:solidFill>
              <a:latin typeface="Times New Roman" panose="02020603050405020304" pitchFamily="18" charset="0"/>
              <a:cs typeface="Times New Roman" panose="02020603050405020304" pitchFamily="18" charset="0"/>
              <a:sym typeface="+mn-ea"/>
            </a:rPr>
            <a:t>Nhóm công cụ chính sách điều tiết bằng thuế và trợ cấp</a:t>
          </a:r>
          <a:endParaRPr lang="en-US" sz="2400" b="0">
            <a:solidFill>
              <a:schemeClr val="dk1"/>
            </a:solidFill>
            <a:latin typeface="Times New Roman" panose="02020603050405020304" pitchFamily="18" charset="0"/>
            <a:cs typeface="Times New Roman" panose="02020603050405020304" pitchFamily="18" charset="0"/>
          </a:endParaRPr>
        </a:p>
      </dsp:txBody>
      <dsp:txXfrm rot="5400000">
        <a:off x="4247062" y="-1578312"/>
        <a:ext cx="724518" cy="7677950"/>
      </dsp:txXfrm>
    </dsp:sp>
    <dsp:sp modelId="{A5DE4181-4D9F-4502-8AB4-CD73CC33CF50}">
      <dsp:nvSpPr>
        <dsp:cNvPr id="9" name="Chevron 8"/>
        <dsp:cNvSpPr/>
      </dsp:nvSpPr>
      <dsp:spPr bwMode="white">
        <a:xfrm rot="5400000">
          <a:off x="-167196" y="2931886"/>
          <a:ext cx="1114642" cy="780250"/>
        </a:xfrm>
        <a:prstGeom prst="chevron">
          <a:avLst/>
        </a:prstGeom>
      </dsp:spPr>
      <dsp:style>
        <a:lnRef idx="2">
          <a:schemeClr val="accent5"/>
        </a:lnRef>
        <a:fillRef idx="1">
          <a:schemeClr val="accent5"/>
        </a:fillRef>
        <a:effectRef idx="0">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50000"/>
            </a:lnSpc>
            <a:spcBef>
              <a:spcPct val="0"/>
            </a:spcBef>
            <a:spcAft>
              <a:spcPct val="35000"/>
            </a:spcAft>
          </a:pPr>
          <a:r>
            <a:rPr lang="en-US" sz="2400" b="0" smtClean="0">
              <a:latin typeface="Times New Roman" panose="02020603050405020304" pitchFamily="18" charset="0"/>
              <a:cs typeface="Times New Roman" panose="02020603050405020304" pitchFamily="18" charset="0"/>
            </a:rPr>
            <a:t>4</a:t>
          </a:r>
          <a:endParaRPr lang="en-US" sz="2400" b="0">
            <a:latin typeface="Times New Roman" panose="02020603050405020304" pitchFamily="18" charset="0"/>
            <a:cs typeface="Times New Roman" panose="02020603050405020304" pitchFamily="18" charset="0"/>
          </a:endParaRPr>
        </a:p>
      </dsp:txBody>
      <dsp:txXfrm rot="5400000">
        <a:off x="-167196" y="2931886"/>
        <a:ext cx="1114642" cy="780250"/>
      </dsp:txXfrm>
    </dsp:sp>
    <dsp:sp modelId="{8139A3B7-BF05-4EB3-A1DC-88432FFFC271}">
      <dsp:nvSpPr>
        <dsp:cNvPr id="10" name="Round Same Side Corner Rectangle 9"/>
        <dsp:cNvSpPr/>
      </dsp:nvSpPr>
      <dsp:spPr bwMode="white">
        <a:xfrm rot="5400000">
          <a:off x="4256966" y="-579578"/>
          <a:ext cx="724518" cy="7677950"/>
        </a:xfrm>
        <a:prstGeom prst="round2SameRect">
          <a:avLst/>
        </a:prstGeom>
      </dsp:spPr>
      <dsp:style>
        <a:lnRef idx="2">
          <a:schemeClr val="accent5"/>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00000"/>
            </a:lnSpc>
            <a:spcBef>
              <a:spcPct val="0"/>
            </a:spcBef>
            <a:spcAft>
              <a:spcPct val="15000"/>
            </a:spcAft>
            <a:buChar char="•"/>
          </a:pPr>
          <a:r>
            <a:rPr lang="en-US" sz="2400" dirty="0" err="1" smtClean="0">
              <a:solidFill>
                <a:schemeClr val="dk1"/>
              </a:solidFill>
              <a:latin typeface="Times New Roman" panose="02020603050405020304" pitchFamily="18" charset="0"/>
              <a:cs typeface="Times New Roman" panose="02020603050405020304" pitchFamily="18" charset="0"/>
              <a:sym typeface="+mn-ea"/>
            </a:rPr>
            <a:t>Nhóm công cụ chính sách sử dụng khu vực kinh tế nhà nước tham gia cung ứng hàng hóa dịch vụ</a:t>
          </a:r>
          <a:endParaRPr lang="en-US" sz="2400" b="0">
            <a:solidFill>
              <a:schemeClr val="dk1"/>
            </a:solidFill>
            <a:latin typeface="Times New Roman" panose="02020603050405020304" pitchFamily="18" charset="0"/>
            <a:cs typeface="Times New Roman" panose="02020603050405020304" pitchFamily="18" charset="0"/>
          </a:endParaRPr>
        </a:p>
      </dsp:txBody>
      <dsp:txXfrm rot="5400000">
        <a:off x="4256966" y="-579578"/>
        <a:ext cx="724518" cy="7677950"/>
      </dsp:txXfrm>
    </dsp:sp>
    <dsp:sp modelId="{5AB1EC3B-4625-4FF2-BB85-77763248B387}">
      <dsp:nvSpPr>
        <dsp:cNvPr id="11" name="Chevron 10"/>
        <dsp:cNvSpPr/>
      </dsp:nvSpPr>
      <dsp:spPr bwMode="white">
        <a:xfrm rot="5400000">
          <a:off x="-167196" y="3925919"/>
          <a:ext cx="1114642" cy="780250"/>
        </a:xfrm>
        <a:prstGeom prst="chevron">
          <a:avLst/>
        </a:prstGeom>
      </dsp:spPr>
      <dsp:style>
        <a:lnRef idx="2">
          <a:schemeClr val="accent6"/>
        </a:lnRef>
        <a:fillRef idx="1">
          <a:schemeClr val="accent6"/>
        </a:fillRef>
        <a:effectRef idx="0">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50000"/>
            </a:lnSpc>
            <a:spcBef>
              <a:spcPct val="0"/>
            </a:spcBef>
            <a:spcAft>
              <a:spcPct val="35000"/>
            </a:spcAft>
          </a:pPr>
          <a:r>
            <a:rPr lang="en-US" sz="2400" b="0" smtClean="0">
              <a:latin typeface="Times New Roman" panose="02020603050405020304" pitchFamily="18" charset="0"/>
              <a:cs typeface="Times New Roman" panose="02020603050405020304" pitchFamily="18" charset="0"/>
            </a:rPr>
            <a:t>5</a:t>
          </a:r>
          <a:endParaRPr lang="en-US" sz="2400" b="0">
            <a:latin typeface="Times New Roman" panose="02020603050405020304" pitchFamily="18" charset="0"/>
            <a:cs typeface="Times New Roman" panose="02020603050405020304" pitchFamily="18" charset="0"/>
          </a:endParaRPr>
        </a:p>
      </dsp:txBody>
      <dsp:txXfrm rot="5400000">
        <a:off x="-167196" y="3925919"/>
        <a:ext cx="1114642" cy="780250"/>
      </dsp:txXfrm>
    </dsp:sp>
    <dsp:sp modelId="{38327880-7278-4BB9-B273-E927972AAA0D}">
      <dsp:nvSpPr>
        <dsp:cNvPr id="12" name="Round Same Side Corner Rectangle 11"/>
        <dsp:cNvSpPr/>
      </dsp:nvSpPr>
      <dsp:spPr bwMode="white">
        <a:xfrm rot="5400000">
          <a:off x="4256966" y="414996"/>
          <a:ext cx="724518" cy="7677950"/>
        </a:xfrm>
        <a:prstGeom prst="round2SameRect">
          <a:avLst/>
        </a:prstGeom>
      </dsp:spPr>
      <dsp:style>
        <a:lnRef idx="2">
          <a:schemeClr val="accent6"/>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00000"/>
            </a:lnSpc>
            <a:spcBef>
              <a:spcPct val="0"/>
            </a:spcBef>
            <a:spcAft>
              <a:spcPct val="15000"/>
            </a:spcAft>
            <a:buChar char="•"/>
          </a:pPr>
          <a:r>
            <a:rPr lang="en-US" sz="2400" dirty="0" err="1" smtClean="0">
              <a:solidFill>
                <a:schemeClr val="dk1"/>
              </a:solidFill>
              <a:latin typeface="Times New Roman" panose="02020603050405020304" pitchFamily="18" charset="0"/>
              <a:cs typeface="Times New Roman" panose="02020603050405020304" pitchFamily="18" charset="0"/>
              <a:sym typeface="+mn-ea"/>
            </a:rPr>
            <a:t>Nhóm công cụ chính sách về bảo hiểm và giảm nhẹ nguy cơ tổn thương</a:t>
          </a:r>
          <a:endParaRPr lang="en-US" sz="2400" b="0">
            <a:solidFill>
              <a:schemeClr val="dk1"/>
            </a:solidFill>
            <a:latin typeface="Times New Roman" panose="02020603050405020304" pitchFamily="18" charset="0"/>
            <a:cs typeface="Times New Roman" panose="02020603050405020304" pitchFamily="18" charset="0"/>
          </a:endParaRPr>
        </a:p>
      </dsp:txBody>
      <dsp:txXfrm rot="5400000">
        <a:off x="4256966" y="414996"/>
        <a:ext cx="724518" cy="76779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B0275C6E-8EC8-4C31-94F9-07C0A9E34DDB}"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C30864AF-7DE4-49E3-8124-FF4A7108FB3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275C6E-8EC8-4C31-94F9-07C0A9E34D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864AF-7DE4-49E3-8124-FF4A7108FB3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275C6E-8EC8-4C31-94F9-07C0A9E34D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864AF-7DE4-49E3-8124-FF4A7108FB3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275C6E-8EC8-4C31-94F9-07C0A9E34D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864AF-7DE4-49E3-8124-FF4A7108FB37}"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0275C6E-8EC8-4C31-94F9-07C0A9E34D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864AF-7DE4-49E3-8124-FF4A7108FB37}"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275C6E-8EC8-4C31-94F9-07C0A9E34D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864AF-7DE4-49E3-8124-FF4A7108FB37}"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275C6E-8EC8-4C31-94F9-07C0A9E34DD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864AF-7DE4-49E3-8124-FF4A7108FB37}"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275C6E-8EC8-4C31-94F9-07C0A9E34DD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864AF-7DE4-49E3-8124-FF4A7108FB37}"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75C6E-8EC8-4C31-94F9-07C0A9E34DD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864AF-7DE4-49E3-8124-FF4A7108FB3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0275C6E-8EC8-4C31-94F9-07C0A9E34D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864AF-7DE4-49E3-8124-FF4A7108FB37}"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B0275C6E-8EC8-4C31-94F9-07C0A9E34DDB}"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30864AF-7DE4-49E3-8124-FF4A7108FB37}"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B0275C6E-8EC8-4C31-94F9-07C0A9E34DDB}"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30864AF-7DE4-49E3-8124-FF4A7108FB3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229600" cy="4799965"/>
          </a:xfrm>
          <a:prstGeom prst="rect">
            <a:avLst/>
          </a:prstGeom>
          <a:noFill/>
        </p:spPr>
        <p:txBody>
          <a:bodyPr wrap="square" rtlCol="0">
            <a:spAutoFit/>
          </a:bodyPr>
          <a:lstStyle/>
          <a:p>
            <a:pPr algn="ctr">
              <a:lnSpc>
                <a:spcPct val="150000"/>
              </a:lnSpc>
            </a:pPr>
            <a:r>
              <a:rPr lang="en-US" sz="4400" b="1">
                <a:solidFill>
                  <a:srgbClr val="FF0000"/>
                </a:solidFill>
                <a:latin typeface="Times New Roman" panose="02020603050405020304" pitchFamily="18" charset="0"/>
                <a:cs typeface="Times New Roman" panose="02020603050405020304" pitchFamily="18" charset="0"/>
              </a:rPr>
              <a:t>CHƯƠNG VI: </a:t>
            </a:r>
            <a:endParaRPr lang="en-US" sz="4400" b="1">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sz="4000" b="1">
                <a:solidFill>
                  <a:srgbClr val="FF0000"/>
                </a:solidFill>
                <a:latin typeface="Times New Roman" panose="02020603050405020304" pitchFamily="18" charset="0"/>
                <a:cs typeface="Times New Roman" panose="02020603050405020304" pitchFamily="18" charset="0"/>
              </a:rPr>
              <a:t>CÁC CÔNG CỤ CHÍNH SÁCH CAN THIỆP CHỦ YẾU CỦA CHÍNH PHỦ TRONG NỀN KINH TẾ THỊ TRƯỜNG</a:t>
            </a:r>
            <a:endParaRPr lang="en-US" sz="4000"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 name="Group 31"/>
          <p:cNvGrpSpPr/>
          <p:nvPr/>
        </p:nvGrpSpPr>
        <p:grpSpPr>
          <a:xfrm>
            <a:off x="1304290" y="690245"/>
            <a:ext cx="6808470" cy="5631180"/>
            <a:chOff x="2054" y="1087"/>
            <a:chExt cx="10722" cy="8868"/>
          </a:xfrm>
        </p:grpSpPr>
        <p:grpSp>
          <p:nvGrpSpPr>
            <p:cNvPr id="30" name="Group 29"/>
            <p:cNvGrpSpPr/>
            <p:nvPr/>
          </p:nvGrpSpPr>
          <p:grpSpPr>
            <a:xfrm>
              <a:off x="2054" y="1087"/>
              <a:ext cx="10722" cy="8869"/>
              <a:chOff x="2054" y="1087"/>
              <a:chExt cx="10722" cy="8869"/>
            </a:xfrm>
          </p:grpSpPr>
          <p:grpSp>
            <p:nvGrpSpPr>
              <p:cNvPr id="3" name="Group 2"/>
              <p:cNvGrpSpPr/>
              <p:nvPr/>
            </p:nvGrpSpPr>
            <p:grpSpPr>
              <a:xfrm>
                <a:off x="2054" y="1087"/>
                <a:ext cx="10722" cy="8869"/>
                <a:chOff x="187325" y="1676400"/>
                <a:chExt cx="5252869" cy="5156972"/>
              </a:xfrm>
            </p:grpSpPr>
            <p:sp>
              <p:nvSpPr>
                <p:cNvPr id="4" name="Line 16"/>
                <p:cNvSpPr>
                  <a:spLocks noChangeShapeType="1"/>
                </p:cNvSpPr>
                <p:nvPr/>
              </p:nvSpPr>
              <p:spPr bwMode="auto">
                <a:xfrm>
                  <a:off x="762000" y="1676400"/>
                  <a:ext cx="38100" cy="4610100"/>
                </a:xfrm>
                <a:prstGeom prst="line">
                  <a:avLst/>
                </a:prstGeom>
                <a:noFill/>
                <a:ln w="47625">
                  <a:solidFill>
                    <a:srgbClr val="000000"/>
                  </a:solidFill>
                  <a:round/>
                  <a:headEnd type="triangle"/>
                  <a:tailEnd type="none"/>
                </a:ln>
              </p:spPr>
              <p:txBody>
                <a:bodyPr wrap="none" anchor="ctr"/>
                <a:p>
                  <a:endParaRPr lang="en-US"/>
                </a:p>
              </p:txBody>
            </p:sp>
            <p:sp>
              <p:nvSpPr>
                <p:cNvPr id="5" name="Line 17"/>
                <p:cNvSpPr>
                  <a:spLocks noChangeShapeType="1"/>
                </p:cNvSpPr>
                <p:nvPr/>
              </p:nvSpPr>
              <p:spPr bwMode="auto">
                <a:xfrm>
                  <a:off x="793750" y="6276975"/>
                  <a:ext cx="4276725" cy="0"/>
                </a:xfrm>
                <a:prstGeom prst="line">
                  <a:avLst/>
                </a:prstGeom>
                <a:noFill/>
                <a:ln w="47625">
                  <a:solidFill>
                    <a:srgbClr val="000000"/>
                  </a:solidFill>
                  <a:round/>
                  <a:tailEnd type="triangle"/>
                </a:ln>
              </p:spPr>
              <p:txBody>
                <a:bodyPr wrap="none" anchor="ctr"/>
                <a:p>
                  <a:endParaRPr lang="en-US"/>
                </a:p>
              </p:txBody>
            </p:sp>
            <p:sp>
              <p:nvSpPr>
                <p:cNvPr id="6" name="Rectangle 18"/>
                <p:cNvSpPr>
                  <a:spLocks noChangeArrowheads="1"/>
                </p:cNvSpPr>
                <p:nvPr/>
              </p:nvSpPr>
              <p:spPr bwMode="auto">
                <a:xfrm>
                  <a:off x="5114925" y="6153150"/>
                  <a:ext cx="325269"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7" name="Rectangle 19"/>
                <p:cNvSpPr>
                  <a:spLocks noChangeArrowheads="1"/>
                </p:cNvSpPr>
                <p:nvPr/>
              </p:nvSpPr>
              <p:spPr bwMode="auto">
                <a:xfrm>
                  <a:off x="422487" y="1809527"/>
                  <a:ext cx="285693"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8" name="Line 20"/>
                <p:cNvSpPr>
                  <a:spLocks noChangeShapeType="1"/>
                </p:cNvSpPr>
                <p:nvPr/>
              </p:nvSpPr>
              <p:spPr bwMode="auto">
                <a:xfrm flipV="1">
                  <a:off x="827088" y="3024188"/>
                  <a:ext cx="4062412" cy="3211512"/>
                </a:xfrm>
                <a:prstGeom prst="line">
                  <a:avLst/>
                </a:prstGeom>
                <a:noFill/>
                <a:ln w="50800">
                  <a:solidFill>
                    <a:srgbClr val="993300"/>
                  </a:solidFill>
                  <a:round/>
                </a:ln>
              </p:spPr>
              <p:txBody>
                <a:bodyPr wrap="none" anchor="ctr"/>
                <a:p>
                  <a:endParaRPr lang="en-US"/>
                </a:p>
              </p:txBody>
            </p:sp>
            <p:sp>
              <p:nvSpPr>
                <p:cNvPr id="9" name="Rectangle 21"/>
                <p:cNvSpPr>
                  <a:spLocks noChangeArrowheads="1"/>
                </p:cNvSpPr>
                <p:nvPr/>
              </p:nvSpPr>
              <p:spPr bwMode="auto">
                <a:xfrm>
                  <a:off x="4960938" y="2709863"/>
                  <a:ext cx="273325"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0" name="Line 22"/>
                <p:cNvSpPr>
                  <a:spLocks noChangeShapeType="1"/>
                </p:cNvSpPr>
                <p:nvPr/>
              </p:nvSpPr>
              <p:spPr bwMode="auto">
                <a:xfrm>
                  <a:off x="762001" y="2116568"/>
                  <a:ext cx="3746420" cy="3725437"/>
                </a:xfrm>
                <a:prstGeom prst="line">
                  <a:avLst/>
                </a:prstGeom>
                <a:noFill/>
                <a:ln w="50800">
                  <a:solidFill>
                    <a:srgbClr val="0033CC"/>
                  </a:solidFill>
                  <a:round/>
                </a:ln>
              </p:spPr>
              <p:txBody>
                <a:bodyPr wrap="none" anchor="ctr"/>
                <a:p>
                  <a:endParaRPr lang="en-US"/>
                </a:p>
              </p:txBody>
            </p:sp>
            <p:sp>
              <p:nvSpPr>
                <p:cNvPr id="11" name="Rectangle 23"/>
                <p:cNvSpPr>
                  <a:spLocks noChangeArrowheads="1"/>
                </p:cNvSpPr>
                <p:nvPr/>
              </p:nvSpPr>
              <p:spPr bwMode="auto">
                <a:xfrm>
                  <a:off x="4471988" y="5640388"/>
                  <a:ext cx="312902"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12" name="Rectangle 24"/>
                <p:cNvSpPr>
                  <a:spLocks noChangeArrowheads="1"/>
                </p:cNvSpPr>
                <p:nvPr/>
              </p:nvSpPr>
              <p:spPr bwMode="auto">
                <a:xfrm>
                  <a:off x="344488" y="4268788"/>
                  <a:ext cx="364846"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a:off x="814388" y="4419600"/>
                  <a:ext cx="2182812" cy="0"/>
                </a:xfrm>
                <a:prstGeom prst="line">
                  <a:avLst/>
                </a:prstGeom>
                <a:noFill/>
                <a:ln w="25400">
                  <a:solidFill>
                    <a:schemeClr val="tx1"/>
                  </a:solidFill>
                  <a:prstDash val="dash"/>
                  <a:round/>
                </a:ln>
              </p:spPr>
              <p:txBody>
                <a:bodyPr wrap="none" anchor="ctr"/>
                <a:p>
                  <a:endParaRPr lang="en-US"/>
                </a:p>
              </p:txBody>
            </p:sp>
            <p:sp>
              <p:nvSpPr>
                <p:cNvPr id="14" name="Line 26"/>
                <p:cNvSpPr>
                  <a:spLocks noChangeShapeType="1"/>
                </p:cNvSpPr>
                <p:nvPr/>
              </p:nvSpPr>
              <p:spPr bwMode="auto">
                <a:xfrm>
                  <a:off x="3086100" y="4433888"/>
                  <a:ext cx="0" cy="1878012"/>
                </a:xfrm>
                <a:prstGeom prst="line">
                  <a:avLst/>
                </a:prstGeom>
                <a:noFill/>
                <a:ln w="25400">
                  <a:solidFill>
                    <a:schemeClr val="tx1"/>
                  </a:solidFill>
                  <a:prstDash val="dash"/>
                  <a:round/>
                </a:ln>
              </p:spPr>
              <p:txBody>
                <a:bodyPr wrap="none" anchor="ctr"/>
                <a:p>
                  <a:endParaRPr lang="en-US"/>
                </a:p>
              </p:txBody>
            </p:sp>
            <p:sp>
              <p:nvSpPr>
                <p:cNvPr id="15" name="Oval 27"/>
                <p:cNvSpPr>
                  <a:spLocks noChangeArrowheads="1"/>
                </p:cNvSpPr>
                <p:nvPr/>
              </p:nvSpPr>
              <p:spPr bwMode="auto">
                <a:xfrm>
                  <a:off x="3009900" y="4343400"/>
                  <a:ext cx="152400" cy="152400"/>
                </a:xfrm>
                <a:prstGeom prst="ellipse">
                  <a:avLst/>
                </a:prstGeom>
                <a:solidFill>
                  <a:srgbClr val="FF0000"/>
                </a:solidFill>
                <a:ln w="12700">
                  <a:solidFill>
                    <a:srgbClr val="FF0000"/>
                  </a:solidFill>
                  <a:round/>
                </a:ln>
              </p:spPr>
              <p:txBody>
                <a:bodyPr wrap="none" anchor="ctr"/>
                <a:p>
                  <a:endParaRPr lang="en-US"/>
                </a:p>
              </p:txBody>
            </p:sp>
            <p:sp>
              <p:nvSpPr>
                <p:cNvPr id="16" name="Rectangle 28"/>
                <p:cNvSpPr>
                  <a:spLocks noChangeArrowheads="1"/>
                </p:cNvSpPr>
                <p:nvPr/>
              </p:nvSpPr>
              <p:spPr bwMode="auto">
                <a:xfrm>
                  <a:off x="2841466"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17" name="Line 29"/>
                <p:cNvSpPr>
                  <a:spLocks noChangeShapeType="1"/>
                </p:cNvSpPr>
                <p:nvPr/>
              </p:nvSpPr>
              <p:spPr bwMode="auto">
                <a:xfrm>
                  <a:off x="814388" y="5257800"/>
                  <a:ext cx="3021012" cy="0"/>
                </a:xfrm>
                <a:prstGeom prst="line">
                  <a:avLst/>
                </a:prstGeom>
                <a:noFill/>
                <a:ln w="25400">
                  <a:solidFill>
                    <a:schemeClr val="tx1"/>
                  </a:solidFill>
                  <a:prstDash val="dash"/>
                  <a:round/>
                </a:ln>
              </p:spPr>
              <p:txBody>
                <a:bodyPr wrap="none" anchor="ctr"/>
                <a:p>
                  <a:endParaRPr lang="en-US"/>
                </a:p>
              </p:txBody>
            </p:sp>
            <p:sp>
              <p:nvSpPr>
                <p:cNvPr id="18" name="Rectangle 30"/>
                <p:cNvSpPr>
                  <a:spLocks noChangeArrowheads="1"/>
                </p:cNvSpPr>
                <p:nvPr/>
              </p:nvSpPr>
              <p:spPr bwMode="auto">
                <a:xfrm>
                  <a:off x="187325" y="5030788"/>
                  <a:ext cx="576331"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max</a:t>
                  </a:r>
                  <a:endParaRPr lang="en-US" sz="2400" b="1" baseline="-25000">
                    <a:latin typeface="Times New Roman" panose="02020603050405020304" pitchFamily="18" charset="0"/>
                    <a:cs typeface="Times New Roman" panose="02020603050405020304" pitchFamily="18" charset="0"/>
                  </a:endParaRPr>
                </a:p>
              </p:txBody>
            </p:sp>
            <p:sp>
              <p:nvSpPr>
                <p:cNvPr id="19" name="Oval 31"/>
                <p:cNvSpPr>
                  <a:spLocks noChangeArrowheads="1"/>
                </p:cNvSpPr>
                <p:nvPr/>
              </p:nvSpPr>
              <p:spPr bwMode="auto">
                <a:xfrm>
                  <a:off x="1943100" y="5181600"/>
                  <a:ext cx="152400" cy="152400"/>
                </a:xfrm>
                <a:prstGeom prst="ellipse">
                  <a:avLst/>
                </a:prstGeom>
                <a:solidFill>
                  <a:srgbClr val="FF0000"/>
                </a:solidFill>
                <a:ln w="12700">
                  <a:solidFill>
                    <a:srgbClr val="FF0000"/>
                  </a:solidFill>
                  <a:round/>
                </a:ln>
              </p:spPr>
              <p:txBody>
                <a:bodyPr wrap="none" anchor="ctr"/>
                <a:p>
                  <a:endParaRPr lang="en-US"/>
                </a:p>
              </p:txBody>
            </p:sp>
            <p:sp>
              <p:nvSpPr>
                <p:cNvPr id="20" name="Oval 32"/>
                <p:cNvSpPr>
                  <a:spLocks noChangeArrowheads="1"/>
                </p:cNvSpPr>
                <p:nvPr/>
              </p:nvSpPr>
              <p:spPr bwMode="auto">
                <a:xfrm>
                  <a:off x="3848100" y="5181600"/>
                  <a:ext cx="152400" cy="152400"/>
                </a:xfrm>
                <a:prstGeom prst="ellipse">
                  <a:avLst/>
                </a:prstGeom>
                <a:solidFill>
                  <a:srgbClr val="FF0000"/>
                </a:solidFill>
                <a:ln w="12700">
                  <a:solidFill>
                    <a:srgbClr val="FF0000"/>
                  </a:solidFill>
                  <a:round/>
                </a:ln>
              </p:spPr>
              <p:txBody>
                <a:bodyPr wrap="none" anchor="ctr"/>
                <a:p>
                  <a:endParaRPr lang="en-US"/>
                </a:p>
              </p:txBody>
            </p:sp>
            <p:sp>
              <p:nvSpPr>
                <p:cNvPr id="21" name="Rectangle 33"/>
                <p:cNvSpPr>
                  <a:spLocks noChangeArrowheads="1"/>
                </p:cNvSpPr>
                <p:nvPr/>
              </p:nvSpPr>
              <p:spPr bwMode="auto">
                <a:xfrm>
                  <a:off x="1774667"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1</a:t>
                  </a:r>
                  <a:endParaRPr lang="en-US" sz="2400" b="1" baseline="-25000">
                    <a:latin typeface="Times New Roman" panose="02020603050405020304" pitchFamily="18" charset="0"/>
                    <a:cs typeface="Times New Roman" panose="02020603050405020304" pitchFamily="18" charset="0"/>
                  </a:endParaRPr>
                </a:p>
              </p:txBody>
            </p:sp>
            <p:sp>
              <p:nvSpPr>
                <p:cNvPr id="22" name="Rectangle 34"/>
                <p:cNvSpPr>
                  <a:spLocks noChangeArrowheads="1"/>
                </p:cNvSpPr>
                <p:nvPr/>
              </p:nvSpPr>
              <p:spPr bwMode="auto">
                <a:xfrm>
                  <a:off x="3755866"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2</a:t>
                  </a:r>
                  <a:endParaRPr lang="en-US" sz="2400" b="1" baseline="-25000">
                    <a:latin typeface="Times New Roman" panose="02020603050405020304" pitchFamily="18" charset="0"/>
                    <a:cs typeface="Times New Roman" panose="02020603050405020304" pitchFamily="18" charset="0"/>
                  </a:endParaRPr>
                </a:p>
              </p:txBody>
            </p:sp>
            <p:sp>
              <p:nvSpPr>
                <p:cNvPr id="23" name="Line 35"/>
                <p:cNvSpPr>
                  <a:spLocks noChangeShapeType="1"/>
                </p:cNvSpPr>
                <p:nvPr/>
              </p:nvSpPr>
              <p:spPr bwMode="auto">
                <a:xfrm>
                  <a:off x="1981200" y="5181600"/>
                  <a:ext cx="0" cy="1092200"/>
                </a:xfrm>
                <a:prstGeom prst="line">
                  <a:avLst/>
                </a:prstGeom>
                <a:noFill/>
                <a:ln w="25400">
                  <a:solidFill>
                    <a:schemeClr val="tx1"/>
                  </a:solidFill>
                  <a:prstDash val="dash"/>
                  <a:round/>
                </a:ln>
              </p:spPr>
              <p:txBody>
                <a:bodyPr wrap="none" anchor="ctr"/>
                <a:p>
                  <a:endParaRPr lang="en-US"/>
                </a:p>
              </p:txBody>
            </p:sp>
            <p:sp>
              <p:nvSpPr>
                <p:cNvPr id="24" name="Line 36"/>
                <p:cNvSpPr>
                  <a:spLocks noChangeShapeType="1"/>
                </p:cNvSpPr>
                <p:nvPr/>
              </p:nvSpPr>
              <p:spPr bwMode="auto">
                <a:xfrm>
                  <a:off x="3924300" y="5272088"/>
                  <a:ext cx="0" cy="1039812"/>
                </a:xfrm>
                <a:prstGeom prst="line">
                  <a:avLst/>
                </a:prstGeom>
                <a:noFill/>
                <a:ln w="25400">
                  <a:solidFill>
                    <a:schemeClr val="tx1"/>
                  </a:solidFill>
                  <a:prstDash val="dash"/>
                  <a:round/>
                </a:ln>
              </p:spPr>
              <p:txBody>
                <a:bodyPr wrap="none" anchor="ctr"/>
                <a:p>
                  <a:endParaRPr lang="en-US"/>
                </a:p>
              </p:txBody>
            </p:sp>
            <p:sp>
              <p:nvSpPr>
                <p:cNvPr id="25" name="Text Box 40"/>
                <p:cNvSpPr txBox="1">
                  <a:spLocks noChangeArrowheads="1"/>
                </p:cNvSpPr>
                <p:nvPr/>
              </p:nvSpPr>
              <p:spPr bwMode="auto">
                <a:xfrm>
                  <a:off x="2186199" y="5507635"/>
                  <a:ext cx="1524000" cy="422742"/>
                </a:xfrm>
                <a:prstGeom prst="rect">
                  <a:avLst/>
                </a:prstGeom>
                <a:noFill/>
                <a:ln w="12700">
                  <a:noFill/>
                  <a:miter lim="800000"/>
                </a:ln>
              </p:spPr>
              <p:txBody>
                <a:bodyPr>
                  <a:spAutoFit/>
                </a:bodyPr>
                <a:p>
                  <a:pPr algn="ctr">
                    <a:spcBef>
                      <a:spcPct val="50000"/>
                    </a:spcBef>
                  </a:pPr>
                  <a:r>
                    <a:rPr lang="en-US" sz="2400" b="1" smtClean="0">
                      <a:latin typeface="Times New Roman" panose="02020603050405020304" pitchFamily="18" charset="0"/>
                      <a:cs typeface="Times New Roman" panose="02020603050405020304" pitchFamily="18" charset="0"/>
                    </a:rPr>
                    <a:t>Thiếu hụt</a:t>
                  </a:r>
                  <a:endParaRPr lang="en-US" sz="2400" b="1">
                    <a:latin typeface="Times New Roman" panose="02020603050405020304" pitchFamily="18" charset="0"/>
                    <a:cs typeface="Times New Roman" panose="02020603050405020304" pitchFamily="18" charset="0"/>
                  </a:endParaRPr>
                </a:p>
              </p:txBody>
            </p:sp>
            <p:sp>
              <p:nvSpPr>
                <p:cNvPr id="26" name="Line 41"/>
                <p:cNvSpPr>
                  <a:spLocks noChangeShapeType="1"/>
                </p:cNvSpPr>
                <p:nvPr/>
              </p:nvSpPr>
              <p:spPr bwMode="auto">
                <a:xfrm>
                  <a:off x="2127409" y="5234957"/>
                  <a:ext cx="1714500" cy="0"/>
                </a:xfrm>
                <a:prstGeom prst="line">
                  <a:avLst/>
                </a:prstGeom>
                <a:noFill/>
                <a:ln w="50800">
                  <a:solidFill>
                    <a:schemeClr val="hlink"/>
                  </a:solidFill>
                  <a:round/>
                  <a:headEnd type="triangle" w="med" len="med"/>
                  <a:tailEnd type="triangle" w="med" len="med"/>
                </a:ln>
              </p:spPr>
              <p:txBody>
                <a:bodyPr>
                  <a:spAutoFit/>
                </a:bodyPr>
                <a:p>
                  <a:endParaRPr lang="en-US"/>
                </a:p>
              </p:txBody>
            </p:sp>
          </p:grpSp>
          <p:cxnSp>
            <p:nvCxnSpPr>
              <p:cNvPr id="2" name="Straight Connector 1"/>
              <p:cNvCxnSpPr>
                <a:stCxn id="10" idx="0"/>
                <a:endCxn id="23" idx="0"/>
              </p:cNvCxnSpPr>
              <p:nvPr/>
            </p:nvCxnSpPr>
            <p:spPr>
              <a:xfrm>
                <a:off x="3227" y="1844"/>
                <a:ext cx="2489" cy="527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 Box 40"/>
              <p:cNvSpPr txBox="1">
                <a:spLocks noChangeArrowheads="1"/>
              </p:cNvSpPr>
              <p:nvPr/>
            </p:nvSpPr>
            <p:spPr bwMode="auto">
              <a:xfrm>
                <a:off x="4920" y="4440"/>
                <a:ext cx="1531" cy="725"/>
              </a:xfrm>
              <a:prstGeom prst="rect">
                <a:avLst/>
              </a:prstGeom>
              <a:noFill/>
              <a:ln w="12700">
                <a:noFill/>
                <a:miter lim="800000"/>
              </a:ln>
            </p:spPr>
            <p:txBody>
              <a:bodyPr wrap="square">
                <a:spAutoFit/>
              </a:bodyPr>
              <a:p>
                <a:pPr algn="ctr">
                  <a:spcBef>
                    <a:spcPct val="50000"/>
                  </a:spcBef>
                </a:pPr>
                <a:r>
                  <a:rPr lang="en-US" sz="2400" b="1" smtClean="0">
                    <a:latin typeface="Times New Roman" panose="02020603050405020304" pitchFamily="18" charset="0"/>
                    <a:cs typeface="Times New Roman" panose="02020603050405020304" pitchFamily="18" charset="0"/>
                  </a:rPr>
                  <a:t>DWL</a:t>
                </a:r>
                <a:endParaRPr lang="en-US" sz="2400" b="1">
                  <a:latin typeface="Times New Roman" panose="02020603050405020304" pitchFamily="18" charset="0"/>
                  <a:cs typeface="Times New Roman" panose="02020603050405020304" pitchFamily="18" charset="0"/>
                </a:endParaRPr>
              </a:p>
            </p:txBody>
          </p:sp>
        </p:grpSp>
        <p:sp>
          <p:nvSpPr>
            <p:cNvPr id="31" name="Freeform 30"/>
            <p:cNvSpPr/>
            <p:nvPr/>
          </p:nvSpPr>
          <p:spPr>
            <a:xfrm>
              <a:off x="3223" y="1838"/>
              <a:ext cx="4748" cy="5408"/>
            </a:xfrm>
            <a:custGeom>
              <a:avLst/>
              <a:gdLst>
                <a:gd name="connisteX0" fmla="*/ 0 w 3014980"/>
                <a:gd name="connsiteY0" fmla="*/ 0 h 3434080"/>
                <a:gd name="connisteX1" fmla="*/ 1597025 w 3014980"/>
                <a:gd name="connsiteY1" fmla="*/ 3434080 h 3434080"/>
                <a:gd name="connisteX2" fmla="*/ 3014980 w 3014980"/>
                <a:gd name="connsiteY2" fmla="*/ 2555240 h 3434080"/>
                <a:gd name="connisteX3" fmla="*/ 10160 w 3014980"/>
                <a:gd name="connsiteY3" fmla="*/ 40005 h 3434080"/>
              </a:gdLst>
              <a:ahLst/>
              <a:cxnLst>
                <a:cxn ang="0">
                  <a:pos x="connisteX0" y="connsiteY0"/>
                </a:cxn>
                <a:cxn ang="0">
                  <a:pos x="connisteX1" y="connsiteY1"/>
                </a:cxn>
                <a:cxn ang="0">
                  <a:pos x="connisteX2" y="connsiteY2"/>
                </a:cxn>
                <a:cxn ang="0">
                  <a:pos x="connisteX3" y="connsiteY3"/>
                </a:cxn>
              </a:cxnLst>
              <a:rect l="l" t="t" r="r" b="b"/>
              <a:pathLst>
                <a:path w="3014980" h="3434080">
                  <a:moveTo>
                    <a:pt x="0" y="0"/>
                  </a:moveTo>
                  <a:lnTo>
                    <a:pt x="1597025" y="3434080"/>
                  </a:lnTo>
                  <a:lnTo>
                    <a:pt x="3014980" y="2555240"/>
                  </a:lnTo>
                  <a:lnTo>
                    <a:pt x="10160" y="40005"/>
                  </a:lnTo>
                </a:path>
              </a:pathLst>
            </a:custGeom>
            <a:solidFill>
              <a:schemeClr val="bg2">
                <a:lumMod val="75000"/>
                <a:alpha val="44000"/>
              </a:schemeClr>
            </a:solidFill>
            <a:ln w="12700" cmpd="sng">
              <a:solidFill>
                <a:schemeClr val="accent1">
                  <a:shade val="5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1752600"/>
            <a:ext cx="8145145" cy="286131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sym typeface="+mn-ea"/>
              </a:rPr>
              <a:t>Giá sàn</a:t>
            </a:r>
            <a:r>
              <a:rPr lang="en-US" sz="2400" i="1" smtClean="0">
                <a:latin typeface="Times New Roman" panose="02020603050405020304" pitchFamily="18" charset="0"/>
                <a:cs typeface="Times New Roman" panose="02020603050405020304" pitchFamily="18" charset="0"/>
                <a:sym typeface="+mn-ea"/>
              </a:rPr>
              <a:t> </a:t>
            </a:r>
            <a:r>
              <a:rPr lang="en-US" sz="2400" smtClean="0">
                <a:latin typeface="Times New Roman" panose="02020603050405020304" pitchFamily="18" charset="0"/>
                <a:cs typeface="Times New Roman" panose="02020603050405020304" pitchFamily="18" charset="0"/>
                <a:sym typeface="+mn-ea"/>
              </a:rPr>
              <a:t>còn được gọi là giá tối thiểu (P</a:t>
            </a:r>
            <a:r>
              <a:rPr lang="en-US" sz="2400" baseline="-25000" smtClean="0">
                <a:latin typeface="Times New Roman" panose="02020603050405020304" pitchFamily="18" charset="0"/>
                <a:cs typeface="Times New Roman" panose="02020603050405020304" pitchFamily="18" charset="0"/>
                <a:sym typeface="+mn-ea"/>
              </a:rPr>
              <a:t>min</a:t>
            </a:r>
            <a:r>
              <a:rPr lang="en-US" sz="2400" smtClean="0">
                <a:latin typeface="Times New Roman" panose="02020603050405020304" pitchFamily="18" charset="0"/>
                <a:cs typeface="Times New Roman" panose="02020603050405020304" pitchFamily="18" charset="0"/>
                <a:sym typeface="+mn-ea"/>
              </a:rPr>
              <a:t>) là mức giá thấp nhất Chính phủ cho phép mua bán hàng hóa một cách hợp pháp</a:t>
            </a:r>
            <a:r>
              <a:rPr lang="en-US" sz="2400" smtClean="0">
                <a:latin typeface="Times New Roman" panose="02020603050405020304" pitchFamily="18" charset="0"/>
                <a:cs typeface="Times New Roman" panose="02020603050405020304" pitchFamily="18" charset="0"/>
                <a:sym typeface="+mn-ea"/>
              </a:rPr>
              <a:t>.</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a:t>
            </a:r>
            <a:r>
              <a:rPr lang="en-US" sz="2400" smtClean="0">
                <a:latin typeface="Times New Roman" panose="02020603050405020304" pitchFamily="18" charset="0"/>
                <a:cs typeface="Times New Roman" panose="02020603050405020304" pitchFamily="18" charset="0"/>
                <a:sym typeface="+mn-ea"/>
              </a:rPr>
              <a:t>Giá sàn chỉ có ý nghĩa khi cao hơn giá cân bằng thị trường</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a:t>
            </a:r>
            <a:r>
              <a:rPr lang="en-US" sz="2400" smtClean="0">
                <a:latin typeface="Times New Roman" panose="02020603050405020304" pitchFamily="18" charset="0"/>
                <a:cs typeface="Times New Roman" panose="02020603050405020304" pitchFamily="18" charset="0"/>
                <a:sym typeface="+mn-ea"/>
              </a:rPr>
              <a:t>Thường được áp dụng trong nông nghiệp, mục đích là để bảo vệ người sản xuất</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982980" y="914400"/>
            <a:ext cx="7178836" cy="5374210"/>
            <a:chOff x="0" y="2228850"/>
            <a:chExt cx="5393573" cy="4664047"/>
          </a:xfrm>
        </p:grpSpPr>
        <p:sp>
          <p:nvSpPr>
            <p:cNvPr id="4" name="Line 2"/>
            <p:cNvSpPr>
              <a:spLocks noChangeShapeType="1"/>
            </p:cNvSpPr>
            <p:nvPr/>
          </p:nvSpPr>
          <p:spPr bwMode="auto">
            <a:xfrm flipV="1">
              <a:off x="852488" y="3698875"/>
              <a:ext cx="2862262" cy="14288"/>
            </a:xfrm>
            <a:prstGeom prst="line">
              <a:avLst/>
            </a:prstGeom>
            <a:noFill/>
            <a:ln w="25400">
              <a:solidFill>
                <a:srgbClr val="000000"/>
              </a:solidFill>
              <a:prstDash val="dash"/>
              <a:round/>
            </a:ln>
          </p:spPr>
          <p:txBody>
            <a:bodyPr wrap="none" anchor="ctr"/>
            <a:p>
              <a:endParaRPr lang="en-US"/>
            </a:p>
          </p:txBody>
        </p:sp>
        <p:sp>
          <p:nvSpPr>
            <p:cNvPr id="5" name="Rectangle 3"/>
            <p:cNvSpPr>
              <a:spLocks noChangeArrowheads="1"/>
            </p:cNvSpPr>
            <p:nvPr/>
          </p:nvSpPr>
          <p:spPr bwMode="auto">
            <a:xfrm>
              <a:off x="0" y="3408363"/>
              <a:ext cx="1028700"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min</a:t>
              </a:r>
              <a:endParaRPr lang="en-US" sz="2400" b="1" baseline="-2500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858963" y="6494463"/>
              <a:ext cx="554037"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30000">
                  <a:latin typeface="Times New Roman" panose="02020603050405020304" pitchFamily="18" charset="0"/>
                  <a:cs typeface="Times New Roman" panose="02020603050405020304" pitchFamily="18" charset="0"/>
                </a:rPr>
                <a:t>D</a:t>
              </a:r>
              <a:endParaRPr lang="en-US" sz="2400" b="1" baseline="30000">
                <a:latin typeface="Times New Roman" panose="02020603050405020304" pitchFamily="18" charset="0"/>
                <a:cs typeface="Times New Roman" panose="02020603050405020304" pitchFamily="18" charset="0"/>
              </a:endParaRPr>
            </a:p>
          </p:txBody>
        </p:sp>
        <p:sp>
          <p:nvSpPr>
            <p:cNvPr id="7" name="Line 5"/>
            <p:cNvSpPr>
              <a:spLocks noChangeShapeType="1"/>
            </p:cNvSpPr>
            <p:nvPr/>
          </p:nvSpPr>
          <p:spPr bwMode="auto">
            <a:xfrm>
              <a:off x="2100263" y="3727450"/>
              <a:ext cx="0" cy="2792413"/>
            </a:xfrm>
            <a:prstGeom prst="line">
              <a:avLst/>
            </a:prstGeom>
            <a:noFill/>
            <a:ln w="25400">
              <a:solidFill>
                <a:srgbClr val="000000"/>
              </a:solidFill>
              <a:prstDash val="dash"/>
              <a:round/>
            </a:ln>
          </p:spPr>
          <p:txBody>
            <a:bodyPr wrap="none" anchor="ctr"/>
            <a:p>
              <a:endParaRPr lang="en-US"/>
            </a:p>
          </p:txBody>
        </p:sp>
        <p:sp>
          <p:nvSpPr>
            <p:cNvPr id="8" name="Oval 6"/>
            <p:cNvSpPr>
              <a:spLocks noChangeArrowheads="1"/>
            </p:cNvSpPr>
            <p:nvPr/>
          </p:nvSpPr>
          <p:spPr bwMode="auto">
            <a:xfrm>
              <a:off x="3576638" y="3663950"/>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3652838" y="3713163"/>
              <a:ext cx="0" cy="2792412"/>
            </a:xfrm>
            <a:prstGeom prst="line">
              <a:avLst/>
            </a:prstGeom>
            <a:noFill/>
            <a:ln w="25400">
              <a:solidFill>
                <a:srgbClr val="000000"/>
              </a:solidFill>
              <a:prstDash val="dash"/>
              <a:round/>
            </a:ln>
          </p:spPr>
          <p:txBody>
            <a:bodyPr wrap="none" anchor="ctr"/>
            <a:p>
              <a:endParaRPr lang="en-US"/>
            </a:p>
          </p:txBody>
        </p:sp>
        <p:sp>
          <p:nvSpPr>
            <p:cNvPr id="10" name="Rectangle 8"/>
            <p:cNvSpPr>
              <a:spLocks noChangeArrowheads="1"/>
            </p:cNvSpPr>
            <p:nvPr/>
          </p:nvSpPr>
          <p:spPr bwMode="auto">
            <a:xfrm>
              <a:off x="3467100" y="6480175"/>
              <a:ext cx="473075"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30000">
                  <a:latin typeface="Times New Roman" panose="02020603050405020304" pitchFamily="18" charset="0"/>
                  <a:cs typeface="Times New Roman" panose="02020603050405020304" pitchFamily="18" charset="0"/>
                </a:rPr>
                <a:t>S</a:t>
              </a:r>
              <a:endParaRPr lang="en-US" sz="2400" b="1" baseline="30000">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2051050" y="3630613"/>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sp>
          <p:nvSpPr>
            <p:cNvPr id="12" name="Line 14"/>
            <p:cNvSpPr>
              <a:spLocks noChangeShapeType="1"/>
            </p:cNvSpPr>
            <p:nvPr/>
          </p:nvSpPr>
          <p:spPr bwMode="auto">
            <a:xfrm>
              <a:off x="838200" y="2228850"/>
              <a:ext cx="0" cy="4265613"/>
            </a:xfrm>
            <a:prstGeom prst="line">
              <a:avLst/>
            </a:prstGeom>
            <a:noFill/>
            <a:ln w="47625">
              <a:solidFill>
                <a:srgbClr val="000000"/>
              </a:solidFill>
              <a:round/>
              <a:headEnd type="triangle"/>
            </a:ln>
          </p:spPr>
          <p:txBody>
            <a:bodyPr wrap="none" anchor="ctr"/>
            <a:p>
              <a:endParaRPr lang="en-US"/>
            </a:p>
          </p:txBody>
        </p:sp>
        <p:sp>
          <p:nvSpPr>
            <p:cNvPr id="13" name="Line 15"/>
            <p:cNvSpPr>
              <a:spLocks noChangeShapeType="1"/>
            </p:cNvSpPr>
            <p:nvPr/>
          </p:nvSpPr>
          <p:spPr bwMode="auto">
            <a:xfrm>
              <a:off x="814388" y="6484938"/>
              <a:ext cx="4276725" cy="0"/>
            </a:xfrm>
            <a:prstGeom prst="line">
              <a:avLst/>
            </a:prstGeom>
            <a:noFill/>
            <a:ln w="47625">
              <a:solidFill>
                <a:srgbClr val="000000"/>
              </a:solidFill>
              <a:round/>
              <a:tailEnd type="triangle"/>
            </a:ln>
          </p:spPr>
          <p:txBody>
            <a:bodyPr wrap="none" anchor="ctr"/>
            <a:p>
              <a:endParaRPr lang="en-US"/>
            </a:p>
          </p:txBody>
        </p:sp>
        <p:sp>
          <p:nvSpPr>
            <p:cNvPr id="14" name="Rectangle 16"/>
            <p:cNvSpPr>
              <a:spLocks noChangeArrowheads="1"/>
            </p:cNvSpPr>
            <p:nvPr/>
          </p:nvSpPr>
          <p:spPr bwMode="auto">
            <a:xfrm>
              <a:off x="5076825" y="6397626"/>
              <a:ext cx="31674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419100" y="2420938"/>
              <a:ext cx="27820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16" name="Line 18"/>
            <p:cNvSpPr>
              <a:spLocks noChangeShapeType="1"/>
            </p:cNvSpPr>
            <p:nvPr/>
          </p:nvSpPr>
          <p:spPr bwMode="auto">
            <a:xfrm flipV="1">
              <a:off x="962025" y="2971800"/>
              <a:ext cx="3457575" cy="3306763"/>
            </a:xfrm>
            <a:prstGeom prst="line">
              <a:avLst/>
            </a:prstGeom>
            <a:noFill/>
            <a:ln w="50800">
              <a:solidFill>
                <a:srgbClr val="993300"/>
              </a:solidFill>
              <a:round/>
            </a:ln>
          </p:spPr>
          <p:txBody>
            <a:bodyPr wrap="none" anchor="ctr"/>
            <a:p>
              <a:endParaRPr lang="en-US"/>
            </a:p>
          </p:txBody>
        </p:sp>
        <p:sp>
          <p:nvSpPr>
            <p:cNvPr id="17" name="Rectangle 19"/>
            <p:cNvSpPr>
              <a:spLocks noChangeArrowheads="1"/>
            </p:cNvSpPr>
            <p:nvPr/>
          </p:nvSpPr>
          <p:spPr bwMode="auto">
            <a:xfrm>
              <a:off x="4565650" y="2654300"/>
              <a:ext cx="266165"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8" name="Line 20"/>
            <p:cNvSpPr>
              <a:spLocks noChangeShapeType="1"/>
            </p:cNvSpPr>
            <p:nvPr/>
          </p:nvSpPr>
          <p:spPr bwMode="auto">
            <a:xfrm>
              <a:off x="865188" y="2597150"/>
              <a:ext cx="3757612" cy="3376613"/>
            </a:xfrm>
            <a:prstGeom prst="line">
              <a:avLst/>
            </a:prstGeom>
            <a:noFill/>
            <a:ln w="50800">
              <a:solidFill>
                <a:srgbClr val="0033CC"/>
              </a:solidFill>
              <a:round/>
            </a:ln>
          </p:spPr>
          <p:txBody>
            <a:bodyPr wrap="none" anchor="ctr"/>
            <a:p>
              <a:endParaRPr lang="en-US"/>
            </a:p>
          </p:txBody>
        </p:sp>
        <p:sp>
          <p:nvSpPr>
            <p:cNvPr id="19" name="Rectangle 21"/>
            <p:cNvSpPr>
              <a:spLocks noChangeArrowheads="1"/>
            </p:cNvSpPr>
            <p:nvPr/>
          </p:nvSpPr>
          <p:spPr bwMode="auto">
            <a:xfrm>
              <a:off x="4649788" y="5848350"/>
              <a:ext cx="304704"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20" name="Rectangle 22"/>
            <p:cNvSpPr>
              <a:spLocks noChangeArrowheads="1"/>
            </p:cNvSpPr>
            <p:nvPr/>
          </p:nvSpPr>
          <p:spPr bwMode="auto">
            <a:xfrm>
              <a:off x="257175" y="4198938"/>
              <a:ext cx="528638"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852488" y="4419600"/>
              <a:ext cx="2085975" cy="0"/>
            </a:xfrm>
            <a:prstGeom prst="line">
              <a:avLst/>
            </a:prstGeom>
            <a:noFill/>
            <a:ln w="25400">
              <a:solidFill>
                <a:srgbClr val="000000"/>
              </a:solidFill>
              <a:prstDash val="dash"/>
              <a:round/>
            </a:ln>
          </p:spPr>
          <p:txBody>
            <a:bodyPr wrap="none" anchor="ctr"/>
            <a:p>
              <a:endParaRPr lang="en-US"/>
            </a:p>
          </p:txBody>
        </p:sp>
        <p:sp>
          <p:nvSpPr>
            <p:cNvPr id="22" name="Line 24"/>
            <p:cNvSpPr>
              <a:spLocks noChangeShapeType="1"/>
            </p:cNvSpPr>
            <p:nvPr/>
          </p:nvSpPr>
          <p:spPr bwMode="auto">
            <a:xfrm>
              <a:off x="2901950" y="4518025"/>
              <a:ext cx="0" cy="1878013"/>
            </a:xfrm>
            <a:prstGeom prst="line">
              <a:avLst/>
            </a:prstGeom>
            <a:noFill/>
            <a:ln w="25400">
              <a:solidFill>
                <a:srgbClr val="000000"/>
              </a:solidFill>
              <a:prstDash val="dash"/>
              <a:round/>
            </a:ln>
          </p:spPr>
          <p:txBody>
            <a:bodyPr wrap="none" anchor="ctr"/>
            <a:p>
              <a:endParaRPr lang="en-US"/>
            </a:p>
          </p:txBody>
        </p:sp>
        <p:sp>
          <p:nvSpPr>
            <p:cNvPr id="23" name="Rectangle 26"/>
            <p:cNvSpPr>
              <a:spLocks noChangeArrowheads="1"/>
            </p:cNvSpPr>
            <p:nvPr/>
          </p:nvSpPr>
          <p:spPr bwMode="auto">
            <a:xfrm>
              <a:off x="2743200" y="6494464"/>
              <a:ext cx="393827"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4" name="Line 27"/>
            <p:cNvSpPr>
              <a:spLocks noChangeShapeType="1"/>
            </p:cNvSpPr>
            <p:nvPr/>
          </p:nvSpPr>
          <p:spPr bwMode="auto">
            <a:xfrm>
              <a:off x="2232760" y="3683726"/>
              <a:ext cx="1384300" cy="0"/>
            </a:xfrm>
            <a:prstGeom prst="line">
              <a:avLst/>
            </a:prstGeom>
            <a:noFill/>
            <a:ln w="50800">
              <a:solidFill>
                <a:srgbClr val="FF0000"/>
              </a:solidFill>
              <a:round/>
              <a:headEnd type="triangle" w="med" len="med"/>
              <a:tailEnd type="triangle" w="med" len="med"/>
            </a:ln>
          </p:spPr>
          <p:txBody>
            <a:bodyPr/>
            <a:p>
              <a:endParaRPr lang="en-US"/>
            </a:p>
          </p:txBody>
        </p:sp>
        <p:sp>
          <p:nvSpPr>
            <p:cNvPr id="25" name="Text Box 28"/>
            <p:cNvSpPr txBox="1">
              <a:spLocks noChangeArrowheads="1"/>
            </p:cNvSpPr>
            <p:nvPr/>
          </p:nvSpPr>
          <p:spPr bwMode="auto">
            <a:xfrm>
              <a:off x="2133600" y="2971800"/>
              <a:ext cx="1538288" cy="400659"/>
            </a:xfrm>
            <a:prstGeom prst="rect">
              <a:avLst/>
            </a:prstGeom>
            <a:noFill/>
            <a:ln w="12700">
              <a:noFill/>
              <a:miter lim="800000"/>
            </a:ln>
          </p:spPr>
          <p:txBody>
            <a:bodyPr>
              <a:spAutoFit/>
            </a:bodyPr>
            <a:p>
              <a:pPr algn="ctr">
                <a:spcBef>
                  <a:spcPct val="50000"/>
                </a:spcBef>
              </a:pPr>
              <a:r>
                <a:rPr lang="en-US" sz="2400">
                  <a:latin typeface="Times New Roman" panose="02020603050405020304" pitchFamily="18" charset="0"/>
                  <a:cs typeface="Times New Roman" panose="02020603050405020304" pitchFamily="18" charset="0"/>
                </a:rPr>
                <a:t>Dư thừa</a:t>
              </a:r>
              <a:endParaRPr lang="en-US" sz="2400">
                <a:latin typeface="Times New Roman" panose="02020603050405020304" pitchFamily="18" charset="0"/>
                <a:cs typeface="Times New Roman" panose="02020603050405020304" pitchFamily="18" charset="0"/>
              </a:endParaRPr>
            </a:p>
          </p:txBody>
        </p:sp>
        <p:sp>
          <p:nvSpPr>
            <p:cNvPr id="26" name="Oval 25"/>
            <p:cNvSpPr>
              <a:spLocks noChangeArrowheads="1"/>
            </p:cNvSpPr>
            <p:nvPr/>
          </p:nvSpPr>
          <p:spPr bwMode="auto">
            <a:xfrm>
              <a:off x="2819400" y="4322763"/>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Group 28"/>
          <p:cNvGrpSpPr/>
          <p:nvPr/>
        </p:nvGrpSpPr>
        <p:grpSpPr>
          <a:xfrm>
            <a:off x="990600" y="928370"/>
            <a:ext cx="7178040" cy="5373370"/>
            <a:chOff x="1548" y="1440"/>
            <a:chExt cx="11304" cy="8462"/>
          </a:xfrm>
        </p:grpSpPr>
        <p:grpSp>
          <p:nvGrpSpPr>
            <p:cNvPr id="3" name="Group 2"/>
            <p:cNvGrpSpPr/>
            <p:nvPr/>
          </p:nvGrpSpPr>
          <p:grpSpPr>
            <a:xfrm>
              <a:off x="1548" y="1440"/>
              <a:ext cx="11305" cy="8463"/>
              <a:chOff x="0" y="2228850"/>
              <a:chExt cx="5393573" cy="4664047"/>
            </a:xfrm>
          </p:grpSpPr>
          <p:sp>
            <p:nvSpPr>
              <p:cNvPr id="4" name="Line 2"/>
              <p:cNvSpPr>
                <a:spLocks noChangeShapeType="1"/>
              </p:cNvSpPr>
              <p:nvPr/>
            </p:nvSpPr>
            <p:spPr bwMode="auto">
              <a:xfrm flipV="1">
                <a:off x="852488" y="3698875"/>
                <a:ext cx="2862262" cy="14288"/>
              </a:xfrm>
              <a:prstGeom prst="line">
                <a:avLst/>
              </a:prstGeom>
              <a:noFill/>
              <a:ln w="25400">
                <a:solidFill>
                  <a:srgbClr val="000000"/>
                </a:solidFill>
                <a:prstDash val="dash"/>
                <a:round/>
              </a:ln>
            </p:spPr>
            <p:txBody>
              <a:bodyPr wrap="none" anchor="ctr"/>
              <a:p>
                <a:endParaRPr lang="en-US"/>
              </a:p>
            </p:txBody>
          </p:sp>
          <p:sp>
            <p:nvSpPr>
              <p:cNvPr id="5" name="Rectangle 3"/>
              <p:cNvSpPr>
                <a:spLocks noChangeArrowheads="1"/>
              </p:cNvSpPr>
              <p:nvPr/>
            </p:nvSpPr>
            <p:spPr bwMode="auto">
              <a:xfrm>
                <a:off x="0" y="3408363"/>
                <a:ext cx="1028700"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min</a:t>
                </a:r>
                <a:endParaRPr lang="en-US" sz="2400" b="1" baseline="-2500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858963" y="6494463"/>
                <a:ext cx="554037"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30000">
                    <a:latin typeface="Times New Roman" panose="02020603050405020304" pitchFamily="18" charset="0"/>
                    <a:cs typeface="Times New Roman" panose="02020603050405020304" pitchFamily="18" charset="0"/>
                  </a:rPr>
                  <a:t>D</a:t>
                </a:r>
                <a:endParaRPr lang="en-US" sz="2400" b="1" baseline="30000">
                  <a:latin typeface="Times New Roman" panose="02020603050405020304" pitchFamily="18" charset="0"/>
                  <a:cs typeface="Times New Roman" panose="02020603050405020304" pitchFamily="18" charset="0"/>
                </a:endParaRPr>
              </a:p>
            </p:txBody>
          </p:sp>
          <p:sp>
            <p:nvSpPr>
              <p:cNvPr id="7" name="Line 5"/>
              <p:cNvSpPr>
                <a:spLocks noChangeShapeType="1"/>
              </p:cNvSpPr>
              <p:nvPr/>
            </p:nvSpPr>
            <p:spPr bwMode="auto">
              <a:xfrm>
                <a:off x="2100263" y="3727450"/>
                <a:ext cx="0" cy="2792413"/>
              </a:xfrm>
              <a:prstGeom prst="line">
                <a:avLst/>
              </a:prstGeom>
              <a:noFill/>
              <a:ln w="25400">
                <a:solidFill>
                  <a:srgbClr val="000000"/>
                </a:solidFill>
                <a:prstDash val="dash"/>
                <a:round/>
              </a:ln>
            </p:spPr>
            <p:txBody>
              <a:bodyPr wrap="none" anchor="ctr"/>
              <a:p>
                <a:endParaRPr lang="en-US"/>
              </a:p>
            </p:txBody>
          </p:sp>
          <p:sp>
            <p:nvSpPr>
              <p:cNvPr id="8" name="Oval 6"/>
              <p:cNvSpPr>
                <a:spLocks noChangeArrowheads="1"/>
              </p:cNvSpPr>
              <p:nvPr/>
            </p:nvSpPr>
            <p:spPr bwMode="auto">
              <a:xfrm>
                <a:off x="3576638" y="3663950"/>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3652838" y="3713163"/>
                <a:ext cx="0" cy="2792412"/>
              </a:xfrm>
              <a:prstGeom prst="line">
                <a:avLst/>
              </a:prstGeom>
              <a:noFill/>
              <a:ln w="25400">
                <a:solidFill>
                  <a:srgbClr val="000000"/>
                </a:solidFill>
                <a:prstDash val="dash"/>
                <a:round/>
              </a:ln>
            </p:spPr>
            <p:txBody>
              <a:bodyPr wrap="none" anchor="ctr"/>
              <a:p>
                <a:endParaRPr lang="en-US"/>
              </a:p>
            </p:txBody>
          </p:sp>
          <p:sp>
            <p:nvSpPr>
              <p:cNvPr id="10" name="Rectangle 8"/>
              <p:cNvSpPr>
                <a:spLocks noChangeArrowheads="1"/>
              </p:cNvSpPr>
              <p:nvPr/>
            </p:nvSpPr>
            <p:spPr bwMode="auto">
              <a:xfrm>
                <a:off x="3467100" y="6480175"/>
                <a:ext cx="473075"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30000">
                    <a:latin typeface="Times New Roman" panose="02020603050405020304" pitchFamily="18" charset="0"/>
                    <a:cs typeface="Times New Roman" panose="02020603050405020304" pitchFamily="18" charset="0"/>
                  </a:rPr>
                  <a:t>S</a:t>
                </a:r>
                <a:endParaRPr lang="en-US" sz="2400" b="1" baseline="30000">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2051050" y="3630613"/>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sp>
            <p:nvSpPr>
              <p:cNvPr id="12" name="Line 14"/>
              <p:cNvSpPr>
                <a:spLocks noChangeShapeType="1"/>
              </p:cNvSpPr>
              <p:nvPr/>
            </p:nvSpPr>
            <p:spPr bwMode="auto">
              <a:xfrm>
                <a:off x="838200" y="2228850"/>
                <a:ext cx="0" cy="4265613"/>
              </a:xfrm>
              <a:prstGeom prst="line">
                <a:avLst/>
              </a:prstGeom>
              <a:noFill/>
              <a:ln w="47625">
                <a:solidFill>
                  <a:srgbClr val="000000"/>
                </a:solidFill>
                <a:round/>
                <a:headEnd type="triangle"/>
              </a:ln>
            </p:spPr>
            <p:txBody>
              <a:bodyPr wrap="none" anchor="ctr"/>
              <a:p>
                <a:endParaRPr lang="en-US"/>
              </a:p>
            </p:txBody>
          </p:sp>
          <p:sp>
            <p:nvSpPr>
              <p:cNvPr id="13" name="Line 15"/>
              <p:cNvSpPr>
                <a:spLocks noChangeShapeType="1"/>
              </p:cNvSpPr>
              <p:nvPr/>
            </p:nvSpPr>
            <p:spPr bwMode="auto">
              <a:xfrm>
                <a:off x="814388" y="6484938"/>
                <a:ext cx="4276725" cy="0"/>
              </a:xfrm>
              <a:prstGeom prst="line">
                <a:avLst/>
              </a:prstGeom>
              <a:noFill/>
              <a:ln w="47625">
                <a:solidFill>
                  <a:srgbClr val="000000"/>
                </a:solidFill>
                <a:round/>
                <a:tailEnd type="triangle"/>
              </a:ln>
            </p:spPr>
            <p:txBody>
              <a:bodyPr wrap="none" anchor="ctr"/>
              <a:p>
                <a:endParaRPr lang="en-US"/>
              </a:p>
            </p:txBody>
          </p:sp>
          <p:sp>
            <p:nvSpPr>
              <p:cNvPr id="14" name="Rectangle 16"/>
              <p:cNvSpPr>
                <a:spLocks noChangeArrowheads="1"/>
              </p:cNvSpPr>
              <p:nvPr/>
            </p:nvSpPr>
            <p:spPr bwMode="auto">
              <a:xfrm>
                <a:off x="5076825" y="6397626"/>
                <a:ext cx="31674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419100" y="2420938"/>
                <a:ext cx="27820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16" name="Line 18"/>
              <p:cNvSpPr>
                <a:spLocks noChangeShapeType="1"/>
              </p:cNvSpPr>
              <p:nvPr/>
            </p:nvSpPr>
            <p:spPr bwMode="auto">
              <a:xfrm flipV="1">
                <a:off x="838716" y="2972270"/>
                <a:ext cx="3580527" cy="3426122"/>
              </a:xfrm>
              <a:prstGeom prst="line">
                <a:avLst/>
              </a:prstGeom>
              <a:noFill/>
              <a:ln w="50800">
                <a:solidFill>
                  <a:srgbClr val="993300"/>
                </a:solidFill>
                <a:round/>
              </a:ln>
            </p:spPr>
            <p:txBody>
              <a:bodyPr wrap="none" anchor="ctr"/>
              <a:p>
                <a:endParaRPr lang="en-US"/>
              </a:p>
            </p:txBody>
          </p:sp>
          <p:sp>
            <p:nvSpPr>
              <p:cNvPr id="17" name="Rectangle 19"/>
              <p:cNvSpPr>
                <a:spLocks noChangeArrowheads="1"/>
              </p:cNvSpPr>
              <p:nvPr/>
            </p:nvSpPr>
            <p:spPr bwMode="auto">
              <a:xfrm>
                <a:off x="4565650" y="2654300"/>
                <a:ext cx="266165"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8" name="Line 20"/>
              <p:cNvSpPr>
                <a:spLocks noChangeShapeType="1"/>
              </p:cNvSpPr>
              <p:nvPr/>
            </p:nvSpPr>
            <p:spPr bwMode="auto">
              <a:xfrm>
                <a:off x="865188" y="2597150"/>
                <a:ext cx="3757612" cy="3376613"/>
              </a:xfrm>
              <a:prstGeom prst="line">
                <a:avLst/>
              </a:prstGeom>
              <a:noFill/>
              <a:ln w="50800">
                <a:solidFill>
                  <a:srgbClr val="0033CC"/>
                </a:solidFill>
                <a:round/>
              </a:ln>
            </p:spPr>
            <p:txBody>
              <a:bodyPr wrap="none" anchor="ctr"/>
              <a:p>
                <a:endParaRPr lang="en-US"/>
              </a:p>
            </p:txBody>
          </p:sp>
          <p:sp>
            <p:nvSpPr>
              <p:cNvPr id="19" name="Rectangle 21"/>
              <p:cNvSpPr>
                <a:spLocks noChangeArrowheads="1"/>
              </p:cNvSpPr>
              <p:nvPr/>
            </p:nvSpPr>
            <p:spPr bwMode="auto">
              <a:xfrm>
                <a:off x="4649788" y="5848350"/>
                <a:ext cx="304704"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20" name="Rectangle 22"/>
              <p:cNvSpPr>
                <a:spLocks noChangeArrowheads="1"/>
              </p:cNvSpPr>
              <p:nvPr/>
            </p:nvSpPr>
            <p:spPr bwMode="auto">
              <a:xfrm>
                <a:off x="257175" y="4198938"/>
                <a:ext cx="528638" cy="398433"/>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852488" y="4419600"/>
                <a:ext cx="2085975" cy="0"/>
              </a:xfrm>
              <a:prstGeom prst="line">
                <a:avLst/>
              </a:prstGeom>
              <a:noFill/>
              <a:ln w="25400">
                <a:solidFill>
                  <a:srgbClr val="000000"/>
                </a:solidFill>
                <a:prstDash val="dash"/>
                <a:round/>
              </a:ln>
            </p:spPr>
            <p:txBody>
              <a:bodyPr wrap="none" anchor="ctr"/>
              <a:p>
                <a:endParaRPr lang="en-US"/>
              </a:p>
            </p:txBody>
          </p:sp>
          <p:sp>
            <p:nvSpPr>
              <p:cNvPr id="22" name="Line 24"/>
              <p:cNvSpPr>
                <a:spLocks noChangeShapeType="1"/>
              </p:cNvSpPr>
              <p:nvPr/>
            </p:nvSpPr>
            <p:spPr bwMode="auto">
              <a:xfrm>
                <a:off x="2901950" y="4518025"/>
                <a:ext cx="0" cy="1878013"/>
              </a:xfrm>
              <a:prstGeom prst="line">
                <a:avLst/>
              </a:prstGeom>
              <a:noFill/>
              <a:ln w="25400">
                <a:solidFill>
                  <a:srgbClr val="000000"/>
                </a:solidFill>
                <a:prstDash val="dash"/>
                <a:round/>
              </a:ln>
            </p:spPr>
            <p:txBody>
              <a:bodyPr wrap="none" anchor="ctr"/>
              <a:p>
                <a:endParaRPr lang="en-US"/>
              </a:p>
            </p:txBody>
          </p:sp>
          <p:sp>
            <p:nvSpPr>
              <p:cNvPr id="23" name="Rectangle 26"/>
              <p:cNvSpPr>
                <a:spLocks noChangeArrowheads="1"/>
              </p:cNvSpPr>
              <p:nvPr/>
            </p:nvSpPr>
            <p:spPr bwMode="auto">
              <a:xfrm>
                <a:off x="2743200" y="6494464"/>
                <a:ext cx="393827"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6" name="Oval 25"/>
              <p:cNvSpPr>
                <a:spLocks noChangeArrowheads="1"/>
              </p:cNvSpPr>
              <p:nvPr/>
            </p:nvSpPr>
            <p:spPr bwMode="auto">
              <a:xfrm>
                <a:off x="2819400" y="4322763"/>
                <a:ext cx="152400" cy="152400"/>
              </a:xfrm>
              <a:prstGeom prst="ellipse">
                <a:avLst/>
              </a:prstGeom>
              <a:solidFill>
                <a:srgbClr val="FF0000"/>
              </a:solidFill>
              <a:ln w="12700">
                <a:solidFill>
                  <a:schemeClr val="tx1"/>
                </a:solidFill>
                <a:round/>
              </a:ln>
            </p:spPr>
            <p:txBody>
              <a:bodyPr wrap="none" anchor="ctr"/>
              <a:p>
                <a:endParaRPr lang="en-US">
                  <a:latin typeface="Times New Roman" panose="02020603050405020304" pitchFamily="18" charset="0"/>
                  <a:cs typeface="Times New Roman" panose="02020603050405020304" pitchFamily="18" charset="0"/>
                </a:endParaRPr>
              </a:p>
            </p:txBody>
          </p:sp>
        </p:grpSp>
        <p:cxnSp>
          <p:nvCxnSpPr>
            <p:cNvPr id="2" name="Straight Connector 1"/>
            <p:cNvCxnSpPr>
              <a:stCxn id="16" idx="0"/>
            </p:cNvCxnSpPr>
            <p:nvPr/>
          </p:nvCxnSpPr>
          <p:spPr>
            <a:xfrm flipV="1">
              <a:off x="3306" y="4080"/>
              <a:ext cx="2694" cy="49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3266" y="4134"/>
              <a:ext cx="4292" cy="4889"/>
            </a:xfrm>
            <a:custGeom>
              <a:avLst/>
              <a:gdLst>
                <a:gd name="connisteX0" fmla="*/ 0 w 2725420"/>
                <a:gd name="connsiteY0" fmla="*/ 3104515 h 3104515"/>
                <a:gd name="connisteX1" fmla="*/ 1707515 w 2725420"/>
                <a:gd name="connsiteY1" fmla="*/ 0 h 3104515"/>
                <a:gd name="connisteX2" fmla="*/ 2725420 w 2725420"/>
                <a:gd name="connsiteY2" fmla="*/ 788670 h 3104515"/>
                <a:gd name="connisteX3" fmla="*/ 0 w 2725420"/>
                <a:gd name="connsiteY3" fmla="*/ 3104515 h 3104515"/>
              </a:gdLst>
              <a:ahLst/>
              <a:cxnLst>
                <a:cxn ang="0">
                  <a:pos x="connisteX0" y="connsiteY0"/>
                </a:cxn>
                <a:cxn ang="0">
                  <a:pos x="connisteX1" y="connsiteY1"/>
                </a:cxn>
                <a:cxn ang="0">
                  <a:pos x="connisteX2" y="connsiteY2"/>
                </a:cxn>
                <a:cxn ang="0">
                  <a:pos x="connisteX3" y="connsiteY3"/>
                </a:cxn>
              </a:cxnLst>
              <a:rect l="l" t="t" r="r" b="b"/>
              <a:pathLst>
                <a:path w="2725420" h="3104515">
                  <a:moveTo>
                    <a:pt x="0" y="3104515"/>
                  </a:moveTo>
                  <a:lnTo>
                    <a:pt x="1707515" y="0"/>
                  </a:lnTo>
                  <a:lnTo>
                    <a:pt x="2725420" y="788670"/>
                  </a:lnTo>
                  <a:lnTo>
                    <a:pt x="0" y="3104515"/>
                  </a:lnTo>
                  <a:close/>
                </a:path>
              </a:pathLst>
            </a:custGeom>
            <a:solidFill>
              <a:schemeClr val="bg2">
                <a:lumMod val="75000"/>
                <a:alpha val="33000"/>
              </a:schemeClr>
            </a:solidFill>
            <a:ln w="12700" cmpd="sng">
              <a:solidFill>
                <a:schemeClr val="accent1">
                  <a:shade val="5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8"/>
            <p:cNvSpPr txBox="1">
              <a:spLocks noChangeArrowheads="1"/>
            </p:cNvSpPr>
            <p:nvPr/>
          </p:nvSpPr>
          <p:spPr bwMode="auto">
            <a:xfrm>
              <a:off x="4920" y="5535"/>
              <a:ext cx="1787" cy="725"/>
            </a:xfrm>
            <a:prstGeom prst="rect">
              <a:avLst/>
            </a:prstGeom>
            <a:noFill/>
            <a:ln w="12700">
              <a:noFill/>
              <a:miter lim="800000"/>
            </a:ln>
          </p:spPr>
          <p:txBody>
            <a:bodyPr wrap="square">
              <a:spAutoFit/>
            </a:bodyPr>
            <a:p>
              <a:pPr algn="ctr">
                <a:spcBef>
                  <a:spcPct val="50000"/>
                </a:spcBef>
              </a:pPr>
              <a:r>
                <a:rPr lang="en-US" sz="2400" b="1">
                  <a:latin typeface="Times New Roman" panose="02020603050405020304" pitchFamily="18" charset="0"/>
                  <a:cs typeface="Times New Roman" panose="02020603050405020304" pitchFamily="18" charset="0"/>
                </a:rPr>
                <a:t>DWL</a:t>
              </a:r>
              <a:endParaRPr lang="en-US" sz="2400" b="1">
                <a:latin typeface="Times New Roman" panose="02020603050405020304" pitchFamily="18" charset="0"/>
                <a:cs typeface="Times New Roman" panose="02020603050405020304" pitchFamily="18" charset="0"/>
              </a:endParaRPr>
            </a:p>
          </p:txBody>
        </p:sp>
      </p:grpSp>
      <p:sp>
        <p:nvSpPr>
          <p:cNvPr id="30" name="Freeform 29"/>
          <p:cNvSpPr/>
          <p:nvPr/>
        </p:nvSpPr>
        <p:spPr>
          <a:xfrm>
            <a:off x="2103755" y="2604770"/>
            <a:ext cx="1687195" cy="3084830"/>
          </a:xfrm>
          <a:custGeom>
            <a:avLst/>
            <a:gdLst>
              <a:gd name="connisteX0" fmla="*/ 20320 w 1687195"/>
              <a:gd name="connsiteY0" fmla="*/ 20320 h 3084830"/>
              <a:gd name="connisteX1" fmla="*/ 1687195 w 1687195"/>
              <a:gd name="connsiteY1" fmla="*/ 0 h 3084830"/>
              <a:gd name="connisteX2" fmla="*/ 0 w 1687195"/>
              <a:gd name="connsiteY2" fmla="*/ 3084830 h 3084830"/>
              <a:gd name="connisteX3" fmla="*/ 20320 w 1687195"/>
              <a:gd name="connsiteY3" fmla="*/ 20320 h 3084830"/>
            </a:gdLst>
            <a:ahLst/>
            <a:cxnLst>
              <a:cxn ang="0">
                <a:pos x="connisteX0" y="connsiteY0"/>
              </a:cxn>
              <a:cxn ang="0">
                <a:pos x="connisteX1" y="connsiteY1"/>
              </a:cxn>
              <a:cxn ang="0">
                <a:pos x="connisteX2" y="connsiteY2"/>
              </a:cxn>
              <a:cxn ang="0">
                <a:pos x="connisteX3" y="connsiteY3"/>
              </a:cxn>
            </a:cxnLst>
            <a:rect l="l" t="t" r="r" b="b"/>
            <a:pathLst>
              <a:path w="1687195" h="3084830">
                <a:moveTo>
                  <a:pt x="20320" y="20320"/>
                </a:moveTo>
                <a:lnTo>
                  <a:pt x="1687195" y="0"/>
                </a:lnTo>
                <a:lnTo>
                  <a:pt x="0" y="3084830"/>
                </a:lnTo>
                <a:lnTo>
                  <a:pt x="20320" y="20320"/>
                </a:lnTo>
                <a:close/>
              </a:path>
            </a:pathLst>
          </a:custGeom>
          <a:solidFill>
            <a:srgbClr val="FF00FF">
              <a:alpha val="27000"/>
            </a:srgbClr>
          </a:solidFill>
          <a:ln w="12700" cmpd="sng">
            <a:solidFill>
              <a:srgbClr val="FF00FF">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Freeform 31"/>
          <p:cNvSpPr/>
          <p:nvPr/>
        </p:nvSpPr>
        <p:spPr>
          <a:xfrm>
            <a:off x="2104390" y="1307465"/>
            <a:ext cx="1686560" cy="1317625"/>
          </a:xfrm>
          <a:custGeom>
            <a:avLst/>
            <a:gdLst>
              <a:gd name="connisteX0" fmla="*/ 0 w 1686560"/>
              <a:gd name="connsiteY0" fmla="*/ 40005 h 1317625"/>
              <a:gd name="connisteX1" fmla="*/ 0 w 1686560"/>
              <a:gd name="connsiteY1" fmla="*/ 1317625 h 1317625"/>
              <a:gd name="connisteX2" fmla="*/ 1686560 w 1686560"/>
              <a:gd name="connsiteY2" fmla="*/ 1317625 h 1317625"/>
              <a:gd name="connisteX3" fmla="*/ 9525 w 1686560"/>
              <a:gd name="connsiteY3" fmla="*/ 0 h 1317625"/>
              <a:gd name="connisteX4" fmla="*/ 19685 w 1686560"/>
              <a:gd name="connsiteY4" fmla="*/ 0 h 1317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686560" h="1317625">
                <a:moveTo>
                  <a:pt x="0" y="40005"/>
                </a:moveTo>
                <a:lnTo>
                  <a:pt x="0" y="1317625"/>
                </a:lnTo>
                <a:lnTo>
                  <a:pt x="1686560" y="1317625"/>
                </a:lnTo>
                <a:lnTo>
                  <a:pt x="9525" y="0"/>
                </a:lnTo>
                <a:lnTo>
                  <a:pt x="19685" y="0"/>
                </a:lnTo>
              </a:path>
            </a:pathLst>
          </a:custGeom>
          <a:solidFill>
            <a:schemeClr val="accent3">
              <a:lumMod val="40000"/>
              <a:lumOff val="60000"/>
              <a:alpha val="50000"/>
            </a:schemeClr>
          </a:solidFill>
          <a:ln w="12700" cmpd="sng">
            <a:solidFill>
              <a:schemeClr val="accent3">
                <a:lumMod val="40000"/>
                <a:lumOff val="6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1905000"/>
            <a:ext cx="8145145" cy="230695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sym typeface="+mn-ea"/>
              </a:rPr>
              <a:t>Tóm lại</a:t>
            </a:r>
            <a:r>
              <a:rPr lang="en-US" sz="2400" smtClean="0">
                <a:latin typeface="Times New Roman" panose="02020603050405020304" pitchFamily="18" charset="0"/>
                <a:cs typeface="Times New Roman" panose="02020603050405020304" pitchFamily="18" charset="0"/>
                <a:sym typeface="+mn-ea"/>
              </a:rPr>
              <a:t> các quy định về giá để đưa đến tác động phân phối nhất định, nhưng đối tượng chính sách có thực sự được lợi hay không còn là điều chưa rõ ràng. Chỉ có một điều chắc chắn là các giải pháp đó đều phi hiệu quả</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609600"/>
            <a:ext cx="8145145" cy="544639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b. Quy định về lượng:</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pP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sym typeface="+mn-ea"/>
              </a:rPr>
              <a:t>Chính phủ sử dụng quy định về lượng để khắc phục ngoại tác tiêu cực (VD: mức xả thải, hạn ngạch...) </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Mặc dù các quy định về lượng cứng nhắc và kém hiệu quả  hơn so với các khuyến khích thị trường nhưng nó lại mang đến hiệu quả chắc chắn hơn</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Đây là lựa chọn tốt nhất trong trường hợp chi phí cho việc xác định chính xác các khuyến khích thị trường có thể sai lệch lớn </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540801" y="914400"/>
            <a:ext cx="6621015" cy="5374210"/>
            <a:chOff x="419100" y="2228850"/>
            <a:chExt cx="4974473" cy="4664047"/>
          </a:xfrm>
        </p:grpSpPr>
        <p:sp>
          <p:nvSpPr>
            <p:cNvPr id="4" name="Line 2"/>
            <p:cNvSpPr>
              <a:spLocks noChangeShapeType="1"/>
            </p:cNvSpPr>
            <p:nvPr/>
          </p:nvSpPr>
          <p:spPr bwMode="auto">
            <a:xfrm>
              <a:off x="852552" y="3712934"/>
              <a:ext cx="1286223" cy="14328"/>
            </a:xfrm>
            <a:prstGeom prst="line">
              <a:avLst/>
            </a:prstGeom>
            <a:noFill/>
            <a:ln w="25400">
              <a:solidFill>
                <a:srgbClr val="000000"/>
              </a:solidFill>
              <a:prstDash val="dash"/>
              <a:round/>
            </a:ln>
          </p:spPr>
          <p:txBody>
            <a:bodyPr wrap="none" anchor="ctr"/>
            <a:p>
              <a:endParaRPr lang="en-US"/>
            </a:p>
          </p:txBody>
        </p:sp>
        <p:sp>
          <p:nvSpPr>
            <p:cNvPr id="5" name="Rectangle 3"/>
            <p:cNvSpPr>
              <a:spLocks noChangeArrowheads="1"/>
            </p:cNvSpPr>
            <p:nvPr/>
          </p:nvSpPr>
          <p:spPr bwMode="auto">
            <a:xfrm>
              <a:off x="422221" y="3353072"/>
              <a:ext cx="545309" cy="397335"/>
            </a:xfrm>
            <a:prstGeom prst="rect">
              <a:avLst/>
            </a:prstGeom>
            <a:noFill/>
            <a:ln w="12700">
              <a:noFill/>
              <a:miter lim="800000"/>
            </a:ln>
          </p:spPr>
          <p:txBody>
            <a:bodyPr wrap="squar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q</a:t>
              </a:r>
              <a:endParaRPr lang="en-US" sz="2400" b="1" baseline="-2500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858963" y="6494463"/>
              <a:ext cx="554037" cy="397335"/>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q</a:t>
              </a:r>
              <a:endParaRPr lang="en-US" sz="2400" b="1" baseline="-25000">
                <a:latin typeface="Times New Roman" panose="02020603050405020304" pitchFamily="18" charset="0"/>
                <a:cs typeface="Times New Roman" panose="02020603050405020304" pitchFamily="18" charset="0"/>
              </a:endParaRPr>
            </a:p>
          </p:txBody>
        </p:sp>
        <p:sp>
          <p:nvSpPr>
            <p:cNvPr id="7" name="Line 5"/>
            <p:cNvSpPr>
              <a:spLocks noChangeShapeType="1"/>
            </p:cNvSpPr>
            <p:nvPr/>
          </p:nvSpPr>
          <p:spPr bwMode="auto">
            <a:xfrm>
              <a:off x="2100263" y="3727450"/>
              <a:ext cx="0" cy="2792413"/>
            </a:xfrm>
            <a:prstGeom prst="line">
              <a:avLst/>
            </a:prstGeom>
            <a:noFill/>
            <a:ln w="25400">
              <a:solidFill>
                <a:srgbClr val="000000"/>
              </a:solidFill>
              <a:prstDash val="dash"/>
              <a:round/>
            </a:ln>
          </p:spPr>
          <p:txBody>
            <a:bodyPr wrap="none" anchor="ctr"/>
            <a:p>
              <a:endParaRPr lang="en-US"/>
            </a:p>
          </p:txBody>
        </p:sp>
        <p:sp>
          <p:nvSpPr>
            <p:cNvPr id="12" name="Line 14"/>
            <p:cNvSpPr>
              <a:spLocks noChangeShapeType="1"/>
            </p:cNvSpPr>
            <p:nvPr/>
          </p:nvSpPr>
          <p:spPr bwMode="auto">
            <a:xfrm>
              <a:off x="838200" y="2228850"/>
              <a:ext cx="0" cy="4265613"/>
            </a:xfrm>
            <a:prstGeom prst="line">
              <a:avLst/>
            </a:prstGeom>
            <a:noFill/>
            <a:ln w="47625">
              <a:solidFill>
                <a:srgbClr val="000000"/>
              </a:solidFill>
              <a:round/>
              <a:headEnd type="triangle"/>
            </a:ln>
          </p:spPr>
          <p:txBody>
            <a:bodyPr wrap="none" anchor="ctr"/>
            <a:p>
              <a:endParaRPr lang="en-US"/>
            </a:p>
          </p:txBody>
        </p:sp>
        <p:sp>
          <p:nvSpPr>
            <p:cNvPr id="13" name="Line 15"/>
            <p:cNvSpPr>
              <a:spLocks noChangeShapeType="1"/>
            </p:cNvSpPr>
            <p:nvPr/>
          </p:nvSpPr>
          <p:spPr bwMode="auto">
            <a:xfrm>
              <a:off x="814388" y="6484938"/>
              <a:ext cx="4276725" cy="0"/>
            </a:xfrm>
            <a:prstGeom prst="line">
              <a:avLst/>
            </a:prstGeom>
            <a:noFill/>
            <a:ln w="47625">
              <a:solidFill>
                <a:srgbClr val="000000"/>
              </a:solidFill>
              <a:round/>
              <a:tailEnd type="triangle"/>
            </a:ln>
          </p:spPr>
          <p:txBody>
            <a:bodyPr wrap="none" anchor="ctr"/>
            <a:p>
              <a:endParaRPr lang="en-US"/>
            </a:p>
          </p:txBody>
        </p:sp>
        <p:sp>
          <p:nvSpPr>
            <p:cNvPr id="14" name="Rectangle 16"/>
            <p:cNvSpPr>
              <a:spLocks noChangeArrowheads="1"/>
            </p:cNvSpPr>
            <p:nvPr/>
          </p:nvSpPr>
          <p:spPr bwMode="auto">
            <a:xfrm>
              <a:off x="5076825" y="6397626"/>
              <a:ext cx="31674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419100" y="2420938"/>
              <a:ext cx="27820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16" name="Line 18"/>
            <p:cNvSpPr>
              <a:spLocks noChangeShapeType="1"/>
            </p:cNvSpPr>
            <p:nvPr/>
          </p:nvSpPr>
          <p:spPr bwMode="auto">
            <a:xfrm flipV="1">
              <a:off x="967750" y="2956369"/>
              <a:ext cx="3457575" cy="3306763"/>
            </a:xfrm>
            <a:prstGeom prst="line">
              <a:avLst/>
            </a:prstGeom>
            <a:noFill/>
            <a:ln w="15875">
              <a:solidFill>
                <a:schemeClr val="tx1"/>
              </a:solidFill>
              <a:round/>
            </a:ln>
          </p:spPr>
          <p:txBody>
            <a:bodyPr wrap="none" anchor="ctr"/>
            <a:p>
              <a:endParaRPr lang="en-US"/>
            </a:p>
          </p:txBody>
        </p:sp>
        <p:sp>
          <p:nvSpPr>
            <p:cNvPr id="17" name="Rectangle 19"/>
            <p:cNvSpPr>
              <a:spLocks noChangeArrowheads="1"/>
            </p:cNvSpPr>
            <p:nvPr/>
          </p:nvSpPr>
          <p:spPr bwMode="auto">
            <a:xfrm>
              <a:off x="4565650" y="2654300"/>
              <a:ext cx="266165"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8" name="Line 20"/>
            <p:cNvSpPr>
              <a:spLocks noChangeShapeType="1"/>
            </p:cNvSpPr>
            <p:nvPr/>
          </p:nvSpPr>
          <p:spPr bwMode="auto">
            <a:xfrm>
              <a:off x="865188" y="2597150"/>
              <a:ext cx="3757612" cy="3376613"/>
            </a:xfrm>
            <a:prstGeom prst="line">
              <a:avLst/>
            </a:prstGeom>
            <a:noFill/>
            <a:ln w="25400">
              <a:solidFill>
                <a:schemeClr val="tx1"/>
              </a:solidFill>
              <a:round/>
            </a:ln>
          </p:spPr>
          <p:txBody>
            <a:bodyPr wrap="none" anchor="ctr"/>
            <a:p>
              <a:endParaRPr lang="en-US"/>
            </a:p>
          </p:txBody>
        </p:sp>
        <p:sp>
          <p:nvSpPr>
            <p:cNvPr id="19" name="Rectangle 21"/>
            <p:cNvSpPr>
              <a:spLocks noChangeArrowheads="1"/>
            </p:cNvSpPr>
            <p:nvPr/>
          </p:nvSpPr>
          <p:spPr bwMode="auto">
            <a:xfrm>
              <a:off x="4649788" y="5848350"/>
              <a:ext cx="304704"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20" name="Rectangle 22"/>
            <p:cNvSpPr>
              <a:spLocks noChangeArrowheads="1"/>
            </p:cNvSpPr>
            <p:nvPr/>
          </p:nvSpPr>
          <p:spPr bwMode="auto">
            <a:xfrm>
              <a:off x="443238" y="4146641"/>
              <a:ext cx="409339" cy="397335"/>
            </a:xfrm>
            <a:prstGeom prst="rect">
              <a:avLst/>
            </a:prstGeom>
            <a:noFill/>
            <a:ln w="12700">
              <a:noFill/>
              <a:miter lim="800000"/>
            </a:ln>
          </p:spPr>
          <p:txBody>
            <a:bodyPr wrap="squar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852488" y="4419600"/>
              <a:ext cx="2085975" cy="0"/>
            </a:xfrm>
            <a:prstGeom prst="line">
              <a:avLst/>
            </a:prstGeom>
            <a:noFill/>
            <a:ln w="25400">
              <a:solidFill>
                <a:srgbClr val="000000"/>
              </a:solidFill>
              <a:prstDash val="dash"/>
              <a:round/>
            </a:ln>
          </p:spPr>
          <p:txBody>
            <a:bodyPr wrap="none" anchor="ctr"/>
            <a:p>
              <a:endParaRPr lang="en-US"/>
            </a:p>
          </p:txBody>
        </p:sp>
        <p:sp>
          <p:nvSpPr>
            <p:cNvPr id="22" name="Line 24"/>
            <p:cNvSpPr>
              <a:spLocks noChangeShapeType="1"/>
            </p:cNvSpPr>
            <p:nvPr/>
          </p:nvSpPr>
          <p:spPr bwMode="auto">
            <a:xfrm>
              <a:off x="2901950" y="4518025"/>
              <a:ext cx="0" cy="1878013"/>
            </a:xfrm>
            <a:prstGeom prst="line">
              <a:avLst/>
            </a:prstGeom>
            <a:noFill/>
            <a:ln w="25400">
              <a:solidFill>
                <a:srgbClr val="000000"/>
              </a:solidFill>
              <a:prstDash val="dash"/>
              <a:round/>
            </a:ln>
          </p:spPr>
          <p:txBody>
            <a:bodyPr wrap="none" anchor="ctr"/>
            <a:p>
              <a:endParaRPr lang="en-US"/>
            </a:p>
          </p:txBody>
        </p:sp>
        <p:sp>
          <p:nvSpPr>
            <p:cNvPr id="23" name="Rectangle 26"/>
            <p:cNvSpPr>
              <a:spLocks noChangeArrowheads="1"/>
            </p:cNvSpPr>
            <p:nvPr/>
          </p:nvSpPr>
          <p:spPr bwMode="auto">
            <a:xfrm>
              <a:off x="2743200" y="6494464"/>
              <a:ext cx="393827"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5" name="Text Box 28"/>
            <p:cNvSpPr txBox="1">
              <a:spLocks noChangeArrowheads="1"/>
            </p:cNvSpPr>
            <p:nvPr/>
          </p:nvSpPr>
          <p:spPr bwMode="auto">
            <a:xfrm>
              <a:off x="2181235" y="2421180"/>
              <a:ext cx="451800" cy="399540"/>
            </a:xfrm>
            <a:prstGeom prst="rect">
              <a:avLst/>
            </a:prstGeom>
            <a:noFill/>
            <a:ln w="12700">
              <a:noFill/>
              <a:miter lim="800000"/>
            </a:ln>
          </p:spPr>
          <p:txBody>
            <a:bodyPr wrap="square">
              <a:spAutoFit/>
            </a:bodyPr>
            <a:p>
              <a:pPr algn="ctr">
                <a:spcBef>
                  <a:spcPct val="50000"/>
                </a:spcBef>
              </a:pPr>
              <a:r>
                <a:rPr lang="en-US" sz="2400">
                  <a:latin typeface="Times New Roman" panose="02020603050405020304" pitchFamily="18" charset="0"/>
                  <a:cs typeface="Times New Roman" panose="02020603050405020304" pitchFamily="18" charset="0"/>
                </a:rPr>
                <a:t>S</a:t>
              </a:r>
              <a:r>
                <a:rPr lang="en-US" sz="2400" baseline="-25000">
                  <a:latin typeface="Times New Roman" panose="02020603050405020304" pitchFamily="18" charset="0"/>
                  <a:cs typeface="Times New Roman" panose="02020603050405020304" pitchFamily="18" charset="0"/>
                </a:rPr>
                <a:t>q</a:t>
              </a:r>
              <a:endParaRPr lang="en-US" sz="2400" baseline="-25000">
                <a:latin typeface="Times New Roman" panose="02020603050405020304" pitchFamily="18" charset="0"/>
                <a:cs typeface="Times New Roman" panose="02020603050405020304" pitchFamily="18" charset="0"/>
              </a:endParaRPr>
            </a:p>
          </p:txBody>
        </p:sp>
      </p:grpSp>
      <p:sp>
        <p:nvSpPr>
          <p:cNvPr id="2" name="Freeform 1"/>
          <p:cNvSpPr/>
          <p:nvPr/>
        </p:nvSpPr>
        <p:spPr>
          <a:xfrm>
            <a:off x="2303145" y="1257300"/>
            <a:ext cx="1487805" cy="4282440"/>
          </a:xfrm>
          <a:custGeom>
            <a:avLst/>
            <a:gdLst>
              <a:gd name="connisteX0" fmla="*/ 0 w 1487805"/>
              <a:gd name="connsiteY0" fmla="*/ 4282440 h 4282440"/>
              <a:gd name="connisteX1" fmla="*/ 1467485 w 1487805"/>
              <a:gd name="connsiteY1" fmla="*/ 3054985 h 4282440"/>
              <a:gd name="connisteX2" fmla="*/ 1487805 w 1487805"/>
              <a:gd name="connsiteY2" fmla="*/ 0 h 4282440"/>
            </a:gdLst>
            <a:ahLst/>
            <a:cxnLst>
              <a:cxn ang="0">
                <a:pos x="connisteX0" y="connsiteY0"/>
              </a:cxn>
              <a:cxn ang="0">
                <a:pos x="connisteX1" y="connsiteY1"/>
              </a:cxn>
              <a:cxn ang="0">
                <a:pos x="connisteX2" y="connsiteY2"/>
              </a:cxn>
            </a:cxnLst>
            <a:rect l="l" t="t" r="r" b="b"/>
            <a:pathLst>
              <a:path w="1487805" h="4282440">
                <a:moveTo>
                  <a:pt x="0" y="4282440"/>
                </a:moveTo>
                <a:lnTo>
                  <a:pt x="1467485" y="3054985"/>
                </a:lnTo>
                <a:lnTo>
                  <a:pt x="1487805" y="0"/>
                </a:lnTo>
              </a:path>
            </a:pathLst>
          </a:custGeom>
          <a:noFill/>
          <a:ln w="349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ectangle 19"/>
          <p:cNvSpPr>
            <a:spLocks noChangeArrowheads="1"/>
          </p:cNvSpPr>
          <p:nvPr/>
        </p:nvSpPr>
        <p:spPr bwMode="auto">
          <a:xfrm>
            <a:off x="4601210" y="2819400"/>
            <a:ext cx="488950" cy="457835"/>
          </a:xfrm>
          <a:prstGeom prst="rect">
            <a:avLst/>
          </a:prstGeom>
          <a:noFill/>
          <a:ln w="12700">
            <a:noFill/>
            <a:miter lim="800000"/>
          </a:ln>
        </p:spPr>
        <p:txBody>
          <a:bodyPr wrap="square" lIns="90488" tIns="44450" rIns="90488" bIns="44450">
            <a:spAutoFit/>
          </a:bodyPr>
          <a:p>
            <a:r>
              <a:rPr lang="en-US" sz="2400">
                <a:latin typeface="Times New Roman" panose="02020603050405020304" pitchFamily="18" charset="0"/>
                <a:cs typeface="Times New Roman" panose="02020603050405020304" pitchFamily="18" charset="0"/>
              </a:rPr>
              <a:t>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9"/>
          <p:cNvGrpSpPr/>
          <p:nvPr/>
        </p:nvGrpSpPr>
        <p:grpSpPr>
          <a:xfrm>
            <a:off x="1540510" y="914400"/>
            <a:ext cx="6620510" cy="5373370"/>
            <a:chOff x="2426" y="1440"/>
            <a:chExt cx="10426" cy="8462"/>
          </a:xfrm>
        </p:grpSpPr>
        <p:grpSp>
          <p:nvGrpSpPr>
            <p:cNvPr id="3" name="Group 2"/>
            <p:cNvGrpSpPr/>
            <p:nvPr/>
          </p:nvGrpSpPr>
          <p:grpSpPr>
            <a:xfrm>
              <a:off x="2426" y="1440"/>
              <a:ext cx="10427" cy="8463"/>
              <a:chOff x="419100" y="2228850"/>
              <a:chExt cx="4974473" cy="4664047"/>
            </a:xfrm>
          </p:grpSpPr>
          <p:sp>
            <p:nvSpPr>
              <p:cNvPr id="4" name="Line 2"/>
              <p:cNvSpPr>
                <a:spLocks noChangeShapeType="1"/>
              </p:cNvSpPr>
              <p:nvPr/>
            </p:nvSpPr>
            <p:spPr bwMode="auto">
              <a:xfrm>
                <a:off x="852771" y="3692543"/>
                <a:ext cx="2758508" cy="34719"/>
              </a:xfrm>
              <a:prstGeom prst="line">
                <a:avLst/>
              </a:prstGeom>
              <a:noFill/>
              <a:ln w="25400">
                <a:solidFill>
                  <a:srgbClr val="000000"/>
                </a:solidFill>
                <a:prstDash val="dash"/>
                <a:round/>
              </a:ln>
            </p:spPr>
            <p:txBody>
              <a:bodyPr wrap="none" anchor="ctr"/>
              <a:p>
                <a:endParaRPr lang="en-US"/>
              </a:p>
            </p:txBody>
          </p:sp>
          <p:sp>
            <p:nvSpPr>
              <p:cNvPr id="5" name="Rectangle 3"/>
              <p:cNvSpPr>
                <a:spLocks noChangeArrowheads="1"/>
              </p:cNvSpPr>
              <p:nvPr/>
            </p:nvSpPr>
            <p:spPr bwMode="auto">
              <a:xfrm>
                <a:off x="422221" y="3353072"/>
                <a:ext cx="545309" cy="397335"/>
              </a:xfrm>
              <a:prstGeom prst="rect">
                <a:avLst/>
              </a:prstGeom>
              <a:noFill/>
              <a:ln w="12700">
                <a:noFill/>
                <a:miter lim="800000"/>
              </a:ln>
            </p:spPr>
            <p:txBody>
              <a:bodyPr wrap="squar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q</a:t>
                </a:r>
                <a:endParaRPr lang="en-US" sz="2400" b="1" baseline="-2500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858963" y="6494463"/>
                <a:ext cx="554037" cy="397335"/>
              </a:xfrm>
              <a:prstGeom prst="rect">
                <a:avLst/>
              </a:prstGeom>
              <a:noFill/>
              <a:ln w="12700">
                <a:noFill/>
                <a:miter lim="800000"/>
              </a:ln>
            </p:spPr>
            <p:txBody>
              <a:bodyPr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q</a:t>
                </a:r>
                <a:endParaRPr lang="en-US" sz="2400" b="1" baseline="-25000">
                  <a:latin typeface="Times New Roman" panose="02020603050405020304" pitchFamily="18" charset="0"/>
                  <a:cs typeface="Times New Roman" panose="02020603050405020304" pitchFamily="18" charset="0"/>
                </a:endParaRPr>
              </a:p>
            </p:txBody>
          </p:sp>
          <p:sp>
            <p:nvSpPr>
              <p:cNvPr id="7" name="Line 5"/>
              <p:cNvSpPr>
                <a:spLocks noChangeShapeType="1"/>
              </p:cNvSpPr>
              <p:nvPr/>
            </p:nvSpPr>
            <p:spPr bwMode="auto">
              <a:xfrm>
                <a:off x="2100263" y="3727450"/>
                <a:ext cx="0" cy="2792413"/>
              </a:xfrm>
              <a:prstGeom prst="line">
                <a:avLst/>
              </a:prstGeom>
              <a:noFill/>
              <a:ln w="25400">
                <a:solidFill>
                  <a:srgbClr val="000000"/>
                </a:solidFill>
                <a:prstDash val="dash"/>
                <a:round/>
              </a:ln>
            </p:spPr>
            <p:txBody>
              <a:bodyPr wrap="none" anchor="ctr"/>
              <a:p>
                <a:endParaRPr lang="en-US"/>
              </a:p>
            </p:txBody>
          </p:sp>
          <p:sp>
            <p:nvSpPr>
              <p:cNvPr id="12" name="Line 14"/>
              <p:cNvSpPr>
                <a:spLocks noChangeShapeType="1"/>
              </p:cNvSpPr>
              <p:nvPr/>
            </p:nvSpPr>
            <p:spPr bwMode="auto">
              <a:xfrm>
                <a:off x="838200" y="2228850"/>
                <a:ext cx="0" cy="4265613"/>
              </a:xfrm>
              <a:prstGeom prst="line">
                <a:avLst/>
              </a:prstGeom>
              <a:noFill/>
              <a:ln w="47625">
                <a:solidFill>
                  <a:srgbClr val="000000"/>
                </a:solidFill>
                <a:round/>
                <a:headEnd type="triangle"/>
              </a:ln>
            </p:spPr>
            <p:txBody>
              <a:bodyPr wrap="none" anchor="ctr"/>
              <a:p>
                <a:endParaRPr lang="en-US"/>
              </a:p>
            </p:txBody>
          </p:sp>
          <p:sp>
            <p:nvSpPr>
              <p:cNvPr id="13" name="Line 15"/>
              <p:cNvSpPr>
                <a:spLocks noChangeShapeType="1"/>
              </p:cNvSpPr>
              <p:nvPr/>
            </p:nvSpPr>
            <p:spPr bwMode="auto">
              <a:xfrm>
                <a:off x="814388" y="6484938"/>
                <a:ext cx="4276725" cy="0"/>
              </a:xfrm>
              <a:prstGeom prst="line">
                <a:avLst/>
              </a:prstGeom>
              <a:noFill/>
              <a:ln w="47625">
                <a:solidFill>
                  <a:srgbClr val="000000"/>
                </a:solidFill>
                <a:round/>
                <a:tailEnd type="triangle"/>
              </a:ln>
            </p:spPr>
            <p:txBody>
              <a:bodyPr wrap="none" anchor="ctr"/>
              <a:p>
                <a:endParaRPr lang="en-US"/>
              </a:p>
            </p:txBody>
          </p:sp>
          <p:sp>
            <p:nvSpPr>
              <p:cNvPr id="14" name="Rectangle 16"/>
              <p:cNvSpPr>
                <a:spLocks noChangeArrowheads="1"/>
              </p:cNvSpPr>
              <p:nvPr/>
            </p:nvSpPr>
            <p:spPr bwMode="auto">
              <a:xfrm>
                <a:off x="5076825" y="6397626"/>
                <a:ext cx="31674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419100" y="2420938"/>
                <a:ext cx="278208"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16" name="Line 18"/>
              <p:cNvSpPr>
                <a:spLocks noChangeShapeType="1"/>
              </p:cNvSpPr>
              <p:nvPr/>
            </p:nvSpPr>
            <p:spPr bwMode="auto">
              <a:xfrm flipV="1">
                <a:off x="838458" y="2956839"/>
                <a:ext cx="3586729" cy="3432736"/>
              </a:xfrm>
              <a:prstGeom prst="line">
                <a:avLst/>
              </a:prstGeom>
              <a:noFill/>
              <a:ln w="15875">
                <a:solidFill>
                  <a:schemeClr val="tx1"/>
                </a:solidFill>
                <a:round/>
              </a:ln>
            </p:spPr>
            <p:txBody>
              <a:bodyPr wrap="none" anchor="ctr"/>
              <a:p>
                <a:endParaRPr lang="en-US"/>
              </a:p>
            </p:txBody>
          </p:sp>
          <p:sp>
            <p:nvSpPr>
              <p:cNvPr id="17" name="Rectangle 19"/>
              <p:cNvSpPr>
                <a:spLocks noChangeArrowheads="1"/>
              </p:cNvSpPr>
              <p:nvPr/>
            </p:nvSpPr>
            <p:spPr bwMode="auto">
              <a:xfrm>
                <a:off x="4565650" y="2654300"/>
                <a:ext cx="266165"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8" name="Line 20"/>
              <p:cNvSpPr>
                <a:spLocks noChangeShapeType="1"/>
              </p:cNvSpPr>
              <p:nvPr/>
            </p:nvSpPr>
            <p:spPr bwMode="auto">
              <a:xfrm>
                <a:off x="865188" y="2597150"/>
                <a:ext cx="3757612" cy="3376613"/>
              </a:xfrm>
              <a:prstGeom prst="line">
                <a:avLst/>
              </a:prstGeom>
              <a:noFill/>
              <a:ln w="25400">
                <a:solidFill>
                  <a:schemeClr val="tx1"/>
                </a:solidFill>
                <a:round/>
              </a:ln>
            </p:spPr>
            <p:txBody>
              <a:bodyPr wrap="none" anchor="ctr"/>
              <a:p>
                <a:endParaRPr lang="en-US"/>
              </a:p>
            </p:txBody>
          </p:sp>
          <p:sp>
            <p:nvSpPr>
              <p:cNvPr id="19" name="Rectangle 21"/>
              <p:cNvSpPr>
                <a:spLocks noChangeArrowheads="1"/>
              </p:cNvSpPr>
              <p:nvPr/>
            </p:nvSpPr>
            <p:spPr bwMode="auto">
              <a:xfrm>
                <a:off x="4649788" y="5848350"/>
                <a:ext cx="304704"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20" name="Rectangle 22"/>
              <p:cNvSpPr>
                <a:spLocks noChangeArrowheads="1"/>
              </p:cNvSpPr>
              <p:nvPr/>
            </p:nvSpPr>
            <p:spPr bwMode="auto">
              <a:xfrm>
                <a:off x="443238" y="4146641"/>
                <a:ext cx="409339" cy="397335"/>
              </a:xfrm>
              <a:prstGeom prst="rect">
                <a:avLst/>
              </a:prstGeom>
              <a:noFill/>
              <a:ln w="12700">
                <a:noFill/>
                <a:miter lim="800000"/>
              </a:ln>
            </p:spPr>
            <p:txBody>
              <a:bodyPr wrap="squar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852488" y="4419600"/>
                <a:ext cx="2085975" cy="0"/>
              </a:xfrm>
              <a:prstGeom prst="line">
                <a:avLst/>
              </a:prstGeom>
              <a:noFill/>
              <a:ln w="25400">
                <a:solidFill>
                  <a:srgbClr val="000000"/>
                </a:solidFill>
                <a:prstDash val="dash"/>
                <a:round/>
              </a:ln>
            </p:spPr>
            <p:txBody>
              <a:bodyPr wrap="none" anchor="ctr"/>
              <a:p>
                <a:endParaRPr lang="en-US"/>
              </a:p>
            </p:txBody>
          </p:sp>
          <p:sp>
            <p:nvSpPr>
              <p:cNvPr id="22" name="Line 24"/>
              <p:cNvSpPr>
                <a:spLocks noChangeShapeType="1"/>
              </p:cNvSpPr>
              <p:nvPr/>
            </p:nvSpPr>
            <p:spPr bwMode="auto">
              <a:xfrm>
                <a:off x="2901950" y="4518025"/>
                <a:ext cx="0" cy="1878013"/>
              </a:xfrm>
              <a:prstGeom prst="line">
                <a:avLst/>
              </a:prstGeom>
              <a:noFill/>
              <a:ln w="25400">
                <a:solidFill>
                  <a:srgbClr val="000000"/>
                </a:solidFill>
                <a:prstDash val="dash"/>
                <a:round/>
              </a:ln>
            </p:spPr>
            <p:txBody>
              <a:bodyPr wrap="none" anchor="ctr"/>
              <a:p>
                <a:endParaRPr lang="en-US"/>
              </a:p>
            </p:txBody>
          </p:sp>
          <p:sp>
            <p:nvSpPr>
              <p:cNvPr id="23" name="Rectangle 26"/>
              <p:cNvSpPr>
                <a:spLocks noChangeArrowheads="1"/>
              </p:cNvSpPr>
              <p:nvPr/>
            </p:nvSpPr>
            <p:spPr bwMode="auto">
              <a:xfrm>
                <a:off x="2743200" y="6494464"/>
                <a:ext cx="393827" cy="398433"/>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25" name="Text Box 28"/>
              <p:cNvSpPr txBox="1">
                <a:spLocks noChangeArrowheads="1"/>
              </p:cNvSpPr>
              <p:nvPr/>
            </p:nvSpPr>
            <p:spPr bwMode="auto">
              <a:xfrm>
                <a:off x="2181235" y="2421180"/>
                <a:ext cx="451800" cy="399540"/>
              </a:xfrm>
              <a:prstGeom prst="rect">
                <a:avLst/>
              </a:prstGeom>
              <a:noFill/>
              <a:ln w="12700">
                <a:noFill/>
                <a:miter lim="800000"/>
              </a:ln>
            </p:spPr>
            <p:txBody>
              <a:bodyPr wrap="square">
                <a:spAutoFit/>
              </a:bodyPr>
              <a:p>
                <a:pPr algn="ctr">
                  <a:spcBef>
                    <a:spcPct val="50000"/>
                  </a:spcBef>
                </a:pPr>
                <a:r>
                  <a:rPr lang="en-US" sz="2400">
                    <a:latin typeface="Times New Roman" panose="02020603050405020304" pitchFamily="18" charset="0"/>
                    <a:cs typeface="Times New Roman" panose="02020603050405020304" pitchFamily="18" charset="0"/>
                  </a:rPr>
                  <a:t>S</a:t>
                </a:r>
                <a:r>
                  <a:rPr lang="en-US" sz="2400" baseline="-25000">
                    <a:latin typeface="Times New Roman" panose="02020603050405020304" pitchFamily="18" charset="0"/>
                    <a:cs typeface="Times New Roman" panose="02020603050405020304" pitchFamily="18" charset="0"/>
                  </a:rPr>
                  <a:t>q</a:t>
                </a:r>
                <a:endParaRPr lang="en-US" sz="2400" baseline="-25000">
                  <a:latin typeface="Times New Roman" panose="02020603050405020304" pitchFamily="18" charset="0"/>
                  <a:cs typeface="Times New Roman" panose="02020603050405020304" pitchFamily="18" charset="0"/>
                </a:endParaRPr>
              </a:p>
            </p:txBody>
          </p:sp>
        </p:grpSp>
        <p:sp>
          <p:nvSpPr>
            <p:cNvPr id="2" name="Freeform 1"/>
            <p:cNvSpPr/>
            <p:nvPr/>
          </p:nvSpPr>
          <p:spPr>
            <a:xfrm>
              <a:off x="3627" y="1980"/>
              <a:ext cx="2343" cy="6744"/>
            </a:xfrm>
            <a:custGeom>
              <a:avLst/>
              <a:gdLst>
                <a:gd name="connisteX0" fmla="*/ 0 w 1487805"/>
                <a:gd name="connsiteY0" fmla="*/ 4282440 h 4282440"/>
                <a:gd name="connisteX1" fmla="*/ 1467485 w 1487805"/>
                <a:gd name="connsiteY1" fmla="*/ 3054985 h 4282440"/>
                <a:gd name="connisteX2" fmla="*/ 1487805 w 1487805"/>
                <a:gd name="connsiteY2" fmla="*/ 0 h 4282440"/>
              </a:gdLst>
              <a:ahLst/>
              <a:cxnLst>
                <a:cxn ang="0">
                  <a:pos x="connisteX0" y="connsiteY0"/>
                </a:cxn>
                <a:cxn ang="0">
                  <a:pos x="connisteX1" y="connsiteY1"/>
                </a:cxn>
                <a:cxn ang="0">
                  <a:pos x="connisteX2" y="connsiteY2"/>
                </a:cxn>
              </a:cxnLst>
              <a:rect l="l" t="t" r="r" b="b"/>
              <a:pathLst>
                <a:path w="1487805" h="4282440">
                  <a:moveTo>
                    <a:pt x="0" y="4282440"/>
                  </a:moveTo>
                  <a:lnTo>
                    <a:pt x="1467485" y="3054985"/>
                  </a:lnTo>
                  <a:lnTo>
                    <a:pt x="1487805" y="0"/>
                  </a:lnTo>
                </a:path>
              </a:pathLst>
            </a:custGeom>
            <a:noFill/>
            <a:ln w="349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ectangle 19"/>
            <p:cNvSpPr>
              <a:spLocks noChangeArrowheads="1"/>
            </p:cNvSpPr>
            <p:nvPr/>
          </p:nvSpPr>
          <p:spPr bwMode="auto">
            <a:xfrm>
              <a:off x="7246" y="4440"/>
              <a:ext cx="770" cy="721"/>
            </a:xfrm>
            <a:prstGeom prst="rect">
              <a:avLst/>
            </a:prstGeom>
            <a:noFill/>
            <a:ln w="12700">
              <a:noFill/>
              <a:miter lim="800000"/>
            </a:ln>
          </p:spPr>
          <p:txBody>
            <a:bodyPr wrap="square" lIns="90488" tIns="44450" rIns="90488" bIns="44450">
              <a:spAutoFit/>
            </a:bodyPr>
            <a:p>
              <a:r>
                <a:rPr lang="en-US" sz="2400">
                  <a:latin typeface="Times New Roman" panose="02020603050405020304" pitchFamily="18" charset="0"/>
                  <a:cs typeface="Times New Roman" panose="02020603050405020304" pitchFamily="18" charset="0"/>
                </a:rPr>
                <a:t>E</a:t>
              </a:r>
              <a:endParaRPr lang="en-US" sz="2400">
                <a:latin typeface="Times New Roman" panose="02020603050405020304" pitchFamily="18" charset="0"/>
                <a:cs typeface="Times New Roman" panose="02020603050405020304" pitchFamily="18" charset="0"/>
              </a:endParaRPr>
            </a:p>
          </p:txBody>
        </p:sp>
        <p:sp>
          <p:nvSpPr>
            <p:cNvPr id="8" name="Freeform 7"/>
            <p:cNvSpPr/>
            <p:nvPr/>
          </p:nvSpPr>
          <p:spPr>
            <a:xfrm>
              <a:off x="3314" y="4087"/>
              <a:ext cx="4291" cy="4873"/>
            </a:xfrm>
            <a:custGeom>
              <a:avLst/>
              <a:gdLst>
                <a:gd name="connisteX0" fmla="*/ 0 w 2724785"/>
                <a:gd name="connsiteY0" fmla="*/ 3094355 h 3094355"/>
                <a:gd name="connisteX1" fmla="*/ 1677035 w 2724785"/>
                <a:gd name="connsiteY1" fmla="*/ 0 h 3094355"/>
                <a:gd name="connisteX2" fmla="*/ 2694940 w 2724785"/>
                <a:gd name="connsiteY2" fmla="*/ 828040 h 3094355"/>
                <a:gd name="connisteX3" fmla="*/ 2724785 w 2724785"/>
                <a:gd name="connsiteY3" fmla="*/ 828040 h 3094355"/>
                <a:gd name="connisteX4" fmla="*/ 0 w 2724785"/>
                <a:gd name="connsiteY4" fmla="*/ 3094355 h 309435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724785" h="3094355">
                  <a:moveTo>
                    <a:pt x="0" y="3094355"/>
                  </a:moveTo>
                  <a:lnTo>
                    <a:pt x="1677035" y="0"/>
                  </a:lnTo>
                  <a:lnTo>
                    <a:pt x="2694940" y="828040"/>
                  </a:lnTo>
                  <a:lnTo>
                    <a:pt x="2724785" y="828040"/>
                  </a:lnTo>
                  <a:lnTo>
                    <a:pt x="0" y="3094355"/>
                  </a:lnTo>
                  <a:close/>
                </a:path>
              </a:pathLst>
            </a:custGeom>
            <a:solidFill>
              <a:schemeClr val="bg2">
                <a:lumMod val="75000"/>
                <a:alpha val="64000"/>
              </a:schemeClr>
            </a:solidFill>
            <a:ln w="12700" cmpd="sng">
              <a:solidFill>
                <a:schemeClr val="tx1">
                  <a:alpha val="63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 19"/>
            <p:cNvSpPr>
              <a:spLocks noChangeArrowheads="1"/>
            </p:cNvSpPr>
            <p:nvPr/>
          </p:nvSpPr>
          <p:spPr bwMode="auto">
            <a:xfrm>
              <a:off x="5532" y="4694"/>
              <a:ext cx="1535" cy="721"/>
            </a:xfrm>
            <a:prstGeom prst="rect">
              <a:avLst/>
            </a:prstGeom>
            <a:noFill/>
            <a:ln w="12700">
              <a:noFill/>
              <a:miter lim="800000"/>
            </a:ln>
          </p:spPr>
          <p:txBody>
            <a:bodyPr wrap="square" lIns="90488" tIns="44450" rIns="90488" bIns="44450">
              <a:spAutoFit/>
            </a:bodyPr>
            <a:p>
              <a:r>
                <a:rPr lang="en-US" sz="2400" b="1">
                  <a:latin typeface="Times New Roman" panose="02020603050405020304" pitchFamily="18" charset="0"/>
                  <a:cs typeface="Times New Roman" panose="02020603050405020304" pitchFamily="18" charset="0"/>
                </a:rPr>
                <a:t>DWL</a:t>
              </a:r>
              <a:endParaRPr lang="en-US" sz="2400" b="1">
                <a:latin typeface="Times New Roman" panose="02020603050405020304" pitchFamily="18" charset="0"/>
                <a:cs typeface="Times New Roman" panose="02020603050405020304" pitchFamily="18" charset="0"/>
              </a:endParaRPr>
            </a:p>
          </p:txBody>
        </p:sp>
      </p:grpSp>
      <p:sp>
        <p:nvSpPr>
          <p:cNvPr id="11" name="Freeform 10"/>
          <p:cNvSpPr/>
          <p:nvPr/>
        </p:nvSpPr>
        <p:spPr>
          <a:xfrm>
            <a:off x="2113915" y="1307465"/>
            <a:ext cx="1666875" cy="1307465"/>
          </a:xfrm>
          <a:custGeom>
            <a:avLst/>
            <a:gdLst>
              <a:gd name="connisteX0" fmla="*/ 0 w 1666875"/>
              <a:gd name="connsiteY0" fmla="*/ 0 h 1307465"/>
              <a:gd name="connisteX1" fmla="*/ 1666875 w 1666875"/>
              <a:gd name="connsiteY1" fmla="*/ 1307465 h 1307465"/>
              <a:gd name="connisteX2" fmla="*/ 0 w 1666875"/>
              <a:gd name="connsiteY2" fmla="*/ 1297305 h 1307465"/>
              <a:gd name="connisteX3" fmla="*/ 0 w 1666875"/>
              <a:gd name="connsiteY3" fmla="*/ 0 h 1307465"/>
            </a:gdLst>
            <a:ahLst/>
            <a:cxnLst>
              <a:cxn ang="0">
                <a:pos x="connisteX0" y="connsiteY0"/>
              </a:cxn>
              <a:cxn ang="0">
                <a:pos x="connisteX1" y="connsiteY1"/>
              </a:cxn>
              <a:cxn ang="0">
                <a:pos x="connisteX2" y="connsiteY2"/>
              </a:cxn>
              <a:cxn ang="0">
                <a:pos x="connisteX3" y="connsiteY3"/>
              </a:cxn>
            </a:cxnLst>
            <a:rect l="l" t="t" r="r" b="b"/>
            <a:pathLst>
              <a:path w="1666875" h="1307465">
                <a:moveTo>
                  <a:pt x="0" y="0"/>
                </a:moveTo>
                <a:lnTo>
                  <a:pt x="1666875" y="1307465"/>
                </a:lnTo>
                <a:lnTo>
                  <a:pt x="0" y="1297305"/>
                </a:lnTo>
                <a:lnTo>
                  <a:pt x="0" y="0"/>
                </a:lnTo>
                <a:close/>
              </a:path>
            </a:pathLst>
          </a:custGeom>
          <a:solidFill>
            <a:srgbClr val="FFFF00">
              <a:alpha val="36000"/>
            </a:srgbClr>
          </a:solidFill>
          <a:ln w="12700" cmpd="sng">
            <a:solidFill>
              <a:srgbClr val="FFFF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2113915" y="2585085"/>
            <a:ext cx="1627505" cy="3074670"/>
          </a:xfrm>
          <a:custGeom>
            <a:avLst/>
            <a:gdLst>
              <a:gd name="connisteX0" fmla="*/ 10160 w 1627505"/>
              <a:gd name="connsiteY0" fmla="*/ 0 h 3074670"/>
              <a:gd name="connisteX1" fmla="*/ 1627505 w 1627505"/>
              <a:gd name="connsiteY1" fmla="*/ 40005 h 3074670"/>
              <a:gd name="connisteX2" fmla="*/ 0 w 1627505"/>
              <a:gd name="connsiteY2" fmla="*/ 3074670 h 3074670"/>
              <a:gd name="connisteX3" fmla="*/ 10160 w 1627505"/>
              <a:gd name="connsiteY3" fmla="*/ 0 h 3074670"/>
            </a:gdLst>
            <a:ahLst/>
            <a:cxnLst>
              <a:cxn ang="0">
                <a:pos x="connisteX0" y="connsiteY0"/>
              </a:cxn>
              <a:cxn ang="0">
                <a:pos x="connisteX1" y="connsiteY1"/>
              </a:cxn>
              <a:cxn ang="0">
                <a:pos x="connisteX2" y="connsiteY2"/>
              </a:cxn>
              <a:cxn ang="0">
                <a:pos x="connisteX3" y="connsiteY3"/>
              </a:cxn>
            </a:cxnLst>
            <a:rect l="l" t="t" r="r" b="b"/>
            <a:pathLst>
              <a:path w="1627505" h="3074670">
                <a:moveTo>
                  <a:pt x="10160" y="0"/>
                </a:moveTo>
                <a:lnTo>
                  <a:pt x="1627505" y="40005"/>
                </a:lnTo>
                <a:lnTo>
                  <a:pt x="0" y="3074670"/>
                </a:lnTo>
                <a:lnTo>
                  <a:pt x="10160" y="0"/>
                </a:lnTo>
                <a:close/>
              </a:path>
            </a:pathLst>
          </a:custGeom>
          <a:solidFill>
            <a:schemeClr val="accent2">
              <a:alpha val="37000"/>
            </a:schemeClr>
          </a:solidFill>
          <a:ln w="12700" cmpd="sng">
            <a:solidFill>
              <a:schemeClr val="accent2">
                <a:alpha val="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609600"/>
            <a:ext cx="8145145" cy="378460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c. Quy định về cung cấp thông tin:</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pP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a:t>
            </a:r>
            <a:r>
              <a:rPr lang="en-US" sz="2400" smtClean="0">
                <a:latin typeface="Times New Roman" panose="02020603050405020304" pitchFamily="18" charset="0"/>
                <a:cs typeface="Times New Roman" panose="02020603050405020304" pitchFamily="18" charset="0"/>
                <a:sym typeface="+mn-ea"/>
              </a:rPr>
              <a:t>Chính phủ quy định về cung cấp thông tin để giải quyết vấn đề bất cân xứng thông tin </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- 2 cách để cung cấp thông tin:</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 Chính phủ cung cấp thông tin </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 Yêu cầu người sản xuất cung cấp thông tin </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228600"/>
            <a:ext cx="8425815" cy="1198880"/>
          </a:xfrm>
          <a:prstGeom prst="rect">
            <a:avLst/>
          </a:prstGeom>
          <a:noFill/>
        </p:spPr>
        <p:txBody>
          <a:bodyPr wrap="square" rtlCol="0">
            <a:spAutoFit/>
          </a:bodyPr>
          <a:lstStyle/>
          <a:p>
            <a:pPr algn="just"/>
            <a:r>
              <a:rPr lang="en-US" sz="3600" b="1" dirty="0" smtClean="0">
                <a:solidFill>
                  <a:srgbClr val="FF0000"/>
                </a:solidFill>
                <a:latin typeface="Times New Roman" panose="02020603050405020304" pitchFamily="18" charset="0"/>
                <a:cs typeface="Times New Roman" panose="02020603050405020304" pitchFamily="18" charset="0"/>
              </a:rPr>
              <a:t>    2. </a:t>
            </a:r>
            <a:r>
              <a:rPr lang="en-US" sz="3600" b="1" dirty="0" smtClean="0">
                <a:solidFill>
                  <a:srgbClr val="FF0000"/>
                </a:solidFill>
                <a:latin typeface="Times New Roman" panose="02020603050405020304" pitchFamily="18" charset="0"/>
                <a:cs typeface="Times New Roman" panose="02020603050405020304" pitchFamily="18" charset="0"/>
                <a:sym typeface="+mn-ea"/>
              </a:rPr>
              <a:t>Nhóm công cụ chính sách tạo cơ chế thúc đẩy thị trường</a:t>
            </a:r>
            <a:endParaRPr lang="en-US" sz="3600" b="1"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295400"/>
            <a:ext cx="8145145" cy="507746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Nhóm chính sách tạo cơ chế thúc đẩy thị trường</a:t>
            </a:r>
            <a:r>
              <a:rPr lang="en-US" sz="2400" smtClean="0">
                <a:latin typeface="Times New Roman" panose="02020603050405020304" pitchFamily="18" charset="0"/>
                <a:cs typeface="Times New Roman" panose="02020603050405020304" pitchFamily="18" charset="0"/>
              </a:rPr>
              <a:t> tạo dựng những cơ chế cho phép thị trường xuất hiện trong trường hợp thị trường hàng hóa và dịch vụ đó không tồn tại hoặc có tồn tại nhưng bị bóp méo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Bao gồm các biện pháp:</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Tự do hóa các thị trường bị điều tiết</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Hỗ trợ sự hình thành thị trường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Cơ chế mô phỏng thị trường thông qua đấu thầu hoặc đấu giá tạo sự cạnh tranh </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685800"/>
            <a:ext cx="4648200" cy="645160"/>
          </a:xfrm>
          <a:prstGeom prst="rect">
            <a:avLst/>
          </a:prstGeom>
          <a:noFill/>
        </p:spPr>
        <p:txBody>
          <a:bodyPr wrap="square" rtlCol="0">
            <a:spAutoFit/>
          </a:bodyPr>
          <a:lstStyle/>
          <a:p>
            <a:pPr algn="ctr"/>
            <a:r>
              <a:rPr lang="en-US" sz="3600" b="1" smtClean="0">
                <a:latin typeface="Times New Roman" panose="02020603050405020304" pitchFamily="18" charset="0"/>
                <a:cs typeface="Times New Roman" panose="02020603050405020304" pitchFamily="18" charset="0"/>
              </a:rPr>
              <a:t>MỤC TIÊU</a:t>
            </a:r>
            <a:endParaRPr lang="en-US" sz="3600" b="1">
              <a:latin typeface="Times New Roman" panose="02020603050405020304" pitchFamily="18" charset="0"/>
              <a:cs typeface="Times New Roman" panose="02020603050405020304" pitchFamily="18" charset="0"/>
            </a:endParaRPr>
          </a:p>
        </p:txBody>
      </p:sp>
      <p:sp>
        <p:nvSpPr>
          <p:cNvPr id="4" name="Text Box 3"/>
          <p:cNvSpPr txBox="1"/>
          <p:nvPr/>
        </p:nvSpPr>
        <p:spPr>
          <a:xfrm>
            <a:off x="533400" y="1981200"/>
            <a:ext cx="8093075" cy="2861310"/>
          </a:xfrm>
          <a:prstGeom prst="rect">
            <a:avLst/>
          </a:prstGeom>
          <a:noFill/>
        </p:spPr>
        <p:txBody>
          <a:bodyPr wrap="square" rtlCol="0">
            <a:spAutoFit/>
          </a:bodyPr>
          <a:p>
            <a:pPr algn="just">
              <a:lnSpc>
                <a:spcPct val="150000"/>
              </a:lnSpc>
            </a:pPr>
            <a:r>
              <a:rPr lang="en-US" sz="2400">
                <a:latin typeface="Times New Roman" panose="02020603050405020304" pitchFamily="18" charset="0"/>
                <a:cs typeface="Times New Roman" panose="02020603050405020304" pitchFamily="18" charset="0"/>
              </a:rPr>
              <a:t>    - Biết được các công cụ chính sách chính phủ có thể sử dụng để can thiệp vào thị trường.</a:t>
            </a:r>
            <a:endParaRPr lang="en-US" sz="2400">
              <a:latin typeface="Times New Roman" panose="02020603050405020304" pitchFamily="18" charset="0"/>
              <a:cs typeface="Times New Roman" panose="02020603050405020304" pitchFamily="18" charset="0"/>
            </a:endParaRPr>
          </a:p>
          <a:p>
            <a:pPr algn="just">
              <a:lnSpc>
                <a:spcPct val="150000"/>
              </a:lnSpc>
            </a:pPr>
            <a:r>
              <a:rPr lang="en-US" sz="2400">
                <a:latin typeface="Times New Roman" panose="02020603050405020304" pitchFamily="18" charset="0"/>
                <a:cs typeface="Times New Roman" panose="02020603050405020304" pitchFamily="18" charset="0"/>
              </a:rPr>
              <a:t>    - Biết được tác động và hiệu quả của từng </a:t>
            </a:r>
            <a:r>
              <a:rPr lang="en-US" sz="2400">
                <a:latin typeface="Times New Roman" panose="02020603050405020304" pitchFamily="18" charset="0"/>
                <a:cs typeface="Times New Roman" panose="02020603050405020304" pitchFamily="18" charset="0"/>
                <a:sym typeface="+mn-ea"/>
              </a:rPr>
              <a:t>công cụ chính sách</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lgn="just">
              <a:lnSpc>
                <a:spcPct val="150000"/>
              </a:lnSpc>
            </a:pPr>
            <a:r>
              <a:rPr lang="en-US" sz="2400">
                <a:latin typeface="Times New Roman" panose="02020603050405020304" pitchFamily="18" charset="0"/>
                <a:cs typeface="Times New Roman" panose="02020603050405020304" pitchFamily="18" charset="0"/>
              </a:rPr>
              <a:t>    - Biết được khi nào chính phủ cần sử dụng các công cụ chính sách gì.</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14400" y="4572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2.1. Tự do hóa thị trường</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96265" y="1447800"/>
            <a:ext cx="8145145" cy="396938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Thu hẹp qui mô khu vực công và tự do hóa thị trường là 2 nhân tố quan trọng</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Xóa bỏ rào cản gia nhập ngành cho phép các đối tác mới gia nhập vào thị trường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Chuẩn bị đầy đủ các điều kiện về thể chế, nguồn lực, kinh nghiệm và quyết tâm chính trị trước khi tiến hành tự do hóa thị trường</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228600"/>
            <a:ext cx="8145145" cy="6185535"/>
          </a:xfrm>
          <a:prstGeom prst="rect">
            <a:avLst/>
          </a:prstGeom>
          <a:noFill/>
        </p:spPr>
        <p:txBody>
          <a:bodyPr wrap="square" rtlCol="0">
            <a:spAutoFit/>
          </a:bodyPr>
          <a:p>
            <a:pPr lvl="0" algn="just">
              <a:lnSpc>
                <a:spcPct val="150000"/>
              </a:lnSpc>
              <a:spcBef>
                <a:spcPts val="0"/>
              </a:spcBef>
              <a:spcAft>
                <a:spcPts val="0"/>
              </a:spcAft>
            </a:pPr>
            <a:r>
              <a:rPr lang="en-US" sz="2400" b="1" smtClean="0">
                <a:latin typeface="Times New Roman" panose="02020603050405020304" pitchFamily="18" charset="0"/>
                <a:cs typeface="Times New Roman" panose="02020603050405020304" pitchFamily="18" charset="0"/>
              </a:rPr>
              <a:t>Ba hình thức tự do hóa thị trường:</a:t>
            </a:r>
            <a:endParaRPr lang="en-US" sz="2400" b="1"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Nới lỏng sự điều tiết (trừ 3 lĩnh vực sự điều tiết vẫn còn cần thiết: TC- NH, dịch vụ công, môi trường)</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Hợp thức hóa: (VD: luật phá sản, hợp thức hóa quyền sử dụng đất...)</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Đa dạng hóa các loại hình cung cấp dịch vụ:</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Chuyển từ cung cấp HHCC miễn phí sang thu phí</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Cho khu vực tư nhân tham gia cung ứng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Bán, khoán, cho thuê, cổ phần hóa các DNNN, cho tư nhân tham gia và cạnh tranh</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Phi độc quyền hóa</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14400" y="4572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2.2. Hỗ trợ sự hình thành thị trường</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2" name="TextBox 3"/>
          <p:cNvSpPr txBox="1"/>
          <p:nvPr/>
        </p:nvSpPr>
        <p:spPr>
          <a:xfrm>
            <a:off x="474345" y="1219200"/>
            <a:ext cx="8172450" cy="452310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a. Xác lập quyền về tài sản đối với những hàng hóa hiện có:</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Trao quyền về tài sản để nội hóa ngoại tác (định lý Coase)</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VD: giao đất, giao rừng...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Chỉ thực hiện được nếu việc thiếu vắng quyền tài sản là do hạn chế về mặt thể chế</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Nếu do bản chất HH không thể thiết lập được quyền tài sản thì giải pháp này không thực hiện được (VD: không khí, cả ngoài biển...)</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609600" y="1143000"/>
            <a:ext cx="7795895" cy="341503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b. Tạo ra những hàng hóa mới có thể trao đổi trên thị trường:</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VD: hình thành thị trường giấy phép xả thải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Doanh nghiệp sẽ tối đa hóa lợi nhuận bằng cách hạn chế việc xả thải của mình ở mức mà giá mua thêm một giấy phép xả thải bằng đúng chi phí biên của việc hạn chế ô nhiễm</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14400" y="4572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2.3. Mô phỏng thị trường</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2" name="TextBox 3"/>
          <p:cNvSpPr txBox="1"/>
          <p:nvPr/>
        </p:nvSpPr>
        <p:spPr>
          <a:xfrm>
            <a:off x="474345" y="1219200"/>
            <a:ext cx="8172450" cy="507746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Thực hiện trong trường hợp không thể đảm bảo có sự cạnh tranh thực sự trong thị trường </a:t>
            </a:r>
            <a:r>
              <a:rPr lang="en-US" sz="2400" smtClean="0">
                <a:latin typeface="Arial" panose="020B0604020202020204" pitchFamily="34" charset="0"/>
                <a:cs typeface="Arial" panose="020B0604020202020204" pitchFamily="34" charset="0"/>
              </a:rPr>
              <a:t>→</a:t>
            </a:r>
            <a:r>
              <a:rPr lang="en-US" sz="2400" smtClean="0">
                <a:latin typeface="Times New Roman" panose="02020603050405020304" pitchFamily="18" charset="0"/>
                <a:cs typeface="Times New Roman" panose="02020603050405020304" pitchFamily="18" charset="0"/>
              </a:rPr>
              <a:t> chính phủ can thiệp tạo ra sự cạnh tranh giành thị trường</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VD: đấu thầu, đấu giá để giành quyền cung ứng dịch vụ...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Nguy cơ tiềm ẩn:</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DN giành được quyền kinh doanh sẽ có vị thế độc quyền </a:t>
            </a:r>
            <a:r>
              <a:rPr lang="en-US" sz="2400" smtClean="0">
                <a:latin typeface="Times New Roman" panose="02020603050405020304" pitchFamily="18" charset="0"/>
                <a:cs typeface="Times New Roman" panose="02020603050405020304" pitchFamily="18" charset="0"/>
              </a:rPr>
              <a:t>→ bỏ giá thấp để giành được hợp đồng sau đó gian dối chất lượng sản phẩm</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Tình trạng các nhà thầu cấu kết với nhau </a:t>
            </a:r>
            <a:endParaRPr lang="en-US" sz="24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228600"/>
            <a:ext cx="8425815" cy="1198880"/>
          </a:xfrm>
          <a:prstGeom prst="rect">
            <a:avLst/>
          </a:prstGeom>
          <a:noFill/>
        </p:spPr>
        <p:txBody>
          <a:bodyPr wrap="square" rtlCol="0">
            <a:spAutoFit/>
          </a:bodyPr>
          <a:lstStyle/>
          <a:p>
            <a:pPr algn="just"/>
            <a:r>
              <a:rPr lang="en-US" sz="3600" b="1" dirty="0" smtClean="0">
                <a:solidFill>
                  <a:srgbClr val="FF0000"/>
                </a:solidFill>
                <a:latin typeface="Times New Roman" panose="02020603050405020304" pitchFamily="18" charset="0"/>
                <a:cs typeface="Times New Roman" panose="02020603050405020304" pitchFamily="18" charset="0"/>
              </a:rPr>
              <a:t>    3. </a:t>
            </a:r>
            <a:r>
              <a:rPr lang="en-US" sz="3600" b="1" dirty="0" smtClean="0">
                <a:solidFill>
                  <a:srgbClr val="FF0000"/>
                </a:solidFill>
                <a:latin typeface="Times New Roman" panose="02020603050405020304" pitchFamily="18" charset="0"/>
                <a:cs typeface="Times New Roman" panose="02020603050405020304" pitchFamily="18" charset="0"/>
                <a:sym typeface="+mn-ea"/>
              </a:rPr>
              <a:t>Nhóm công cụ chính sách điều tiết bằng thuế và trợ cấp</a:t>
            </a:r>
            <a:endParaRPr lang="en-US" sz="3600" b="1"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6400" y="2133600"/>
            <a:ext cx="8297545" cy="396938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Thuế</a:t>
            </a:r>
            <a:r>
              <a:rPr lang="en-US" sz="2400" smtClean="0">
                <a:latin typeface="Times New Roman" panose="02020603050405020304" pitchFamily="18" charset="0"/>
                <a:cs typeface="Times New Roman" panose="02020603050405020304" pitchFamily="18" charset="0"/>
              </a:rPr>
              <a:t> là khoản đóng góp bắt buộc của các cá nhân và doanh nghiệp cho ngân sách nhà nước để trang trải chi phí cung cấp hàng hóa công hoặc hạn chế lượng cung hàng hóa trên thị trường</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Thuế có thể đánh vào bên cung hoặc bên cầu: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Thuế đánh vào bên cung: đầu ra của DN bị đánh thuế</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a:t>
            </a:r>
            <a:r>
              <a:rPr lang="en-US" sz="2400">
                <a:latin typeface="Times New Roman" panose="02020603050405020304" pitchFamily="18" charset="0"/>
                <a:cs typeface="Times New Roman" panose="02020603050405020304" pitchFamily="18" charset="0"/>
                <a:sym typeface="+mn-ea"/>
              </a:rPr>
              <a:t>Thuế đánh vào bên cầu: người tiêu dùng trả thêm thuế trên số tiền hàng đã mua</a:t>
            </a:r>
            <a:endParaRPr lang="en-US" sz="2400">
              <a:latin typeface="Times New Roman" panose="02020603050405020304" pitchFamily="18" charset="0"/>
              <a:cs typeface="Times New Roman" panose="02020603050405020304" pitchFamily="18" charset="0"/>
            </a:endParaRPr>
          </a:p>
        </p:txBody>
      </p:sp>
      <p:sp>
        <p:nvSpPr>
          <p:cNvPr id="3" name="TextBox 2"/>
          <p:cNvSpPr txBox="1"/>
          <p:nvPr/>
        </p:nvSpPr>
        <p:spPr>
          <a:xfrm>
            <a:off x="1219200" y="14478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3.1. Thuế</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609600" y="1143000"/>
            <a:ext cx="7795895" cy="286131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a. Thuế đánh vào bên cung:</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Thuế đánh vào sản lượng DN sản xuất ra, thường dùng để khắc phục ngoại tác tiêu cực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Thuế quan đánh vào hàng hóa nhập khẩu, là rào cản bảo hộ hàng hóa trong nước</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 name="Group 48"/>
          <p:cNvGrpSpPr/>
          <p:nvPr/>
        </p:nvGrpSpPr>
        <p:grpSpPr>
          <a:xfrm>
            <a:off x="911860" y="589280"/>
            <a:ext cx="7484110" cy="5471795"/>
            <a:chOff x="2362200" y="2536825"/>
            <a:chExt cx="5151438" cy="4016375"/>
          </a:xfrm>
        </p:grpSpPr>
        <p:sp>
          <p:nvSpPr>
            <p:cNvPr id="317445" name="Text Box 5"/>
            <p:cNvSpPr txBox="1">
              <a:spLocks noChangeArrowheads="1"/>
            </p:cNvSpPr>
            <p:nvPr/>
          </p:nvSpPr>
          <p:spPr bwMode="auto">
            <a:xfrm>
              <a:off x="2379663" y="4468813"/>
              <a:ext cx="509587"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46" name="Text Box 6"/>
            <p:cNvSpPr txBox="1">
              <a:spLocks noChangeArrowheads="1"/>
            </p:cNvSpPr>
            <p:nvPr/>
          </p:nvSpPr>
          <p:spPr bwMode="auto">
            <a:xfrm>
              <a:off x="7102475" y="6078538"/>
              <a:ext cx="411163" cy="4476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317447" name="Text Box 7"/>
            <p:cNvSpPr txBox="1">
              <a:spLocks noChangeArrowheads="1"/>
            </p:cNvSpPr>
            <p:nvPr/>
          </p:nvSpPr>
          <p:spPr bwMode="auto">
            <a:xfrm>
              <a:off x="2411413" y="2536825"/>
              <a:ext cx="346075" cy="4159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317448" name="Text Box 8"/>
            <p:cNvSpPr txBox="1">
              <a:spLocks noChangeArrowheads="1"/>
            </p:cNvSpPr>
            <p:nvPr/>
          </p:nvSpPr>
          <p:spPr bwMode="auto">
            <a:xfrm>
              <a:off x="5962650" y="3822700"/>
              <a:ext cx="527050" cy="42703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0" name="Line 10"/>
            <p:cNvSpPr>
              <a:spLocks noChangeShapeType="1"/>
            </p:cNvSpPr>
            <p:nvPr/>
          </p:nvSpPr>
          <p:spPr bwMode="auto">
            <a:xfrm>
              <a:off x="2743200" y="6096000"/>
              <a:ext cx="4583113" cy="0"/>
            </a:xfrm>
            <a:prstGeom prst="line">
              <a:avLst/>
            </a:prstGeom>
            <a:noFill/>
            <a:ln w="28575">
              <a:solidFill>
                <a:srgbClr val="000000"/>
              </a:solidFill>
              <a:round/>
              <a:tailEnd type="triangle" w="med" len="med"/>
            </a:ln>
          </p:spPr>
          <p:txBody>
            <a:bodyPr/>
            <a:p>
              <a:endParaRPr lang="en-US"/>
            </a:p>
          </p:txBody>
        </p:sp>
        <p:sp>
          <p:nvSpPr>
            <p:cNvPr id="317451" name="Text Box 11"/>
            <p:cNvSpPr txBox="1">
              <a:spLocks noChangeArrowheads="1"/>
            </p:cNvSpPr>
            <p:nvPr/>
          </p:nvSpPr>
          <p:spPr bwMode="auto">
            <a:xfrm>
              <a:off x="4469606" y="5583729"/>
              <a:ext cx="539155" cy="4333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ΔQ</a:t>
              </a:r>
              <a:endParaRPr lang="en-US" b="1">
                <a:latin typeface="Times New Roman" panose="02020603050405020304" pitchFamily="18" charset="0"/>
                <a:cs typeface="Times New Roman" panose="02020603050405020304" pitchFamily="18" charset="0"/>
              </a:endParaRPr>
            </a:p>
          </p:txBody>
        </p:sp>
        <p:sp>
          <p:nvSpPr>
            <p:cNvPr id="317452" name="Text Box 12"/>
            <p:cNvSpPr txBox="1">
              <a:spLocks noChangeArrowheads="1"/>
            </p:cNvSpPr>
            <p:nvPr/>
          </p:nvSpPr>
          <p:spPr bwMode="auto">
            <a:xfrm>
              <a:off x="5262563" y="3668713"/>
              <a:ext cx="919162" cy="455612"/>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Thuế</a:t>
              </a:r>
              <a:endParaRPr lang="en-US" b="1">
                <a:latin typeface="Times New Roman" panose="02020603050405020304" pitchFamily="18" charset="0"/>
                <a:cs typeface="Times New Roman" panose="02020603050405020304" pitchFamily="18" charset="0"/>
              </a:endParaRPr>
            </a:p>
          </p:txBody>
        </p:sp>
        <p:sp>
          <p:nvSpPr>
            <p:cNvPr id="317453" name="Text Box 13"/>
            <p:cNvSpPr txBox="1">
              <a:spLocks noChangeArrowheads="1"/>
            </p:cNvSpPr>
            <p:nvPr/>
          </p:nvSpPr>
          <p:spPr bwMode="auto">
            <a:xfrm>
              <a:off x="4200525" y="6092825"/>
              <a:ext cx="1468438"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r>
                <a:rPr lang="en-US" b="1">
                  <a:latin typeface="Times New Roman" panose="02020603050405020304" pitchFamily="18" charset="0"/>
                  <a:cs typeface="Times New Roman" panose="02020603050405020304" pitchFamily="18" charset="0"/>
                </a:rPr>
                <a:t>               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4" name="Text Box 14"/>
            <p:cNvSpPr txBox="1">
              <a:spLocks noChangeArrowheads="1"/>
            </p:cNvSpPr>
            <p:nvPr/>
          </p:nvSpPr>
          <p:spPr bwMode="auto">
            <a:xfrm>
              <a:off x="6161088" y="5430838"/>
              <a:ext cx="495300" cy="363537"/>
            </a:xfrm>
            <a:prstGeom prst="rect">
              <a:avLst/>
            </a:prstGeom>
            <a:noFill/>
            <a:ln w="9525">
              <a:noFill/>
              <a:miter lim="800000"/>
            </a:ln>
          </p:spPr>
          <p:txBody>
            <a:bodyPr/>
            <a:p>
              <a:r>
                <a:rPr lang="en-US" sz="2000" b="1"/>
                <a:t>D</a:t>
              </a:r>
              <a:endParaRPr lang="en-US" sz="2000" b="1"/>
            </a:p>
          </p:txBody>
        </p:sp>
        <p:sp>
          <p:nvSpPr>
            <p:cNvPr id="317456" name="Text Box 16"/>
            <p:cNvSpPr txBox="1">
              <a:spLocks noChangeArrowheads="1"/>
            </p:cNvSpPr>
            <p:nvPr/>
          </p:nvSpPr>
          <p:spPr bwMode="auto">
            <a:xfrm>
              <a:off x="4181475"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1</a:t>
              </a:r>
              <a:endParaRPr lang="en-US" b="1">
                <a:solidFill>
                  <a:srgbClr val="17C334"/>
                </a:solidFill>
                <a:latin typeface="Times New Roman" panose="02020603050405020304" pitchFamily="18" charset="0"/>
                <a:cs typeface="Times New Roman" panose="02020603050405020304" pitchFamily="18" charset="0"/>
              </a:endParaRPr>
            </a:p>
          </p:txBody>
        </p:sp>
        <p:sp>
          <p:nvSpPr>
            <p:cNvPr id="317457" name="Text Box 17"/>
            <p:cNvSpPr txBox="1">
              <a:spLocks noChangeArrowheads="1"/>
            </p:cNvSpPr>
            <p:nvPr/>
          </p:nvSpPr>
          <p:spPr bwMode="auto">
            <a:xfrm>
              <a:off x="4876800" y="4298950"/>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0</a:t>
              </a:r>
              <a:endParaRPr lang="en-US" b="1">
                <a:solidFill>
                  <a:srgbClr val="FF0000"/>
                </a:solidFill>
                <a:latin typeface="Times New Roman" panose="02020603050405020304" pitchFamily="18" charset="0"/>
                <a:cs typeface="Times New Roman" panose="02020603050405020304" pitchFamily="18" charset="0"/>
              </a:endParaRPr>
            </a:p>
          </p:txBody>
        </p:sp>
        <p:sp>
          <p:nvSpPr>
            <p:cNvPr id="317458" name="Line 18"/>
            <p:cNvSpPr>
              <a:spLocks noChangeShapeType="1"/>
            </p:cNvSpPr>
            <p:nvPr/>
          </p:nvSpPr>
          <p:spPr bwMode="auto">
            <a:xfrm flipH="1">
              <a:off x="3251200" y="4083050"/>
              <a:ext cx="2779713" cy="1931988"/>
            </a:xfrm>
            <a:prstGeom prst="line">
              <a:avLst/>
            </a:prstGeom>
            <a:noFill/>
            <a:ln w="57150">
              <a:solidFill>
                <a:srgbClr val="FF0000"/>
              </a:solidFill>
              <a:round/>
            </a:ln>
          </p:spPr>
          <p:txBody>
            <a:bodyPr/>
            <a:p>
              <a:endParaRPr lang="en-US"/>
            </a:p>
          </p:txBody>
        </p:sp>
        <p:grpSp>
          <p:nvGrpSpPr>
            <p:cNvPr id="2" name="Group 19"/>
            <p:cNvGrpSpPr/>
            <p:nvPr/>
          </p:nvGrpSpPr>
          <p:grpSpPr bwMode="auto">
            <a:xfrm>
              <a:off x="2824163" y="4722813"/>
              <a:ext cx="2251075" cy="1433512"/>
              <a:chOff x="5303" y="7280"/>
              <a:chExt cx="1497" cy="1390"/>
            </a:xfrm>
          </p:grpSpPr>
          <p:sp>
            <p:nvSpPr>
              <p:cNvPr id="273453" name="Line 20"/>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3454" name="Line 21"/>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317462" name="Line 22"/>
            <p:cNvSpPr>
              <a:spLocks noChangeShapeType="1"/>
            </p:cNvSpPr>
            <p:nvPr/>
          </p:nvSpPr>
          <p:spPr bwMode="auto">
            <a:xfrm>
              <a:off x="2743200" y="5268913"/>
              <a:ext cx="1598613" cy="0"/>
            </a:xfrm>
            <a:prstGeom prst="line">
              <a:avLst/>
            </a:prstGeom>
            <a:noFill/>
            <a:ln w="9525">
              <a:solidFill>
                <a:srgbClr val="000000"/>
              </a:solidFill>
              <a:prstDash val="dash"/>
              <a:round/>
            </a:ln>
          </p:spPr>
          <p:txBody>
            <a:bodyPr/>
            <a:p>
              <a:endParaRPr lang="en-US"/>
            </a:p>
          </p:txBody>
        </p:sp>
        <p:sp>
          <p:nvSpPr>
            <p:cNvPr id="317463" name="Line 23"/>
            <p:cNvSpPr>
              <a:spLocks noChangeShapeType="1"/>
            </p:cNvSpPr>
            <p:nvPr/>
          </p:nvSpPr>
          <p:spPr bwMode="auto">
            <a:xfrm>
              <a:off x="3376613" y="3379788"/>
              <a:ext cx="2852737" cy="2292350"/>
            </a:xfrm>
            <a:prstGeom prst="line">
              <a:avLst/>
            </a:prstGeom>
            <a:noFill/>
            <a:ln w="57150">
              <a:solidFill>
                <a:srgbClr val="0000CC"/>
              </a:solidFill>
              <a:round/>
            </a:ln>
          </p:spPr>
          <p:txBody>
            <a:bodyPr/>
            <a:p>
              <a:endParaRPr lang="en-US"/>
            </a:p>
          </p:txBody>
        </p:sp>
        <p:sp>
          <p:nvSpPr>
            <p:cNvPr id="317464" name="Text Box 24"/>
            <p:cNvSpPr txBox="1">
              <a:spLocks noChangeArrowheads="1"/>
            </p:cNvSpPr>
            <p:nvPr/>
          </p:nvSpPr>
          <p:spPr bwMode="auto">
            <a:xfrm>
              <a:off x="2378075" y="38989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65" name="Line 25"/>
            <p:cNvSpPr>
              <a:spLocks noChangeShapeType="1"/>
            </p:cNvSpPr>
            <p:nvPr/>
          </p:nvSpPr>
          <p:spPr bwMode="auto">
            <a:xfrm flipV="1">
              <a:off x="2743200" y="2590800"/>
              <a:ext cx="0" cy="3522663"/>
            </a:xfrm>
            <a:prstGeom prst="line">
              <a:avLst/>
            </a:prstGeom>
            <a:noFill/>
            <a:ln w="28575">
              <a:solidFill>
                <a:srgbClr val="000000"/>
              </a:solidFill>
              <a:round/>
              <a:tailEnd type="triangle" w="med" len="med"/>
            </a:ln>
          </p:spPr>
          <p:txBody>
            <a:bodyPr/>
            <a:p>
              <a:endParaRPr lang="en-US"/>
            </a:p>
          </p:txBody>
        </p:sp>
        <p:grpSp>
          <p:nvGrpSpPr>
            <p:cNvPr id="3" name="Group 26"/>
            <p:cNvGrpSpPr/>
            <p:nvPr/>
          </p:nvGrpSpPr>
          <p:grpSpPr bwMode="auto">
            <a:xfrm>
              <a:off x="2776538" y="4164013"/>
              <a:ext cx="1585912" cy="1992312"/>
              <a:chOff x="5293" y="8116"/>
              <a:chExt cx="1097" cy="544"/>
            </a:xfrm>
          </p:grpSpPr>
          <p:sp>
            <p:nvSpPr>
              <p:cNvPr id="273451" name="Line 27"/>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3452" name="Line 28"/>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sp>
          <p:nvSpPr>
            <p:cNvPr id="317469" name="Line 29"/>
            <p:cNvSpPr>
              <a:spLocks noChangeShapeType="1"/>
            </p:cNvSpPr>
            <p:nvPr/>
          </p:nvSpPr>
          <p:spPr bwMode="auto">
            <a:xfrm flipH="1">
              <a:off x="4443413" y="5943600"/>
              <a:ext cx="468312" cy="0"/>
            </a:xfrm>
            <a:prstGeom prst="line">
              <a:avLst/>
            </a:prstGeom>
            <a:noFill/>
            <a:ln w="9525">
              <a:solidFill>
                <a:srgbClr val="000000"/>
              </a:solidFill>
              <a:round/>
              <a:tailEnd type="triangle" w="med" len="med"/>
            </a:ln>
          </p:spPr>
          <p:txBody>
            <a:bodyPr/>
            <a:p>
              <a:endParaRPr lang="en-US"/>
            </a:p>
          </p:txBody>
        </p:sp>
        <p:sp>
          <p:nvSpPr>
            <p:cNvPr id="317470" name="Text Box 30"/>
            <p:cNvSpPr txBox="1">
              <a:spLocks noChangeArrowheads="1"/>
            </p:cNvSpPr>
            <p:nvPr/>
          </p:nvSpPr>
          <p:spPr bwMode="auto">
            <a:xfrm>
              <a:off x="5262563" y="2971800"/>
              <a:ext cx="528637" cy="4413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71" name="Line 31"/>
            <p:cNvSpPr>
              <a:spLocks noChangeShapeType="1"/>
            </p:cNvSpPr>
            <p:nvPr/>
          </p:nvSpPr>
          <p:spPr bwMode="auto">
            <a:xfrm flipH="1" flipV="1">
              <a:off x="4459288" y="4343400"/>
              <a:ext cx="360362" cy="298450"/>
            </a:xfrm>
            <a:prstGeom prst="line">
              <a:avLst/>
            </a:prstGeom>
            <a:noFill/>
            <a:ln w="28575">
              <a:solidFill>
                <a:srgbClr val="000000"/>
              </a:solidFill>
              <a:round/>
              <a:tailEnd type="triangle" w="med" len="med"/>
            </a:ln>
          </p:spPr>
          <p:txBody>
            <a:bodyPr/>
            <a:p>
              <a:endParaRPr lang="en-US"/>
            </a:p>
          </p:txBody>
        </p:sp>
        <p:sp>
          <p:nvSpPr>
            <p:cNvPr id="317474" name="Line 34"/>
            <p:cNvSpPr>
              <a:spLocks noChangeShapeType="1"/>
            </p:cNvSpPr>
            <p:nvPr/>
          </p:nvSpPr>
          <p:spPr bwMode="auto">
            <a:xfrm flipH="1">
              <a:off x="2857500" y="3384550"/>
              <a:ext cx="2614613" cy="1833563"/>
            </a:xfrm>
            <a:prstGeom prst="line">
              <a:avLst/>
            </a:prstGeom>
            <a:noFill/>
            <a:ln w="57150">
              <a:solidFill>
                <a:srgbClr val="33CC33"/>
              </a:solidFill>
              <a:round/>
            </a:ln>
          </p:spPr>
          <p:txBody>
            <a:bodyPr/>
            <a:p>
              <a:endParaRPr lang="en-US"/>
            </a:p>
          </p:txBody>
        </p:sp>
        <p:sp>
          <p:nvSpPr>
            <p:cNvPr id="317475" name="AutoShape 35"/>
            <p:cNvSpPr/>
            <p:nvPr/>
          </p:nvSpPr>
          <p:spPr bwMode="auto">
            <a:xfrm>
              <a:off x="5300663" y="3551238"/>
              <a:ext cx="153987" cy="982662"/>
            </a:xfrm>
            <a:prstGeom prst="rightBrace">
              <a:avLst>
                <a:gd name="adj1" fmla="val 53179"/>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317476" name="Line 36"/>
            <p:cNvSpPr>
              <a:spLocks noChangeShapeType="1"/>
            </p:cNvSpPr>
            <p:nvPr/>
          </p:nvSpPr>
          <p:spPr bwMode="auto">
            <a:xfrm>
              <a:off x="5248275" y="3551238"/>
              <a:ext cx="0" cy="1065212"/>
            </a:xfrm>
            <a:prstGeom prst="line">
              <a:avLst/>
            </a:prstGeom>
            <a:noFill/>
            <a:ln w="9525">
              <a:solidFill>
                <a:srgbClr val="000000"/>
              </a:solidFill>
              <a:round/>
              <a:headEnd type="triangle" w="med" len="med"/>
            </a:ln>
          </p:spPr>
          <p:txBody>
            <a:bodyPr/>
            <a:p>
              <a:endParaRPr lang="en-US"/>
            </a:p>
          </p:txBody>
        </p:sp>
        <p:sp>
          <p:nvSpPr>
            <p:cNvPr id="317483" name="Text Box 43"/>
            <p:cNvSpPr txBox="1">
              <a:spLocks noChangeArrowheads="1"/>
            </p:cNvSpPr>
            <p:nvPr/>
          </p:nvSpPr>
          <p:spPr bwMode="auto">
            <a:xfrm>
              <a:off x="2362200" y="51054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40" name="Text Box 16"/>
            <p:cNvSpPr txBox="1">
              <a:spLocks noChangeArrowheads="1"/>
            </p:cNvSpPr>
            <p:nvPr/>
          </p:nvSpPr>
          <p:spPr bwMode="auto">
            <a:xfrm>
              <a:off x="4267200" y="4419600"/>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41" name="Text Box 16"/>
            <p:cNvSpPr txBox="1">
              <a:spLocks noChangeArrowheads="1"/>
            </p:cNvSpPr>
            <p:nvPr/>
          </p:nvSpPr>
          <p:spPr bwMode="auto">
            <a:xfrm>
              <a:off x="4267200" y="5181600"/>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Group 5"/>
          <p:cNvGrpSpPr/>
          <p:nvPr/>
        </p:nvGrpSpPr>
        <p:grpSpPr>
          <a:xfrm>
            <a:off x="650875" y="621030"/>
            <a:ext cx="8035290" cy="5501640"/>
            <a:chOff x="1025" y="978"/>
            <a:chExt cx="12654" cy="8664"/>
          </a:xfrm>
        </p:grpSpPr>
        <p:grpSp>
          <p:nvGrpSpPr>
            <p:cNvPr id="49" name="Group 48"/>
            <p:cNvGrpSpPr/>
            <p:nvPr/>
          </p:nvGrpSpPr>
          <p:grpSpPr>
            <a:xfrm>
              <a:off x="1025" y="978"/>
              <a:ext cx="12655" cy="8665"/>
              <a:chOff x="381000" y="2536825"/>
              <a:chExt cx="7132638" cy="4016375"/>
            </a:xfrm>
          </p:grpSpPr>
          <p:sp>
            <p:nvSpPr>
              <p:cNvPr id="317481" name="Rectangle 41"/>
              <p:cNvSpPr>
                <a:spLocks noChangeArrowheads="1"/>
              </p:cNvSpPr>
              <p:nvPr/>
            </p:nvSpPr>
            <p:spPr bwMode="auto">
              <a:xfrm>
                <a:off x="2743200" y="4191000"/>
                <a:ext cx="1600200" cy="533400"/>
              </a:xfrm>
              <a:prstGeom prst="rect">
                <a:avLst/>
              </a:prstGeom>
              <a:solidFill>
                <a:srgbClr val="FFCCFF"/>
              </a:solidFill>
              <a:ln w="9525">
                <a:noFill/>
                <a:miter lim="800000"/>
              </a:ln>
              <a:effectLst/>
            </p:spPr>
            <p:txBody>
              <a:bodyPr wrap="none" anchor="ctr"/>
              <a:p>
                <a:pPr>
                  <a:defRPr/>
                </a:pPr>
                <a:endParaRPr lang="en-US">
                  <a:effectLst>
                    <a:outerShdw blurRad="38100" dist="38100" dir="2700000" algn="tl">
                      <a:srgbClr val="000000"/>
                    </a:outerShdw>
                  </a:effectLst>
                </a:endParaRPr>
              </a:p>
            </p:txBody>
          </p:sp>
          <p:sp>
            <p:nvSpPr>
              <p:cNvPr id="317480" name="Rectangle 40"/>
              <p:cNvSpPr>
                <a:spLocks noChangeArrowheads="1"/>
              </p:cNvSpPr>
              <p:nvPr/>
            </p:nvSpPr>
            <p:spPr bwMode="auto">
              <a:xfrm>
                <a:off x="2743200" y="4724400"/>
                <a:ext cx="1600200" cy="533400"/>
              </a:xfrm>
              <a:prstGeom prst="rect">
                <a:avLst/>
              </a:prstGeom>
              <a:solidFill>
                <a:srgbClr val="CCFF99"/>
              </a:solidFill>
              <a:ln w="9525">
                <a:noFill/>
                <a:miter lim="800000"/>
              </a:ln>
              <a:effectLst/>
            </p:spPr>
            <p:txBody>
              <a:bodyPr wrap="none" anchor="ctr"/>
              <a:p>
                <a:pPr>
                  <a:defRPr/>
                </a:pPr>
                <a:endParaRPr lang="en-US">
                  <a:effectLst>
                    <a:outerShdw blurRad="38100" dist="38100" dir="2700000" algn="tl">
                      <a:srgbClr val="000000"/>
                    </a:outerShdw>
                  </a:effectLst>
                </a:endParaRPr>
              </a:p>
            </p:txBody>
          </p:sp>
          <p:sp>
            <p:nvSpPr>
              <p:cNvPr id="317445" name="Text Box 5"/>
              <p:cNvSpPr txBox="1">
                <a:spLocks noChangeArrowheads="1"/>
              </p:cNvSpPr>
              <p:nvPr/>
            </p:nvSpPr>
            <p:spPr bwMode="auto">
              <a:xfrm>
                <a:off x="2379663" y="4468813"/>
                <a:ext cx="509587"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46" name="Text Box 6"/>
              <p:cNvSpPr txBox="1">
                <a:spLocks noChangeArrowheads="1"/>
              </p:cNvSpPr>
              <p:nvPr/>
            </p:nvSpPr>
            <p:spPr bwMode="auto">
              <a:xfrm>
                <a:off x="7102475" y="6078538"/>
                <a:ext cx="411163" cy="4476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317447" name="Text Box 7"/>
              <p:cNvSpPr txBox="1">
                <a:spLocks noChangeArrowheads="1"/>
              </p:cNvSpPr>
              <p:nvPr/>
            </p:nvSpPr>
            <p:spPr bwMode="auto">
              <a:xfrm>
                <a:off x="2411413" y="2536825"/>
                <a:ext cx="346075" cy="4159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317448" name="Text Box 8"/>
              <p:cNvSpPr txBox="1">
                <a:spLocks noChangeArrowheads="1"/>
              </p:cNvSpPr>
              <p:nvPr/>
            </p:nvSpPr>
            <p:spPr bwMode="auto">
              <a:xfrm>
                <a:off x="5962650" y="3822700"/>
                <a:ext cx="527050" cy="42703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0" name="Line 10"/>
              <p:cNvSpPr>
                <a:spLocks noChangeShapeType="1"/>
              </p:cNvSpPr>
              <p:nvPr/>
            </p:nvSpPr>
            <p:spPr bwMode="auto">
              <a:xfrm>
                <a:off x="2743200" y="6096000"/>
                <a:ext cx="4583113" cy="0"/>
              </a:xfrm>
              <a:prstGeom prst="line">
                <a:avLst/>
              </a:prstGeom>
              <a:noFill/>
              <a:ln w="28575">
                <a:solidFill>
                  <a:srgbClr val="000000"/>
                </a:solidFill>
                <a:round/>
                <a:tailEnd type="triangle" w="med" len="med"/>
              </a:ln>
            </p:spPr>
            <p:txBody>
              <a:bodyPr/>
              <a:p>
                <a:endParaRPr lang="en-US"/>
              </a:p>
            </p:txBody>
          </p:sp>
          <p:sp>
            <p:nvSpPr>
              <p:cNvPr id="317451" name="Text Box 11"/>
              <p:cNvSpPr txBox="1">
                <a:spLocks noChangeArrowheads="1"/>
              </p:cNvSpPr>
              <p:nvPr/>
            </p:nvSpPr>
            <p:spPr bwMode="auto">
              <a:xfrm>
                <a:off x="4340225" y="5562600"/>
                <a:ext cx="931863" cy="4333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ΔQ</a:t>
                </a:r>
                <a:endParaRPr lang="en-US" b="1">
                  <a:latin typeface="Times New Roman" panose="02020603050405020304" pitchFamily="18" charset="0"/>
                  <a:cs typeface="Times New Roman" panose="02020603050405020304" pitchFamily="18" charset="0"/>
                </a:endParaRPr>
              </a:p>
            </p:txBody>
          </p:sp>
          <p:sp>
            <p:nvSpPr>
              <p:cNvPr id="317452" name="Text Box 12"/>
              <p:cNvSpPr txBox="1">
                <a:spLocks noChangeArrowheads="1"/>
              </p:cNvSpPr>
              <p:nvPr/>
            </p:nvSpPr>
            <p:spPr bwMode="auto">
              <a:xfrm>
                <a:off x="5262563" y="3668713"/>
                <a:ext cx="919162" cy="455612"/>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Thuế</a:t>
                </a:r>
                <a:endParaRPr lang="en-US" b="1">
                  <a:latin typeface="Times New Roman" panose="02020603050405020304" pitchFamily="18" charset="0"/>
                  <a:cs typeface="Times New Roman" panose="02020603050405020304" pitchFamily="18" charset="0"/>
                </a:endParaRPr>
              </a:p>
            </p:txBody>
          </p:sp>
          <p:sp>
            <p:nvSpPr>
              <p:cNvPr id="317453" name="Text Box 13"/>
              <p:cNvSpPr txBox="1">
                <a:spLocks noChangeArrowheads="1"/>
              </p:cNvSpPr>
              <p:nvPr/>
            </p:nvSpPr>
            <p:spPr bwMode="auto">
              <a:xfrm>
                <a:off x="4200525" y="6092825"/>
                <a:ext cx="1468438"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r>
                  <a:rPr lang="en-US" b="1">
                    <a:latin typeface="Times New Roman" panose="02020603050405020304" pitchFamily="18" charset="0"/>
                    <a:cs typeface="Times New Roman" panose="02020603050405020304" pitchFamily="18" charset="0"/>
                  </a:rPr>
                  <a:t>      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4" name="Text Box 14"/>
              <p:cNvSpPr txBox="1">
                <a:spLocks noChangeArrowheads="1"/>
              </p:cNvSpPr>
              <p:nvPr/>
            </p:nvSpPr>
            <p:spPr bwMode="auto">
              <a:xfrm>
                <a:off x="6161088" y="5430838"/>
                <a:ext cx="495300" cy="363537"/>
              </a:xfrm>
              <a:prstGeom prst="rect">
                <a:avLst/>
              </a:prstGeom>
              <a:noFill/>
              <a:ln w="9525">
                <a:noFill/>
                <a:miter lim="800000"/>
              </a:ln>
            </p:spPr>
            <p:txBody>
              <a:bodyPr/>
              <a:p>
                <a:r>
                  <a:rPr lang="en-US" sz="2000" b="1"/>
                  <a:t>D</a:t>
                </a:r>
                <a:endParaRPr lang="en-US" sz="2000" b="1"/>
              </a:p>
            </p:txBody>
          </p:sp>
          <p:sp>
            <p:nvSpPr>
              <p:cNvPr id="317456" name="Text Box 16"/>
              <p:cNvSpPr txBox="1">
                <a:spLocks noChangeArrowheads="1"/>
              </p:cNvSpPr>
              <p:nvPr/>
            </p:nvSpPr>
            <p:spPr bwMode="auto">
              <a:xfrm>
                <a:off x="4181475"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1</a:t>
                </a:r>
                <a:endParaRPr lang="en-US" b="1">
                  <a:solidFill>
                    <a:srgbClr val="17C334"/>
                  </a:solidFill>
                  <a:latin typeface="Times New Roman" panose="02020603050405020304" pitchFamily="18" charset="0"/>
                  <a:cs typeface="Times New Roman" panose="02020603050405020304" pitchFamily="18" charset="0"/>
                </a:endParaRPr>
              </a:p>
            </p:txBody>
          </p:sp>
          <p:sp>
            <p:nvSpPr>
              <p:cNvPr id="317457" name="Text Box 17"/>
              <p:cNvSpPr txBox="1">
                <a:spLocks noChangeArrowheads="1"/>
              </p:cNvSpPr>
              <p:nvPr/>
            </p:nvSpPr>
            <p:spPr bwMode="auto">
              <a:xfrm>
                <a:off x="4876800" y="4298950"/>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0</a:t>
                </a:r>
                <a:endParaRPr lang="en-US" b="1">
                  <a:solidFill>
                    <a:srgbClr val="FF0000"/>
                  </a:solidFill>
                  <a:latin typeface="Times New Roman" panose="02020603050405020304" pitchFamily="18" charset="0"/>
                  <a:cs typeface="Times New Roman" panose="02020603050405020304" pitchFamily="18" charset="0"/>
                </a:endParaRPr>
              </a:p>
            </p:txBody>
          </p:sp>
          <p:sp>
            <p:nvSpPr>
              <p:cNvPr id="317458" name="Line 18"/>
              <p:cNvSpPr>
                <a:spLocks noChangeShapeType="1"/>
              </p:cNvSpPr>
              <p:nvPr/>
            </p:nvSpPr>
            <p:spPr bwMode="auto">
              <a:xfrm flipH="1">
                <a:off x="3251200" y="4083050"/>
                <a:ext cx="2779713" cy="1931988"/>
              </a:xfrm>
              <a:prstGeom prst="line">
                <a:avLst/>
              </a:prstGeom>
              <a:noFill/>
              <a:ln w="57150">
                <a:solidFill>
                  <a:srgbClr val="FF0000"/>
                </a:solidFill>
                <a:round/>
              </a:ln>
            </p:spPr>
            <p:txBody>
              <a:bodyPr/>
              <a:p>
                <a:endParaRPr lang="en-US"/>
              </a:p>
            </p:txBody>
          </p:sp>
          <p:grpSp>
            <p:nvGrpSpPr>
              <p:cNvPr id="2" name="Group 19"/>
              <p:cNvGrpSpPr/>
              <p:nvPr/>
            </p:nvGrpSpPr>
            <p:grpSpPr bwMode="auto">
              <a:xfrm>
                <a:off x="2824163" y="4722813"/>
                <a:ext cx="2251075" cy="1433512"/>
                <a:chOff x="5303" y="7280"/>
                <a:chExt cx="1497" cy="1390"/>
              </a:xfrm>
            </p:grpSpPr>
            <p:sp>
              <p:nvSpPr>
                <p:cNvPr id="273453" name="Line 20"/>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3454" name="Line 21"/>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317462" name="Line 22"/>
              <p:cNvSpPr>
                <a:spLocks noChangeShapeType="1"/>
              </p:cNvSpPr>
              <p:nvPr/>
            </p:nvSpPr>
            <p:spPr bwMode="auto">
              <a:xfrm>
                <a:off x="2743200" y="5268913"/>
                <a:ext cx="1598613" cy="0"/>
              </a:xfrm>
              <a:prstGeom prst="line">
                <a:avLst/>
              </a:prstGeom>
              <a:noFill/>
              <a:ln w="9525">
                <a:solidFill>
                  <a:srgbClr val="000000"/>
                </a:solidFill>
                <a:prstDash val="dash"/>
                <a:round/>
              </a:ln>
            </p:spPr>
            <p:txBody>
              <a:bodyPr/>
              <a:p>
                <a:endParaRPr lang="en-US"/>
              </a:p>
            </p:txBody>
          </p:sp>
          <p:sp>
            <p:nvSpPr>
              <p:cNvPr id="317463" name="Line 23"/>
              <p:cNvSpPr>
                <a:spLocks noChangeShapeType="1"/>
              </p:cNvSpPr>
              <p:nvPr/>
            </p:nvSpPr>
            <p:spPr bwMode="auto">
              <a:xfrm>
                <a:off x="2743140" y="2883072"/>
                <a:ext cx="4028207" cy="3209392"/>
              </a:xfrm>
              <a:prstGeom prst="line">
                <a:avLst/>
              </a:prstGeom>
              <a:noFill/>
              <a:ln w="57150">
                <a:solidFill>
                  <a:srgbClr val="0000CC"/>
                </a:solidFill>
                <a:round/>
              </a:ln>
            </p:spPr>
            <p:txBody>
              <a:bodyPr/>
              <a:p>
                <a:endParaRPr lang="en-US"/>
              </a:p>
            </p:txBody>
          </p:sp>
          <p:sp>
            <p:nvSpPr>
              <p:cNvPr id="317464" name="Text Box 24"/>
              <p:cNvSpPr txBox="1">
                <a:spLocks noChangeArrowheads="1"/>
              </p:cNvSpPr>
              <p:nvPr/>
            </p:nvSpPr>
            <p:spPr bwMode="auto">
              <a:xfrm>
                <a:off x="2378075" y="38989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65" name="Line 25"/>
              <p:cNvSpPr>
                <a:spLocks noChangeShapeType="1"/>
              </p:cNvSpPr>
              <p:nvPr/>
            </p:nvSpPr>
            <p:spPr bwMode="auto">
              <a:xfrm flipV="1">
                <a:off x="2743200" y="2590800"/>
                <a:ext cx="0" cy="3522663"/>
              </a:xfrm>
              <a:prstGeom prst="line">
                <a:avLst/>
              </a:prstGeom>
              <a:noFill/>
              <a:ln w="28575">
                <a:solidFill>
                  <a:srgbClr val="000000"/>
                </a:solidFill>
                <a:round/>
                <a:tailEnd type="triangle" w="med" len="med"/>
              </a:ln>
            </p:spPr>
            <p:txBody>
              <a:bodyPr/>
              <a:p>
                <a:endParaRPr lang="en-US"/>
              </a:p>
            </p:txBody>
          </p:sp>
          <p:grpSp>
            <p:nvGrpSpPr>
              <p:cNvPr id="3" name="Group 26"/>
              <p:cNvGrpSpPr/>
              <p:nvPr/>
            </p:nvGrpSpPr>
            <p:grpSpPr bwMode="auto">
              <a:xfrm>
                <a:off x="2776538" y="4164013"/>
                <a:ext cx="1585912" cy="1992312"/>
                <a:chOff x="5293" y="8116"/>
                <a:chExt cx="1097" cy="544"/>
              </a:xfrm>
            </p:grpSpPr>
            <p:sp>
              <p:nvSpPr>
                <p:cNvPr id="273451" name="Line 27"/>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3452" name="Line 28"/>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sp>
            <p:nvSpPr>
              <p:cNvPr id="317469" name="Line 29"/>
              <p:cNvSpPr>
                <a:spLocks noChangeShapeType="1"/>
              </p:cNvSpPr>
              <p:nvPr/>
            </p:nvSpPr>
            <p:spPr bwMode="auto">
              <a:xfrm flipH="1">
                <a:off x="4443413" y="5943600"/>
                <a:ext cx="468312" cy="0"/>
              </a:xfrm>
              <a:prstGeom prst="line">
                <a:avLst/>
              </a:prstGeom>
              <a:noFill/>
              <a:ln w="9525">
                <a:solidFill>
                  <a:srgbClr val="000000"/>
                </a:solidFill>
                <a:round/>
                <a:tailEnd type="triangle" w="med" len="med"/>
              </a:ln>
            </p:spPr>
            <p:txBody>
              <a:bodyPr/>
              <a:p>
                <a:endParaRPr lang="en-US"/>
              </a:p>
            </p:txBody>
          </p:sp>
          <p:sp>
            <p:nvSpPr>
              <p:cNvPr id="317470" name="Text Box 30"/>
              <p:cNvSpPr txBox="1">
                <a:spLocks noChangeArrowheads="1"/>
              </p:cNvSpPr>
              <p:nvPr/>
            </p:nvSpPr>
            <p:spPr bwMode="auto">
              <a:xfrm>
                <a:off x="5262563" y="2971800"/>
                <a:ext cx="528637" cy="4413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72" name="Text Box 32"/>
              <p:cNvSpPr txBox="1">
                <a:spLocks noChangeArrowheads="1"/>
              </p:cNvSpPr>
              <p:nvPr/>
            </p:nvSpPr>
            <p:spPr bwMode="auto">
              <a:xfrm>
                <a:off x="381000" y="3817938"/>
                <a:ext cx="2033588" cy="744537"/>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Người tiêu dùng gánh chịu</a:t>
                </a:r>
                <a:endParaRPr lang="en-US" b="1">
                  <a:latin typeface="Times New Roman" panose="02020603050405020304" pitchFamily="18" charset="0"/>
                  <a:cs typeface="Times New Roman" panose="02020603050405020304" pitchFamily="18" charset="0"/>
                </a:endParaRPr>
              </a:p>
            </p:txBody>
          </p:sp>
          <p:sp>
            <p:nvSpPr>
              <p:cNvPr id="317473" name="Text Box 33"/>
              <p:cNvSpPr txBox="1">
                <a:spLocks noChangeArrowheads="1"/>
              </p:cNvSpPr>
              <p:nvPr/>
            </p:nvSpPr>
            <p:spPr bwMode="auto">
              <a:xfrm>
                <a:off x="533400" y="4873625"/>
                <a:ext cx="1895475" cy="693738"/>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Người sản xuất gánh chịu</a:t>
                </a:r>
                <a:endParaRPr lang="en-US" b="1">
                  <a:latin typeface="Times New Roman" panose="02020603050405020304" pitchFamily="18" charset="0"/>
                  <a:cs typeface="Times New Roman" panose="02020603050405020304" pitchFamily="18" charset="0"/>
                </a:endParaRPr>
              </a:p>
            </p:txBody>
          </p:sp>
          <p:sp>
            <p:nvSpPr>
              <p:cNvPr id="317474" name="Line 34"/>
              <p:cNvSpPr>
                <a:spLocks noChangeShapeType="1"/>
              </p:cNvSpPr>
              <p:nvPr/>
            </p:nvSpPr>
            <p:spPr bwMode="auto">
              <a:xfrm flipH="1">
                <a:off x="2857500" y="3384550"/>
                <a:ext cx="2614613" cy="1833563"/>
              </a:xfrm>
              <a:prstGeom prst="line">
                <a:avLst/>
              </a:prstGeom>
              <a:noFill/>
              <a:ln w="57150">
                <a:solidFill>
                  <a:srgbClr val="33CC33"/>
                </a:solidFill>
                <a:round/>
              </a:ln>
            </p:spPr>
            <p:txBody>
              <a:bodyPr/>
              <a:p>
                <a:endParaRPr lang="en-US"/>
              </a:p>
            </p:txBody>
          </p:sp>
          <p:sp>
            <p:nvSpPr>
              <p:cNvPr id="317475" name="AutoShape 35"/>
              <p:cNvSpPr/>
              <p:nvPr/>
            </p:nvSpPr>
            <p:spPr bwMode="auto">
              <a:xfrm>
                <a:off x="5300663" y="3551238"/>
                <a:ext cx="153987" cy="982662"/>
              </a:xfrm>
              <a:prstGeom prst="rightBrace">
                <a:avLst>
                  <a:gd name="adj1" fmla="val 53179"/>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317476" name="Line 36"/>
              <p:cNvSpPr>
                <a:spLocks noChangeShapeType="1"/>
              </p:cNvSpPr>
              <p:nvPr/>
            </p:nvSpPr>
            <p:spPr bwMode="auto">
              <a:xfrm>
                <a:off x="5248275" y="3551238"/>
                <a:ext cx="0" cy="1065212"/>
              </a:xfrm>
              <a:prstGeom prst="line">
                <a:avLst/>
              </a:prstGeom>
              <a:noFill/>
              <a:ln w="9525">
                <a:solidFill>
                  <a:srgbClr val="000000"/>
                </a:solidFill>
                <a:round/>
                <a:headEnd type="triangle" w="med" len="med"/>
              </a:ln>
            </p:spPr>
            <p:txBody>
              <a:bodyPr/>
              <a:p>
                <a:endParaRPr lang="en-US"/>
              </a:p>
            </p:txBody>
          </p:sp>
          <p:sp>
            <p:nvSpPr>
              <p:cNvPr id="317477" name="Line 37"/>
              <p:cNvSpPr>
                <a:spLocks noChangeShapeType="1"/>
              </p:cNvSpPr>
              <p:nvPr/>
            </p:nvSpPr>
            <p:spPr bwMode="auto">
              <a:xfrm flipH="1">
                <a:off x="2286000" y="5067300"/>
                <a:ext cx="654050" cy="114300"/>
              </a:xfrm>
              <a:prstGeom prst="line">
                <a:avLst/>
              </a:prstGeom>
              <a:noFill/>
              <a:ln w="9525">
                <a:solidFill>
                  <a:schemeClr val="tx1"/>
                </a:solidFill>
                <a:round/>
                <a:tailEnd type="triangle" w="med" len="med"/>
              </a:ln>
            </p:spPr>
            <p:txBody>
              <a:bodyPr/>
              <a:p>
                <a:endParaRPr lang="en-US"/>
              </a:p>
            </p:txBody>
          </p:sp>
          <p:sp>
            <p:nvSpPr>
              <p:cNvPr id="317478" name="Line 38"/>
              <p:cNvSpPr>
                <a:spLocks noChangeShapeType="1"/>
              </p:cNvSpPr>
              <p:nvPr/>
            </p:nvSpPr>
            <p:spPr bwMode="auto">
              <a:xfrm flipH="1" flipV="1">
                <a:off x="2320925" y="4240213"/>
                <a:ext cx="566738" cy="125412"/>
              </a:xfrm>
              <a:prstGeom prst="line">
                <a:avLst/>
              </a:prstGeom>
              <a:noFill/>
              <a:ln w="9525">
                <a:solidFill>
                  <a:schemeClr val="tx1"/>
                </a:solidFill>
                <a:round/>
                <a:tailEnd type="triangle" w="med" len="med"/>
              </a:ln>
            </p:spPr>
            <p:txBody>
              <a:bodyPr/>
              <a:p>
                <a:endParaRPr lang="en-US"/>
              </a:p>
            </p:txBody>
          </p:sp>
          <p:sp>
            <p:nvSpPr>
              <p:cNvPr id="317483" name="Text Box 43"/>
              <p:cNvSpPr txBox="1">
                <a:spLocks noChangeArrowheads="1"/>
              </p:cNvSpPr>
              <p:nvPr/>
            </p:nvSpPr>
            <p:spPr bwMode="auto">
              <a:xfrm>
                <a:off x="2362200" y="50958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40" name="Text Box 16"/>
              <p:cNvSpPr txBox="1">
                <a:spLocks noChangeArrowheads="1"/>
              </p:cNvSpPr>
              <p:nvPr/>
            </p:nvSpPr>
            <p:spPr bwMode="auto">
              <a:xfrm>
                <a:off x="4091350" y="4493299"/>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41" name="Text Box 16"/>
              <p:cNvSpPr txBox="1">
                <a:spLocks noChangeArrowheads="1"/>
              </p:cNvSpPr>
              <p:nvPr/>
            </p:nvSpPr>
            <p:spPr bwMode="auto">
              <a:xfrm>
                <a:off x="4267200" y="5181600"/>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sp>
            <p:nvSpPr>
              <p:cNvPr id="42" name="Right Brace 41"/>
              <p:cNvSpPr/>
              <p:nvPr/>
            </p:nvSpPr>
            <p:spPr>
              <a:xfrm>
                <a:off x="2819400" y="4191000"/>
                <a:ext cx="152400" cy="533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p>
                <a:pPr algn="ctr">
                  <a:defRPr/>
                </a:pPr>
                <a:endParaRPr lang="vi-VN"/>
              </a:p>
            </p:txBody>
          </p:sp>
          <p:sp>
            <p:nvSpPr>
              <p:cNvPr id="43" name="Text Box 16"/>
              <p:cNvSpPr txBox="1">
                <a:spLocks noChangeArrowheads="1"/>
              </p:cNvSpPr>
              <p:nvPr/>
            </p:nvSpPr>
            <p:spPr bwMode="auto">
              <a:xfrm>
                <a:off x="2971800" y="4191000"/>
                <a:ext cx="609600" cy="533400"/>
              </a:xfrm>
              <a:prstGeom prst="rect">
                <a:avLst/>
              </a:prstGeom>
              <a:noFill/>
              <a:ln w="9525">
                <a:noFill/>
                <a:miter lim="800000"/>
              </a:ln>
            </p:spPr>
            <p:txBody>
              <a:bodyPr/>
              <a:p>
                <a:r>
                  <a:rPr lang="en-US" sz="2600">
                    <a:latin typeface="Times New Roman" panose="02020603050405020304" pitchFamily="18" charset="0"/>
                    <a:cs typeface="Times New Roman" panose="02020603050405020304" pitchFamily="18" charset="0"/>
                  </a:rPr>
                  <a:t>t</a:t>
                </a:r>
                <a:r>
                  <a:rPr lang="en-US" sz="1400">
                    <a:latin typeface="Times New Roman" panose="02020603050405020304" pitchFamily="18" charset="0"/>
                    <a:cs typeface="Times New Roman" panose="02020603050405020304" pitchFamily="18" charset="0"/>
                  </a:rPr>
                  <a:t>D</a:t>
                </a:r>
                <a:endParaRPr lang="en-US" sz="2600">
                  <a:latin typeface="Times New Roman" panose="02020603050405020304" pitchFamily="18" charset="0"/>
                  <a:cs typeface="Times New Roman" panose="02020603050405020304" pitchFamily="18" charset="0"/>
                </a:endParaRPr>
              </a:p>
            </p:txBody>
          </p:sp>
          <p:sp>
            <p:nvSpPr>
              <p:cNvPr id="44" name="Right Brace 43"/>
              <p:cNvSpPr/>
              <p:nvPr/>
            </p:nvSpPr>
            <p:spPr>
              <a:xfrm>
                <a:off x="2819400" y="4724400"/>
                <a:ext cx="152400" cy="5334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p>
                <a:pPr algn="ctr">
                  <a:defRPr/>
                </a:pPr>
                <a:endParaRPr lang="vi-VN"/>
              </a:p>
            </p:txBody>
          </p:sp>
          <p:sp>
            <p:nvSpPr>
              <p:cNvPr id="45" name="Text Box 16"/>
              <p:cNvSpPr txBox="1">
                <a:spLocks noChangeArrowheads="1"/>
              </p:cNvSpPr>
              <p:nvPr/>
            </p:nvSpPr>
            <p:spPr bwMode="auto">
              <a:xfrm>
                <a:off x="2971800" y="4724400"/>
                <a:ext cx="609600" cy="533400"/>
              </a:xfrm>
              <a:prstGeom prst="rect">
                <a:avLst/>
              </a:prstGeom>
              <a:noFill/>
              <a:ln w="9525">
                <a:noFill/>
                <a:miter lim="800000"/>
              </a:ln>
            </p:spPr>
            <p:txBody>
              <a:bodyPr/>
              <a:p>
                <a:r>
                  <a:rPr lang="en-US" sz="2600">
                    <a:latin typeface="Times New Roman" panose="02020603050405020304" pitchFamily="18" charset="0"/>
                    <a:cs typeface="Times New Roman" panose="02020603050405020304" pitchFamily="18" charset="0"/>
                  </a:rPr>
                  <a:t>t</a:t>
                </a:r>
                <a:r>
                  <a:rPr lang="en-US" sz="1400">
                    <a:latin typeface="Times New Roman" panose="02020603050405020304" pitchFamily="18" charset="0"/>
                    <a:cs typeface="Times New Roman" panose="02020603050405020304" pitchFamily="18" charset="0"/>
                  </a:rPr>
                  <a:t>S</a:t>
                </a:r>
                <a:endParaRPr lang="en-US" sz="2600">
                  <a:latin typeface="Times New Roman" panose="02020603050405020304" pitchFamily="18" charset="0"/>
                  <a:cs typeface="Times New Roman" panose="02020603050405020304" pitchFamily="18" charset="0"/>
                </a:endParaRPr>
              </a:p>
            </p:txBody>
          </p:sp>
        </p:grpSp>
        <p:sp>
          <p:nvSpPr>
            <p:cNvPr id="4" name="Freeform 3"/>
            <p:cNvSpPr/>
            <p:nvPr/>
          </p:nvSpPr>
          <p:spPr>
            <a:xfrm>
              <a:off x="8108" y="4511"/>
              <a:ext cx="1242" cy="2217"/>
            </a:xfrm>
            <a:custGeom>
              <a:avLst/>
              <a:gdLst>
                <a:gd name="connisteX0" fmla="*/ 0 w 788670"/>
                <a:gd name="connsiteY0" fmla="*/ 0 h 1407795"/>
                <a:gd name="connisteX1" fmla="*/ 0 w 788670"/>
                <a:gd name="connsiteY1" fmla="*/ 1407795 h 1407795"/>
                <a:gd name="connisteX2" fmla="*/ 788670 w 788670"/>
                <a:gd name="connsiteY2" fmla="*/ 768985 h 1407795"/>
                <a:gd name="connisteX3" fmla="*/ 0 w 788670"/>
                <a:gd name="connsiteY3" fmla="*/ 0 h 1407795"/>
              </a:gdLst>
              <a:ahLst/>
              <a:cxnLst>
                <a:cxn ang="0">
                  <a:pos x="connisteX0" y="connsiteY0"/>
                </a:cxn>
                <a:cxn ang="0">
                  <a:pos x="connisteX1" y="connsiteY1"/>
                </a:cxn>
                <a:cxn ang="0">
                  <a:pos x="connisteX2" y="connsiteY2"/>
                </a:cxn>
                <a:cxn ang="0">
                  <a:pos x="connisteX3" y="connsiteY3"/>
                </a:cxn>
              </a:cxnLst>
              <a:rect l="l" t="t" r="r" b="b"/>
              <a:pathLst>
                <a:path w="788670" h="1407795">
                  <a:moveTo>
                    <a:pt x="0" y="0"/>
                  </a:moveTo>
                  <a:lnTo>
                    <a:pt x="0" y="1407795"/>
                  </a:lnTo>
                  <a:lnTo>
                    <a:pt x="788670" y="768985"/>
                  </a:lnTo>
                  <a:lnTo>
                    <a:pt x="0" y="0"/>
                  </a:lnTo>
                  <a:close/>
                </a:path>
              </a:pathLst>
            </a:custGeom>
            <a:solidFill>
              <a:srgbClr val="00B0F0">
                <a:alpha val="51000"/>
              </a:srgbClr>
            </a:solidFill>
            <a:ln w="12700" cmpd="sng">
              <a:solidFill>
                <a:schemeClr val="accent2">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12"/>
            <p:cNvSpPr txBox="1">
              <a:spLocks noChangeArrowheads="1"/>
            </p:cNvSpPr>
            <p:nvPr/>
          </p:nvSpPr>
          <p:spPr bwMode="auto">
            <a:xfrm>
              <a:off x="8160" y="5400"/>
              <a:ext cx="1236" cy="654"/>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DWL</a:t>
              </a:r>
              <a:endParaRPr lang="en-US" b="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609600" y="1143000"/>
            <a:ext cx="7795895" cy="286131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b. Thuế đánh vào bên cầu:</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Thuế tiêu dùng: là loại thuế đánh vào việc tiêu dùng hàng hóa và dịch vụ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Phí sử dụng: là mức giá mà người sử dụng các HH và dịch vụ cộng phải trả</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81000" y="1371600"/>
          <a:ext cx="8458200"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2438400" y="457200"/>
            <a:ext cx="4648200" cy="646331"/>
          </a:xfrm>
          <a:prstGeom prst="rect">
            <a:avLst/>
          </a:prstGeom>
          <a:noFill/>
        </p:spPr>
        <p:txBody>
          <a:bodyPr wrap="square" rtlCol="0">
            <a:spAutoFit/>
          </a:bodyPr>
          <a:lstStyle/>
          <a:p>
            <a:pPr algn="ctr"/>
            <a:r>
              <a:rPr lang="en-US" sz="3600" b="1" smtClean="0">
                <a:latin typeface="Times New Roman" panose="02020603050405020304" pitchFamily="18" charset="0"/>
                <a:cs typeface="Times New Roman" panose="02020603050405020304" pitchFamily="18" charset="0"/>
              </a:rPr>
              <a:t>NỘI DUNG CHÍNH</a:t>
            </a:r>
            <a:endParaRPr lang="en-US" sz="36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Group 4"/>
          <p:cNvGrpSpPr/>
          <p:nvPr/>
        </p:nvGrpSpPr>
        <p:grpSpPr>
          <a:xfrm>
            <a:off x="2036445" y="599440"/>
            <a:ext cx="6359525" cy="5540375"/>
            <a:chOff x="1436" y="944"/>
            <a:chExt cx="11786" cy="8616"/>
          </a:xfrm>
        </p:grpSpPr>
        <p:grpSp>
          <p:nvGrpSpPr>
            <p:cNvPr id="49" name="Group 48"/>
            <p:cNvGrpSpPr/>
            <p:nvPr/>
          </p:nvGrpSpPr>
          <p:grpSpPr>
            <a:xfrm>
              <a:off x="1436" y="944"/>
              <a:ext cx="11786" cy="8617"/>
              <a:chOff x="2362200" y="2536825"/>
              <a:chExt cx="5151438" cy="4016375"/>
            </a:xfrm>
          </p:grpSpPr>
          <p:sp>
            <p:nvSpPr>
              <p:cNvPr id="317445" name="Text Box 5"/>
              <p:cNvSpPr txBox="1">
                <a:spLocks noChangeArrowheads="1"/>
              </p:cNvSpPr>
              <p:nvPr/>
            </p:nvSpPr>
            <p:spPr bwMode="auto">
              <a:xfrm>
                <a:off x="2379663" y="4468813"/>
                <a:ext cx="509587"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46" name="Text Box 6"/>
              <p:cNvSpPr txBox="1">
                <a:spLocks noChangeArrowheads="1"/>
              </p:cNvSpPr>
              <p:nvPr/>
            </p:nvSpPr>
            <p:spPr bwMode="auto">
              <a:xfrm>
                <a:off x="7102475" y="6078538"/>
                <a:ext cx="411163" cy="4476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317447" name="Text Box 7"/>
              <p:cNvSpPr txBox="1">
                <a:spLocks noChangeArrowheads="1"/>
              </p:cNvSpPr>
              <p:nvPr/>
            </p:nvSpPr>
            <p:spPr bwMode="auto">
              <a:xfrm>
                <a:off x="2411413" y="2536825"/>
                <a:ext cx="346075" cy="4159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317448" name="Text Box 8"/>
              <p:cNvSpPr txBox="1">
                <a:spLocks noChangeArrowheads="1"/>
              </p:cNvSpPr>
              <p:nvPr/>
            </p:nvSpPr>
            <p:spPr bwMode="auto">
              <a:xfrm>
                <a:off x="5962650" y="3822700"/>
                <a:ext cx="527050" cy="42703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0" name="Line 10"/>
              <p:cNvSpPr>
                <a:spLocks noChangeShapeType="1"/>
              </p:cNvSpPr>
              <p:nvPr/>
            </p:nvSpPr>
            <p:spPr bwMode="auto">
              <a:xfrm>
                <a:off x="2743200" y="6096000"/>
                <a:ext cx="4583113" cy="0"/>
              </a:xfrm>
              <a:prstGeom prst="line">
                <a:avLst/>
              </a:prstGeom>
              <a:noFill/>
              <a:ln w="28575">
                <a:solidFill>
                  <a:srgbClr val="000000"/>
                </a:solidFill>
                <a:round/>
                <a:tailEnd type="triangle" w="med" len="med"/>
              </a:ln>
            </p:spPr>
            <p:txBody>
              <a:bodyPr/>
              <a:p>
                <a:endParaRPr lang="en-US"/>
              </a:p>
            </p:txBody>
          </p:sp>
          <p:sp>
            <p:nvSpPr>
              <p:cNvPr id="317451" name="Text Box 11"/>
              <p:cNvSpPr txBox="1">
                <a:spLocks noChangeArrowheads="1"/>
              </p:cNvSpPr>
              <p:nvPr/>
            </p:nvSpPr>
            <p:spPr bwMode="auto">
              <a:xfrm>
                <a:off x="4469606" y="5583729"/>
                <a:ext cx="539155" cy="4333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ΔQ</a:t>
                </a:r>
                <a:endParaRPr lang="en-US" b="1">
                  <a:latin typeface="Times New Roman" panose="02020603050405020304" pitchFamily="18" charset="0"/>
                  <a:cs typeface="Times New Roman" panose="02020603050405020304" pitchFamily="18" charset="0"/>
                </a:endParaRPr>
              </a:p>
            </p:txBody>
          </p:sp>
          <p:sp>
            <p:nvSpPr>
              <p:cNvPr id="317452" name="Text Box 12"/>
              <p:cNvSpPr txBox="1">
                <a:spLocks noChangeArrowheads="1"/>
              </p:cNvSpPr>
              <p:nvPr/>
            </p:nvSpPr>
            <p:spPr bwMode="auto">
              <a:xfrm>
                <a:off x="3569418" y="4445966"/>
                <a:ext cx="735170" cy="329532"/>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Thuế</a:t>
                </a:r>
                <a:endParaRPr lang="en-US" b="1">
                  <a:latin typeface="Times New Roman" panose="02020603050405020304" pitchFamily="18" charset="0"/>
                  <a:cs typeface="Times New Roman" panose="02020603050405020304" pitchFamily="18" charset="0"/>
                </a:endParaRPr>
              </a:p>
            </p:txBody>
          </p:sp>
          <p:sp>
            <p:nvSpPr>
              <p:cNvPr id="317453" name="Text Box 13"/>
              <p:cNvSpPr txBox="1">
                <a:spLocks noChangeArrowheads="1"/>
              </p:cNvSpPr>
              <p:nvPr/>
            </p:nvSpPr>
            <p:spPr bwMode="auto">
              <a:xfrm>
                <a:off x="4200525" y="6092825"/>
                <a:ext cx="1468438"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r>
                  <a:rPr lang="en-US" b="1">
                    <a:latin typeface="Times New Roman" panose="02020603050405020304" pitchFamily="18" charset="0"/>
                    <a:cs typeface="Times New Roman" panose="02020603050405020304" pitchFamily="18" charset="0"/>
                  </a:rPr>
                  <a:t>           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4" name="Text Box 14"/>
              <p:cNvSpPr txBox="1">
                <a:spLocks noChangeArrowheads="1"/>
              </p:cNvSpPr>
              <p:nvPr/>
            </p:nvSpPr>
            <p:spPr bwMode="auto">
              <a:xfrm>
                <a:off x="6161088"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r>
                  <a:rPr lang="en-US" sz="2000" b="1" baseline="-25000">
                    <a:latin typeface="Times New Roman" panose="02020603050405020304" pitchFamily="18" charset="0"/>
                    <a:cs typeface="Times New Roman" panose="02020603050405020304" pitchFamily="18" charset="0"/>
                  </a:rPr>
                  <a:t>0</a:t>
                </a:r>
                <a:endParaRPr lang="en-US" sz="2000" b="1" baseline="-25000">
                  <a:latin typeface="Times New Roman" panose="02020603050405020304" pitchFamily="18" charset="0"/>
                  <a:cs typeface="Times New Roman" panose="02020603050405020304" pitchFamily="18" charset="0"/>
                </a:endParaRPr>
              </a:p>
            </p:txBody>
          </p:sp>
          <p:sp>
            <p:nvSpPr>
              <p:cNvPr id="317456" name="Text Box 16"/>
              <p:cNvSpPr txBox="1">
                <a:spLocks noChangeArrowheads="1"/>
              </p:cNvSpPr>
              <p:nvPr/>
            </p:nvSpPr>
            <p:spPr bwMode="auto">
              <a:xfrm>
                <a:off x="4443143" y="5094310"/>
                <a:ext cx="468551" cy="349574"/>
              </a:xfrm>
              <a:prstGeom prst="rect">
                <a:avLst/>
              </a:prstGeom>
              <a:noFill/>
              <a:ln w="9525">
                <a:noFill/>
                <a:miter lim="800000"/>
              </a:ln>
            </p:spPr>
            <p:txBody>
              <a:bodyPr/>
              <a:p>
                <a:r>
                  <a:rPr lang="en-US" b="1">
                    <a:solidFill>
                      <a:schemeClr val="tx1"/>
                    </a:solidFill>
                    <a:latin typeface="Times New Roman" panose="02020603050405020304" pitchFamily="18" charset="0"/>
                    <a:cs typeface="Times New Roman" panose="02020603050405020304" pitchFamily="18" charset="0"/>
                  </a:rPr>
                  <a:t>E</a:t>
                </a:r>
                <a:r>
                  <a:rPr lang="en-US" b="1" baseline="-25000">
                    <a:solidFill>
                      <a:schemeClr val="tx1"/>
                    </a:solidFill>
                    <a:latin typeface="Times New Roman" panose="02020603050405020304" pitchFamily="18" charset="0"/>
                    <a:cs typeface="Times New Roman" panose="02020603050405020304" pitchFamily="18" charset="0"/>
                  </a:rPr>
                  <a:t>1</a:t>
                </a:r>
                <a:endParaRPr lang="en-US" b="1" baseline="-25000">
                  <a:solidFill>
                    <a:schemeClr val="tx1"/>
                  </a:solidFill>
                  <a:latin typeface="Times New Roman" panose="02020603050405020304" pitchFamily="18" charset="0"/>
                  <a:cs typeface="Times New Roman" panose="02020603050405020304" pitchFamily="18" charset="0"/>
                </a:endParaRPr>
              </a:p>
            </p:txBody>
          </p:sp>
          <p:sp>
            <p:nvSpPr>
              <p:cNvPr id="317457" name="Text Box 17"/>
              <p:cNvSpPr txBox="1">
                <a:spLocks noChangeArrowheads="1"/>
              </p:cNvSpPr>
              <p:nvPr/>
            </p:nvSpPr>
            <p:spPr bwMode="auto">
              <a:xfrm>
                <a:off x="4934058" y="4397297"/>
                <a:ext cx="457200" cy="425450"/>
              </a:xfrm>
              <a:prstGeom prst="rect">
                <a:avLst/>
              </a:prstGeom>
              <a:noFill/>
              <a:ln w="9525">
                <a:noFill/>
                <a:miter lim="800000"/>
              </a:ln>
            </p:spPr>
            <p:txBody>
              <a:bodyPr/>
              <a:p>
                <a:r>
                  <a:rPr lang="en-US" b="1">
                    <a:solidFill>
                      <a:schemeClr val="tx1"/>
                    </a:solidFill>
                    <a:latin typeface="Times New Roman" panose="02020603050405020304" pitchFamily="18" charset="0"/>
                    <a:cs typeface="Times New Roman" panose="02020603050405020304" pitchFamily="18" charset="0"/>
                  </a:rPr>
                  <a:t>E</a:t>
                </a:r>
                <a:r>
                  <a:rPr lang="en-US" b="1" baseline="-25000">
                    <a:solidFill>
                      <a:schemeClr val="tx1"/>
                    </a:solidFill>
                    <a:latin typeface="Times New Roman" panose="02020603050405020304" pitchFamily="18" charset="0"/>
                    <a:cs typeface="Times New Roman" panose="02020603050405020304" pitchFamily="18" charset="0"/>
                  </a:rPr>
                  <a:t>0</a:t>
                </a:r>
                <a:endParaRPr lang="en-US" b="1" baseline="-25000">
                  <a:solidFill>
                    <a:schemeClr val="tx1"/>
                  </a:solidFill>
                  <a:latin typeface="Times New Roman" panose="02020603050405020304" pitchFamily="18" charset="0"/>
                  <a:cs typeface="Times New Roman" panose="02020603050405020304" pitchFamily="18" charset="0"/>
                </a:endParaRPr>
              </a:p>
            </p:txBody>
          </p:sp>
          <p:sp>
            <p:nvSpPr>
              <p:cNvPr id="317458" name="Line 18"/>
              <p:cNvSpPr>
                <a:spLocks noChangeShapeType="1"/>
              </p:cNvSpPr>
              <p:nvPr/>
            </p:nvSpPr>
            <p:spPr bwMode="auto">
              <a:xfrm flipH="1">
                <a:off x="3251200" y="4083050"/>
                <a:ext cx="2779713" cy="1931988"/>
              </a:xfrm>
              <a:prstGeom prst="line">
                <a:avLst/>
              </a:prstGeom>
              <a:noFill/>
              <a:ln w="41275">
                <a:solidFill>
                  <a:srgbClr val="0804BC"/>
                </a:solidFill>
                <a:round/>
              </a:ln>
            </p:spPr>
            <p:txBody>
              <a:bodyPr/>
              <a:p>
                <a:endParaRPr lang="en-US"/>
              </a:p>
            </p:txBody>
          </p:sp>
          <p:grpSp>
            <p:nvGrpSpPr>
              <p:cNvPr id="2" name="Group 19"/>
              <p:cNvGrpSpPr/>
              <p:nvPr/>
            </p:nvGrpSpPr>
            <p:grpSpPr bwMode="auto">
              <a:xfrm>
                <a:off x="2824163" y="4722813"/>
                <a:ext cx="2251075" cy="1433512"/>
                <a:chOff x="5303" y="7280"/>
                <a:chExt cx="1497" cy="1390"/>
              </a:xfrm>
            </p:grpSpPr>
            <p:sp>
              <p:nvSpPr>
                <p:cNvPr id="273453" name="Line 20"/>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3454" name="Line 21"/>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317462" name="Line 22"/>
              <p:cNvSpPr>
                <a:spLocks noChangeShapeType="1"/>
              </p:cNvSpPr>
              <p:nvPr/>
            </p:nvSpPr>
            <p:spPr bwMode="auto">
              <a:xfrm>
                <a:off x="2743200" y="5268913"/>
                <a:ext cx="1598613" cy="0"/>
              </a:xfrm>
              <a:prstGeom prst="line">
                <a:avLst/>
              </a:prstGeom>
              <a:noFill/>
              <a:ln w="9525">
                <a:solidFill>
                  <a:srgbClr val="000000"/>
                </a:solidFill>
                <a:prstDash val="dash"/>
                <a:round/>
              </a:ln>
            </p:spPr>
            <p:txBody>
              <a:bodyPr/>
              <a:p>
                <a:endParaRPr lang="en-US"/>
              </a:p>
            </p:txBody>
          </p:sp>
          <p:sp>
            <p:nvSpPr>
              <p:cNvPr id="317463" name="Line 23"/>
              <p:cNvSpPr>
                <a:spLocks noChangeShapeType="1"/>
              </p:cNvSpPr>
              <p:nvPr/>
            </p:nvSpPr>
            <p:spPr bwMode="auto">
              <a:xfrm>
                <a:off x="3376613" y="3379788"/>
                <a:ext cx="2852737" cy="2292350"/>
              </a:xfrm>
              <a:prstGeom prst="line">
                <a:avLst/>
              </a:prstGeom>
              <a:noFill/>
              <a:ln w="50800" cmpd="sng">
                <a:solidFill>
                  <a:srgbClr val="0804BC"/>
                </a:solidFill>
                <a:prstDash val="solid"/>
                <a:round/>
              </a:ln>
            </p:spPr>
            <p:txBody>
              <a:bodyPr/>
              <a:p>
                <a:endParaRPr lang="en-US"/>
              </a:p>
            </p:txBody>
          </p:sp>
          <p:sp>
            <p:nvSpPr>
              <p:cNvPr id="317464" name="Text Box 24"/>
              <p:cNvSpPr txBox="1">
                <a:spLocks noChangeArrowheads="1"/>
              </p:cNvSpPr>
              <p:nvPr/>
            </p:nvSpPr>
            <p:spPr bwMode="auto">
              <a:xfrm>
                <a:off x="2378075" y="38989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65" name="Line 25"/>
              <p:cNvSpPr>
                <a:spLocks noChangeShapeType="1"/>
              </p:cNvSpPr>
              <p:nvPr/>
            </p:nvSpPr>
            <p:spPr bwMode="auto">
              <a:xfrm flipV="1">
                <a:off x="2743200" y="2590800"/>
                <a:ext cx="0" cy="3522663"/>
              </a:xfrm>
              <a:prstGeom prst="line">
                <a:avLst/>
              </a:prstGeom>
              <a:noFill/>
              <a:ln w="28575">
                <a:solidFill>
                  <a:srgbClr val="000000"/>
                </a:solidFill>
                <a:round/>
                <a:tailEnd type="triangle" w="med" len="med"/>
              </a:ln>
            </p:spPr>
            <p:txBody>
              <a:bodyPr/>
              <a:p>
                <a:endParaRPr lang="en-US"/>
              </a:p>
            </p:txBody>
          </p:sp>
          <p:grpSp>
            <p:nvGrpSpPr>
              <p:cNvPr id="3" name="Group 26"/>
              <p:cNvGrpSpPr/>
              <p:nvPr/>
            </p:nvGrpSpPr>
            <p:grpSpPr bwMode="auto">
              <a:xfrm>
                <a:off x="2776538" y="4164013"/>
                <a:ext cx="1585912" cy="1992312"/>
                <a:chOff x="5293" y="8116"/>
                <a:chExt cx="1097" cy="544"/>
              </a:xfrm>
            </p:grpSpPr>
            <p:sp>
              <p:nvSpPr>
                <p:cNvPr id="273451" name="Line 27"/>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3452" name="Line 28"/>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sp>
            <p:nvSpPr>
              <p:cNvPr id="317469" name="Line 29"/>
              <p:cNvSpPr>
                <a:spLocks noChangeShapeType="1"/>
              </p:cNvSpPr>
              <p:nvPr/>
            </p:nvSpPr>
            <p:spPr bwMode="auto">
              <a:xfrm flipH="1">
                <a:off x="4443413" y="5943600"/>
                <a:ext cx="468312" cy="0"/>
              </a:xfrm>
              <a:prstGeom prst="line">
                <a:avLst/>
              </a:prstGeom>
              <a:noFill/>
              <a:ln w="9525">
                <a:solidFill>
                  <a:srgbClr val="000000"/>
                </a:solidFill>
                <a:round/>
                <a:tailEnd type="triangle" w="med" len="med"/>
              </a:ln>
            </p:spPr>
            <p:txBody>
              <a:bodyPr/>
              <a:p>
                <a:endParaRPr lang="en-US"/>
              </a:p>
            </p:txBody>
          </p:sp>
          <p:sp>
            <p:nvSpPr>
              <p:cNvPr id="317470" name="Text Box 30"/>
              <p:cNvSpPr txBox="1">
                <a:spLocks noChangeArrowheads="1"/>
              </p:cNvSpPr>
              <p:nvPr/>
            </p:nvSpPr>
            <p:spPr bwMode="auto">
              <a:xfrm>
                <a:off x="5113519" y="5583819"/>
                <a:ext cx="528637" cy="4413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D</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75" name="AutoShape 35"/>
              <p:cNvSpPr/>
              <p:nvPr/>
            </p:nvSpPr>
            <p:spPr bwMode="auto">
              <a:xfrm rot="10800000">
                <a:off x="4148551" y="4198934"/>
                <a:ext cx="118449" cy="1000248"/>
              </a:xfrm>
              <a:prstGeom prst="rightBrace">
                <a:avLst>
                  <a:gd name="adj1" fmla="val 53179"/>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317476" name="Line 36"/>
              <p:cNvSpPr>
                <a:spLocks noChangeShapeType="1"/>
              </p:cNvSpPr>
              <p:nvPr/>
            </p:nvSpPr>
            <p:spPr bwMode="auto">
              <a:xfrm flipH="1">
                <a:off x="4304589" y="4170502"/>
                <a:ext cx="10927" cy="1065036"/>
              </a:xfrm>
              <a:prstGeom prst="line">
                <a:avLst/>
              </a:prstGeom>
              <a:noFill/>
              <a:ln w="9525">
                <a:solidFill>
                  <a:srgbClr val="000000"/>
                </a:solidFill>
                <a:round/>
                <a:headEnd type="triangle" w="med" len="med"/>
              </a:ln>
            </p:spPr>
            <p:txBody>
              <a:bodyPr/>
              <a:p>
                <a:endParaRPr lang="en-US"/>
              </a:p>
            </p:txBody>
          </p:sp>
          <p:sp>
            <p:nvSpPr>
              <p:cNvPr id="317483" name="Text Box 43"/>
              <p:cNvSpPr txBox="1">
                <a:spLocks noChangeArrowheads="1"/>
              </p:cNvSpPr>
              <p:nvPr/>
            </p:nvSpPr>
            <p:spPr bwMode="auto">
              <a:xfrm>
                <a:off x="2362200" y="51054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40" name="Text Box 16"/>
              <p:cNvSpPr txBox="1">
                <a:spLocks noChangeArrowheads="1"/>
              </p:cNvSpPr>
              <p:nvPr/>
            </p:nvSpPr>
            <p:spPr bwMode="auto">
              <a:xfrm>
                <a:off x="4362283" y="4732151"/>
                <a:ext cx="338738" cy="328134"/>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41" name="Text Box 16"/>
              <p:cNvSpPr txBox="1">
                <a:spLocks noChangeArrowheads="1"/>
              </p:cNvSpPr>
              <p:nvPr/>
            </p:nvSpPr>
            <p:spPr bwMode="auto">
              <a:xfrm>
                <a:off x="4362283" y="3967283"/>
                <a:ext cx="340486" cy="32999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grpSp>
        <p:sp>
          <p:nvSpPr>
            <p:cNvPr id="4" name="Line 23"/>
            <p:cNvSpPr>
              <a:spLocks noChangeShapeType="1"/>
            </p:cNvSpPr>
            <p:nvPr/>
          </p:nvSpPr>
          <p:spPr bwMode="auto">
            <a:xfrm>
              <a:off x="2520" y="4080"/>
              <a:ext cx="5519" cy="4158"/>
            </a:xfrm>
            <a:prstGeom prst="line">
              <a:avLst/>
            </a:prstGeom>
            <a:noFill/>
            <a:ln w="41275">
              <a:solidFill>
                <a:srgbClr val="FF0000"/>
              </a:solidFill>
              <a:round/>
            </a:ln>
          </p:spPr>
          <p:txBody>
            <a:bodyPr/>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Group 7"/>
          <p:cNvGrpSpPr/>
          <p:nvPr/>
        </p:nvGrpSpPr>
        <p:grpSpPr>
          <a:xfrm>
            <a:off x="414020" y="523875"/>
            <a:ext cx="8201025" cy="5962650"/>
            <a:chOff x="844" y="931"/>
            <a:chExt cx="12654" cy="8664"/>
          </a:xfrm>
        </p:grpSpPr>
        <p:grpSp>
          <p:nvGrpSpPr>
            <p:cNvPr id="5" name="Group 4"/>
            <p:cNvGrpSpPr/>
            <p:nvPr/>
          </p:nvGrpSpPr>
          <p:grpSpPr>
            <a:xfrm>
              <a:off x="844" y="931"/>
              <a:ext cx="12654" cy="8664"/>
              <a:chOff x="844" y="931"/>
              <a:chExt cx="12654" cy="8664"/>
            </a:xfrm>
          </p:grpSpPr>
          <p:grpSp>
            <p:nvGrpSpPr>
              <p:cNvPr id="49" name="Group 48"/>
              <p:cNvGrpSpPr/>
              <p:nvPr/>
            </p:nvGrpSpPr>
            <p:grpSpPr>
              <a:xfrm>
                <a:off x="844" y="931"/>
                <a:ext cx="12655" cy="8665"/>
                <a:chOff x="381000" y="2536825"/>
                <a:chExt cx="7132638" cy="4016375"/>
              </a:xfrm>
            </p:grpSpPr>
            <p:sp>
              <p:nvSpPr>
                <p:cNvPr id="317481" name="Rectangle 41"/>
                <p:cNvSpPr>
                  <a:spLocks noChangeArrowheads="1"/>
                </p:cNvSpPr>
                <p:nvPr/>
              </p:nvSpPr>
              <p:spPr bwMode="auto">
                <a:xfrm>
                  <a:off x="2743200" y="4191000"/>
                  <a:ext cx="1600200" cy="533400"/>
                </a:xfrm>
                <a:prstGeom prst="rect">
                  <a:avLst/>
                </a:prstGeom>
                <a:solidFill>
                  <a:srgbClr val="FFCCFF"/>
                </a:solidFill>
                <a:ln w="9525">
                  <a:noFill/>
                  <a:miter lim="800000"/>
                </a:ln>
                <a:effectLst/>
              </p:spPr>
              <p:txBody>
                <a:bodyPr wrap="none" anchor="ctr"/>
                <a:p>
                  <a:pPr>
                    <a:defRPr/>
                  </a:pPr>
                  <a:endParaRPr lang="en-US">
                    <a:effectLst>
                      <a:outerShdw blurRad="38100" dist="38100" dir="2700000" algn="tl">
                        <a:srgbClr val="000000"/>
                      </a:outerShdw>
                    </a:effectLst>
                  </a:endParaRPr>
                </a:p>
              </p:txBody>
            </p:sp>
            <p:sp>
              <p:nvSpPr>
                <p:cNvPr id="317480" name="Rectangle 40"/>
                <p:cNvSpPr>
                  <a:spLocks noChangeArrowheads="1"/>
                </p:cNvSpPr>
                <p:nvPr/>
              </p:nvSpPr>
              <p:spPr bwMode="auto">
                <a:xfrm>
                  <a:off x="2743200" y="4724400"/>
                  <a:ext cx="1600200" cy="533400"/>
                </a:xfrm>
                <a:prstGeom prst="rect">
                  <a:avLst/>
                </a:prstGeom>
                <a:solidFill>
                  <a:srgbClr val="CCFF99"/>
                </a:solidFill>
                <a:ln w="9525">
                  <a:noFill/>
                  <a:miter lim="800000"/>
                </a:ln>
                <a:effectLst/>
              </p:spPr>
              <p:txBody>
                <a:bodyPr wrap="none" anchor="ctr"/>
                <a:p>
                  <a:pPr>
                    <a:defRPr/>
                  </a:pPr>
                  <a:endParaRPr lang="en-US">
                    <a:effectLst>
                      <a:outerShdw blurRad="38100" dist="38100" dir="2700000" algn="tl">
                        <a:srgbClr val="000000"/>
                      </a:outerShdw>
                    </a:effectLst>
                  </a:endParaRPr>
                </a:p>
              </p:txBody>
            </p:sp>
            <p:sp>
              <p:nvSpPr>
                <p:cNvPr id="317445" name="Text Box 5"/>
                <p:cNvSpPr txBox="1">
                  <a:spLocks noChangeArrowheads="1"/>
                </p:cNvSpPr>
                <p:nvPr/>
              </p:nvSpPr>
              <p:spPr bwMode="auto">
                <a:xfrm>
                  <a:off x="2379663" y="4468813"/>
                  <a:ext cx="509587"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46" name="Text Box 6"/>
                <p:cNvSpPr txBox="1">
                  <a:spLocks noChangeArrowheads="1"/>
                </p:cNvSpPr>
                <p:nvPr/>
              </p:nvSpPr>
              <p:spPr bwMode="auto">
                <a:xfrm>
                  <a:off x="7102475" y="6078538"/>
                  <a:ext cx="411163" cy="4476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317447" name="Text Box 7"/>
                <p:cNvSpPr txBox="1">
                  <a:spLocks noChangeArrowheads="1"/>
                </p:cNvSpPr>
                <p:nvPr/>
              </p:nvSpPr>
              <p:spPr bwMode="auto">
                <a:xfrm>
                  <a:off x="2411413" y="2536825"/>
                  <a:ext cx="346075" cy="4159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317448" name="Text Box 8"/>
                <p:cNvSpPr txBox="1">
                  <a:spLocks noChangeArrowheads="1"/>
                </p:cNvSpPr>
                <p:nvPr/>
              </p:nvSpPr>
              <p:spPr bwMode="auto">
                <a:xfrm>
                  <a:off x="5962650" y="3822700"/>
                  <a:ext cx="527050" cy="42703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S</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0" name="Line 10"/>
                <p:cNvSpPr>
                  <a:spLocks noChangeShapeType="1"/>
                </p:cNvSpPr>
                <p:nvPr/>
              </p:nvSpPr>
              <p:spPr bwMode="auto">
                <a:xfrm>
                  <a:off x="2743200" y="6096000"/>
                  <a:ext cx="4583113" cy="0"/>
                </a:xfrm>
                <a:prstGeom prst="line">
                  <a:avLst/>
                </a:prstGeom>
                <a:noFill/>
                <a:ln w="28575">
                  <a:solidFill>
                    <a:srgbClr val="000000"/>
                  </a:solidFill>
                  <a:round/>
                  <a:tailEnd type="triangle" w="med" len="med"/>
                </a:ln>
              </p:spPr>
              <p:txBody>
                <a:bodyPr/>
                <a:p>
                  <a:endParaRPr lang="en-US"/>
                </a:p>
              </p:txBody>
            </p:sp>
            <p:sp>
              <p:nvSpPr>
                <p:cNvPr id="317451" name="Text Box 11"/>
                <p:cNvSpPr txBox="1">
                  <a:spLocks noChangeArrowheads="1"/>
                </p:cNvSpPr>
                <p:nvPr/>
              </p:nvSpPr>
              <p:spPr bwMode="auto">
                <a:xfrm>
                  <a:off x="4340225" y="5562600"/>
                  <a:ext cx="931863" cy="4333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ΔQ</a:t>
                  </a:r>
                  <a:endParaRPr lang="en-US" b="1">
                    <a:latin typeface="Times New Roman" panose="02020603050405020304" pitchFamily="18" charset="0"/>
                    <a:cs typeface="Times New Roman" panose="02020603050405020304" pitchFamily="18" charset="0"/>
                  </a:endParaRPr>
                </a:p>
              </p:txBody>
            </p:sp>
            <p:sp>
              <p:nvSpPr>
                <p:cNvPr id="317452" name="Text Box 12"/>
                <p:cNvSpPr txBox="1">
                  <a:spLocks noChangeArrowheads="1"/>
                </p:cNvSpPr>
                <p:nvPr/>
              </p:nvSpPr>
              <p:spPr bwMode="auto">
                <a:xfrm>
                  <a:off x="3424028" y="4365379"/>
                  <a:ext cx="919162" cy="455612"/>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Thuế</a:t>
                  </a:r>
                  <a:endParaRPr lang="en-US" b="1">
                    <a:latin typeface="Times New Roman" panose="02020603050405020304" pitchFamily="18" charset="0"/>
                    <a:cs typeface="Times New Roman" panose="02020603050405020304" pitchFamily="18" charset="0"/>
                  </a:endParaRPr>
                </a:p>
              </p:txBody>
            </p:sp>
            <p:sp>
              <p:nvSpPr>
                <p:cNvPr id="317453" name="Text Box 13"/>
                <p:cNvSpPr txBox="1">
                  <a:spLocks noChangeArrowheads="1"/>
                </p:cNvSpPr>
                <p:nvPr/>
              </p:nvSpPr>
              <p:spPr bwMode="auto">
                <a:xfrm>
                  <a:off x="4200525" y="6092825"/>
                  <a:ext cx="1468438"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r>
                    <a:rPr lang="en-US" b="1">
                      <a:latin typeface="Times New Roman" panose="02020603050405020304" pitchFamily="18" charset="0"/>
                      <a:cs typeface="Times New Roman" panose="02020603050405020304" pitchFamily="18" charset="0"/>
                    </a:rPr>
                    <a:t>      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317454" name="Text Box 14"/>
                <p:cNvSpPr txBox="1">
                  <a:spLocks noChangeArrowheads="1"/>
                </p:cNvSpPr>
                <p:nvPr/>
              </p:nvSpPr>
              <p:spPr bwMode="auto">
                <a:xfrm>
                  <a:off x="6161088"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r>
                    <a:rPr lang="en-US" sz="2000" b="1" baseline="-25000">
                      <a:latin typeface="Times New Roman" panose="02020603050405020304" pitchFamily="18" charset="0"/>
                      <a:cs typeface="Times New Roman" panose="02020603050405020304" pitchFamily="18" charset="0"/>
                    </a:rPr>
                    <a:t>0</a:t>
                  </a:r>
                  <a:endParaRPr lang="en-US" sz="2000" b="1" baseline="-25000">
                    <a:latin typeface="Times New Roman" panose="02020603050405020304" pitchFamily="18" charset="0"/>
                    <a:cs typeface="Times New Roman" panose="02020603050405020304" pitchFamily="18" charset="0"/>
                  </a:endParaRPr>
                </a:p>
              </p:txBody>
            </p:sp>
            <p:sp>
              <p:nvSpPr>
                <p:cNvPr id="317456" name="Text Box 16"/>
                <p:cNvSpPr txBox="1">
                  <a:spLocks noChangeArrowheads="1"/>
                </p:cNvSpPr>
                <p:nvPr/>
              </p:nvSpPr>
              <p:spPr bwMode="auto">
                <a:xfrm>
                  <a:off x="4524721" y="5067235"/>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1</a:t>
                  </a:r>
                  <a:endParaRPr lang="en-US" b="1">
                    <a:solidFill>
                      <a:srgbClr val="17C334"/>
                    </a:solidFill>
                    <a:latin typeface="Times New Roman" panose="02020603050405020304" pitchFamily="18" charset="0"/>
                    <a:cs typeface="Times New Roman" panose="02020603050405020304" pitchFamily="18" charset="0"/>
                  </a:endParaRPr>
                </a:p>
              </p:txBody>
            </p:sp>
            <p:sp>
              <p:nvSpPr>
                <p:cNvPr id="317457" name="Text Box 17"/>
                <p:cNvSpPr txBox="1">
                  <a:spLocks noChangeArrowheads="1"/>
                </p:cNvSpPr>
                <p:nvPr/>
              </p:nvSpPr>
              <p:spPr bwMode="auto">
                <a:xfrm>
                  <a:off x="4977688" y="4385628"/>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0</a:t>
                  </a:r>
                  <a:endParaRPr lang="en-US" b="1">
                    <a:solidFill>
                      <a:srgbClr val="FF0000"/>
                    </a:solidFill>
                    <a:latin typeface="Times New Roman" panose="02020603050405020304" pitchFamily="18" charset="0"/>
                    <a:cs typeface="Times New Roman" panose="02020603050405020304" pitchFamily="18" charset="0"/>
                  </a:endParaRPr>
                </a:p>
              </p:txBody>
            </p:sp>
            <p:sp>
              <p:nvSpPr>
                <p:cNvPr id="317458" name="Line 18"/>
                <p:cNvSpPr>
                  <a:spLocks noChangeShapeType="1"/>
                </p:cNvSpPr>
                <p:nvPr/>
              </p:nvSpPr>
              <p:spPr bwMode="auto">
                <a:xfrm flipH="1">
                  <a:off x="3251200" y="4083050"/>
                  <a:ext cx="2779713" cy="1931988"/>
                </a:xfrm>
                <a:prstGeom prst="line">
                  <a:avLst/>
                </a:prstGeom>
                <a:noFill/>
                <a:ln w="57150">
                  <a:solidFill>
                    <a:srgbClr val="0804BC"/>
                  </a:solidFill>
                  <a:round/>
                </a:ln>
              </p:spPr>
              <p:txBody>
                <a:bodyPr/>
                <a:p>
                  <a:endParaRPr lang="en-US"/>
                </a:p>
              </p:txBody>
            </p:sp>
            <p:grpSp>
              <p:nvGrpSpPr>
                <p:cNvPr id="2" name="Group 19"/>
                <p:cNvGrpSpPr/>
                <p:nvPr/>
              </p:nvGrpSpPr>
              <p:grpSpPr bwMode="auto">
                <a:xfrm>
                  <a:off x="2824163" y="4722813"/>
                  <a:ext cx="2251075" cy="1433512"/>
                  <a:chOff x="5303" y="7280"/>
                  <a:chExt cx="1497" cy="1390"/>
                </a:xfrm>
              </p:grpSpPr>
              <p:sp>
                <p:nvSpPr>
                  <p:cNvPr id="273453" name="Line 20"/>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3454" name="Line 21"/>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317462" name="Line 22"/>
                <p:cNvSpPr>
                  <a:spLocks noChangeShapeType="1"/>
                </p:cNvSpPr>
                <p:nvPr/>
              </p:nvSpPr>
              <p:spPr bwMode="auto">
                <a:xfrm>
                  <a:off x="2743200" y="5268913"/>
                  <a:ext cx="1598613" cy="0"/>
                </a:xfrm>
                <a:prstGeom prst="line">
                  <a:avLst/>
                </a:prstGeom>
                <a:noFill/>
                <a:ln w="9525">
                  <a:solidFill>
                    <a:srgbClr val="000000"/>
                  </a:solidFill>
                  <a:prstDash val="dash"/>
                  <a:round/>
                </a:ln>
              </p:spPr>
              <p:txBody>
                <a:bodyPr/>
                <a:p>
                  <a:endParaRPr lang="en-US"/>
                </a:p>
              </p:txBody>
            </p:sp>
            <p:sp>
              <p:nvSpPr>
                <p:cNvPr id="317463" name="Line 23"/>
                <p:cNvSpPr>
                  <a:spLocks noChangeShapeType="1"/>
                </p:cNvSpPr>
                <p:nvPr/>
              </p:nvSpPr>
              <p:spPr bwMode="auto">
                <a:xfrm>
                  <a:off x="3376613" y="3379788"/>
                  <a:ext cx="2852737" cy="2292350"/>
                </a:xfrm>
                <a:prstGeom prst="line">
                  <a:avLst/>
                </a:prstGeom>
                <a:noFill/>
                <a:ln w="57150">
                  <a:solidFill>
                    <a:srgbClr val="0000CC"/>
                  </a:solidFill>
                  <a:round/>
                </a:ln>
              </p:spPr>
              <p:txBody>
                <a:bodyPr/>
                <a:p>
                  <a:endParaRPr lang="en-US"/>
                </a:p>
              </p:txBody>
            </p:sp>
            <p:sp>
              <p:nvSpPr>
                <p:cNvPr id="317464" name="Text Box 24"/>
                <p:cNvSpPr txBox="1">
                  <a:spLocks noChangeArrowheads="1"/>
                </p:cNvSpPr>
                <p:nvPr/>
              </p:nvSpPr>
              <p:spPr bwMode="auto">
                <a:xfrm>
                  <a:off x="2378075" y="3898900"/>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65" name="Line 25"/>
                <p:cNvSpPr>
                  <a:spLocks noChangeShapeType="1"/>
                </p:cNvSpPr>
                <p:nvPr/>
              </p:nvSpPr>
              <p:spPr bwMode="auto">
                <a:xfrm flipV="1">
                  <a:off x="2743200" y="2590800"/>
                  <a:ext cx="0" cy="3522663"/>
                </a:xfrm>
                <a:prstGeom prst="line">
                  <a:avLst/>
                </a:prstGeom>
                <a:noFill/>
                <a:ln w="28575">
                  <a:solidFill>
                    <a:srgbClr val="000000"/>
                  </a:solidFill>
                  <a:round/>
                  <a:tailEnd type="triangle" w="med" len="med"/>
                </a:ln>
              </p:spPr>
              <p:txBody>
                <a:bodyPr/>
                <a:p>
                  <a:endParaRPr lang="en-US"/>
                </a:p>
              </p:txBody>
            </p:sp>
            <p:grpSp>
              <p:nvGrpSpPr>
                <p:cNvPr id="3" name="Group 26"/>
                <p:cNvGrpSpPr/>
                <p:nvPr/>
              </p:nvGrpSpPr>
              <p:grpSpPr bwMode="auto">
                <a:xfrm>
                  <a:off x="2776538" y="4164013"/>
                  <a:ext cx="1585912" cy="1992312"/>
                  <a:chOff x="5293" y="8116"/>
                  <a:chExt cx="1097" cy="544"/>
                </a:xfrm>
              </p:grpSpPr>
              <p:sp>
                <p:nvSpPr>
                  <p:cNvPr id="273451" name="Line 27"/>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3452" name="Line 28"/>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sp>
              <p:nvSpPr>
                <p:cNvPr id="317469" name="Line 29"/>
                <p:cNvSpPr>
                  <a:spLocks noChangeShapeType="1"/>
                </p:cNvSpPr>
                <p:nvPr/>
              </p:nvSpPr>
              <p:spPr bwMode="auto">
                <a:xfrm flipH="1">
                  <a:off x="4443413" y="5943600"/>
                  <a:ext cx="468312" cy="0"/>
                </a:xfrm>
                <a:prstGeom prst="line">
                  <a:avLst/>
                </a:prstGeom>
                <a:noFill/>
                <a:ln w="9525">
                  <a:solidFill>
                    <a:srgbClr val="000000"/>
                  </a:solidFill>
                  <a:round/>
                  <a:tailEnd type="triangle" w="med" len="med"/>
                </a:ln>
              </p:spPr>
              <p:txBody>
                <a:bodyPr/>
                <a:p>
                  <a:endParaRPr lang="en-US"/>
                </a:p>
              </p:txBody>
            </p:sp>
            <p:sp>
              <p:nvSpPr>
                <p:cNvPr id="317470" name="Text Box 30"/>
                <p:cNvSpPr txBox="1">
                  <a:spLocks noChangeArrowheads="1"/>
                </p:cNvSpPr>
                <p:nvPr/>
              </p:nvSpPr>
              <p:spPr bwMode="auto">
                <a:xfrm>
                  <a:off x="5140257" y="5609675"/>
                  <a:ext cx="528637" cy="4413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D</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317472" name="Text Box 32"/>
                <p:cNvSpPr txBox="1">
                  <a:spLocks noChangeArrowheads="1"/>
                </p:cNvSpPr>
                <p:nvPr/>
              </p:nvSpPr>
              <p:spPr bwMode="auto">
                <a:xfrm>
                  <a:off x="381000" y="3817938"/>
                  <a:ext cx="2033588" cy="744537"/>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Người tiêu dùng gánh chịu</a:t>
                  </a:r>
                  <a:endParaRPr lang="en-US" b="1">
                    <a:latin typeface="Times New Roman" panose="02020603050405020304" pitchFamily="18" charset="0"/>
                    <a:cs typeface="Times New Roman" panose="02020603050405020304" pitchFamily="18" charset="0"/>
                  </a:endParaRPr>
                </a:p>
              </p:txBody>
            </p:sp>
            <p:sp>
              <p:nvSpPr>
                <p:cNvPr id="317473" name="Text Box 33"/>
                <p:cNvSpPr txBox="1">
                  <a:spLocks noChangeArrowheads="1"/>
                </p:cNvSpPr>
                <p:nvPr/>
              </p:nvSpPr>
              <p:spPr bwMode="auto">
                <a:xfrm>
                  <a:off x="533400" y="4873625"/>
                  <a:ext cx="1895475" cy="693738"/>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Người sản xuất gánh chịu</a:t>
                  </a:r>
                  <a:endParaRPr lang="en-US" b="1">
                    <a:latin typeface="Times New Roman" panose="02020603050405020304" pitchFamily="18" charset="0"/>
                    <a:cs typeface="Times New Roman" panose="02020603050405020304" pitchFamily="18" charset="0"/>
                  </a:endParaRPr>
                </a:p>
              </p:txBody>
            </p:sp>
            <p:sp>
              <p:nvSpPr>
                <p:cNvPr id="317475" name="AutoShape 35"/>
                <p:cNvSpPr/>
                <p:nvPr/>
              </p:nvSpPr>
              <p:spPr bwMode="auto">
                <a:xfrm rot="10800000">
                  <a:off x="4098457" y="4240024"/>
                  <a:ext cx="153987" cy="982662"/>
                </a:xfrm>
                <a:prstGeom prst="rightBrace">
                  <a:avLst>
                    <a:gd name="adj1" fmla="val 53179"/>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317476" name="Line 36"/>
                <p:cNvSpPr>
                  <a:spLocks noChangeShapeType="1"/>
                </p:cNvSpPr>
                <p:nvPr/>
              </p:nvSpPr>
              <p:spPr bwMode="auto">
                <a:xfrm>
                  <a:off x="4301390" y="4170033"/>
                  <a:ext cx="0" cy="1065212"/>
                </a:xfrm>
                <a:prstGeom prst="line">
                  <a:avLst/>
                </a:prstGeom>
                <a:noFill/>
                <a:ln w="9525">
                  <a:solidFill>
                    <a:srgbClr val="000000"/>
                  </a:solidFill>
                  <a:round/>
                  <a:headEnd type="triangle" w="med" len="med"/>
                </a:ln>
              </p:spPr>
              <p:txBody>
                <a:bodyPr/>
                <a:p>
                  <a:endParaRPr lang="en-US"/>
                </a:p>
              </p:txBody>
            </p:sp>
            <p:sp>
              <p:nvSpPr>
                <p:cNvPr id="317477" name="Line 37"/>
                <p:cNvSpPr>
                  <a:spLocks noChangeShapeType="1"/>
                </p:cNvSpPr>
                <p:nvPr/>
              </p:nvSpPr>
              <p:spPr bwMode="auto">
                <a:xfrm flipH="1">
                  <a:off x="2286000" y="5067300"/>
                  <a:ext cx="654050" cy="114300"/>
                </a:xfrm>
                <a:prstGeom prst="line">
                  <a:avLst/>
                </a:prstGeom>
                <a:noFill/>
                <a:ln w="9525">
                  <a:solidFill>
                    <a:schemeClr val="tx1"/>
                  </a:solidFill>
                  <a:round/>
                  <a:tailEnd type="triangle" w="med" len="med"/>
                </a:ln>
              </p:spPr>
              <p:txBody>
                <a:bodyPr/>
                <a:p>
                  <a:endParaRPr lang="en-US"/>
                </a:p>
              </p:txBody>
            </p:sp>
            <p:sp>
              <p:nvSpPr>
                <p:cNvPr id="317478" name="Line 38"/>
                <p:cNvSpPr>
                  <a:spLocks noChangeShapeType="1"/>
                </p:cNvSpPr>
                <p:nvPr/>
              </p:nvSpPr>
              <p:spPr bwMode="auto">
                <a:xfrm flipH="1" flipV="1">
                  <a:off x="2320925" y="4240213"/>
                  <a:ext cx="566738" cy="125412"/>
                </a:xfrm>
                <a:prstGeom prst="line">
                  <a:avLst/>
                </a:prstGeom>
                <a:noFill/>
                <a:ln w="9525">
                  <a:solidFill>
                    <a:schemeClr val="tx1"/>
                  </a:solidFill>
                  <a:round/>
                  <a:tailEnd type="triangle" w="med" len="med"/>
                </a:ln>
              </p:spPr>
              <p:txBody>
                <a:bodyPr/>
                <a:p>
                  <a:endParaRPr lang="en-US"/>
                </a:p>
              </p:txBody>
            </p:sp>
            <p:sp>
              <p:nvSpPr>
                <p:cNvPr id="317483" name="Text Box 43"/>
                <p:cNvSpPr txBox="1">
                  <a:spLocks noChangeArrowheads="1"/>
                </p:cNvSpPr>
                <p:nvPr/>
              </p:nvSpPr>
              <p:spPr bwMode="auto">
                <a:xfrm>
                  <a:off x="2362200" y="50958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40" name="Text Box 16"/>
                <p:cNvSpPr txBox="1">
                  <a:spLocks noChangeArrowheads="1"/>
                </p:cNvSpPr>
                <p:nvPr/>
              </p:nvSpPr>
              <p:spPr bwMode="auto">
                <a:xfrm>
                  <a:off x="4340471" y="4719495"/>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41" name="Text Box 16"/>
                <p:cNvSpPr txBox="1">
                  <a:spLocks noChangeArrowheads="1"/>
                </p:cNvSpPr>
                <p:nvPr/>
              </p:nvSpPr>
              <p:spPr bwMode="auto">
                <a:xfrm>
                  <a:off x="4301581" y="3899049"/>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sp>
              <p:nvSpPr>
                <p:cNvPr id="42" name="Right Brace 41"/>
                <p:cNvSpPr/>
                <p:nvPr/>
              </p:nvSpPr>
              <p:spPr>
                <a:xfrm>
                  <a:off x="2819400" y="4191000"/>
                  <a:ext cx="152400" cy="533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p>
                  <a:pPr algn="ctr">
                    <a:defRPr/>
                  </a:pPr>
                  <a:endParaRPr lang="vi-VN"/>
                </a:p>
              </p:txBody>
            </p:sp>
            <p:sp>
              <p:nvSpPr>
                <p:cNvPr id="43" name="Text Box 16"/>
                <p:cNvSpPr txBox="1">
                  <a:spLocks noChangeArrowheads="1"/>
                </p:cNvSpPr>
                <p:nvPr/>
              </p:nvSpPr>
              <p:spPr bwMode="auto">
                <a:xfrm>
                  <a:off x="2971800" y="4191000"/>
                  <a:ext cx="609600" cy="533400"/>
                </a:xfrm>
                <a:prstGeom prst="rect">
                  <a:avLst/>
                </a:prstGeom>
                <a:noFill/>
                <a:ln w="9525">
                  <a:noFill/>
                  <a:miter lim="800000"/>
                </a:ln>
              </p:spPr>
              <p:txBody>
                <a:bodyPr/>
                <a:p>
                  <a:r>
                    <a:rPr lang="en-US" sz="2600">
                      <a:latin typeface="Times New Roman" panose="02020603050405020304" pitchFamily="18" charset="0"/>
                      <a:cs typeface="Times New Roman" panose="02020603050405020304" pitchFamily="18" charset="0"/>
                    </a:rPr>
                    <a:t>t</a:t>
                  </a:r>
                  <a:r>
                    <a:rPr lang="en-US" sz="1400">
                      <a:latin typeface="Times New Roman" panose="02020603050405020304" pitchFamily="18" charset="0"/>
                      <a:cs typeface="Times New Roman" panose="02020603050405020304" pitchFamily="18" charset="0"/>
                    </a:rPr>
                    <a:t>D</a:t>
                  </a:r>
                  <a:endParaRPr lang="en-US" sz="2600">
                    <a:latin typeface="Times New Roman" panose="02020603050405020304" pitchFamily="18" charset="0"/>
                    <a:cs typeface="Times New Roman" panose="02020603050405020304" pitchFamily="18" charset="0"/>
                  </a:endParaRPr>
                </a:p>
              </p:txBody>
            </p:sp>
            <p:sp>
              <p:nvSpPr>
                <p:cNvPr id="44" name="Right Brace 43"/>
                <p:cNvSpPr/>
                <p:nvPr/>
              </p:nvSpPr>
              <p:spPr>
                <a:xfrm>
                  <a:off x="2819400" y="4724400"/>
                  <a:ext cx="152400" cy="5334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p>
                  <a:pPr algn="ctr">
                    <a:defRPr/>
                  </a:pPr>
                  <a:endParaRPr lang="vi-VN"/>
                </a:p>
              </p:txBody>
            </p:sp>
            <p:sp>
              <p:nvSpPr>
                <p:cNvPr id="45" name="Text Box 16"/>
                <p:cNvSpPr txBox="1">
                  <a:spLocks noChangeArrowheads="1"/>
                </p:cNvSpPr>
                <p:nvPr/>
              </p:nvSpPr>
              <p:spPr bwMode="auto">
                <a:xfrm>
                  <a:off x="2971800" y="4724400"/>
                  <a:ext cx="609600" cy="533400"/>
                </a:xfrm>
                <a:prstGeom prst="rect">
                  <a:avLst/>
                </a:prstGeom>
                <a:noFill/>
                <a:ln w="9525">
                  <a:noFill/>
                  <a:miter lim="800000"/>
                </a:ln>
              </p:spPr>
              <p:txBody>
                <a:bodyPr/>
                <a:p>
                  <a:r>
                    <a:rPr lang="en-US" sz="2600">
                      <a:latin typeface="Times New Roman" panose="02020603050405020304" pitchFamily="18" charset="0"/>
                      <a:cs typeface="Times New Roman" panose="02020603050405020304" pitchFamily="18" charset="0"/>
                    </a:rPr>
                    <a:t>t</a:t>
                  </a:r>
                  <a:r>
                    <a:rPr lang="en-US" sz="1400">
                      <a:latin typeface="Times New Roman" panose="02020603050405020304" pitchFamily="18" charset="0"/>
                      <a:cs typeface="Times New Roman" panose="02020603050405020304" pitchFamily="18" charset="0"/>
                    </a:rPr>
                    <a:t>S</a:t>
                  </a:r>
                  <a:endParaRPr lang="en-US" sz="2600">
                    <a:latin typeface="Times New Roman" panose="02020603050405020304" pitchFamily="18" charset="0"/>
                    <a:cs typeface="Times New Roman" panose="02020603050405020304" pitchFamily="18" charset="0"/>
                  </a:endParaRPr>
                </a:p>
              </p:txBody>
            </p:sp>
          </p:grpSp>
          <p:sp>
            <p:nvSpPr>
              <p:cNvPr id="4" name="Line 23"/>
              <p:cNvSpPr>
                <a:spLocks noChangeShapeType="1"/>
              </p:cNvSpPr>
              <p:nvPr/>
            </p:nvSpPr>
            <p:spPr bwMode="auto">
              <a:xfrm>
                <a:off x="5410" y="4200"/>
                <a:ext cx="4279" cy="4213"/>
              </a:xfrm>
              <a:prstGeom prst="line">
                <a:avLst/>
              </a:prstGeom>
              <a:noFill/>
              <a:ln w="57150">
                <a:solidFill>
                  <a:srgbClr val="FF0000"/>
                </a:solidFill>
                <a:round/>
              </a:ln>
            </p:spPr>
            <p:txBody>
              <a:bodyPr/>
              <a:p>
                <a:endParaRPr lang="en-US"/>
              </a:p>
            </p:txBody>
          </p:sp>
        </p:grpSp>
        <p:sp>
          <p:nvSpPr>
            <p:cNvPr id="6" name="Freeform 5"/>
            <p:cNvSpPr/>
            <p:nvPr/>
          </p:nvSpPr>
          <p:spPr>
            <a:xfrm>
              <a:off x="7920" y="4448"/>
              <a:ext cx="1257" cy="2343"/>
            </a:xfrm>
            <a:custGeom>
              <a:avLst/>
              <a:gdLst>
                <a:gd name="connisteX0" fmla="*/ 0 w 798195"/>
                <a:gd name="connsiteY0" fmla="*/ 0 h 1487805"/>
                <a:gd name="connisteX1" fmla="*/ 0 w 798195"/>
                <a:gd name="connsiteY1" fmla="*/ 1487805 h 1487805"/>
                <a:gd name="connisteX2" fmla="*/ 798195 w 798195"/>
                <a:gd name="connsiteY2" fmla="*/ 798830 h 1487805"/>
                <a:gd name="connisteX3" fmla="*/ 0 w 798195"/>
                <a:gd name="connsiteY3" fmla="*/ 0 h 1487805"/>
              </a:gdLst>
              <a:ahLst/>
              <a:cxnLst>
                <a:cxn ang="0">
                  <a:pos x="connisteX0" y="connsiteY0"/>
                </a:cxn>
                <a:cxn ang="0">
                  <a:pos x="connisteX1" y="connsiteY1"/>
                </a:cxn>
                <a:cxn ang="0">
                  <a:pos x="connisteX2" y="connsiteY2"/>
                </a:cxn>
                <a:cxn ang="0">
                  <a:pos x="connisteX3" y="connsiteY3"/>
                </a:cxn>
              </a:cxnLst>
              <a:rect l="l" t="t" r="r" b="b"/>
              <a:pathLst>
                <a:path w="798195" h="1487805">
                  <a:moveTo>
                    <a:pt x="0" y="0"/>
                  </a:moveTo>
                  <a:lnTo>
                    <a:pt x="0" y="1487805"/>
                  </a:lnTo>
                  <a:lnTo>
                    <a:pt x="798195" y="798830"/>
                  </a:lnTo>
                  <a:lnTo>
                    <a:pt x="0" y="0"/>
                  </a:lnTo>
                  <a:close/>
                </a:path>
              </a:pathLst>
            </a:custGeom>
            <a:solidFill>
              <a:srgbClr val="00B0F0">
                <a:alpha val="45000"/>
              </a:srgbClr>
            </a:solidFill>
            <a:ln w="12700" cmpd="sng">
              <a:solidFill>
                <a:srgbClr val="00B0F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12"/>
            <p:cNvSpPr txBox="1">
              <a:spLocks noChangeArrowheads="1"/>
            </p:cNvSpPr>
            <p:nvPr/>
          </p:nvSpPr>
          <p:spPr bwMode="auto">
            <a:xfrm>
              <a:off x="7800" y="5059"/>
              <a:ext cx="1305" cy="608"/>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DWL</a:t>
              </a:r>
              <a:endParaRPr lang="en-US" b="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545" y="1371600"/>
            <a:ext cx="8297545" cy="452310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Trợ cấp</a:t>
            </a:r>
            <a:r>
              <a:rPr lang="en-US" sz="2400" smtClean="0">
                <a:latin typeface="Times New Roman" panose="02020603050405020304" pitchFamily="18" charset="0"/>
                <a:cs typeface="Times New Roman" panose="02020603050405020304" pitchFamily="18" charset="0"/>
              </a:rPr>
              <a:t> là chuyển giao của chính phủ tạo ra một khoản đệm giữa giá mà người tiêu dùng trả và chi phí sản xuất khiến cho giá thấp hơn chi phí biên</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Trợ giá có thể áp dụng cho bên cung hoặc bên cầu: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Trợ cấp bên cung: trợ giá hay bù lỗ, trợ thuế sản xuất (trợ cấp bằng tiền hay xóa nợ)</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a:t>
            </a:r>
            <a:r>
              <a:rPr lang="en-US" sz="2400">
                <a:latin typeface="Times New Roman" panose="02020603050405020304" pitchFamily="18" charset="0"/>
                <a:cs typeface="Times New Roman" panose="02020603050405020304" pitchFamily="18" charset="0"/>
                <a:sym typeface="+mn-ea"/>
              </a:rPr>
              <a:t>Trợ cấp </a:t>
            </a:r>
            <a:r>
              <a:rPr lang="en-US" sz="2400">
                <a:latin typeface="Times New Roman" panose="02020603050405020304" pitchFamily="18" charset="0"/>
                <a:cs typeface="Times New Roman" panose="02020603050405020304" pitchFamily="18" charset="0"/>
                <a:sym typeface="+mn-ea"/>
              </a:rPr>
              <a:t>bên cầu: trợ cấp bằng hiện vật, tem phiếu, trợ thuế tiêu dùng</a:t>
            </a:r>
            <a:endParaRPr lang="en-US" sz="240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5334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3.2. Trợ cấp</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609600" y="457200"/>
            <a:ext cx="7795895" cy="64516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a. Trợ cấp bên cung:</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grpSp>
        <p:nvGrpSpPr>
          <p:cNvPr id="3" name="Group 55"/>
          <p:cNvGrpSpPr/>
          <p:nvPr/>
        </p:nvGrpSpPr>
        <p:grpSpPr>
          <a:xfrm>
            <a:off x="1188720" y="1524000"/>
            <a:ext cx="6637020" cy="5081270"/>
            <a:chOff x="2209800" y="2536825"/>
            <a:chExt cx="5181600" cy="4019550"/>
          </a:xfrm>
        </p:grpSpPr>
        <p:grpSp>
          <p:nvGrpSpPr>
            <p:cNvPr id="5" name="Group 52"/>
            <p:cNvGrpSpPr/>
            <p:nvPr/>
          </p:nvGrpSpPr>
          <p:grpSpPr bwMode="auto">
            <a:xfrm>
              <a:off x="3128963" y="3822700"/>
              <a:ext cx="3238500" cy="2192338"/>
              <a:chOff x="3128963" y="3822700"/>
              <a:chExt cx="3238500" cy="2192338"/>
            </a:xfrm>
          </p:grpSpPr>
          <p:sp>
            <p:nvSpPr>
              <p:cNvPr id="279594" name="Text Box 53"/>
              <p:cNvSpPr txBox="1">
                <a:spLocks noChangeArrowheads="1"/>
              </p:cNvSpPr>
              <p:nvPr/>
            </p:nvSpPr>
            <p:spPr bwMode="auto">
              <a:xfrm>
                <a:off x="4754563" y="4298950"/>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1</a:t>
                </a:r>
                <a:endParaRPr lang="en-US" b="1">
                  <a:solidFill>
                    <a:srgbClr val="FF0000"/>
                  </a:solidFill>
                  <a:latin typeface="Times New Roman" panose="02020603050405020304" pitchFamily="18" charset="0"/>
                  <a:cs typeface="Times New Roman" panose="02020603050405020304" pitchFamily="18" charset="0"/>
                </a:endParaRPr>
              </a:p>
            </p:txBody>
          </p:sp>
          <p:grpSp>
            <p:nvGrpSpPr>
              <p:cNvPr id="6" name="Group 41"/>
              <p:cNvGrpSpPr/>
              <p:nvPr/>
            </p:nvGrpSpPr>
            <p:grpSpPr bwMode="auto">
              <a:xfrm>
                <a:off x="3128963" y="3822700"/>
                <a:ext cx="3238500" cy="2192338"/>
                <a:chOff x="3128963" y="3822700"/>
                <a:chExt cx="3238500" cy="2192338"/>
              </a:xfrm>
            </p:grpSpPr>
            <p:sp>
              <p:nvSpPr>
                <p:cNvPr id="279596" name="Text Box 46"/>
                <p:cNvSpPr txBox="1">
                  <a:spLocks noChangeArrowheads="1"/>
                </p:cNvSpPr>
                <p:nvPr/>
              </p:nvSpPr>
              <p:spPr bwMode="auto">
                <a:xfrm>
                  <a:off x="5840413" y="3822700"/>
                  <a:ext cx="527050" cy="427038"/>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1</a:t>
                  </a:r>
                  <a:endParaRPr lang="en-US" sz="2000" b="1">
                    <a:latin typeface="Times New Roman" panose="02020603050405020304" pitchFamily="18" charset="0"/>
                    <a:cs typeface="Times New Roman" panose="02020603050405020304" pitchFamily="18" charset="0"/>
                  </a:endParaRPr>
                </a:p>
              </p:txBody>
            </p:sp>
            <p:sp>
              <p:nvSpPr>
                <p:cNvPr id="279597" name="Line 54"/>
                <p:cNvSpPr>
                  <a:spLocks noChangeShapeType="1"/>
                </p:cNvSpPr>
                <p:nvPr/>
              </p:nvSpPr>
              <p:spPr bwMode="auto">
                <a:xfrm flipH="1">
                  <a:off x="3128963" y="4083050"/>
                  <a:ext cx="2779712" cy="1931988"/>
                </a:xfrm>
                <a:prstGeom prst="line">
                  <a:avLst/>
                </a:prstGeom>
                <a:noFill/>
                <a:ln w="57150">
                  <a:solidFill>
                    <a:srgbClr val="FF0000"/>
                  </a:solidFill>
                  <a:round/>
                </a:ln>
              </p:spPr>
              <p:txBody>
                <a:bodyPr/>
                <a:p>
                  <a:endParaRPr lang="en-US"/>
                </a:p>
              </p:txBody>
            </p:sp>
            <p:sp>
              <p:nvSpPr>
                <p:cNvPr id="279598" name="Line 67"/>
                <p:cNvSpPr>
                  <a:spLocks noChangeShapeType="1"/>
                </p:cNvSpPr>
                <p:nvPr/>
              </p:nvSpPr>
              <p:spPr bwMode="auto">
                <a:xfrm flipH="1" flipV="1">
                  <a:off x="4337050" y="4343400"/>
                  <a:ext cx="360363" cy="298450"/>
                </a:xfrm>
                <a:prstGeom prst="line">
                  <a:avLst/>
                </a:prstGeom>
                <a:noFill/>
                <a:ln w="28575">
                  <a:solidFill>
                    <a:srgbClr val="000000"/>
                  </a:solidFill>
                  <a:round/>
                  <a:headEnd type="triangle" w="med" len="med"/>
                </a:ln>
              </p:spPr>
              <p:txBody>
                <a:bodyPr/>
                <a:p>
                  <a:endParaRPr lang="en-US"/>
                </a:p>
              </p:txBody>
            </p:sp>
          </p:grpSp>
        </p:grpSp>
        <p:grpSp>
          <p:nvGrpSpPr>
            <p:cNvPr id="7" name="Group 51"/>
            <p:cNvGrpSpPr/>
            <p:nvPr/>
          </p:nvGrpSpPr>
          <p:grpSpPr bwMode="auto">
            <a:xfrm>
              <a:off x="2255838" y="2536825"/>
              <a:ext cx="5135562" cy="4016375"/>
              <a:chOff x="2255838" y="2536825"/>
              <a:chExt cx="5135562" cy="4016375"/>
            </a:xfrm>
          </p:grpSpPr>
          <p:grpSp>
            <p:nvGrpSpPr>
              <p:cNvPr id="8" name="Group 62"/>
              <p:cNvGrpSpPr/>
              <p:nvPr/>
            </p:nvGrpSpPr>
            <p:grpSpPr bwMode="auto">
              <a:xfrm>
                <a:off x="2654300" y="4164013"/>
                <a:ext cx="1585913" cy="1992312"/>
                <a:chOff x="5293" y="8116"/>
                <a:chExt cx="1097" cy="544"/>
              </a:xfrm>
            </p:grpSpPr>
            <p:sp>
              <p:nvSpPr>
                <p:cNvPr id="279592" name="Line 63"/>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9593" name="Line 64"/>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grpSp>
            <p:nvGrpSpPr>
              <p:cNvPr id="9" name="Group 39"/>
              <p:cNvGrpSpPr/>
              <p:nvPr/>
            </p:nvGrpSpPr>
            <p:grpSpPr bwMode="auto">
              <a:xfrm>
                <a:off x="2255838" y="2536825"/>
                <a:ext cx="5135562" cy="4016375"/>
                <a:chOff x="2255838" y="2536825"/>
                <a:chExt cx="5135562" cy="4016375"/>
              </a:xfrm>
            </p:grpSpPr>
            <p:sp>
              <p:nvSpPr>
                <p:cNvPr id="279581" name="Text Box 44"/>
                <p:cNvSpPr txBox="1">
                  <a:spLocks noChangeArrowheads="1"/>
                </p:cNvSpPr>
                <p:nvPr/>
              </p:nvSpPr>
              <p:spPr bwMode="auto">
                <a:xfrm>
                  <a:off x="6980238" y="6078538"/>
                  <a:ext cx="411162" cy="44767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Q</a:t>
                  </a:r>
                  <a:endParaRPr lang="en-US" sz="2000" b="1">
                    <a:latin typeface="Times New Roman" panose="02020603050405020304" pitchFamily="18" charset="0"/>
                    <a:cs typeface="Times New Roman" panose="02020603050405020304" pitchFamily="18" charset="0"/>
                  </a:endParaRPr>
                </a:p>
              </p:txBody>
            </p:sp>
            <p:sp>
              <p:nvSpPr>
                <p:cNvPr id="279582" name="Text Box 45"/>
                <p:cNvSpPr txBox="1">
                  <a:spLocks noChangeArrowheads="1"/>
                </p:cNvSpPr>
                <p:nvPr/>
              </p:nvSpPr>
              <p:spPr bwMode="auto">
                <a:xfrm>
                  <a:off x="2289175" y="2536825"/>
                  <a:ext cx="346075" cy="4159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P</a:t>
                  </a:r>
                  <a:endParaRPr lang="en-US" sz="2000" b="1">
                    <a:latin typeface="Times New Roman" panose="02020603050405020304" pitchFamily="18" charset="0"/>
                    <a:cs typeface="Times New Roman" panose="02020603050405020304" pitchFamily="18" charset="0"/>
                  </a:endParaRPr>
                </a:p>
              </p:txBody>
            </p:sp>
            <p:sp>
              <p:nvSpPr>
                <p:cNvPr id="279583" name="Line 47"/>
                <p:cNvSpPr>
                  <a:spLocks noChangeShapeType="1"/>
                </p:cNvSpPr>
                <p:nvPr/>
              </p:nvSpPr>
              <p:spPr bwMode="auto">
                <a:xfrm>
                  <a:off x="2620963" y="6096000"/>
                  <a:ext cx="4583112" cy="0"/>
                </a:xfrm>
                <a:prstGeom prst="line">
                  <a:avLst/>
                </a:prstGeom>
                <a:noFill/>
                <a:ln w="28575">
                  <a:solidFill>
                    <a:srgbClr val="000000"/>
                  </a:solidFill>
                  <a:round/>
                  <a:tailEnd type="triangle" w="med" len="med"/>
                </a:ln>
              </p:spPr>
              <p:txBody>
                <a:bodyPr/>
                <a:p>
                  <a:endParaRPr lang="en-US"/>
                </a:p>
              </p:txBody>
            </p:sp>
            <p:sp>
              <p:nvSpPr>
                <p:cNvPr id="279584" name="Text Box 50"/>
                <p:cNvSpPr txBox="1">
                  <a:spLocks noChangeArrowheads="1"/>
                </p:cNvSpPr>
                <p:nvPr/>
              </p:nvSpPr>
              <p:spPr bwMode="auto">
                <a:xfrm>
                  <a:off x="4078289" y="6092825"/>
                  <a:ext cx="493712"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5" name="Text Box 51"/>
                <p:cNvSpPr txBox="1">
                  <a:spLocks noChangeArrowheads="1"/>
                </p:cNvSpPr>
                <p:nvPr/>
              </p:nvSpPr>
              <p:spPr bwMode="auto">
                <a:xfrm>
                  <a:off x="6038850"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endParaRPr lang="en-US" sz="2000" b="1">
                    <a:latin typeface="Times New Roman" panose="02020603050405020304" pitchFamily="18" charset="0"/>
                    <a:cs typeface="Times New Roman" panose="02020603050405020304" pitchFamily="18" charset="0"/>
                  </a:endParaRPr>
                </a:p>
              </p:txBody>
            </p:sp>
            <p:sp>
              <p:nvSpPr>
                <p:cNvPr id="279586" name="Text Box 52"/>
                <p:cNvSpPr txBox="1">
                  <a:spLocks noChangeArrowheads="1"/>
                </p:cNvSpPr>
                <p:nvPr/>
              </p:nvSpPr>
              <p:spPr bwMode="auto">
                <a:xfrm>
                  <a:off x="4059238"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0</a:t>
                  </a:r>
                  <a:endParaRPr lang="en-US" b="1">
                    <a:solidFill>
                      <a:srgbClr val="17C334"/>
                    </a:solidFill>
                    <a:latin typeface="Times New Roman" panose="02020603050405020304" pitchFamily="18" charset="0"/>
                    <a:cs typeface="Times New Roman" panose="02020603050405020304" pitchFamily="18" charset="0"/>
                  </a:endParaRPr>
                </a:p>
              </p:txBody>
            </p:sp>
            <p:sp>
              <p:nvSpPr>
                <p:cNvPr id="279587" name="Line 59"/>
                <p:cNvSpPr>
                  <a:spLocks noChangeShapeType="1"/>
                </p:cNvSpPr>
                <p:nvPr/>
              </p:nvSpPr>
              <p:spPr bwMode="auto">
                <a:xfrm>
                  <a:off x="3254375" y="3379788"/>
                  <a:ext cx="2852738" cy="2292350"/>
                </a:xfrm>
                <a:prstGeom prst="line">
                  <a:avLst/>
                </a:prstGeom>
                <a:noFill/>
                <a:ln w="57150">
                  <a:solidFill>
                    <a:srgbClr val="0000CC"/>
                  </a:solidFill>
                  <a:round/>
                </a:ln>
              </p:spPr>
              <p:txBody>
                <a:bodyPr/>
                <a:p>
                  <a:endParaRPr lang="en-US"/>
                </a:p>
              </p:txBody>
            </p:sp>
            <p:sp>
              <p:nvSpPr>
                <p:cNvPr id="279588" name="Text Box 60"/>
                <p:cNvSpPr txBox="1">
                  <a:spLocks noChangeArrowheads="1"/>
                </p:cNvSpPr>
                <p:nvPr/>
              </p:nvSpPr>
              <p:spPr bwMode="auto">
                <a:xfrm>
                  <a:off x="2255838" y="3876675"/>
                  <a:ext cx="541337"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9" name="Line 61"/>
                <p:cNvSpPr>
                  <a:spLocks noChangeShapeType="1"/>
                </p:cNvSpPr>
                <p:nvPr/>
              </p:nvSpPr>
              <p:spPr bwMode="auto">
                <a:xfrm flipV="1">
                  <a:off x="2620963" y="2590800"/>
                  <a:ext cx="0" cy="3522663"/>
                </a:xfrm>
                <a:prstGeom prst="line">
                  <a:avLst/>
                </a:prstGeom>
                <a:noFill/>
                <a:ln w="28575">
                  <a:solidFill>
                    <a:srgbClr val="000000"/>
                  </a:solidFill>
                  <a:round/>
                  <a:tailEnd type="triangle" w="med" len="med"/>
                </a:ln>
              </p:spPr>
              <p:txBody>
                <a:bodyPr/>
                <a:p>
                  <a:endParaRPr lang="en-US"/>
                </a:p>
              </p:txBody>
            </p:sp>
            <p:sp>
              <p:nvSpPr>
                <p:cNvPr id="279590" name="Text Box 66"/>
                <p:cNvSpPr txBox="1">
                  <a:spLocks noChangeArrowheads="1"/>
                </p:cNvSpPr>
                <p:nvPr/>
              </p:nvSpPr>
              <p:spPr bwMode="auto">
                <a:xfrm>
                  <a:off x="5140325" y="2971800"/>
                  <a:ext cx="528638" cy="4413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0</a:t>
                  </a:r>
                  <a:endParaRPr lang="en-US" sz="2000" b="1">
                    <a:latin typeface="Times New Roman" panose="02020603050405020304" pitchFamily="18" charset="0"/>
                    <a:cs typeface="Times New Roman" panose="02020603050405020304" pitchFamily="18" charset="0"/>
                  </a:endParaRPr>
                </a:p>
              </p:txBody>
            </p:sp>
            <p:sp>
              <p:nvSpPr>
                <p:cNvPr id="279591" name="Line 70"/>
                <p:cNvSpPr>
                  <a:spLocks noChangeShapeType="1"/>
                </p:cNvSpPr>
                <p:nvPr/>
              </p:nvSpPr>
              <p:spPr bwMode="auto">
                <a:xfrm flipH="1">
                  <a:off x="2735263" y="3384550"/>
                  <a:ext cx="2614612" cy="1833563"/>
                </a:xfrm>
                <a:prstGeom prst="line">
                  <a:avLst/>
                </a:prstGeom>
                <a:noFill/>
                <a:ln w="57150">
                  <a:solidFill>
                    <a:srgbClr val="33CC33"/>
                  </a:solidFill>
                  <a:round/>
                </a:ln>
              </p:spPr>
              <p:txBody>
                <a:bodyPr/>
                <a:p>
                  <a:endParaRPr lang="en-US"/>
                </a:p>
              </p:txBody>
            </p:sp>
          </p:grpSp>
        </p:grpSp>
        <p:grpSp>
          <p:nvGrpSpPr>
            <p:cNvPr id="10" name="Group 40"/>
            <p:cNvGrpSpPr/>
            <p:nvPr/>
          </p:nvGrpSpPr>
          <p:grpSpPr bwMode="auto">
            <a:xfrm>
              <a:off x="5126038" y="3505200"/>
              <a:ext cx="847725" cy="1111250"/>
              <a:chOff x="5126038" y="3505200"/>
              <a:chExt cx="847725" cy="1111250"/>
            </a:xfrm>
          </p:grpSpPr>
          <p:sp>
            <p:nvSpPr>
              <p:cNvPr id="279576" name="Text Box 49"/>
              <p:cNvSpPr txBox="1">
                <a:spLocks noChangeArrowheads="1"/>
              </p:cNvSpPr>
              <p:nvPr/>
            </p:nvSpPr>
            <p:spPr bwMode="auto">
              <a:xfrm>
                <a:off x="5216525" y="3505200"/>
                <a:ext cx="757238" cy="455613"/>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Trợ cấp</a:t>
                </a:r>
                <a:endParaRPr lang="en-US" b="1">
                  <a:latin typeface="Times New Roman" panose="02020603050405020304" pitchFamily="18" charset="0"/>
                  <a:cs typeface="Times New Roman" panose="02020603050405020304" pitchFamily="18" charset="0"/>
                </a:endParaRPr>
              </a:p>
            </p:txBody>
          </p:sp>
          <p:sp>
            <p:nvSpPr>
              <p:cNvPr id="327751" name="AutoShape 71"/>
              <p:cNvSpPr/>
              <p:nvPr/>
            </p:nvSpPr>
            <p:spPr bwMode="auto">
              <a:xfrm>
                <a:off x="5178425" y="3551238"/>
                <a:ext cx="153988" cy="982662"/>
              </a:xfrm>
              <a:prstGeom prst="rightBrace">
                <a:avLst>
                  <a:gd name="adj1" fmla="val 53178"/>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279578" name="Line 72"/>
              <p:cNvSpPr>
                <a:spLocks noChangeShapeType="1"/>
              </p:cNvSpPr>
              <p:nvPr/>
            </p:nvSpPr>
            <p:spPr bwMode="auto">
              <a:xfrm>
                <a:off x="5126038" y="3551238"/>
                <a:ext cx="0" cy="1065212"/>
              </a:xfrm>
              <a:prstGeom prst="line">
                <a:avLst/>
              </a:prstGeom>
              <a:noFill/>
              <a:ln w="9525">
                <a:solidFill>
                  <a:srgbClr val="000000"/>
                </a:solidFill>
                <a:round/>
                <a:tailEnd type="triangle" w="med" len="med"/>
              </a:ln>
            </p:spPr>
            <p:txBody>
              <a:bodyPr/>
              <a:p>
                <a:endParaRPr lang="en-US"/>
              </a:p>
            </p:txBody>
          </p:sp>
        </p:grpSp>
        <p:grpSp>
          <p:nvGrpSpPr>
            <p:cNvPr id="11" name="Group 53"/>
            <p:cNvGrpSpPr/>
            <p:nvPr/>
          </p:nvGrpSpPr>
          <p:grpSpPr bwMode="auto">
            <a:xfrm>
              <a:off x="2209800" y="3495675"/>
              <a:ext cx="2743200" cy="2660650"/>
              <a:chOff x="2209800" y="3495675"/>
              <a:chExt cx="2743200" cy="2660650"/>
            </a:xfrm>
          </p:grpSpPr>
          <p:grpSp>
            <p:nvGrpSpPr>
              <p:cNvPr id="12" name="Group 55"/>
              <p:cNvGrpSpPr/>
              <p:nvPr/>
            </p:nvGrpSpPr>
            <p:grpSpPr bwMode="auto">
              <a:xfrm>
                <a:off x="2701925" y="3657600"/>
                <a:ext cx="2251075" cy="2498725"/>
                <a:chOff x="5303" y="7280"/>
                <a:chExt cx="1497" cy="1390"/>
              </a:xfrm>
            </p:grpSpPr>
            <p:sp>
              <p:nvSpPr>
                <p:cNvPr id="279574" name="Line 56"/>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9575" name="Line 57"/>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279573" name="Text Box 60"/>
              <p:cNvSpPr txBox="1">
                <a:spLocks noChangeArrowheads="1"/>
              </p:cNvSpPr>
              <p:nvPr/>
            </p:nvSpPr>
            <p:spPr bwMode="auto">
              <a:xfrm>
                <a:off x="2209800" y="34956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grpSp>
        <p:grpSp>
          <p:nvGrpSpPr>
            <p:cNvPr id="13" name="Group 48"/>
            <p:cNvGrpSpPr/>
            <p:nvPr/>
          </p:nvGrpSpPr>
          <p:grpSpPr bwMode="auto">
            <a:xfrm>
              <a:off x="2257425" y="4468813"/>
              <a:ext cx="3000375" cy="2087562"/>
              <a:chOff x="2257425" y="4468813"/>
              <a:chExt cx="3000375" cy="2087562"/>
            </a:xfrm>
          </p:grpSpPr>
          <p:sp>
            <p:nvSpPr>
              <p:cNvPr id="279567" name="Text Box 43"/>
              <p:cNvSpPr txBox="1">
                <a:spLocks noChangeArrowheads="1"/>
              </p:cNvSpPr>
              <p:nvPr/>
            </p:nvSpPr>
            <p:spPr bwMode="auto">
              <a:xfrm>
                <a:off x="2257425" y="4468813"/>
                <a:ext cx="509588"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279568" name="Line 58"/>
              <p:cNvSpPr>
                <a:spLocks noChangeShapeType="1"/>
              </p:cNvSpPr>
              <p:nvPr/>
            </p:nvSpPr>
            <p:spPr bwMode="auto">
              <a:xfrm>
                <a:off x="2620963" y="4724400"/>
                <a:ext cx="2332037" cy="0"/>
              </a:xfrm>
              <a:prstGeom prst="line">
                <a:avLst/>
              </a:prstGeom>
              <a:noFill/>
              <a:ln w="9525">
                <a:solidFill>
                  <a:srgbClr val="000000"/>
                </a:solidFill>
                <a:prstDash val="dash"/>
                <a:round/>
              </a:ln>
            </p:spPr>
            <p:txBody>
              <a:bodyPr/>
              <a:p>
                <a:endParaRPr lang="en-US"/>
              </a:p>
            </p:txBody>
          </p:sp>
          <p:sp>
            <p:nvSpPr>
              <p:cNvPr id="279569" name="Line 65"/>
              <p:cNvSpPr>
                <a:spLocks noChangeShapeType="1"/>
              </p:cNvSpPr>
              <p:nvPr/>
            </p:nvSpPr>
            <p:spPr bwMode="auto">
              <a:xfrm flipH="1">
                <a:off x="4321175" y="6019800"/>
                <a:ext cx="468313" cy="0"/>
              </a:xfrm>
              <a:prstGeom prst="line">
                <a:avLst/>
              </a:prstGeom>
              <a:noFill/>
              <a:ln w="9525">
                <a:solidFill>
                  <a:srgbClr val="000000"/>
                </a:solidFill>
                <a:round/>
                <a:headEnd type="triangle" w="med" len="med"/>
              </a:ln>
            </p:spPr>
            <p:txBody>
              <a:bodyPr/>
              <a:p>
                <a:endParaRPr lang="en-US"/>
              </a:p>
            </p:txBody>
          </p:sp>
          <p:sp>
            <p:nvSpPr>
              <p:cNvPr id="279570" name="Text Box 50"/>
              <p:cNvSpPr txBox="1">
                <a:spLocks noChangeArrowheads="1"/>
              </p:cNvSpPr>
              <p:nvPr/>
            </p:nvSpPr>
            <p:spPr bwMode="auto">
              <a:xfrm>
                <a:off x="4724400" y="6096000"/>
                <a:ext cx="533400"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rot="5400000">
                <a:off x="4306094" y="5447506"/>
                <a:ext cx="12954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51" name="Text Box 16"/>
            <p:cNvSpPr txBox="1">
              <a:spLocks noChangeArrowheads="1"/>
            </p:cNvSpPr>
            <p:nvPr/>
          </p:nvSpPr>
          <p:spPr bwMode="auto">
            <a:xfrm>
              <a:off x="4724400" y="3276600"/>
              <a:ext cx="542925" cy="45878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Group 17"/>
          <p:cNvGrpSpPr/>
          <p:nvPr/>
        </p:nvGrpSpPr>
        <p:grpSpPr>
          <a:xfrm>
            <a:off x="589915" y="914400"/>
            <a:ext cx="7962900" cy="5426710"/>
            <a:chOff x="929" y="1440"/>
            <a:chExt cx="12540" cy="8546"/>
          </a:xfrm>
        </p:grpSpPr>
        <p:grpSp>
          <p:nvGrpSpPr>
            <p:cNvPr id="56" name="Group 55"/>
            <p:cNvGrpSpPr/>
            <p:nvPr/>
          </p:nvGrpSpPr>
          <p:grpSpPr>
            <a:xfrm>
              <a:off x="929" y="1440"/>
              <a:ext cx="12541" cy="8547"/>
              <a:chOff x="304800" y="2536825"/>
              <a:chExt cx="7086600" cy="4019550"/>
            </a:xfrm>
          </p:grpSpPr>
          <p:grpSp>
            <p:nvGrpSpPr>
              <p:cNvPr id="3" name="Group 66"/>
              <p:cNvGrpSpPr/>
              <p:nvPr/>
            </p:nvGrpSpPr>
            <p:grpSpPr bwMode="auto">
              <a:xfrm>
                <a:off x="304800" y="3200400"/>
                <a:ext cx="2460625" cy="735013"/>
                <a:chOff x="304800" y="3200400"/>
                <a:chExt cx="2460625" cy="735013"/>
              </a:xfrm>
            </p:grpSpPr>
            <p:sp>
              <p:nvSpPr>
                <p:cNvPr id="279600" name="Text Box 69"/>
                <p:cNvSpPr txBox="1">
                  <a:spLocks noChangeArrowheads="1"/>
                </p:cNvSpPr>
                <p:nvPr/>
              </p:nvSpPr>
              <p:spPr bwMode="auto">
                <a:xfrm>
                  <a:off x="304800" y="3200400"/>
                  <a:ext cx="2001838" cy="693738"/>
                </a:xfrm>
                <a:prstGeom prst="rect">
                  <a:avLst/>
                </a:prstGeom>
                <a:noFill/>
                <a:ln w="9525">
                  <a:noFill/>
                  <a:miter lim="800000"/>
                </a:ln>
              </p:spPr>
              <p:txBody>
                <a:bodyPr/>
                <a:p>
                  <a:pPr algn="ctr"/>
                  <a:r>
                    <a:rPr lang="en-US" sz="2000" b="1">
                      <a:latin typeface="Times New Roman" panose="02020603050405020304" pitchFamily="18" charset="0"/>
                      <a:cs typeface="Times New Roman" panose="02020603050405020304" pitchFamily="18" charset="0"/>
                    </a:rPr>
                    <a:t>Người sản xuất hưởng</a:t>
                  </a:r>
                  <a:endParaRPr lang="en-US" sz="2000" b="1">
                    <a:latin typeface="Times New Roman" panose="02020603050405020304" pitchFamily="18" charset="0"/>
                    <a:cs typeface="Times New Roman" panose="02020603050405020304" pitchFamily="18" charset="0"/>
                  </a:endParaRPr>
                </a:p>
              </p:txBody>
            </p:sp>
            <p:sp>
              <p:nvSpPr>
                <p:cNvPr id="279601" name="Line 74"/>
                <p:cNvSpPr>
                  <a:spLocks noChangeShapeType="1"/>
                </p:cNvSpPr>
                <p:nvPr/>
              </p:nvSpPr>
              <p:spPr bwMode="auto">
                <a:xfrm flipH="1" flipV="1">
                  <a:off x="2198688" y="3810000"/>
                  <a:ext cx="566737" cy="125413"/>
                </a:xfrm>
                <a:prstGeom prst="line">
                  <a:avLst/>
                </a:prstGeom>
                <a:noFill/>
                <a:ln w="9525">
                  <a:solidFill>
                    <a:schemeClr val="tx1"/>
                  </a:solidFill>
                  <a:round/>
                  <a:tailEnd type="triangle" w="med" len="med"/>
                </a:ln>
              </p:spPr>
              <p:txBody>
                <a:bodyPr/>
                <a:p>
                  <a:endParaRPr lang="en-US"/>
                </a:p>
              </p:txBody>
            </p:sp>
          </p:grpSp>
          <p:grpSp>
            <p:nvGrpSpPr>
              <p:cNvPr id="4" name="Group 52"/>
              <p:cNvGrpSpPr/>
              <p:nvPr/>
            </p:nvGrpSpPr>
            <p:grpSpPr bwMode="auto">
              <a:xfrm>
                <a:off x="3128963" y="3822700"/>
                <a:ext cx="3238500" cy="2192338"/>
                <a:chOff x="3128963" y="3822700"/>
                <a:chExt cx="3238500" cy="2192338"/>
              </a:xfrm>
            </p:grpSpPr>
            <p:sp>
              <p:nvSpPr>
                <p:cNvPr id="279594" name="Text Box 53"/>
                <p:cNvSpPr txBox="1">
                  <a:spLocks noChangeArrowheads="1"/>
                </p:cNvSpPr>
                <p:nvPr/>
              </p:nvSpPr>
              <p:spPr bwMode="auto">
                <a:xfrm>
                  <a:off x="5068744" y="4616394"/>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1</a:t>
                  </a:r>
                  <a:endParaRPr lang="en-US" b="1">
                    <a:solidFill>
                      <a:srgbClr val="FF0000"/>
                    </a:solidFill>
                    <a:latin typeface="Times New Roman" panose="02020603050405020304" pitchFamily="18" charset="0"/>
                    <a:cs typeface="Times New Roman" panose="02020603050405020304" pitchFamily="18" charset="0"/>
                  </a:endParaRPr>
                </a:p>
              </p:txBody>
            </p:sp>
            <p:grpSp>
              <p:nvGrpSpPr>
                <p:cNvPr id="5" name="Group 41"/>
                <p:cNvGrpSpPr/>
                <p:nvPr/>
              </p:nvGrpSpPr>
              <p:grpSpPr bwMode="auto">
                <a:xfrm>
                  <a:off x="3128963" y="3822700"/>
                  <a:ext cx="3238500" cy="2192338"/>
                  <a:chOff x="3128963" y="3822700"/>
                  <a:chExt cx="3238500" cy="2192338"/>
                </a:xfrm>
              </p:grpSpPr>
              <p:sp>
                <p:nvSpPr>
                  <p:cNvPr id="279596" name="Text Box 46"/>
                  <p:cNvSpPr txBox="1">
                    <a:spLocks noChangeArrowheads="1"/>
                  </p:cNvSpPr>
                  <p:nvPr/>
                </p:nvSpPr>
                <p:spPr bwMode="auto">
                  <a:xfrm>
                    <a:off x="5840413" y="3822700"/>
                    <a:ext cx="527050" cy="427038"/>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1</a:t>
                    </a:r>
                    <a:endParaRPr lang="en-US" sz="2000" b="1">
                      <a:latin typeface="Times New Roman" panose="02020603050405020304" pitchFamily="18" charset="0"/>
                      <a:cs typeface="Times New Roman" panose="02020603050405020304" pitchFamily="18" charset="0"/>
                    </a:endParaRPr>
                  </a:p>
                </p:txBody>
              </p:sp>
              <p:sp>
                <p:nvSpPr>
                  <p:cNvPr id="279597" name="Line 54"/>
                  <p:cNvSpPr>
                    <a:spLocks noChangeShapeType="1"/>
                  </p:cNvSpPr>
                  <p:nvPr/>
                </p:nvSpPr>
                <p:spPr bwMode="auto">
                  <a:xfrm flipH="1">
                    <a:off x="3128963" y="4083050"/>
                    <a:ext cx="2779712" cy="1931988"/>
                  </a:xfrm>
                  <a:prstGeom prst="line">
                    <a:avLst/>
                  </a:prstGeom>
                  <a:noFill/>
                  <a:ln w="57150">
                    <a:solidFill>
                      <a:srgbClr val="FF0000"/>
                    </a:solidFill>
                    <a:round/>
                  </a:ln>
                </p:spPr>
                <p:txBody>
                  <a:bodyPr/>
                  <a:p>
                    <a:endParaRPr lang="en-US"/>
                  </a:p>
                </p:txBody>
              </p:sp>
              <p:sp>
                <p:nvSpPr>
                  <p:cNvPr id="279598" name="Line 67"/>
                  <p:cNvSpPr>
                    <a:spLocks noChangeShapeType="1"/>
                  </p:cNvSpPr>
                  <p:nvPr/>
                </p:nvSpPr>
                <p:spPr bwMode="auto">
                  <a:xfrm flipH="1" flipV="1">
                    <a:off x="4337050" y="4343400"/>
                    <a:ext cx="360363" cy="298450"/>
                  </a:xfrm>
                  <a:prstGeom prst="line">
                    <a:avLst/>
                  </a:prstGeom>
                  <a:noFill/>
                  <a:ln w="28575">
                    <a:solidFill>
                      <a:srgbClr val="000000"/>
                    </a:solidFill>
                    <a:round/>
                    <a:headEnd type="triangle" w="med" len="med"/>
                  </a:ln>
                </p:spPr>
                <p:txBody>
                  <a:bodyPr/>
                  <a:p>
                    <a:endParaRPr lang="en-US"/>
                  </a:p>
                </p:txBody>
              </p:sp>
            </p:grpSp>
          </p:grpSp>
          <p:grpSp>
            <p:nvGrpSpPr>
              <p:cNvPr id="6" name="Group 51"/>
              <p:cNvGrpSpPr/>
              <p:nvPr/>
            </p:nvGrpSpPr>
            <p:grpSpPr bwMode="auto">
              <a:xfrm>
                <a:off x="2255838" y="2536825"/>
                <a:ext cx="5135562" cy="4016375"/>
                <a:chOff x="2255838" y="2536825"/>
                <a:chExt cx="5135562" cy="4016375"/>
              </a:xfrm>
            </p:grpSpPr>
            <p:grpSp>
              <p:nvGrpSpPr>
                <p:cNvPr id="7" name="Group 62"/>
                <p:cNvGrpSpPr/>
                <p:nvPr/>
              </p:nvGrpSpPr>
              <p:grpSpPr bwMode="auto">
                <a:xfrm>
                  <a:off x="2654300" y="4164013"/>
                  <a:ext cx="1585913" cy="1992312"/>
                  <a:chOff x="5293" y="8116"/>
                  <a:chExt cx="1097" cy="544"/>
                </a:xfrm>
              </p:grpSpPr>
              <p:sp>
                <p:nvSpPr>
                  <p:cNvPr id="279592" name="Line 63"/>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9593" name="Line 64"/>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grpSp>
              <p:nvGrpSpPr>
                <p:cNvPr id="8" name="Group 39"/>
                <p:cNvGrpSpPr/>
                <p:nvPr/>
              </p:nvGrpSpPr>
              <p:grpSpPr bwMode="auto">
                <a:xfrm>
                  <a:off x="2255838" y="2536825"/>
                  <a:ext cx="5135562" cy="4016375"/>
                  <a:chOff x="2255838" y="2536825"/>
                  <a:chExt cx="5135562" cy="4016375"/>
                </a:xfrm>
              </p:grpSpPr>
              <p:sp>
                <p:nvSpPr>
                  <p:cNvPr id="279581" name="Text Box 44"/>
                  <p:cNvSpPr txBox="1">
                    <a:spLocks noChangeArrowheads="1"/>
                  </p:cNvSpPr>
                  <p:nvPr/>
                </p:nvSpPr>
                <p:spPr bwMode="auto">
                  <a:xfrm>
                    <a:off x="6980238" y="6078538"/>
                    <a:ext cx="411162" cy="44767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Q</a:t>
                    </a:r>
                    <a:endParaRPr lang="en-US" sz="2000" b="1">
                      <a:latin typeface="Times New Roman" panose="02020603050405020304" pitchFamily="18" charset="0"/>
                      <a:cs typeface="Times New Roman" panose="02020603050405020304" pitchFamily="18" charset="0"/>
                    </a:endParaRPr>
                  </a:p>
                </p:txBody>
              </p:sp>
              <p:sp>
                <p:nvSpPr>
                  <p:cNvPr id="279582" name="Text Box 45"/>
                  <p:cNvSpPr txBox="1">
                    <a:spLocks noChangeArrowheads="1"/>
                  </p:cNvSpPr>
                  <p:nvPr/>
                </p:nvSpPr>
                <p:spPr bwMode="auto">
                  <a:xfrm>
                    <a:off x="2289175" y="2536825"/>
                    <a:ext cx="346075" cy="4159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P</a:t>
                    </a:r>
                    <a:endParaRPr lang="en-US" sz="2000" b="1">
                      <a:latin typeface="Times New Roman" panose="02020603050405020304" pitchFamily="18" charset="0"/>
                      <a:cs typeface="Times New Roman" panose="02020603050405020304" pitchFamily="18" charset="0"/>
                    </a:endParaRPr>
                  </a:p>
                </p:txBody>
              </p:sp>
              <p:sp>
                <p:nvSpPr>
                  <p:cNvPr id="279583" name="Line 47"/>
                  <p:cNvSpPr>
                    <a:spLocks noChangeShapeType="1"/>
                  </p:cNvSpPr>
                  <p:nvPr/>
                </p:nvSpPr>
                <p:spPr bwMode="auto">
                  <a:xfrm>
                    <a:off x="2620963" y="6096000"/>
                    <a:ext cx="4583112" cy="0"/>
                  </a:xfrm>
                  <a:prstGeom prst="line">
                    <a:avLst/>
                  </a:prstGeom>
                  <a:noFill/>
                  <a:ln w="28575">
                    <a:solidFill>
                      <a:srgbClr val="000000"/>
                    </a:solidFill>
                    <a:round/>
                    <a:tailEnd type="triangle" w="med" len="med"/>
                  </a:ln>
                </p:spPr>
                <p:txBody>
                  <a:bodyPr/>
                  <a:p>
                    <a:endParaRPr lang="en-US"/>
                  </a:p>
                </p:txBody>
              </p:sp>
              <p:sp>
                <p:nvSpPr>
                  <p:cNvPr id="279584" name="Text Box 50"/>
                  <p:cNvSpPr txBox="1">
                    <a:spLocks noChangeArrowheads="1"/>
                  </p:cNvSpPr>
                  <p:nvPr/>
                </p:nvSpPr>
                <p:spPr bwMode="auto">
                  <a:xfrm>
                    <a:off x="4078289" y="6092825"/>
                    <a:ext cx="493712"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5" name="Text Box 51"/>
                  <p:cNvSpPr txBox="1">
                    <a:spLocks noChangeArrowheads="1"/>
                  </p:cNvSpPr>
                  <p:nvPr/>
                </p:nvSpPr>
                <p:spPr bwMode="auto">
                  <a:xfrm>
                    <a:off x="6038850"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endParaRPr lang="en-US" sz="2000" b="1">
                      <a:latin typeface="Times New Roman" panose="02020603050405020304" pitchFamily="18" charset="0"/>
                      <a:cs typeface="Times New Roman" panose="02020603050405020304" pitchFamily="18" charset="0"/>
                    </a:endParaRPr>
                  </a:p>
                </p:txBody>
              </p:sp>
              <p:sp>
                <p:nvSpPr>
                  <p:cNvPr id="279586" name="Text Box 52"/>
                  <p:cNvSpPr txBox="1">
                    <a:spLocks noChangeArrowheads="1"/>
                  </p:cNvSpPr>
                  <p:nvPr/>
                </p:nvSpPr>
                <p:spPr bwMode="auto">
                  <a:xfrm>
                    <a:off x="4059238"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0</a:t>
                    </a:r>
                    <a:endParaRPr lang="en-US" b="1">
                      <a:solidFill>
                        <a:srgbClr val="17C334"/>
                      </a:solidFill>
                      <a:latin typeface="Times New Roman" panose="02020603050405020304" pitchFamily="18" charset="0"/>
                      <a:cs typeface="Times New Roman" panose="02020603050405020304" pitchFamily="18" charset="0"/>
                    </a:endParaRPr>
                  </a:p>
                </p:txBody>
              </p:sp>
              <p:sp>
                <p:nvSpPr>
                  <p:cNvPr id="279587" name="Line 59"/>
                  <p:cNvSpPr>
                    <a:spLocks noChangeShapeType="1"/>
                  </p:cNvSpPr>
                  <p:nvPr/>
                </p:nvSpPr>
                <p:spPr bwMode="auto">
                  <a:xfrm>
                    <a:off x="3254375" y="3379788"/>
                    <a:ext cx="2852738" cy="2292350"/>
                  </a:xfrm>
                  <a:prstGeom prst="line">
                    <a:avLst/>
                  </a:prstGeom>
                  <a:noFill/>
                  <a:ln w="57150">
                    <a:solidFill>
                      <a:srgbClr val="0000CC"/>
                    </a:solidFill>
                    <a:round/>
                  </a:ln>
                </p:spPr>
                <p:txBody>
                  <a:bodyPr/>
                  <a:p>
                    <a:endParaRPr lang="en-US"/>
                  </a:p>
                </p:txBody>
              </p:sp>
              <p:sp>
                <p:nvSpPr>
                  <p:cNvPr id="279588" name="Text Box 60"/>
                  <p:cNvSpPr txBox="1">
                    <a:spLocks noChangeArrowheads="1"/>
                  </p:cNvSpPr>
                  <p:nvPr/>
                </p:nvSpPr>
                <p:spPr bwMode="auto">
                  <a:xfrm>
                    <a:off x="2255838" y="3876675"/>
                    <a:ext cx="541337"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9" name="Line 61"/>
                  <p:cNvSpPr>
                    <a:spLocks noChangeShapeType="1"/>
                  </p:cNvSpPr>
                  <p:nvPr/>
                </p:nvSpPr>
                <p:spPr bwMode="auto">
                  <a:xfrm flipV="1">
                    <a:off x="2620963" y="2590800"/>
                    <a:ext cx="0" cy="3522663"/>
                  </a:xfrm>
                  <a:prstGeom prst="line">
                    <a:avLst/>
                  </a:prstGeom>
                  <a:noFill/>
                  <a:ln w="28575">
                    <a:solidFill>
                      <a:srgbClr val="000000"/>
                    </a:solidFill>
                    <a:round/>
                    <a:tailEnd type="triangle" w="med" len="med"/>
                  </a:ln>
                </p:spPr>
                <p:txBody>
                  <a:bodyPr/>
                  <a:p>
                    <a:endParaRPr lang="en-US"/>
                  </a:p>
                </p:txBody>
              </p:sp>
              <p:sp>
                <p:nvSpPr>
                  <p:cNvPr id="279590" name="Text Box 66"/>
                  <p:cNvSpPr txBox="1">
                    <a:spLocks noChangeArrowheads="1"/>
                  </p:cNvSpPr>
                  <p:nvPr/>
                </p:nvSpPr>
                <p:spPr bwMode="auto">
                  <a:xfrm>
                    <a:off x="5140325" y="2971800"/>
                    <a:ext cx="528638" cy="4413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0</a:t>
                    </a:r>
                    <a:endParaRPr lang="en-US" sz="2000" b="1">
                      <a:latin typeface="Times New Roman" panose="02020603050405020304" pitchFamily="18" charset="0"/>
                      <a:cs typeface="Times New Roman" panose="02020603050405020304" pitchFamily="18" charset="0"/>
                    </a:endParaRPr>
                  </a:p>
                </p:txBody>
              </p:sp>
              <p:sp>
                <p:nvSpPr>
                  <p:cNvPr id="279591" name="Line 70"/>
                  <p:cNvSpPr>
                    <a:spLocks noChangeShapeType="1"/>
                  </p:cNvSpPr>
                  <p:nvPr/>
                </p:nvSpPr>
                <p:spPr bwMode="auto">
                  <a:xfrm flipH="1">
                    <a:off x="2735263" y="3384550"/>
                    <a:ext cx="2614612" cy="1833563"/>
                  </a:xfrm>
                  <a:prstGeom prst="line">
                    <a:avLst/>
                  </a:prstGeom>
                  <a:noFill/>
                  <a:ln w="57150">
                    <a:solidFill>
                      <a:srgbClr val="33CC33"/>
                    </a:solidFill>
                    <a:round/>
                  </a:ln>
                </p:spPr>
                <p:txBody>
                  <a:bodyPr/>
                  <a:p>
                    <a:endParaRPr lang="en-US"/>
                  </a:p>
                </p:txBody>
              </p:sp>
            </p:grpSp>
          </p:grpSp>
          <p:grpSp>
            <p:nvGrpSpPr>
              <p:cNvPr id="9" name="Group 40"/>
              <p:cNvGrpSpPr/>
              <p:nvPr/>
            </p:nvGrpSpPr>
            <p:grpSpPr bwMode="auto">
              <a:xfrm>
                <a:off x="5126038" y="3505200"/>
                <a:ext cx="847725" cy="1111250"/>
                <a:chOff x="5126038" y="3505200"/>
                <a:chExt cx="847725" cy="1111250"/>
              </a:xfrm>
            </p:grpSpPr>
            <p:sp>
              <p:nvSpPr>
                <p:cNvPr id="279576" name="Text Box 49"/>
                <p:cNvSpPr txBox="1">
                  <a:spLocks noChangeArrowheads="1"/>
                </p:cNvSpPr>
                <p:nvPr/>
              </p:nvSpPr>
              <p:spPr bwMode="auto">
                <a:xfrm>
                  <a:off x="5216525" y="3505200"/>
                  <a:ext cx="757238" cy="455613"/>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Trợ cấp</a:t>
                  </a:r>
                  <a:endParaRPr lang="en-US" b="1">
                    <a:latin typeface="Times New Roman" panose="02020603050405020304" pitchFamily="18" charset="0"/>
                    <a:cs typeface="Times New Roman" panose="02020603050405020304" pitchFamily="18" charset="0"/>
                  </a:endParaRPr>
                </a:p>
              </p:txBody>
            </p:sp>
            <p:sp>
              <p:nvSpPr>
                <p:cNvPr id="327751" name="AutoShape 71"/>
                <p:cNvSpPr/>
                <p:nvPr/>
              </p:nvSpPr>
              <p:spPr bwMode="auto">
                <a:xfrm>
                  <a:off x="5178425" y="3551238"/>
                  <a:ext cx="153988" cy="982662"/>
                </a:xfrm>
                <a:prstGeom prst="rightBrace">
                  <a:avLst>
                    <a:gd name="adj1" fmla="val 53178"/>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279578" name="Line 72"/>
                <p:cNvSpPr>
                  <a:spLocks noChangeShapeType="1"/>
                </p:cNvSpPr>
                <p:nvPr/>
              </p:nvSpPr>
              <p:spPr bwMode="auto">
                <a:xfrm>
                  <a:off x="5126038" y="3551238"/>
                  <a:ext cx="0" cy="1065212"/>
                </a:xfrm>
                <a:prstGeom prst="line">
                  <a:avLst/>
                </a:prstGeom>
                <a:noFill/>
                <a:ln w="9525">
                  <a:solidFill>
                    <a:srgbClr val="000000"/>
                  </a:solidFill>
                  <a:round/>
                  <a:tailEnd type="triangle" w="med" len="med"/>
                </a:ln>
              </p:spPr>
              <p:txBody>
                <a:bodyPr/>
                <a:p>
                  <a:endParaRPr lang="en-US"/>
                </a:p>
              </p:txBody>
            </p:sp>
          </p:grpSp>
          <p:grpSp>
            <p:nvGrpSpPr>
              <p:cNvPr id="10" name="Group 53"/>
              <p:cNvGrpSpPr/>
              <p:nvPr/>
            </p:nvGrpSpPr>
            <p:grpSpPr bwMode="auto">
              <a:xfrm>
                <a:off x="2209800" y="3495675"/>
                <a:ext cx="2743200" cy="2660650"/>
                <a:chOff x="2209800" y="3495675"/>
                <a:chExt cx="2743200" cy="2660650"/>
              </a:xfrm>
            </p:grpSpPr>
            <p:grpSp>
              <p:nvGrpSpPr>
                <p:cNvPr id="11" name="Group 55"/>
                <p:cNvGrpSpPr/>
                <p:nvPr/>
              </p:nvGrpSpPr>
              <p:grpSpPr bwMode="auto">
                <a:xfrm>
                  <a:off x="2701925" y="3657600"/>
                  <a:ext cx="2251075" cy="2498725"/>
                  <a:chOff x="5303" y="7280"/>
                  <a:chExt cx="1497" cy="1390"/>
                </a:xfrm>
              </p:grpSpPr>
              <p:sp>
                <p:nvSpPr>
                  <p:cNvPr id="279574" name="Line 56"/>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9575" name="Line 57"/>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279573" name="Text Box 60"/>
                <p:cNvSpPr txBox="1">
                  <a:spLocks noChangeArrowheads="1"/>
                </p:cNvSpPr>
                <p:nvPr/>
              </p:nvSpPr>
              <p:spPr bwMode="auto">
                <a:xfrm>
                  <a:off x="2209800" y="34956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grpSp>
          <p:grpSp>
            <p:nvGrpSpPr>
              <p:cNvPr id="12" name="Group 48"/>
              <p:cNvGrpSpPr/>
              <p:nvPr/>
            </p:nvGrpSpPr>
            <p:grpSpPr bwMode="auto">
              <a:xfrm>
                <a:off x="2257425" y="4468813"/>
                <a:ext cx="3000375" cy="2087562"/>
                <a:chOff x="2257425" y="4468813"/>
                <a:chExt cx="3000375" cy="2087562"/>
              </a:xfrm>
            </p:grpSpPr>
            <p:sp>
              <p:nvSpPr>
                <p:cNvPr id="279567" name="Text Box 43"/>
                <p:cNvSpPr txBox="1">
                  <a:spLocks noChangeArrowheads="1"/>
                </p:cNvSpPr>
                <p:nvPr/>
              </p:nvSpPr>
              <p:spPr bwMode="auto">
                <a:xfrm>
                  <a:off x="2257425" y="4468813"/>
                  <a:ext cx="509588"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279568" name="Line 58"/>
                <p:cNvSpPr>
                  <a:spLocks noChangeShapeType="1"/>
                </p:cNvSpPr>
                <p:nvPr/>
              </p:nvSpPr>
              <p:spPr bwMode="auto">
                <a:xfrm>
                  <a:off x="2620963" y="4724400"/>
                  <a:ext cx="2332037" cy="0"/>
                </a:xfrm>
                <a:prstGeom prst="line">
                  <a:avLst/>
                </a:prstGeom>
                <a:noFill/>
                <a:ln w="9525">
                  <a:solidFill>
                    <a:srgbClr val="000000"/>
                  </a:solidFill>
                  <a:prstDash val="dash"/>
                  <a:round/>
                </a:ln>
              </p:spPr>
              <p:txBody>
                <a:bodyPr/>
                <a:p>
                  <a:endParaRPr lang="en-US"/>
                </a:p>
              </p:txBody>
            </p:sp>
            <p:sp>
              <p:nvSpPr>
                <p:cNvPr id="279569" name="Line 65"/>
                <p:cNvSpPr>
                  <a:spLocks noChangeShapeType="1"/>
                </p:cNvSpPr>
                <p:nvPr/>
              </p:nvSpPr>
              <p:spPr bwMode="auto">
                <a:xfrm flipH="1">
                  <a:off x="4321175" y="6019800"/>
                  <a:ext cx="468313" cy="0"/>
                </a:xfrm>
                <a:prstGeom prst="line">
                  <a:avLst/>
                </a:prstGeom>
                <a:noFill/>
                <a:ln w="9525">
                  <a:solidFill>
                    <a:srgbClr val="000000"/>
                  </a:solidFill>
                  <a:round/>
                  <a:headEnd type="triangle" w="med" len="med"/>
                </a:ln>
              </p:spPr>
              <p:txBody>
                <a:bodyPr/>
                <a:p>
                  <a:endParaRPr lang="en-US"/>
                </a:p>
              </p:txBody>
            </p:sp>
            <p:sp>
              <p:nvSpPr>
                <p:cNvPr id="279570" name="Text Box 50"/>
                <p:cNvSpPr txBox="1">
                  <a:spLocks noChangeArrowheads="1"/>
                </p:cNvSpPr>
                <p:nvPr/>
              </p:nvSpPr>
              <p:spPr bwMode="auto">
                <a:xfrm>
                  <a:off x="4724400" y="6096000"/>
                  <a:ext cx="533400"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rot="5400000">
                  <a:off x="4306094" y="5447506"/>
                  <a:ext cx="12954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52" name="Text Box 16"/>
              <p:cNvSpPr txBox="1">
                <a:spLocks noChangeArrowheads="1"/>
              </p:cNvSpPr>
              <p:nvPr/>
            </p:nvSpPr>
            <p:spPr bwMode="auto">
              <a:xfrm>
                <a:off x="4764368" y="3350423"/>
                <a:ext cx="426631" cy="35647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grpSp>
        <p:sp>
          <p:nvSpPr>
            <p:cNvPr id="2" name="Freeform 1"/>
            <p:cNvSpPr/>
            <p:nvPr/>
          </p:nvSpPr>
          <p:spPr>
            <a:xfrm>
              <a:off x="5043" y="4888"/>
              <a:ext cx="4103" cy="1179"/>
            </a:xfrm>
            <a:custGeom>
              <a:avLst/>
              <a:gdLst>
                <a:gd name="connisteX0" fmla="*/ 0 w 2605405"/>
                <a:gd name="connsiteY0" fmla="*/ 0 h 748665"/>
                <a:gd name="connisteX1" fmla="*/ 10160 w 2605405"/>
                <a:gd name="connsiteY1" fmla="*/ 739140 h 748665"/>
                <a:gd name="connisteX2" fmla="*/ 2605405 w 2605405"/>
                <a:gd name="connsiteY2" fmla="*/ 748665 h 748665"/>
                <a:gd name="connisteX3" fmla="*/ 1786890 w 2605405"/>
                <a:gd name="connsiteY3" fmla="*/ 0 h 748665"/>
                <a:gd name="connisteX4" fmla="*/ 0 w 2605405"/>
                <a:gd name="connsiteY4" fmla="*/ 0 h 7486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05405" h="748665">
                  <a:moveTo>
                    <a:pt x="0" y="0"/>
                  </a:moveTo>
                  <a:lnTo>
                    <a:pt x="10160" y="739140"/>
                  </a:lnTo>
                  <a:lnTo>
                    <a:pt x="2605405" y="748665"/>
                  </a:lnTo>
                  <a:lnTo>
                    <a:pt x="1786890" y="0"/>
                  </a:lnTo>
                  <a:lnTo>
                    <a:pt x="0" y="0"/>
                  </a:lnTo>
                  <a:close/>
                </a:path>
              </a:pathLst>
            </a:custGeom>
            <a:solidFill>
              <a:schemeClr val="accent3">
                <a:lumMod val="40000"/>
                <a:lumOff val="60000"/>
                <a:alpha val="57000"/>
              </a:schemeClr>
            </a:solidFill>
            <a:ln w="12700" cmpd="sng">
              <a:solidFill>
                <a:schemeClr val="accent3">
                  <a:lumMod val="20000"/>
                  <a:lumOff val="80000"/>
                  <a:alpha val="7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69"/>
            <p:cNvSpPr txBox="1">
              <a:spLocks noChangeArrowheads="1"/>
            </p:cNvSpPr>
            <p:nvPr/>
          </p:nvSpPr>
          <p:spPr bwMode="auto">
            <a:xfrm>
              <a:off x="1200" y="4861"/>
              <a:ext cx="3543" cy="1475"/>
            </a:xfrm>
            <a:prstGeom prst="rect">
              <a:avLst/>
            </a:prstGeom>
            <a:noFill/>
            <a:ln w="9525">
              <a:noFill/>
              <a:miter lim="800000"/>
            </a:ln>
          </p:spPr>
          <p:txBody>
            <a:bodyPr/>
            <a:p>
              <a:pPr algn="ctr"/>
              <a:r>
                <a:rPr lang="en-US" sz="2000" b="1">
                  <a:latin typeface="Times New Roman" panose="02020603050405020304" pitchFamily="18" charset="0"/>
                  <a:cs typeface="Times New Roman" panose="02020603050405020304" pitchFamily="18" charset="0"/>
                </a:rPr>
                <a:t>Người tiêu dùng hưởng</a:t>
              </a:r>
              <a:endParaRPr lang="en-US" sz="2000" b="1">
                <a:latin typeface="Times New Roman" panose="02020603050405020304" pitchFamily="18" charset="0"/>
                <a:cs typeface="Times New Roman" panose="02020603050405020304" pitchFamily="18" charset="0"/>
              </a:endParaRPr>
            </a:p>
          </p:txBody>
        </p:sp>
        <p:sp>
          <p:nvSpPr>
            <p:cNvPr id="14" name="Freeform 13"/>
            <p:cNvSpPr/>
            <p:nvPr/>
          </p:nvSpPr>
          <p:spPr>
            <a:xfrm>
              <a:off x="5043" y="3788"/>
              <a:ext cx="4103" cy="1100"/>
            </a:xfrm>
            <a:custGeom>
              <a:avLst/>
              <a:gdLst>
                <a:gd name="connisteX0" fmla="*/ 0 w 2605405"/>
                <a:gd name="connsiteY0" fmla="*/ 0 h 698500"/>
                <a:gd name="connisteX1" fmla="*/ 10160 w 2605405"/>
                <a:gd name="connsiteY1" fmla="*/ 698500 h 698500"/>
                <a:gd name="connisteX2" fmla="*/ 1826895 w 2605405"/>
                <a:gd name="connsiteY2" fmla="*/ 698500 h 698500"/>
                <a:gd name="connisteX3" fmla="*/ 2605405 w 2605405"/>
                <a:gd name="connsiteY3" fmla="*/ 19685 h 698500"/>
                <a:gd name="connisteX4" fmla="*/ 0 w 2605405"/>
                <a:gd name="connsiteY4" fmla="*/ 0 h 69850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05405" h="698500">
                  <a:moveTo>
                    <a:pt x="0" y="0"/>
                  </a:moveTo>
                  <a:lnTo>
                    <a:pt x="10160" y="698500"/>
                  </a:lnTo>
                  <a:lnTo>
                    <a:pt x="1826895" y="698500"/>
                  </a:lnTo>
                  <a:lnTo>
                    <a:pt x="2605405" y="19685"/>
                  </a:lnTo>
                  <a:lnTo>
                    <a:pt x="0" y="0"/>
                  </a:lnTo>
                  <a:close/>
                </a:path>
              </a:pathLst>
            </a:custGeom>
            <a:solidFill>
              <a:srgbClr val="FF00FF">
                <a:alpha val="37000"/>
              </a:srgbClr>
            </a:solidFill>
            <a:ln w="12700" cmpd="sng">
              <a:solidFill>
                <a:srgbClr val="FF00FF">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Freeform 14"/>
            <p:cNvSpPr/>
            <p:nvPr/>
          </p:nvSpPr>
          <p:spPr>
            <a:xfrm>
              <a:off x="7888" y="3835"/>
              <a:ext cx="1289" cy="2248"/>
            </a:xfrm>
            <a:custGeom>
              <a:avLst/>
              <a:gdLst>
                <a:gd name="connisteX0" fmla="*/ 0 w 818515"/>
                <a:gd name="connsiteY0" fmla="*/ 678815 h 1427480"/>
                <a:gd name="connisteX1" fmla="*/ 808990 w 818515"/>
                <a:gd name="connsiteY1" fmla="*/ 1427480 h 1427480"/>
                <a:gd name="connisteX2" fmla="*/ 818515 w 818515"/>
                <a:gd name="connsiteY2" fmla="*/ 0 h 1427480"/>
                <a:gd name="connisteX3" fmla="*/ 0 w 818515"/>
                <a:gd name="connsiteY3" fmla="*/ 678815 h 1427480"/>
              </a:gdLst>
              <a:ahLst/>
              <a:cxnLst>
                <a:cxn ang="0">
                  <a:pos x="connisteX0" y="connsiteY0"/>
                </a:cxn>
                <a:cxn ang="0">
                  <a:pos x="connisteX1" y="connsiteY1"/>
                </a:cxn>
                <a:cxn ang="0">
                  <a:pos x="connisteX2" y="connsiteY2"/>
                </a:cxn>
                <a:cxn ang="0">
                  <a:pos x="connisteX3" y="connsiteY3"/>
                </a:cxn>
              </a:cxnLst>
              <a:rect l="l" t="t" r="r" b="b"/>
              <a:pathLst>
                <a:path w="818515" h="1427480">
                  <a:moveTo>
                    <a:pt x="0" y="678815"/>
                  </a:moveTo>
                  <a:lnTo>
                    <a:pt x="808990" y="1427480"/>
                  </a:lnTo>
                  <a:lnTo>
                    <a:pt x="818515" y="0"/>
                  </a:lnTo>
                  <a:lnTo>
                    <a:pt x="0" y="678815"/>
                  </a:lnTo>
                  <a:close/>
                </a:path>
              </a:pathLst>
            </a:custGeom>
            <a:solidFill>
              <a:schemeClr val="bg2">
                <a:lumMod val="50000"/>
                <a:alpha val="35000"/>
              </a:schemeClr>
            </a:solidFill>
            <a:ln w="12700" cmpd="sng">
              <a:solidFill>
                <a:schemeClr val="bg2">
                  <a:lumMod val="75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6"/>
            <p:cNvSpPr txBox="1">
              <a:spLocks noChangeArrowheads="1"/>
            </p:cNvSpPr>
            <p:nvPr/>
          </p:nvSpPr>
          <p:spPr bwMode="auto">
            <a:xfrm>
              <a:off x="8154" y="4580"/>
              <a:ext cx="1206" cy="758"/>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DWL</a:t>
              </a:r>
              <a:endParaRPr lang="en-US" b="1">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a:off x="4440" y="5376"/>
              <a:ext cx="949" cy="14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609600" y="457200"/>
            <a:ext cx="7795895" cy="645160"/>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b. Trợ cấp bên cầu:</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grpSp>
        <p:nvGrpSpPr>
          <p:cNvPr id="3" name="Group 55"/>
          <p:cNvGrpSpPr/>
          <p:nvPr/>
        </p:nvGrpSpPr>
        <p:grpSpPr>
          <a:xfrm>
            <a:off x="1085215" y="1368425"/>
            <a:ext cx="6833870" cy="5163185"/>
            <a:chOff x="2209800" y="2536825"/>
            <a:chExt cx="5181600" cy="4019550"/>
          </a:xfrm>
        </p:grpSpPr>
        <p:grpSp>
          <p:nvGrpSpPr>
            <p:cNvPr id="5" name="Group 52"/>
            <p:cNvGrpSpPr/>
            <p:nvPr/>
          </p:nvGrpSpPr>
          <p:grpSpPr bwMode="auto">
            <a:xfrm>
              <a:off x="3720891" y="2657322"/>
              <a:ext cx="3085313" cy="2309157"/>
              <a:chOff x="3720891" y="2657322"/>
              <a:chExt cx="3085313" cy="2309157"/>
            </a:xfrm>
          </p:grpSpPr>
          <p:sp>
            <p:nvSpPr>
              <p:cNvPr id="279594" name="Text Box 53"/>
              <p:cNvSpPr txBox="1">
                <a:spLocks noChangeArrowheads="1"/>
              </p:cNvSpPr>
              <p:nvPr/>
            </p:nvSpPr>
            <p:spPr bwMode="auto">
              <a:xfrm>
                <a:off x="4828401" y="3220421"/>
                <a:ext cx="452622" cy="39432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1</a:t>
                </a:r>
                <a:endParaRPr lang="en-US" b="1">
                  <a:solidFill>
                    <a:srgbClr val="FF0000"/>
                  </a:solidFill>
                  <a:latin typeface="Times New Roman" panose="02020603050405020304" pitchFamily="18" charset="0"/>
                  <a:cs typeface="Times New Roman" panose="02020603050405020304" pitchFamily="18" charset="0"/>
                </a:endParaRPr>
              </a:p>
            </p:txBody>
          </p:sp>
          <p:grpSp>
            <p:nvGrpSpPr>
              <p:cNvPr id="6" name="Group 41"/>
              <p:cNvGrpSpPr/>
              <p:nvPr/>
            </p:nvGrpSpPr>
            <p:grpSpPr bwMode="auto">
              <a:xfrm>
                <a:off x="3720891" y="2657322"/>
                <a:ext cx="3085313" cy="2309157"/>
                <a:chOff x="3720891" y="2657322"/>
                <a:chExt cx="3085313" cy="2309157"/>
              </a:xfrm>
            </p:grpSpPr>
            <p:sp>
              <p:nvSpPr>
                <p:cNvPr id="279596" name="Text Box 46"/>
                <p:cNvSpPr txBox="1">
                  <a:spLocks noChangeArrowheads="1"/>
                </p:cNvSpPr>
                <p:nvPr/>
              </p:nvSpPr>
              <p:spPr bwMode="auto">
                <a:xfrm>
                  <a:off x="6279154" y="4465667"/>
                  <a:ext cx="527050" cy="427038"/>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r>
                    <a:rPr lang="en-US" sz="2000" b="1" baseline="-25000">
                      <a:latin typeface="Times New Roman" panose="02020603050405020304" pitchFamily="18" charset="0"/>
                      <a:cs typeface="Times New Roman" panose="02020603050405020304" pitchFamily="18" charset="0"/>
                    </a:rPr>
                    <a:t>1</a:t>
                  </a:r>
                  <a:endParaRPr lang="en-US" sz="2000" b="1">
                    <a:latin typeface="Times New Roman" panose="02020603050405020304" pitchFamily="18" charset="0"/>
                    <a:cs typeface="Times New Roman" panose="02020603050405020304" pitchFamily="18" charset="0"/>
                  </a:endParaRPr>
                </a:p>
              </p:txBody>
            </p:sp>
            <p:sp>
              <p:nvSpPr>
                <p:cNvPr id="279597" name="Line 54"/>
                <p:cNvSpPr>
                  <a:spLocks noChangeShapeType="1"/>
                </p:cNvSpPr>
                <p:nvPr/>
              </p:nvSpPr>
              <p:spPr bwMode="auto">
                <a:xfrm flipH="1" flipV="1">
                  <a:off x="3720891" y="2657322"/>
                  <a:ext cx="2844625" cy="2309157"/>
                </a:xfrm>
                <a:prstGeom prst="line">
                  <a:avLst/>
                </a:prstGeom>
                <a:noFill/>
                <a:ln w="57150">
                  <a:solidFill>
                    <a:srgbClr val="FF0000"/>
                  </a:solidFill>
                  <a:round/>
                </a:ln>
              </p:spPr>
              <p:txBody>
                <a:bodyPr/>
                <a:p>
                  <a:endParaRPr lang="en-US"/>
                </a:p>
              </p:txBody>
            </p:sp>
          </p:grpSp>
        </p:grpSp>
        <p:grpSp>
          <p:nvGrpSpPr>
            <p:cNvPr id="7" name="Group 51"/>
            <p:cNvGrpSpPr/>
            <p:nvPr/>
          </p:nvGrpSpPr>
          <p:grpSpPr bwMode="auto">
            <a:xfrm>
              <a:off x="2255838" y="2536825"/>
              <a:ext cx="5135562" cy="4016375"/>
              <a:chOff x="2255838" y="2536825"/>
              <a:chExt cx="5135562" cy="4016375"/>
            </a:xfrm>
          </p:grpSpPr>
          <p:grpSp>
            <p:nvGrpSpPr>
              <p:cNvPr id="8" name="Group 62"/>
              <p:cNvGrpSpPr/>
              <p:nvPr/>
            </p:nvGrpSpPr>
            <p:grpSpPr bwMode="auto">
              <a:xfrm>
                <a:off x="2654300" y="4164013"/>
                <a:ext cx="1585913" cy="1992312"/>
                <a:chOff x="5293" y="8116"/>
                <a:chExt cx="1097" cy="544"/>
              </a:xfrm>
            </p:grpSpPr>
            <p:sp>
              <p:nvSpPr>
                <p:cNvPr id="279592" name="Line 63"/>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9593" name="Line 64"/>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grpSp>
            <p:nvGrpSpPr>
              <p:cNvPr id="9" name="Group 39"/>
              <p:cNvGrpSpPr/>
              <p:nvPr/>
            </p:nvGrpSpPr>
            <p:grpSpPr bwMode="auto">
              <a:xfrm>
                <a:off x="2255838" y="2536825"/>
                <a:ext cx="5135562" cy="4016375"/>
                <a:chOff x="2255838" y="2536825"/>
                <a:chExt cx="5135562" cy="4016375"/>
              </a:xfrm>
            </p:grpSpPr>
            <p:sp>
              <p:nvSpPr>
                <p:cNvPr id="279581" name="Text Box 44"/>
                <p:cNvSpPr txBox="1">
                  <a:spLocks noChangeArrowheads="1"/>
                </p:cNvSpPr>
                <p:nvPr/>
              </p:nvSpPr>
              <p:spPr bwMode="auto">
                <a:xfrm>
                  <a:off x="6980238" y="6078538"/>
                  <a:ext cx="411162" cy="44767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Q</a:t>
                  </a:r>
                  <a:endParaRPr lang="en-US" sz="2000" b="1">
                    <a:latin typeface="Times New Roman" panose="02020603050405020304" pitchFamily="18" charset="0"/>
                    <a:cs typeface="Times New Roman" panose="02020603050405020304" pitchFamily="18" charset="0"/>
                  </a:endParaRPr>
                </a:p>
              </p:txBody>
            </p:sp>
            <p:sp>
              <p:nvSpPr>
                <p:cNvPr id="279582" name="Text Box 45"/>
                <p:cNvSpPr txBox="1">
                  <a:spLocks noChangeArrowheads="1"/>
                </p:cNvSpPr>
                <p:nvPr/>
              </p:nvSpPr>
              <p:spPr bwMode="auto">
                <a:xfrm>
                  <a:off x="2289175" y="2536825"/>
                  <a:ext cx="346075" cy="4159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P</a:t>
                  </a:r>
                  <a:endParaRPr lang="en-US" sz="2000" b="1">
                    <a:latin typeface="Times New Roman" panose="02020603050405020304" pitchFamily="18" charset="0"/>
                    <a:cs typeface="Times New Roman" panose="02020603050405020304" pitchFamily="18" charset="0"/>
                  </a:endParaRPr>
                </a:p>
              </p:txBody>
            </p:sp>
            <p:sp>
              <p:nvSpPr>
                <p:cNvPr id="279583" name="Line 47"/>
                <p:cNvSpPr>
                  <a:spLocks noChangeShapeType="1"/>
                </p:cNvSpPr>
                <p:nvPr/>
              </p:nvSpPr>
              <p:spPr bwMode="auto">
                <a:xfrm>
                  <a:off x="2620963" y="6096000"/>
                  <a:ext cx="4583112" cy="0"/>
                </a:xfrm>
                <a:prstGeom prst="line">
                  <a:avLst/>
                </a:prstGeom>
                <a:noFill/>
                <a:ln w="28575">
                  <a:solidFill>
                    <a:srgbClr val="000000"/>
                  </a:solidFill>
                  <a:round/>
                  <a:tailEnd type="triangle" w="med" len="med"/>
                </a:ln>
              </p:spPr>
              <p:txBody>
                <a:bodyPr/>
                <a:p>
                  <a:endParaRPr lang="en-US"/>
                </a:p>
              </p:txBody>
            </p:sp>
            <p:sp>
              <p:nvSpPr>
                <p:cNvPr id="279584" name="Text Box 50"/>
                <p:cNvSpPr txBox="1">
                  <a:spLocks noChangeArrowheads="1"/>
                </p:cNvSpPr>
                <p:nvPr/>
              </p:nvSpPr>
              <p:spPr bwMode="auto">
                <a:xfrm>
                  <a:off x="4078289" y="6092825"/>
                  <a:ext cx="493712"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5" name="Text Box 51"/>
                <p:cNvSpPr txBox="1">
                  <a:spLocks noChangeArrowheads="1"/>
                </p:cNvSpPr>
                <p:nvPr/>
              </p:nvSpPr>
              <p:spPr bwMode="auto">
                <a:xfrm>
                  <a:off x="6038850"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r>
                    <a:rPr lang="en-US" sz="2000" b="1" baseline="-25000">
                      <a:latin typeface="Times New Roman" panose="02020603050405020304" pitchFamily="18" charset="0"/>
                      <a:cs typeface="Times New Roman" panose="02020603050405020304" pitchFamily="18" charset="0"/>
                    </a:rPr>
                    <a:t>0</a:t>
                  </a:r>
                  <a:endParaRPr lang="en-US" sz="2000" b="1" baseline="-25000">
                    <a:latin typeface="Times New Roman" panose="02020603050405020304" pitchFamily="18" charset="0"/>
                    <a:cs typeface="Times New Roman" panose="02020603050405020304" pitchFamily="18" charset="0"/>
                  </a:endParaRPr>
                </a:p>
              </p:txBody>
            </p:sp>
            <p:sp>
              <p:nvSpPr>
                <p:cNvPr id="279586" name="Text Box 52"/>
                <p:cNvSpPr txBox="1">
                  <a:spLocks noChangeArrowheads="1"/>
                </p:cNvSpPr>
                <p:nvPr/>
              </p:nvSpPr>
              <p:spPr bwMode="auto">
                <a:xfrm>
                  <a:off x="4059238"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0</a:t>
                  </a:r>
                  <a:endParaRPr lang="en-US" b="1">
                    <a:solidFill>
                      <a:srgbClr val="17C334"/>
                    </a:solidFill>
                    <a:latin typeface="Times New Roman" panose="02020603050405020304" pitchFamily="18" charset="0"/>
                    <a:cs typeface="Times New Roman" panose="02020603050405020304" pitchFamily="18" charset="0"/>
                  </a:endParaRPr>
                </a:p>
              </p:txBody>
            </p:sp>
            <p:sp>
              <p:nvSpPr>
                <p:cNvPr id="279587" name="Line 59"/>
                <p:cNvSpPr>
                  <a:spLocks noChangeShapeType="1"/>
                </p:cNvSpPr>
                <p:nvPr/>
              </p:nvSpPr>
              <p:spPr bwMode="auto">
                <a:xfrm>
                  <a:off x="3244956" y="3384811"/>
                  <a:ext cx="2852738" cy="2292350"/>
                </a:xfrm>
                <a:prstGeom prst="line">
                  <a:avLst/>
                </a:prstGeom>
                <a:noFill/>
                <a:ln w="57150">
                  <a:solidFill>
                    <a:srgbClr val="0000CC"/>
                  </a:solidFill>
                  <a:round/>
                </a:ln>
              </p:spPr>
              <p:txBody>
                <a:bodyPr/>
                <a:p>
                  <a:endParaRPr lang="en-US"/>
                </a:p>
              </p:txBody>
            </p:sp>
            <p:sp>
              <p:nvSpPr>
                <p:cNvPr id="279588" name="Text Box 60"/>
                <p:cNvSpPr txBox="1">
                  <a:spLocks noChangeArrowheads="1"/>
                </p:cNvSpPr>
                <p:nvPr/>
              </p:nvSpPr>
              <p:spPr bwMode="auto">
                <a:xfrm>
                  <a:off x="2255838" y="3876675"/>
                  <a:ext cx="541337"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9" name="Line 61"/>
                <p:cNvSpPr>
                  <a:spLocks noChangeShapeType="1"/>
                </p:cNvSpPr>
                <p:nvPr/>
              </p:nvSpPr>
              <p:spPr bwMode="auto">
                <a:xfrm flipV="1">
                  <a:off x="2620963" y="2590800"/>
                  <a:ext cx="0" cy="3522663"/>
                </a:xfrm>
                <a:prstGeom prst="line">
                  <a:avLst/>
                </a:prstGeom>
                <a:noFill/>
                <a:ln w="28575">
                  <a:solidFill>
                    <a:srgbClr val="000000"/>
                  </a:solidFill>
                  <a:round/>
                  <a:tailEnd type="triangle" w="med" len="med"/>
                </a:ln>
              </p:spPr>
              <p:txBody>
                <a:bodyPr/>
                <a:p>
                  <a:endParaRPr lang="en-US"/>
                </a:p>
              </p:txBody>
            </p:sp>
            <p:sp>
              <p:nvSpPr>
                <p:cNvPr id="279590" name="Text Box 66"/>
                <p:cNvSpPr txBox="1">
                  <a:spLocks noChangeArrowheads="1"/>
                </p:cNvSpPr>
                <p:nvPr/>
              </p:nvSpPr>
              <p:spPr bwMode="auto">
                <a:xfrm>
                  <a:off x="5510651" y="2790965"/>
                  <a:ext cx="528638" cy="4413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0</a:t>
                  </a:r>
                  <a:endParaRPr lang="en-US" sz="2000" b="1">
                    <a:latin typeface="Times New Roman" panose="02020603050405020304" pitchFamily="18" charset="0"/>
                    <a:cs typeface="Times New Roman" panose="02020603050405020304" pitchFamily="18" charset="0"/>
                  </a:endParaRPr>
                </a:p>
              </p:txBody>
            </p:sp>
            <p:sp>
              <p:nvSpPr>
                <p:cNvPr id="279591" name="Line 70"/>
                <p:cNvSpPr>
                  <a:spLocks noChangeShapeType="1"/>
                </p:cNvSpPr>
                <p:nvPr/>
              </p:nvSpPr>
              <p:spPr bwMode="auto">
                <a:xfrm flipH="1">
                  <a:off x="2735230" y="3078324"/>
                  <a:ext cx="3056807" cy="2139875"/>
                </a:xfrm>
                <a:prstGeom prst="line">
                  <a:avLst/>
                </a:prstGeom>
                <a:noFill/>
                <a:ln w="57150">
                  <a:solidFill>
                    <a:srgbClr val="33CC33"/>
                  </a:solidFill>
                  <a:round/>
                </a:ln>
              </p:spPr>
              <p:txBody>
                <a:bodyPr/>
                <a:p>
                  <a:endParaRPr lang="en-US"/>
                </a:p>
              </p:txBody>
            </p:sp>
          </p:grpSp>
        </p:grpSp>
        <p:grpSp>
          <p:nvGrpSpPr>
            <p:cNvPr id="10" name="Group 40"/>
            <p:cNvGrpSpPr/>
            <p:nvPr/>
          </p:nvGrpSpPr>
          <p:grpSpPr bwMode="auto">
            <a:xfrm>
              <a:off x="5140415" y="3792351"/>
              <a:ext cx="874496" cy="1067051"/>
              <a:chOff x="5140415" y="3792351"/>
              <a:chExt cx="874496" cy="1067051"/>
            </a:xfrm>
          </p:grpSpPr>
          <p:sp>
            <p:nvSpPr>
              <p:cNvPr id="279576" name="Text Box 49"/>
              <p:cNvSpPr txBox="1">
                <a:spLocks noChangeArrowheads="1"/>
              </p:cNvSpPr>
              <p:nvPr/>
            </p:nvSpPr>
            <p:spPr bwMode="auto">
              <a:xfrm>
                <a:off x="5257673" y="4345075"/>
                <a:ext cx="757238" cy="455613"/>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Trợ cấp</a:t>
                </a:r>
                <a:endParaRPr lang="en-US" b="1">
                  <a:latin typeface="Times New Roman" panose="02020603050405020304" pitchFamily="18" charset="0"/>
                  <a:cs typeface="Times New Roman" panose="02020603050405020304" pitchFamily="18" charset="0"/>
                </a:endParaRPr>
              </a:p>
            </p:txBody>
          </p:sp>
          <p:sp>
            <p:nvSpPr>
              <p:cNvPr id="327751" name="AutoShape 71"/>
              <p:cNvSpPr/>
              <p:nvPr/>
            </p:nvSpPr>
            <p:spPr bwMode="auto">
              <a:xfrm>
                <a:off x="5195776" y="3876740"/>
                <a:ext cx="153988" cy="982662"/>
              </a:xfrm>
              <a:prstGeom prst="rightBrace">
                <a:avLst>
                  <a:gd name="adj1" fmla="val 53178"/>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279578" name="Line 72"/>
              <p:cNvSpPr>
                <a:spLocks noChangeShapeType="1"/>
              </p:cNvSpPr>
              <p:nvPr/>
            </p:nvSpPr>
            <p:spPr bwMode="auto">
              <a:xfrm rot="10800000">
                <a:off x="5140415" y="3792351"/>
                <a:ext cx="0" cy="1065212"/>
              </a:xfrm>
              <a:prstGeom prst="line">
                <a:avLst/>
              </a:prstGeom>
              <a:noFill/>
              <a:ln w="9525">
                <a:solidFill>
                  <a:srgbClr val="000000"/>
                </a:solidFill>
                <a:round/>
                <a:tailEnd type="triangle" w="med" len="med"/>
              </a:ln>
            </p:spPr>
            <p:txBody>
              <a:bodyPr/>
              <a:p>
                <a:endParaRPr lang="en-US"/>
              </a:p>
            </p:txBody>
          </p:sp>
        </p:grpSp>
        <p:grpSp>
          <p:nvGrpSpPr>
            <p:cNvPr id="11" name="Group 53"/>
            <p:cNvGrpSpPr/>
            <p:nvPr/>
          </p:nvGrpSpPr>
          <p:grpSpPr bwMode="auto">
            <a:xfrm>
              <a:off x="2209800" y="3495675"/>
              <a:ext cx="2743200" cy="2660650"/>
              <a:chOff x="2209800" y="3495675"/>
              <a:chExt cx="2743200" cy="2660650"/>
            </a:xfrm>
          </p:grpSpPr>
          <p:grpSp>
            <p:nvGrpSpPr>
              <p:cNvPr id="12" name="Group 55"/>
              <p:cNvGrpSpPr/>
              <p:nvPr/>
            </p:nvGrpSpPr>
            <p:grpSpPr bwMode="auto">
              <a:xfrm>
                <a:off x="2701925" y="3657600"/>
                <a:ext cx="2251075" cy="2498725"/>
                <a:chOff x="5303" y="7280"/>
                <a:chExt cx="1497" cy="1390"/>
              </a:xfrm>
            </p:grpSpPr>
            <p:sp>
              <p:nvSpPr>
                <p:cNvPr id="279574" name="Line 56"/>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9575" name="Line 57"/>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279573" name="Text Box 60"/>
              <p:cNvSpPr txBox="1">
                <a:spLocks noChangeArrowheads="1"/>
              </p:cNvSpPr>
              <p:nvPr/>
            </p:nvSpPr>
            <p:spPr bwMode="auto">
              <a:xfrm>
                <a:off x="2209800" y="34956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grpSp>
        <p:grpSp>
          <p:nvGrpSpPr>
            <p:cNvPr id="13" name="Group 48"/>
            <p:cNvGrpSpPr/>
            <p:nvPr/>
          </p:nvGrpSpPr>
          <p:grpSpPr bwMode="auto">
            <a:xfrm>
              <a:off x="2257425" y="4468813"/>
              <a:ext cx="3000375" cy="2087562"/>
              <a:chOff x="2257425" y="4468813"/>
              <a:chExt cx="3000375" cy="2087562"/>
            </a:xfrm>
          </p:grpSpPr>
          <p:sp>
            <p:nvSpPr>
              <p:cNvPr id="279567" name="Text Box 43"/>
              <p:cNvSpPr txBox="1">
                <a:spLocks noChangeArrowheads="1"/>
              </p:cNvSpPr>
              <p:nvPr/>
            </p:nvSpPr>
            <p:spPr bwMode="auto">
              <a:xfrm>
                <a:off x="2257425" y="4468813"/>
                <a:ext cx="509588"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279568" name="Line 58"/>
              <p:cNvSpPr>
                <a:spLocks noChangeShapeType="1"/>
              </p:cNvSpPr>
              <p:nvPr/>
            </p:nvSpPr>
            <p:spPr bwMode="auto">
              <a:xfrm>
                <a:off x="2620963" y="4724400"/>
                <a:ext cx="2332037" cy="0"/>
              </a:xfrm>
              <a:prstGeom prst="line">
                <a:avLst/>
              </a:prstGeom>
              <a:noFill/>
              <a:ln w="9525">
                <a:solidFill>
                  <a:srgbClr val="000000"/>
                </a:solidFill>
                <a:prstDash val="dash"/>
                <a:round/>
              </a:ln>
            </p:spPr>
            <p:txBody>
              <a:bodyPr/>
              <a:p>
                <a:endParaRPr lang="en-US"/>
              </a:p>
            </p:txBody>
          </p:sp>
          <p:sp>
            <p:nvSpPr>
              <p:cNvPr id="279569" name="Line 65"/>
              <p:cNvSpPr>
                <a:spLocks noChangeShapeType="1"/>
              </p:cNvSpPr>
              <p:nvPr/>
            </p:nvSpPr>
            <p:spPr bwMode="auto">
              <a:xfrm flipH="1">
                <a:off x="4321175" y="6019800"/>
                <a:ext cx="468313" cy="0"/>
              </a:xfrm>
              <a:prstGeom prst="line">
                <a:avLst/>
              </a:prstGeom>
              <a:noFill/>
              <a:ln w="9525">
                <a:solidFill>
                  <a:srgbClr val="000000"/>
                </a:solidFill>
                <a:round/>
                <a:headEnd type="triangle" w="med" len="med"/>
              </a:ln>
            </p:spPr>
            <p:txBody>
              <a:bodyPr/>
              <a:p>
                <a:endParaRPr lang="en-US"/>
              </a:p>
            </p:txBody>
          </p:sp>
          <p:sp>
            <p:nvSpPr>
              <p:cNvPr id="279570" name="Text Box 50"/>
              <p:cNvSpPr txBox="1">
                <a:spLocks noChangeArrowheads="1"/>
              </p:cNvSpPr>
              <p:nvPr/>
            </p:nvSpPr>
            <p:spPr bwMode="auto">
              <a:xfrm>
                <a:off x="4724400" y="6096000"/>
                <a:ext cx="533400"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rot="5400000">
                <a:off x="4306094" y="5447506"/>
                <a:ext cx="12954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51" name="Text Box 16"/>
            <p:cNvSpPr txBox="1">
              <a:spLocks noChangeArrowheads="1"/>
            </p:cNvSpPr>
            <p:nvPr/>
          </p:nvSpPr>
          <p:spPr bwMode="auto">
            <a:xfrm>
              <a:off x="4680132" y="4768625"/>
              <a:ext cx="428825" cy="375734"/>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Group 16"/>
          <p:cNvGrpSpPr/>
          <p:nvPr/>
        </p:nvGrpSpPr>
        <p:grpSpPr>
          <a:xfrm>
            <a:off x="586105" y="901065"/>
            <a:ext cx="7962900" cy="5426710"/>
            <a:chOff x="923" y="1419"/>
            <a:chExt cx="12540" cy="8546"/>
          </a:xfrm>
        </p:grpSpPr>
        <p:grpSp>
          <p:nvGrpSpPr>
            <p:cNvPr id="56" name="Group 55"/>
            <p:cNvGrpSpPr/>
            <p:nvPr/>
          </p:nvGrpSpPr>
          <p:grpSpPr>
            <a:xfrm>
              <a:off x="923" y="1419"/>
              <a:ext cx="12541" cy="8547"/>
              <a:chOff x="304800" y="2536825"/>
              <a:chExt cx="7086600" cy="4019550"/>
            </a:xfrm>
          </p:grpSpPr>
          <p:grpSp>
            <p:nvGrpSpPr>
              <p:cNvPr id="3" name="Group 66"/>
              <p:cNvGrpSpPr/>
              <p:nvPr/>
            </p:nvGrpSpPr>
            <p:grpSpPr bwMode="auto">
              <a:xfrm>
                <a:off x="304800" y="3200400"/>
                <a:ext cx="2460625" cy="735013"/>
                <a:chOff x="304800" y="3200400"/>
                <a:chExt cx="2460625" cy="735013"/>
              </a:xfrm>
            </p:grpSpPr>
            <p:sp>
              <p:nvSpPr>
                <p:cNvPr id="279600" name="Text Box 69"/>
                <p:cNvSpPr txBox="1">
                  <a:spLocks noChangeArrowheads="1"/>
                </p:cNvSpPr>
                <p:nvPr/>
              </p:nvSpPr>
              <p:spPr bwMode="auto">
                <a:xfrm>
                  <a:off x="304800" y="3200400"/>
                  <a:ext cx="2001838" cy="693738"/>
                </a:xfrm>
                <a:prstGeom prst="rect">
                  <a:avLst/>
                </a:prstGeom>
                <a:noFill/>
                <a:ln w="9525">
                  <a:noFill/>
                  <a:miter lim="800000"/>
                </a:ln>
              </p:spPr>
              <p:txBody>
                <a:bodyPr/>
                <a:p>
                  <a:pPr algn="ctr"/>
                  <a:r>
                    <a:rPr lang="en-US" sz="2000" b="1">
                      <a:latin typeface="Times New Roman" panose="02020603050405020304" pitchFamily="18" charset="0"/>
                      <a:cs typeface="Times New Roman" panose="02020603050405020304" pitchFamily="18" charset="0"/>
                    </a:rPr>
                    <a:t>Người sản xuất hưởng</a:t>
                  </a:r>
                  <a:endParaRPr lang="en-US" sz="2000" b="1">
                    <a:latin typeface="Times New Roman" panose="02020603050405020304" pitchFamily="18" charset="0"/>
                    <a:cs typeface="Times New Roman" panose="02020603050405020304" pitchFamily="18" charset="0"/>
                  </a:endParaRPr>
                </a:p>
              </p:txBody>
            </p:sp>
            <p:sp>
              <p:nvSpPr>
                <p:cNvPr id="279601" name="Line 74"/>
                <p:cNvSpPr>
                  <a:spLocks noChangeShapeType="1"/>
                </p:cNvSpPr>
                <p:nvPr/>
              </p:nvSpPr>
              <p:spPr bwMode="auto">
                <a:xfrm flipH="1" flipV="1">
                  <a:off x="2198688" y="3810000"/>
                  <a:ext cx="566737" cy="125413"/>
                </a:xfrm>
                <a:prstGeom prst="line">
                  <a:avLst/>
                </a:prstGeom>
                <a:noFill/>
                <a:ln w="9525">
                  <a:solidFill>
                    <a:schemeClr val="tx1"/>
                  </a:solidFill>
                  <a:round/>
                  <a:tailEnd type="triangle" w="med" len="med"/>
                </a:ln>
              </p:spPr>
              <p:txBody>
                <a:bodyPr/>
                <a:p>
                  <a:endParaRPr lang="en-US"/>
                </a:p>
              </p:txBody>
            </p:sp>
          </p:grpSp>
          <p:grpSp>
            <p:nvGrpSpPr>
              <p:cNvPr id="4" name="Group 52"/>
              <p:cNvGrpSpPr/>
              <p:nvPr/>
            </p:nvGrpSpPr>
            <p:grpSpPr bwMode="auto">
              <a:xfrm>
                <a:off x="3800837" y="2784774"/>
                <a:ext cx="3151478" cy="2303940"/>
                <a:chOff x="3800837" y="2784774"/>
                <a:chExt cx="3151478" cy="2303940"/>
              </a:xfrm>
            </p:grpSpPr>
            <p:sp>
              <p:nvSpPr>
                <p:cNvPr id="279594" name="Text Box 53"/>
                <p:cNvSpPr txBox="1">
                  <a:spLocks noChangeArrowheads="1"/>
                </p:cNvSpPr>
                <p:nvPr/>
              </p:nvSpPr>
              <p:spPr bwMode="auto">
                <a:xfrm>
                  <a:off x="4789033" y="3281247"/>
                  <a:ext cx="457200" cy="425450"/>
                </a:xfrm>
                <a:prstGeom prst="rect">
                  <a:avLst/>
                </a:prstGeom>
                <a:noFill/>
                <a:ln w="9525">
                  <a:noFill/>
                  <a:miter lim="800000"/>
                </a:ln>
              </p:spPr>
              <p:txBody>
                <a:bodyPr/>
                <a:p>
                  <a:r>
                    <a:rPr lang="en-US" b="1">
                      <a:solidFill>
                        <a:srgbClr val="FF0000"/>
                      </a:solidFill>
                      <a:latin typeface="Times New Roman" panose="02020603050405020304" pitchFamily="18" charset="0"/>
                      <a:cs typeface="Times New Roman" panose="02020603050405020304" pitchFamily="18" charset="0"/>
                    </a:rPr>
                    <a:t>E</a:t>
                  </a:r>
                  <a:r>
                    <a:rPr lang="en-US" b="1" baseline="-25000">
                      <a:solidFill>
                        <a:srgbClr val="FF0000"/>
                      </a:solidFill>
                      <a:latin typeface="Times New Roman" panose="02020603050405020304" pitchFamily="18" charset="0"/>
                      <a:cs typeface="Times New Roman" panose="02020603050405020304" pitchFamily="18" charset="0"/>
                    </a:rPr>
                    <a:t>1</a:t>
                  </a:r>
                  <a:endParaRPr lang="en-US" b="1">
                    <a:solidFill>
                      <a:srgbClr val="FF0000"/>
                    </a:solidFill>
                    <a:latin typeface="Times New Roman" panose="02020603050405020304" pitchFamily="18" charset="0"/>
                    <a:cs typeface="Times New Roman" panose="02020603050405020304" pitchFamily="18" charset="0"/>
                  </a:endParaRPr>
                </a:p>
              </p:txBody>
            </p:sp>
            <p:grpSp>
              <p:nvGrpSpPr>
                <p:cNvPr id="5" name="Group 41"/>
                <p:cNvGrpSpPr/>
                <p:nvPr/>
              </p:nvGrpSpPr>
              <p:grpSpPr bwMode="auto">
                <a:xfrm>
                  <a:off x="3800837" y="2784774"/>
                  <a:ext cx="3151478" cy="2303940"/>
                  <a:chOff x="3800837" y="2784774"/>
                  <a:chExt cx="3151478" cy="2303940"/>
                </a:xfrm>
              </p:grpSpPr>
              <p:sp>
                <p:nvSpPr>
                  <p:cNvPr id="279596" name="Text Box 46"/>
                  <p:cNvSpPr txBox="1">
                    <a:spLocks noChangeArrowheads="1"/>
                  </p:cNvSpPr>
                  <p:nvPr/>
                </p:nvSpPr>
                <p:spPr bwMode="auto">
                  <a:xfrm>
                    <a:off x="6425265" y="4625011"/>
                    <a:ext cx="527050" cy="427038"/>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r>
                      <a:rPr lang="en-US" sz="2000" b="1" baseline="-25000">
                        <a:latin typeface="Times New Roman" panose="02020603050405020304" pitchFamily="18" charset="0"/>
                        <a:cs typeface="Times New Roman" panose="02020603050405020304" pitchFamily="18" charset="0"/>
                      </a:rPr>
                      <a:t>1</a:t>
                    </a:r>
                    <a:endParaRPr lang="en-US" sz="2000" b="1">
                      <a:latin typeface="Times New Roman" panose="02020603050405020304" pitchFamily="18" charset="0"/>
                      <a:cs typeface="Times New Roman" panose="02020603050405020304" pitchFamily="18" charset="0"/>
                    </a:endParaRPr>
                  </a:p>
                </p:txBody>
              </p:sp>
              <p:sp>
                <p:nvSpPr>
                  <p:cNvPr id="279597" name="Line 54"/>
                  <p:cNvSpPr>
                    <a:spLocks noChangeShapeType="1"/>
                  </p:cNvSpPr>
                  <p:nvPr/>
                </p:nvSpPr>
                <p:spPr bwMode="auto">
                  <a:xfrm flipH="1" flipV="1">
                    <a:off x="3800837" y="2784774"/>
                    <a:ext cx="2916915" cy="2303940"/>
                  </a:xfrm>
                  <a:prstGeom prst="line">
                    <a:avLst/>
                  </a:prstGeom>
                  <a:noFill/>
                  <a:ln w="57150">
                    <a:solidFill>
                      <a:srgbClr val="FF0000"/>
                    </a:solidFill>
                    <a:round/>
                  </a:ln>
                </p:spPr>
                <p:txBody>
                  <a:bodyPr/>
                  <a:p>
                    <a:endParaRPr lang="en-US"/>
                  </a:p>
                </p:txBody>
              </p:sp>
              <p:sp>
                <p:nvSpPr>
                  <p:cNvPr id="279598" name="Line 67"/>
                  <p:cNvSpPr>
                    <a:spLocks noChangeShapeType="1"/>
                  </p:cNvSpPr>
                  <p:nvPr/>
                </p:nvSpPr>
                <p:spPr bwMode="auto">
                  <a:xfrm flipH="1" flipV="1">
                    <a:off x="4337050" y="4343400"/>
                    <a:ext cx="360363" cy="298450"/>
                  </a:xfrm>
                  <a:prstGeom prst="line">
                    <a:avLst/>
                  </a:prstGeom>
                  <a:noFill/>
                  <a:ln w="28575">
                    <a:solidFill>
                      <a:srgbClr val="000000"/>
                    </a:solidFill>
                    <a:round/>
                    <a:headEnd type="triangle" w="med" len="med"/>
                  </a:ln>
                </p:spPr>
                <p:txBody>
                  <a:bodyPr/>
                  <a:p>
                    <a:endParaRPr lang="en-US"/>
                  </a:p>
                </p:txBody>
              </p:sp>
            </p:grpSp>
          </p:grpSp>
          <p:grpSp>
            <p:nvGrpSpPr>
              <p:cNvPr id="6" name="Group 51"/>
              <p:cNvGrpSpPr/>
              <p:nvPr/>
            </p:nvGrpSpPr>
            <p:grpSpPr bwMode="auto">
              <a:xfrm>
                <a:off x="2255838" y="2536825"/>
                <a:ext cx="5135562" cy="4016375"/>
                <a:chOff x="2255838" y="2536825"/>
                <a:chExt cx="5135562" cy="4016375"/>
              </a:xfrm>
            </p:grpSpPr>
            <p:grpSp>
              <p:nvGrpSpPr>
                <p:cNvPr id="7" name="Group 62"/>
                <p:cNvGrpSpPr/>
                <p:nvPr/>
              </p:nvGrpSpPr>
              <p:grpSpPr bwMode="auto">
                <a:xfrm>
                  <a:off x="2654300" y="4164013"/>
                  <a:ext cx="1585913" cy="1992312"/>
                  <a:chOff x="5293" y="8116"/>
                  <a:chExt cx="1097" cy="544"/>
                </a:xfrm>
              </p:grpSpPr>
              <p:sp>
                <p:nvSpPr>
                  <p:cNvPr id="279592" name="Line 63"/>
                  <p:cNvSpPr>
                    <a:spLocks noChangeShapeType="1"/>
                  </p:cNvSpPr>
                  <p:nvPr/>
                </p:nvSpPr>
                <p:spPr bwMode="auto">
                  <a:xfrm flipH="1">
                    <a:off x="5293" y="8116"/>
                    <a:ext cx="1082" cy="0"/>
                  </a:xfrm>
                  <a:prstGeom prst="line">
                    <a:avLst/>
                  </a:prstGeom>
                  <a:noFill/>
                  <a:ln w="9525">
                    <a:solidFill>
                      <a:srgbClr val="000000"/>
                    </a:solidFill>
                    <a:prstDash val="dash"/>
                    <a:round/>
                  </a:ln>
                </p:spPr>
                <p:txBody>
                  <a:bodyPr/>
                  <a:p>
                    <a:endParaRPr lang="en-US"/>
                  </a:p>
                </p:txBody>
              </p:sp>
              <p:sp>
                <p:nvSpPr>
                  <p:cNvPr id="279593" name="Line 64"/>
                  <p:cNvSpPr>
                    <a:spLocks noChangeShapeType="1"/>
                  </p:cNvSpPr>
                  <p:nvPr/>
                </p:nvSpPr>
                <p:spPr bwMode="auto">
                  <a:xfrm>
                    <a:off x="6390" y="8120"/>
                    <a:ext cx="0" cy="540"/>
                  </a:xfrm>
                  <a:prstGeom prst="line">
                    <a:avLst/>
                  </a:prstGeom>
                  <a:noFill/>
                  <a:ln w="9525">
                    <a:solidFill>
                      <a:srgbClr val="000000"/>
                    </a:solidFill>
                    <a:prstDash val="dash"/>
                    <a:round/>
                  </a:ln>
                </p:spPr>
                <p:txBody>
                  <a:bodyPr/>
                  <a:p>
                    <a:endParaRPr lang="en-US"/>
                  </a:p>
                </p:txBody>
              </p:sp>
            </p:grpSp>
            <p:grpSp>
              <p:nvGrpSpPr>
                <p:cNvPr id="8" name="Group 39"/>
                <p:cNvGrpSpPr/>
                <p:nvPr/>
              </p:nvGrpSpPr>
              <p:grpSpPr bwMode="auto">
                <a:xfrm>
                  <a:off x="2255838" y="2536825"/>
                  <a:ext cx="5135562" cy="4016375"/>
                  <a:chOff x="2255838" y="2536825"/>
                  <a:chExt cx="5135562" cy="4016375"/>
                </a:xfrm>
              </p:grpSpPr>
              <p:sp>
                <p:nvSpPr>
                  <p:cNvPr id="279581" name="Text Box 44"/>
                  <p:cNvSpPr txBox="1">
                    <a:spLocks noChangeArrowheads="1"/>
                  </p:cNvSpPr>
                  <p:nvPr/>
                </p:nvSpPr>
                <p:spPr bwMode="auto">
                  <a:xfrm>
                    <a:off x="6980238" y="6078538"/>
                    <a:ext cx="411162" cy="44767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Q</a:t>
                    </a:r>
                    <a:endParaRPr lang="en-US" sz="2000" b="1">
                      <a:latin typeface="Times New Roman" panose="02020603050405020304" pitchFamily="18" charset="0"/>
                      <a:cs typeface="Times New Roman" panose="02020603050405020304" pitchFamily="18" charset="0"/>
                    </a:endParaRPr>
                  </a:p>
                </p:txBody>
              </p:sp>
              <p:sp>
                <p:nvSpPr>
                  <p:cNvPr id="279582" name="Text Box 45"/>
                  <p:cNvSpPr txBox="1">
                    <a:spLocks noChangeArrowheads="1"/>
                  </p:cNvSpPr>
                  <p:nvPr/>
                </p:nvSpPr>
                <p:spPr bwMode="auto">
                  <a:xfrm>
                    <a:off x="2289175" y="2536825"/>
                    <a:ext cx="346075" cy="4159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P</a:t>
                    </a:r>
                    <a:endParaRPr lang="en-US" sz="2000" b="1">
                      <a:latin typeface="Times New Roman" panose="02020603050405020304" pitchFamily="18" charset="0"/>
                      <a:cs typeface="Times New Roman" panose="02020603050405020304" pitchFamily="18" charset="0"/>
                    </a:endParaRPr>
                  </a:p>
                </p:txBody>
              </p:sp>
              <p:sp>
                <p:nvSpPr>
                  <p:cNvPr id="279583" name="Line 47"/>
                  <p:cNvSpPr>
                    <a:spLocks noChangeShapeType="1"/>
                  </p:cNvSpPr>
                  <p:nvPr/>
                </p:nvSpPr>
                <p:spPr bwMode="auto">
                  <a:xfrm>
                    <a:off x="2620963" y="6096000"/>
                    <a:ext cx="4583112" cy="0"/>
                  </a:xfrm>
                  <a:prstGeom prst="line">
                    <a:avLst/>
                  </a:prstGeom>
                  <a:noFill/>
                  <a:ln w="28575">
                    <a:solidFill>
                      <a:srgbClr val="000000"/>
                    </a:solidFill>
                    <a:round/>
                    <a:tailEnd type="triangle" w="med" len="med"/>
                  </a:ln>
                </p:spPr>
                <p:txBody>
                  <a:bodyPr/>
                  <a:p>
                    <a:endParaRPr lang="en-US"/>
                  </a:p>
                </p:txBody>
              </p:sp>
              <p:sp>
                <p:nvSpPr>
                  <p:cNvPr id="279584" name="Text Box 50"/>
                  <p:cNvSpPr txBox="1">
                    <a:spLocks noChangeArrowheads="1"/>
                  </p:cNvSpPr>
                  <p:nvPr/>
                </p:nvSpPr>
                <p:spPr bwMode="auto">
                  <a:xfrm>
                    <a:off x="4078289" y="6092825"/>
                    <a:ext cx="493712"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5" name="Text Box 51"/>
                  <p:cNvSpPr txBox="1">
                    <a:spLocks noChangeArrowheads="1"/>
                  </p:cNvSpPr>
                  <p:nvPr/>
                </p:nvSpPr>
                <p:spPr bwMode="auto">
                  <a:xfrm>
                    <a:off x="6038850" y="5430838"/>
                    <a:ext cx="495300" cy="363537"/>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D</a:t>
                    </a:r>
                    <a:endParaRPr lang="en-US" sz="2000" b="1">
                      <a:latin typeface="Times New Roman" panose="02020603050405020304" pitchFamily="18" charset="0"/>
                      <a:cs typeface="Times New Roman" panose="02020603050405020304" pitchFamily="18" charset="0"/>
                    </a:endParaRPr>
                  </a:p>
                </p:txBody>
              </p:sp>
              <p:sp>
                <p:nvSpPr>
                  <p:cNvPr id="279586" name="Text Box 52"/>
                  <p:cNvSpPr txBox="1">
                    <a:spLocks noChangeArrowheads="1"/>
                  </p:cNvSpPr>
                  <p:nvPr/>
                </p:nvSpPr>
                <p:spPr bwMode="auto">
                  <a:xfrm>
                    <a:off x="4059238" y="3706813"/>
                    <a:ext cx="542925" cy="458787"/>
                  </a:xfrm>
                  <a:prstGeom prst="rect">
                    <a:avLst/>
                  </a:prstGeom>
                  <a:noFill/>
                  <a:ln w="9525">
                    <a:noFill/>
                    <a:miter lim="800000"/>
                  </a:ln>
                </p:spPr>
                <p:txBody>
                  <a:bodyPr/>
                  <a:p>
                    <a:r>
                      <a:rPr lang="en-US" b="1">
                        <a:solidFill>
                          <a:srgbClr val="17C334"/>
                        </a:solidFill>
                        <a:latin typeface="Times New Roman" panose="02020603050405020304" pitchFamily="18" charset="0"/>
                        <a:cs typeface="Times New Roman" panose="02020603050405020304" pitchFamily="18" charset="0"/>
                      </a:rPr>
                      <a:t>E</a:t>
                    </a:r>
                    <a:r>
                      <a:rPr lang="en-US" b="1" baseline="-25000">
                        <a:solidFill>
                          <a:srgbClr val="17C334"/>
                        </a:solidFill>
                        <a:latin typeface="Times New Roman" panose="02020603050405020304" pitchFamily="18" charset="0"/>
                        <a:cs typeface="Times New Roman" panose="02020603050405020304" pitchFamily="18" charset="0"/>
                      </a:rPr>
                      <a:t>0</a:t>
                    </a:r>
                    <a:endParaRPr lang="en-US" b="1">
                      <a:solidFill>
                        <a:srgbClr val="17C334"/>
                      </a:solidFill>
                      <a:latin typeface="Times New Roman" panose="02020603050405020304" pitchFamily="18" charset="0"/>
                      <a:cs typeface="Times New Roman" panose="02020603050405020304" pitchFamily="18" charset="0"/>
                    </a:endParaRPr>
                  </a:p>
                </p:txBody>
              </p:sp>
              <p:sp>
                <p:nvSpPr>
                  <p:cNvPr id="279587" name="Line 59"/>
                  <p:cNvSpPr>
                    <a:spLocks noChangeShapeType="1"/>
                  </p:cNvSpPr>
                  <p:nvPr/>
                </p:nvSpPr>
                <p:spPr bwMode="auto">
                  <a:xfrm>
                    <a:off x="3254375" y="3379788"/>
                    <a:ext cx="2852738" cy="2292350"/>
                  </a:xfrm>
                  <a:prstGeom prst="line">
                    <a:avLst/>
                  </a:prstGeom>
                  <a:noFill/>
                  <a:ln w="57150">
                    <a:solidFill>
                      <a:srgbClr val="0000CC"/>
                    </a:solidFill>
                    <a:round/>
                  </a:ln>
                </p:spPr>
                <p:txBody>
                  <a:bodyPr/>
                  <a:p>
                    <a:endParaRPr lang="en-US"/>
                  </a:p>
                </p:txBody>
              </p:sp>
              <p:sp>
                <p:nvSpPr>
                  <p:cNvPr id="279588" name="Text Box 60"/>
                  <p:cNvSpPr txBox="1">
                    <a:spLocks noChangeArrowheads="1"/>
                  </p:cNvSpPr>
                  <p:nvPr/>
                </p:nvSpPr>
                <p:spPr bwMode="auto">
                  <a:xfrm>
                    <a:off x="2255838" y="3876675"/>
                    <a:ext cx="541337"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a:latin typeface="Times New Roman" panose="02020603050405020304" pitchFamily="18" charset="0"/>
                      <a:cs typeface="Times New Roman" panose="02020603050405020304" pitchFamily="18" charset="0"/>
                    </a:endParaRPr>
                  </a:p>
                </p:txBody>
              </p:sp>
              <p:sp>
                <p:nvSpPr>
                  <p:cNvPr id="279589" name="Line 61"/>
                  <p:cNvSpPr>
                    <a:spLocks noChangeShapeType="1"/>
                  </p:cNvSpPr>
                  <p:nvPr/>
                </p:nvSpPr>
                <p:spPr bwMode="auto">
                  <a:xfrm flipV="1">
                    <a:off x="2620963" y="2590800"/>
                    <a:ext cx="0" cy="3522663"/>
                  </a:xfrm>
                  <a:prstGeom prst="line">
                    <a:avLst/>
                  </a:prstGeom>
                  <a:noFill/>
                  <a:ln w="28575">
                    <a:solidFill>
                      <a:srgbClr val="000000"/>
                    </a:solidFill>
                    <a:round/>
                    <a:tailEnd type="triangle" w="med" len="med"/>
                  </a:ln>
                </p:spPr>
                <p:txBody>
                  <a:bodyPr/>
                  <a:p>
                    <a:endParaRPr lang="en-US"/>
                  </a:p>
                </p:txBody>
              </p:sp>
              <p:sp>
                <p:nvSpPr>
                  <p:cNvPr id="279590" name="Text Box 66"/>
                  <p:cNvSpPr txBox="1">
                    <a:spLocks noChangeArrowheads="1"/>
                  </p:cNvSpPr>
                  <p:nvPr/>
                </p:nvSpPr>
                <p:spPr bwMode="auto">
                  <a:xfrm>
                    <a:off x="5475980" y="2784625"/>
                    <a:ext cx="528638" cy="441325"/>
                  </a:xfrm>
                  <a:prstGeom prst="rect">
                    <a:avLst/>
                  </a:prstGeom>
                  <a:noFill/>
                  <a:ln w="9525">
                    <a:noFill/>
                    <a:miter lim="800000"/>
                  </a:ln>
                </p:spPr>
                <p:txBody>
                  <a:bodyPr/>
                  <a:p>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0</a:t>
                    </a:r>
                    <a:endParaRPr lang="en-US" sz="2000" b="1">
                      <a:latin typeface="Times New Roman" panose="02020603050405020304" pitchFamily="18" charset="0"/>
                      <a:cs typeface="Times New Roman" panose="02020603050405020304" pitchFamily="18" charset="0"/>
                    </a:endParaRPr>
                  </a:p>
                </p:txBody>
              </p:sp>
              <p:sp>
                <p:nvSpPr>
                  <p:cNvPr id="279591" name="Line 70"/>
                  <p:cNvSpPr>
                    <a:spLocks noChangeShapeType="1"/>
                  </p:cNvSpPr>
                  <p:nvPr/>
                </p:nvSpPr>
                <p:spPr bwMode="auto">
                  <a:xfrm flipH="1">
                    <a:off x="2735021" y="2934688"/>
                    <a:ext cx="3235052" cy="2283718"/>
                  </a:xfrm>
                  <a:prstGeom prst="line">
                    <a:avLst/>
                  </a:prstGeom>
                  <a:noFill/>
                  <a:ln w="57150">
                    <a:solidFill>
                      <a:srgbClr val="33CC33"/>
                    </a:solidFill>
                    <a:round/>
                  </a:ln>
                </p:spPr>
                <p:txBody>
                  <a:bodyPr/>
                  <a:p>
                    <a:endParaRPr lang="en-US"/>
                  </a:p>
                </p:txBody>
              </p:sp>
            </p:grpSp>
          </p:grpSp>
          <p:grpSp>
            <p:nvGrpSpPr>
              <p:cNvPr id="9" name="Group 40"/>
              <p:cNvGrpSpPr/>
              <p:nvPr/>
            </p:nvGrpSpPr>
            <p:grpSpPr bwMode="auto">
              <a:xfrm>
                <a:off x="5140165" y="3876677"/>
                <a:ext cx="808621" cy="1065212"/>
                <a:chOff x="5140165" y="3876677"/>
                <a:chExt cx="808621" cy="1065212"/>
              </a:xfrm>
            </p:grpSpPr>
            <p:sp>
              <p:nvSpPr>
                <p:cNvPr id="279576" name="Text Box 49"/>
                <p:cNvSpPr txBox="1">
                  <a:spLocks noChangeArrowheads="1"/>
                </p:cNvSpPr>
                <p:nvPr/>
              </p:nvSpPr>
              <p:spPr bwMode="auto">
                <a:xfrm>
                  <a:off x="5340201" y="4263724"/>
                  <a:ext cx="608585" cy="496624"/>
                </a:xfrm>
                <a:prstGeom prst="rect">
                  <a:avLst/>
                </a:prstGeom>
                <a:noFill/>
                <a:ln w="9525">
                  <a:noFill/>
                  <a:miter lim="800000"/>
                </a:ln>
              </p:spPr>
              <p:txBody>
                <a:bodyPr/>
                <a:p>
                  <a:pPr algn="ctr"/>
                  <a:r>
                    <a:rPr lang="en-US" b="1">
                      <a:latin typeface="Times New Roman" panose="02020603050405020304" pitchFamily="18" charset="0"/>
                      <a:cs typeface="Times New Roman" panose="02020603050405020304" pitchFamily="18" charset="0"/>
                    </a:rPr>
                    <a:t>Trợ cấp</a:t>
                  </a:r>
                  <a:endParaRPr lang="en-US" b="1">
                    <a:latin typeface="Times New Roman" panose="02020603050405020304" pitchFamily="18" charset="0"/>
                    <a:cs typeface="Times New Roman" panose="02020603050405020304" pitchFamily="18" charset="0"/>
                  </a:endParaRPr>
                </a:p>
              </p:txBody>
            </p:sp>
            <p:sp>
              <p:nvSpPr>
                <p:cNvPr id="327751" name="AutoShape 71"/>
                <p:cNvSpPr/>
                <p:nvPr/>
              </p:nvSpPr>
              <p:spPr bwMode="auto">
                <a:xfrm>
                  <a:off x="5211764" y="3947691"/>
                  <a:ext cx="153988" cy="982662"/>
                </a:xfrm>
                <a:prstGeom prst="rightBrace">
                  <a:avLst>
                    <a:gd name="adj1" fmla="val 53178"/>
                    <a:gd name="adj2" fmla="val 50000"/>
                  </a:avLst>
                </a:prstGeom>
                <a:noFill/>
                <a:ln w="9525">
                  <a:solidFill>
                    <a:srgbClr val="000000"/>
                  </a:solidFill>
                  <a:round/>
                </a:ln>
              </p:spPr>
              <p:txBody>
                <a:bodyPr/>
                <a:p>
                  <a:pPr>
                    <a:defRPr/>
                  </a:pPr>
                  <a:endParaRPr lang="en-US">
                    <a:effectLst>
                      <a:outerShdw blurRad="38100" dist="38100" dir="2700000" algn="tl">
                        <a:srgbClr val="C0C0C0"/>
                      </a:outerShdw>
                    </a:effectLst>
                  </a:endParaRPr>
                </a:p>
              </p:txBody>
            </p:sp>
            <p:sp>
              <p:nvSpPr>
                <p:cNvPr id="279578" name="Line 72"/>
                <p:cNvSpPr>
                  <a:spLocks noChangeShapeType="1"/>
                </p:cNvSpPr>
                <p:nvPr/>
              </p:nvSpPr>
              <p:spPr bwMode="auto">
                <a:xfrm rot="10800000">
                  <a:off x="5140165" y="3876677"/>
                  <a:ext cx="0" cy="1065212"/>
                </a:xfrm>
                <a:prstGeom prst="line">
                  <a:avLst/>
                </a:prstGeom>
                <a:noFill/>
                <a:ln w="9525">
                  <a:solidFill>
                    <a:srgbClr val="000000"/>
                  </a:solidFill>
                  <a:round/>
                  <a:tailEnd type="triangle" w="med" len="med"/>
                </a:ln>
              </p:spPr>
              <p:txBody>
                <a:bodyPr/>
                <a:p>
                  <a:endParaRPr lang="en-US"/>
                </a:p>
              </p:txBody>
            </p:sp>
          </p:grpSp>
          <p:grpSp>
            <p:nvGrpSpPr>
              <p:cNvPr id="10" name="Group 53"/>
              <p:cNvGrpSpPr/>
              <p:nvPr/>
            </p:nvGrpSpPr>
            <p:grpSpPr bwMode="auto">
              <a:xfrm>
                <a:off x="2209800" y="3495675"/>
                <a:ext cx="2743200" cy="2660650"/>
                <a:chOff x="2209800" y="3495675"/>
                <a:chExt cx="2743200" cy="2660650"/>
              </a:xfrm>
            </p:grpSpPr>
            <p:grpSp>
              <p:nvGrpSpPr>
                <p:cNvPr id="11" name="Group 55"/>
                <p:cNvGrpSpPr/>
                <p:nvPr/>
              </p:nvGrpSpPr>
              <p:grpSpPr bwMode="auto">
                <a:xfrm>
                  <a:off x="2701925" y="3657600"/>
                  <a:ext cx="2251075" cy="2498725"/>
                  <a:chOff x="5303" y="7280"/>
                  <a:chExt cx="1497" cy="1390"/>
                </a:xfrm>
              </p:grpSpPr>
              <p:sp>
                <p:nvSpPr>
                  <p:cNvPr id="279574" name="Line 56"/>
                  <p:cNvSpPr>
                    <a:spLocks noChangeShapeType="1"/>
                  </p:cNvSpPr>
                  <p:nvPr/>
                </p:nvSpPr>
                <p:spPr bwMode="auto">
                  <a:xfrm flipH="1">
                    <a:off x="5303" y="7280"/>
                    <a:ext cx="1492" cy="0"/>
                  </a:xfrm>
                  <a:prstGeom prst="line">
                    <a:avLst/>
                  </a:prstGeom>
                  <a:noFill/>
                  <a:ln w="9525">
                    <a:solidFill>
                      <a:srgbClr val="000000"/>
                    </a:solidFill>
                    <a:prstDash val="dash"/>
                    <a:round/>
                  </a:ln>
                </p:spPr>
                <p:txBody>
                  <a:bodyPr/>
                  <a:p>
                    <a:endParaRPr lang="en-US"/>
                  </a:p>
                </p:txBody>
              </p:sp>
              <p:sp>
                <p:nvSpPr>
                  <p:cNvPr id="279575" name="Line 57"/>
                  <p:cNvSpPr>
                    <a:spLocks noChangeShapeType="1"/>
                  </p:cNvSpPr>
                  <p:nvPr/>
                </p:nvSpPr>
                <p:spPr bwMode="auto">
                  <a:xfrm>
                    <a:off x="6800" y="7289"/>
                    <a:ext cx="0" cy="1381"/>
                  </a:xfrm>
                  <a:prstGeom prst="line">
                    <a:avLst/>
                  </a:prstGeom>
                  <a:noFill/>
                  <a:ln w="9525">
                    <a:solidFill>
                      <a:srgbClr val="000000"/>
                    </a:solidFill>
                    <a:prstDash val="dash"/>
                    <a:round/>
                  </a:ln>
                </p:spPr>
                <p:txBody>
                  <a:bodyPr/>
                  <a:p>
                    <a:endParaRPr lang="en-US"/>
                  </a:p>
                </p:txBody>
              </p:sp>
            </p:grpSp>
            <p:sp>
              <p:nvSpPr>
                <p:cNvPr id="279573" name="Text Box 60"/>
                <p:cNvSpPr txBox="1">
                  <a:spLocks noChangeArrowheads="1"/>
                </p:cNvSpPr>
                <p:nvPr/>
              </p:nvSpPr>
              <p:spPr bwMode="auto">
                <a:xfrm>
                  <a:off x="2209800" y="3495675"/>
                  <a:ext cx="541338" cy="46672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grpSp>
          <p:grpSp>
            <p:nvGrpSpPr>
              <p:cNvPr id="12" name="Group 48"/>
              <p:cNvGrpSpPr/>
              <p:nvPr/>
            </p:nvGrpSpPr>
            <p:grpSpPr bwMode="auto">
              <a:xfrm>
                <a:off x="2257425" y="4468813"/>
                <a:ext cx="3000375" cy="2087562"/>
                <a:chOff x="2257425" y="4468813"/>
                <a:chExt cx="3000375" cy="2087562"/>
              </a:xfrm>
            </p:grpSpPr>
            <p:sp>
              <p:nvSpPr>
                <p:cNvPr id="279567" name="Text Box 43"/>
                <p:cNvSpPr txBox="1">
                  <a:spLocks noChangeArrowheads="1"/>
                </p:cNvSpPr>
                <p:nvPr/>
              </p:nvSpPr>
              <p:spPr bwMode="auto">
                <a:xfrm>
                  <a:off x="2257425" y="4468813"/>
                  <a:ext cx="509588" cy="468312"/>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sp>
              <p:nvSpPr>
                <p:cNvPr id="279568" name="Line 58"/>
                <p:cNvSpPr>
                  <a:spLocks noChangeShapeType="1"/>
                </p:cNvSpPr>
                <p:nvPr/>
              </p:nvSpPr>
              <p:spPr bwMode="auto">
                <a:xfrm>
                  <a:off x="2620963" y="4724400"/>
                  <a:ext cx="2332037" cy="0"/>
                </a:xfrm>
                <a:prstGeom prst="line">
                  <a:avLst/>
                </a:prstGeom>
                <a:noFill/>
                <a:ln w="9525">
                  <a:solidFill>
                    <a:srgbClr val="000000"/>
                  </a:solidFill>
                  <a:prstDash val="dash"/>
                  <a:round/>
                </a:ln>
              </p:spPr>
              <p:txBody>
                <a:bodyPr/>
                <a:p>
                  <a:endParaRPr lang="en-US"/>
                </a:p>
              </p:txBody>
            </p:sp>
            <p:sp>
              <p:nvSpPr>
                <p:cNvPr id="279569" name="Line 65"/>
                <p:cNvSpPr>
                  <a:spLocks noChangeShapeType="1"/>
                </p:cNvSpPr>
                <p:nvPr/>
              </p:nvSpPr>
              <p:spPr bwMode="auto">
                <a:xfrm flipH="1">
                  <a:off x="4321175" y="6019800"/>
                  <a:ext cx="468313" cy="0"/>
                </a:xfrm>
                <a:prstGeom prst="line">
                  <a:avLst/>
                </a:prstGeom>
                <a:noFill/>
                <a:ln w="9525">
                  <a:solidFill>
                    <a:srgbClr val="000000"/>
                  </a:solidFill>
                  <a:round/>
                  <a:headEnd type="triangle" w="med" len="med"/>
                </a:ln>
              </p:spPr>
              <p:txBody>
                <a:bodyPr/>
                <a:p>
                  <a:endParaRPr lang="en-US"/>
                </a:p>
              </p:txBody>
            </p:sp>
            <p:sp>
              <p:nvSpPr>
                <p:cNvPr id="279570" name="Text Box 50"/>
                <p:cNvSpPr txBox="1">
                  <a:spLocks noChangeArrowheads="1"/>
                </p:cNvSpPr>
                <p:nvPr/>
              </p:nvSpPr>
              <p:spPr bwMode="auto">
                <a:xfrm>
                  <a:off x="4724400" y="6096000"/>
                  <a:ext cx="533400" cy="460375"/>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rot="5400000">
                  <a:off x="4306094" y="5447506"/>
                  <a:ext cx="12954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51" name="Text Box 16"/>
              <p:cNvSpPr txBox="1">
                <a:spLocks noChangeArrowheads="1"/>
              </p:cNvSpPr>
              <p:nvPr/>
            </p:nvSpPr>
            <p:spPr bwMode="auto">
              <a:xfrm>
                <a:off x="4647963" y="4735421"/>
                <a:ext cx="349781" cy="316504"/>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sp>
            <p:nvSpPr>
              <p:cNvPr id="52" name="Text Box 16"/>
              <p:cNvSpPr txBox="1">
                <a:spLocks noChangeArrowheads="1"/>
              </p:cNvSpPr>
              <p:nvPr/>
            </p:nvSpPr>
            <p:spPr bwMode="auto">
              <a:xfrm>
                <a:off x="4358645" y="4070434"/>
                <a:ext cx="781498" cy="325439"/>
              </a:xfrm>
              <a:prstGeom prst="rect">
                <a:avLst/>
              </a:prstGeom>
              <a:noFill/>
              <a:ln w="9525">
                <a:noFill/>
                <a:miter lim="800000"/>
              </a:ln>
            </p:spPr>
            <p:txBody>
              <a:bodyPr/>
              <a:p>
                <a:r>
                  <a:rPr lang="en-US" b="1">
                    <a:latin typeface="Times New Roman" panose="02020603050405020304" pitchFamily="18" charset="0"/>
                    <a:cs typeface="Times New Roman" panose="02020603050405020304" pitchFamily="18" charset="0"/>
                  </a:rPr>
                  <a:t>DWL</a:t>
                </a:r>
                <a:endParaRPr lang="en-US" b="1">
                  <a:latin typeface="Times New Roman" panose="02020603050405020304" pitchFamily="18" charset="0"/>
                  <a:cs typeface="Times New Roman" panose="02020603050405020304" pitchFamily="18" charset="0"/>
                </a:endParaRPr>
              </a:p>
            </p:txBody>
          </p:sp>
        </p:grpSp>
        <p:sp>
          <p:nvSpPr>
            <p:cNvPr id="2" name="Freeform 1"/>
            <p:cNvSpPr/>
            <p:nvPr/>
          </p:nvSpPr>
          <p:spPr>
            <a:xfrm>
              <a:off x="5027" y="3819"/>
              <a:ext cx="4088" cy="1054"/>
            </a:xfrm>
            <a:custGeom>
              <a:avLst/>
              <a:gdLst>
                <a:gd name="connisteX0" fmla="*/ 0 w 2595880"/>
                <a:gd name="connsiteY0" fmla="*/ 0 h 669290"/>
                <a:gd name="connisteX1" fmla="*/ 10160 w 2595880"/>
                <a:gd name="connsiteY1" fmla="*/ 669290 h 669290"/>
                <a:gd name="connisteX2" fmla="*/ 1807210 w 2595880"/>
                <a:gd name="connsiteY2" fmla="*/ 659130 h 669290"/>
                <a:gd name="connisteX3" fmla="*/ 2595880 w 2595880"/>
                <a:gd name="connsiteY3" fmla="*/ 0 h 669290"/>
                <a:gd name="connisteX4" fmla="*/ 0 w 2595880"/>
                <a:gd name="connsiteY4" fmla="*/ 0 h 66929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595880" h="669290">
                  <a:moveTo>
                    <a:pt x="0" y="0"/>
                  </a:moveTo>
                  <a:lnTo>
                    <a:pt x="10160" y="669290"/>
                  </a:lnTo>
                  <a:lnTo>
                    <a:pt x="1807210" y="659130"/>
                  </a:lnTo>
                  <a:lnTo>
                    <a:pt x="2595880" y="0"/>
                  </a:lnTo>
                  <a:lnTo>
                    <a:pt x="0" y="0"/>
                  </a:lnTo>
                  <a:close/>
                </a:path>
              </a:pathLst>
            </a:custGeom>
            <a:solidFill>
              <a:srgbClr val="FF66FF">
                <a:alpha val="49000"/>
              </a:srgbClr>
            </a:solidFill>
            <a:ln w="12700" cmpd="sng">
              <a:solidFill>
                <a:schemeClr val="accent2">
                  <a:lumMod val="40000"/>
                  <a:lumOff val="6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Freeform 12"/>
            <p:cNvSpPr/>
            <p:nvPr/>
          </p:nvSpPr>
          <p:spPr>
            <a:xfrm>
              <a:off x="5027" y="4873"/>
              <a:ext cx="4025" cy="1163"/>
            </a:xfrm>
            <a:custGeom>
              <a:avLst/>
              <a:gdLst>
                <a:gd name="connisteX0" fmla="*/ 0 w 2555875"/>
                <a:gd name="connsiteY0" fmla="*/ 0 h 738505"/>
                <a:gd name="connisteX1" fmla="*/ 10160 w 2555875"/>
                <a:gd name="connsiteY1" fmla="*/ 738505 h 738505"/>
                <a:gd name="connisteX2" fmla="*/ 2555875 w 2555875"/>
                <a:gd name="connsiteY2" fmla="*/ 738505 h 738505"/>
                <a:gd name="connisteX3" fmla="*/ 1826895 w 2555875"/>
                <a:gd name="connsiteY3" fmla="*/ 0 h 738505"/>
                <a:gd name="connisteX4" fmla="*/ 0 w 2555875"/>
                <a:gd name="connsiteY4" fmla="*/ 0 h 73850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555875" h="738505">
                  <a:moveTo>
                    <a:pt x="0" y="0"/>
                  </a:moveTo>
                  <a:lnTo>
                    <a:pt x="10160" y="738505"/>
                  </a:lnTo>
                  <a:lnTo>
                    <a:pt x="2555875" y="738505"/>
                  </a:lnTo>
                  <a:lnTo>
                    <a:pt x="1826895" y="0"/>
                  </a:lnTo>
                  <a:lnTo>
                    <a:pt x="0" y="0"/>
                  </a:lnTo>
                  <a:close/>
                </a:path>
              </a:pathLst>
            </a:custGeom>
            <a:solidFill>
              <a:schemeClr val="accent3">
                <a:lumMod val="40000"/>
                <a:lumOff val="60000"/>
                <a:alpha val="58000"/>
              </a:schemeClr>
            </a:solidFill>
            <a:ln w="12700" cmpd="sng">
              <a:solidFill>
                <a:schemeClr val="accent3">
                  <a:lumMod val="40000"/>
                  <a:lumOff val="6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69"/>
            <p:cNvSpPr txBox="1">
              <a:spLocks noChangeArrowheads="1"/>
            </p:cNvSpPr>
            <p:nvPr/>
          </p:nvSpPr>
          <p:spPr bwMode="auto">
            <a:xfrm>
              <a:off x="960" y="5033"/>
              <a:ext cx="3543" cy="1475"/>
            </a:xfrm>
            <a:prstGeom prst="rect">
              <a:avLst/>
            </a:prstGeom>
            <a:noFill/>
            <a:ln w="9525">
              <a:noFill/>
              <a:miter lim="800000"/>
            </a:ln>
          </p:spPr>
          <p:txBody>
            <a:bodyPr/>
            <a:p>
              <a:pPr algn="ctr"/>
              <a:r>
                <a:rPr lang="en-US" sz="2000" b="1">
                  <a:latin typeface="Times New Roman" panose="02020603050405020304" pitchFamily="18" charset="0"/>
                  <a:cs typeface="Times New Roman" panose="02020603050405020304" pitchFamily="18" charset="0"/>
                </a:rPr>
                <a:t>Người tiêu dùng hưởng</a:t>
              </a:r>
              <a:endParaRPr lang="en-US" sz="2000" b="1">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4216" y="5400"/>
              <a:ext cx="1227" cy="2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Freeform 15"/>
            <p:cNvSpPr/>
            <p:nvPr/>
          </p:nvSpPr>
          <p:spPr>
            <a:xfrm>
              <a:off x="7967" y="3819"/>
              <a:ext cx="1163" cy="2186"/>
            </a:xfrm>
            <a:custGeom>
              <a:avLst/>
              <a:gdLst>
                <a:gd name="connisteX0" fmla="*/ 0 w 738505"/>
                <a:gd name="connsiteY0" fmla="*/ 678815 h 1388110"/>
                <a:gd name="connisteX1" fmla="*/ 738505 w 738505"/>
                <a:gd name="connsiteY1" fmla="*/ 1388110 h 1388110"/>
                <a:gd name="connisteX2" fmla="*/ 738505 w 738505"/>
                <a:gd name="connsiteY2" fmla="*/ 0 h 1388110"/>
                <a:gd name="connisteX3" fmla="*/ 0 w 738505"/>
                <a:gd name="connsiteY3" fmla="*/ 678815 h 1388110"/>
              </a:gdLst>
              <a:ahLst/>
              <a:cxnLst>
                <a:cxn ang="0">
                  <a:pos x="connisteX0" y="connsiteY0"/>
                </a:cxn>
                <a:cxn ang="0">
                  <a:pos x="connisteX1" y="connsiteY1"/>
                </a:cxn>
                <a:cxn ang="0">
                  <a:pos x="connisteX2" y="connsiteY2"/>
                </a:cxn>
                <a:cxn ang="0">
                  <a:pos x="connisteX3" y="connsiteY3"/>
                </a:cxn>
              </a:cxnLst>
              <a:rect l="l" t="t" r="r" b="b"/>
              <a:pathLst>
                <a:path w="738505" h="1388110">
                  <a:moveTo>
                    <a:pt x="0" y="678815"/>
                  </a:moveTo>
                  <a:lnTo>
                    <a:pt x="738505" y="1388110"/>
                  </a:lnTo>
                  <a:lnTo>
                    <a:pt x="738505" y="0"/>
                  </a:lnTo>
                  <a:lnTo>
                    <a:pt x="0" y="678815"/>
                  </a:lnTo>
                  <a:close/>
                </a:path>
              </a:pathLst>
            </a:custGeom>
            <a:solidFill>
              <a:schemeClr val="bg2">
                <a:lumMod val="75000"/>
                <a:alpha val="37000"/>
              </a:schemeClr>
            </a:solidFill>
            <a:ln w="12700" cmpd="sng">
              <a:solidFill>
                <a:schemeClr val="bg2">
                  <a:lumMod val="75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228600"/>
            <a:ext cx="8425815" cy="1753235"/>
          </a:xfrm>
          <a:prstGeom prst="rect">
            <a:avLst/>
          </a:prstGeom>
          <a:noFill/>
        </p:spPr>
        <p:txBody>
          <a:bodyPr wrap="square" rtlCol="0">
            <a:spAutoFit/>
          </a:bodyPr>
          <a:lstStyle/>
          <a:p>
            <a:pPr algn="just"/>
            <a:r>
              <a:rPr lang="en-US" sz="3600" b="1" dirty="0" smtClean="0">
                <a:solidFill>
                  <a:srgbClr val="FF0000"/>
                </a:solidFill>
                <a:latin typeface="Times New Roman" panose="02020603050405020304" pitchFamily="18" charset="0"/>
                <a:cs typeface="Times New Roman" panose="02020603050405020304" pitchFamily="18" charset="0"/>
              </a:rPr>
              <a:t>    4. </a:t>
            </a:r>
            <a:r>
              <a:rPr lang="en-US" sz="3600" b="1" dirty="0" smtClean="0">
                <a:solidFill>
                  <a:srgbClr val="FF0000"/>
                </a:solidFill>
                <a:latin typeface="Times New Roman" panose="02020603050405020304" pitchFamily="18" charset="0"/>
                <a:cs typeface="Times New Roman" panose="02020603050405020304" pitchFamily="18" charset="0"/>
                <a:sym typeface="+mn-ea"/>
              </a:rPr>
              <a:t>Nhóm công cụ chính sách sử dụng khu vực kinh tế nhà nước tham gia cung ứng hàng hóa dịch vụ</a:t>
            </a:r>
            <a:endParaRPr lang="en-US" sz="3600" b="1"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4000" y="2743200"/>
            <a:ext cx="8636000" cy="2861310"/>
          </a:xfrm>
          <a:prstGeom prst="rect">
            <a:avLst/>
          </a:prstGeom>
          <a:noFill/>
        </p:spPr>
        <p:txBody>
          <a:bodyPr wrap="square" rtlCol="0">
            <a:spAutoFit/>
          </a:bodyPr>
          <a:p>
            <a:pPr lvl="0" algn="just">
              <a:lnSpc>
                <a:spcPct val="15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Lý do chính phủ cung ứng trực tiếp</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Lo ngại hành vi cơ hội chủ nghĩa (VD: quốc phòng, in tiền, đánh thuế...)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Khu vực tư không cung ứng (VD: một số loại HH công)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Chủ trương lấy kinh tế nhà nước là chủ đạo (các nước XHCN)</a:t>
            </a:r>
            <a:endParaRPr lang="en-US" sz="2400">
              <a:latin typeface="Times New Roman" panose="02020603050405020304" pitchFamily="18" charset="0"/>
              <a:cs typeface="Times New Roman" panose="02020603050405020304" pitchFamily="18" charset="0"/>
            </a:endParaRPr>
          </a:p>
        </p:txBody>
      </p:sp>
      <p:sp>
        <p:nvSpPr>
          <p:cNvPr id="3" name="TextBox 2"/>
          <p:cNvSpPr txBox="1"/>
          <p:nvPr/>
        </p:nvSpPr>
        <p:spPr>
          <a:xfrm>
            <a:off x="1219200" y="20574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4.1. Chính phủ cung ứng trực tiếp</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521970" y="304800"/>
            <a:ext cx="8190230" cy="6185535"/>
          </a:xfrm>
          <a:prstGeom prst="rect">
            <a:avLst/>
          </a:prstGeom>
          <a:noFill/>
        </p:spPr>
        <p:txBody>
          <a:bodyPr wrap="square" rtlCol="0">
            <a:spAutoFit/>
          </a:bodyPr>
          <a:p>
            <a:pPr lvl="0" algn="just">
              <a:lnSpc>
                <a:spcPct val="15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      Hai công cụ chính được chính phủ sử dụng để trực tiếp cung ứng là:</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 Cung ứng trực tiếp qua bộ máy hành chính sự nghiệp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VD: xúc tiến hoạt động thương mại, quản lý đất đai, xây dựng kết cấu hạ tầng công cộng, quản lý bất động sản, pháp luật và toàn án, dịch vụ hành chính....</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Cung ứng qua các doanh nghiệp nhà nước</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Tận dụng lợi thế theo quy mô</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Định hướng kinh tế</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Khắc phục thất bại của thị trường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Thực hiện công bằng xã hội</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90600" y="9906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4.2. Chính phủ cung ứng gián tiếp</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2133600"/>
            <a:ext cx="7698105" cy="2861310"/>
          </a:xfrm>
          <a:prstGeom prst="rect">
            <a:avLst/>
          </a:prstGeom>
          <a:noFill/>
        </p:spPr>
        <p:txBody>
          <a:bodyPr wrap="square" rtlCol="0">
            <a:spAutoFit/>
          </a:bodyPr>
          <a:p>
            <a:pPr lvl="0" algn="just">
              <a:lnSpc>
                <a:spcPct val="15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           Chính phủ cung ứng gián tiếp: </a:t>
            </a:r>
            <a:r>
              <a:rPr lang="en-US" sz="2400" smtClean="0">
                <a:latin typeface="Times New Roman" panose="02020603050405020304" pitchFamily="18" charset="0"/>
                <a:cs typeface="Times New Roman" panose="02020603050405020304" pitchFamily="18" charset="0"/>
              </a:rPr>
              <a:t>Chính phủ chỉ cấp kinh phí để DN tư nhân hoặc các tổ chức phi lợi nhuận sản xuất và cung ứng HH dịch vụ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VD: đấu thầu xây dựng đường cao tốc, thuê ngoài, hợp tác công - tư</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8325" y="304800"/>
            <a:ext cx="8173085" cy="1198880"/>
          </a:xfrm>
          <a:prstGeom prst="rect">
            <a:avLst/>
          </a:prstGeom>
          <a:noFill/>
        </p:spPr>
        <p:txBody>
          <a:bodyPr wrap="square" rtlCol="0">
            <a:spAutoFit/>
          </a:bodyPr>
          <a:lstStyle/>
          <a:p>
            <a:pPr algn="just"/>
            <a:r>
              <a:rPr lang="en-US" sz="3600" b="1" dirty="0" smtClean="0">
                <a:solidFill>
                  <a:srgbClr val="FF0000"/>
                </a:solidFill>
                <a:latin typeface="Times New Roman" panose="02020603050405020304" pitchFamily="18" charset="0"/>
                <a:cs typeface="Times New Roman" panose="02020603050405020304" pitchFamily="18" charset="0"/>
              </a:rPr>
              <a:t>    1. </a:t>
            </a:r>
            <a:r>
              <a:rPr lang="en-US" sz="3600" b="1" dirty="0" smtClean="0">
                <a:solidFill>
                  <a:srgbClr val="FF0000"/>
                </a:solidFill>
                <a:latin typeface="Times New Roman" panose="02020603050405020304" pitchFamily="18" charset="0"/>
                <a:cs typeface="Times New Roman" panose="02020603050405020304" pitchFamily="18" charset="0"/>
                <a:sym typeface="+mn-ea"/>
              </a:rPr>
              <a:t>Nhóm công cụ chính sách về quy định pháp lý</a:t>
            </a:r>
            <a:endParaRPr lang="en-US" sz="3600" b="1"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96265" y="1447800"/>
            <a:ext cx="8145145" cy="452310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Các quy định pháp lý</a:t>
            </a:r>
            <a:r>
              <a:rPr lang="en-US" sz="2400" smtClean="0">
                <a:latin typeface="Times New Roman" panose="02020603050405020304" pitchFamily="18" charset="0"/>
                <a:cs typeface="Times New Roman" panose="02020603050405020304" pitchFamily="18" charset="0"/>
              </a:rPr>
              <a:t> là một công cụ chính sách can thiệp nhằm trực tiếp tạo ra hoặc điều chỉnh một cách bắt buộc một dạng hành vi nào đó được củng cố bằng các chế tài hình sự hoặc dân sự, không thông qua việc điều chỉnh các động cơ khuyến khích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Phân loại quy định pháp lý:</a:t>
            </a:r>
            <a:r>
              <a:rPr lang="en-US" sz="2400">
                <a:latin typeface="Times New Roman" panose="02020603050405020304" pitchFamily="18" charset="0"/>
                <a:cs typeface="Times New Roman" panose="02020603050405020304" pitchFamily="18" charset="0"/>
              </a:rPr>
              <a:t> 2 loại</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Quy định khung (hiến pháp)</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Quy định kiểm soát trực tiếp (văn bản pháp luật cụ thể)</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228600"/>
            <a:ext cx="8425815" cy="1198880"/>
          </a:xfrm>
          <a:prstGeom prst="rect">
            <a:avLst/>
          </a:prstGeom>
          <a:noFill/>
        </p:spPr>
        <p:txBody>
          <a:bodyPr wrap="square" rtlCol="0">
            <a:spAutoFit/>
          </a:bodyPr>
          <a:lstStyle/>
          <a:p>
            <a:pPr algn="just"/>
            <a:r>
              <a:rPr lang="en-US" sz="3600" b="1" dirty="0" smtClean="0">
                <a:solidFill>
                  <a:srgbClr val="FF0000"/>
                </a:solidFill>
                <a:latin typeface="Times New Roman" panose="02020603050405020304" pitchFamily="18" charset="0"/>
                <a:cs typeface="Times New Roman" panose="02020603050405020304" pitchFamily="18" charset="0"/>
              </a:rPr>
              <a:t>    5. </a:t>
            </a:r>
            <a:r>
              <a:rPr lang="en-US" sz="3600" b="1" dirty="0" smtClean="0">
                <a:solidFill>
                  <a:srgbClr val="FF0000"/>
                </a:solidFill>
                <a:latin typeface="Times New Roman" panose="02020603050405020304" pitchFamily="18" charset="0"/>
                <a:cs typeface="Times New Roman" panose="02020603050405020304" pitchFamily="18" charset="0"/>
                <a:sym typeface="+mn-ea"/>
              </a:rPr>
              <a:t>Nhóm công cụ chính sách về bảo hiểm và giảm nhẹ nguy cơ tổn thương</a:t>
            </a:r>
            <a:endParaRPr lang="en-US" sz="3600" b="1"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2057400"/>
            <a:ext cx="8636000" cy="3928110"/>
          </a:xfrm>
          <a:prstGeom prst="rect">
            <a:avLst/>
          </a:prstGeom>
          <a:noFill/>
        </p:spPr>
        <p:txBody>
          <a:bodyPr wrap="square" rtlCol="0">
            <a:spAutoFit/>
          </a:bodyPr>
          <a:p>
            <a:pPr lvl="0" algn="just" fontAlgn="auto">
              <a:lnSpc>
                <a:spcPct val="13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Bảo hiểm:</a:t>
            </a:r>
            <a:r>
              <a:rPr lang="en-US" sz="2400" smtClean="0">
                <a:latin typeface="Times New Roman" panose="02020603050405020304" pitchFamily="18" charset="0"/>
                <a:cs typeface="Times New Roman" panose="02020603050405020304" pitchFamily="18" charset="0"/>
              </a:rPr>
              <a:t> giảm nhẹ rủi ro bằng cách phân tán rủi ro cho số đông</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Những thất bại trên thị trường BH tư nhân:</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 Lựa chọn ngược: những người có nhiều khả năng nhận được phúc lợi từ công ty bảo hiểm là những người có xu hướng tham gia mua bảo hiểm nhiều nhất.</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 Hành vi lợi dụng bảo lãnh cố ý làm liều: sự gia tăng nguy cơ rủi ro phải bồi thường đối với công ty bảo hiểm do sự thay đổi hành vi của đối tượng được bảo hiểm gây ra </a:t>
            </a:r>
            <a:r>
              <a:rPr lang="en-US" sz="2400" smtClean="0">
                <a:latin typeface="Times New Roman" panose="02020603050405020304" pitchFamily="18" charset="0"/>
                <a:cs typeface="Times New Roman" panose="02020603050405020304" pitchFamily="18" charset="0"/>
              </a:rPr>
              <a:t>→ hội chứng bên thứ ba trả tiền       </a:t>
            </a:r>
            <a:endParaRPr lang="en-US" sz="240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5240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5.1. Bảo hiểm</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254000" y="609600"/>
            <a:ext cx="8636000" cy="4407535"/>
          </a:xfrm>
          <a:prstGeom prst="rect">
            <a:avLst/>
          </a:prstGeom>
          <a:noFill/>
        </p:spPr>
        <p:txBody>
          <a:bodyPr wrap="square" rtlCol="0">
            <a:spAutoFit/>
          </a:bodyPr>
          <a:p>
            <a:pPr lvl="0" algn="just" fontAlgn="auto">
              <a:lnSpc>
                <a:spcPct val="130000"/>
              </a:lnSpc>
              <a:spcBef>
                <a:spcPts val="0"/>
              </a:spcBef>
              <a:spcAft>
                <a:spcPts val="0"/>
              </a:spcAft>
            </a:pPr>
            <a:r>
              <a:rPr lang="en-US" sz="2400" b="1" i="1" smtClean="0">
                <a:latin typeface="Times New Roman" panose="02020603050405020304" pitchFamily="18" charset="0"/>
                <a:cs typeface="Times New Roman" panose="02020603050405020304" pitchFamily="18" charset="0"/>
              </a:rPr>
              <a:t>       Chính phủ giải quyết thất bại của thị trường BH tư nhân bằng cách:</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 Bảo hiểm bắt buộc: đây là một HH khuyến dụng, vì để tình huống rủi ro diễn ra không chỉ ảnh hưởng đến bản thân từng các nhân mà còn ảnh hưởng tiêu cực lan tỏa toàn xã hội.</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VD: BHYT, BHXH, BH thất nghiệp...</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 Trợ cấp bảo hiểm: cung cấp BH với mức phí đã trợ cấp cho người dân       </a:t>
            </a:r>
            <a:endParaRPr lang="en-US" sz="2400" smtClean="0">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latin typeface="Times New Roman" panose="02020603050405020304" pitchFamily="18" charset="0"/>
                <a:cs typeface="Times New Roman" panose="02020603050405020304" pitchFamily="18" charset="0"/>
              </a:rPr>
              <a:t>      VD: cung cấp BHYT miễn phí cho người nghèo</a:t>
            </a:r>
            <a:endParaRPr lang="en-US" sz="240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85800"/>
            <a:ext cx="8636000" cy="5846445"/>
          </a:xfrm>
          <a:prstGeom prst="rect">
            <a:avLst/>
          </a:prstGeom>
          <a:solidFill>
            <a:schemeClr val="bg1"/>
          </a:solidFill>
        </p:spPr>
        <p:txBody>
          <a:bodyPr wrap="square" rtlCol="0">
            <a:spAutoFit/>
          </a:bodyPr>
          <a:p>
            <a:pPr lvl="0" algn="just" fontAlgn="auto">
              <a:lnSpc>
                <a:spcPct val="130000"/>
              </a:lnSpc>
              <a:spcBef>
                <a:spcPts val="0"/>
              </a:spcBef>
              <a:spcAft>
                <a:spcPts val="0"/>
              </a:spcAft>
            </a:pPr>
            <a:r>
              <a:rPr lang="en-US" sz="2400" b="1" i="1" smtClean="0">
                <a:solidFill>
                  <a:schemeClr val="tx1"/>
                </a:solidFill>
                <a:latin typeface="Times New Roman" panose="02020603050405020304" pitchFamily="18" charset="0"/>
                <a:cs typeface="Times New Roman" panose="02020603050405020304" pitchFamily="18" charset="0"/>
              </a:rPr>
              <a:t>Giảm nhẹ nguy cơ tổn thương:</a:t>
            </a:r>
            <a:r>
              <a:rPr lang="en-US" sz="2400" smtClean="0">
                <a:solidFill>
                  <a:schemeClr val="tx1"/>
                </a:solidFill>
                <a:latin typeface="Times New Roman" panose="02020603050405020304" pitchFamily="18" charset="0"/>
                <a:cs typeface="Times New Roman" panose="02020603050405020304" pitchFamily="18" charset="0"/>
              </a:rPr>
              <a:t> đối phó với các cú sốc thông qua cơ chế tập trung</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b="1" i="1" smtClean="0">
                <a:solidFill>
                  <a:schemeClr val="tx1"/>
                </a:solidFill>
                <a:latin typeface="Times New Roman" panose="02020603050405020304" pitchFamily="18" charset="0"/>
                <a:cs typeface="Times New Roman" panose="02020603050405020304" pitchFamily="18" charset="0"/>
              </a:rPr>
              <a:t>Các công cụ chính:</a:t>
            </a:r>
            <a:r>
              <a:rPr lang="en-US" sz="2400" smtClean="0">
                <a:solidFill>
                  <a:schemeClr val="tx1"/>
                </a:solidFill>
                <a:latin typeface="Times New Roman" panose="02020603050405020304" pitchFamily="18" charset="0"/>
                <a:cs typeface="Times New Roman" panose="02020603050405020304" pitchFamily="18" charset="0"/>
              </a:rPr>
              <a:t> </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 Dự trữ quốc gia: đối phó với những cú sốc bất thường</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VD: dự trữ lúa gạo, ngoại tệ, vàng, quỹ bình ổn giá...</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 Đền bù: đền bù cho các đối tượng bị thiệt hại do sự thay đổi chính sách nhằm giảm bớt sự chống đối của họ</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VD: đền bù giải phóng mặt bằng, hỗ trợ lao động dôi dư trong các DNNN sau cổ phần hóa</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 Trợ cấp khó khăn: thường trợ cấp bằng tiền cho những đối tượng khó khăn (không bóp méo thị trường, hữu dụng cao nhất)</a:t>
            </a:r>
            <a:endParaRPr lang="en-US" sz="2400" smtClean="0">
              <a:solidFill>
                <a:schemeClr val="tx1"/>
              </a:solidFill>
              <a:latin typeface="Times New Roman" panose="02020603050405020304" pitchFamily="18" charset="0"/>
              <a:cs typeface="Times New Roman" panose="02020603050405020304" pitchFamily="18" charset="0"/>
            </a:endParaRPr>
          </a:p>
          <a:p>
            <a:pPr lvl="0" algn="just" fontAlgn="auto">
              <a:lnSpc>
                <a:spcPct val="130000"/>
              </a:lnSpc>
              <a:spcBef>
                <a:spcPts val="0"/>
              </a:spcBef>
              <a:spcAft>
                <a:spcPts val="0"/>
              </a:spcAft>
            </a:pPr>
            <a:r>
              <a:rPr lang="en-US" sz="2400" smtClean="0">
                <a:solidFill>
                  <a:schemeClr val="tx1"/>
                </a:solidFill>
                <a:latin typeface="Times New Roman" panose="02020603050405020304" pitchFamily="18" charset="0"/>
                <a:cs typeface="Times New Roman" panose="02020603050405020304" pitchFamily="18" charset="0"/>
              </a:rPr>
              <a:t>    VD: sổ tiết kiệm cho bà mẹ VN anh hùng, trợ cấp lương hưu...</a:t>
            </a:r>
            <a:endParaRPr lang="en-US" sz="2400" smtClean="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14400" y="2286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5.2. Giảm nhẹ nguy cơ tổn thương</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14400" y="457200"/>
            <a:ext cx="6477000" cy="521970"/>
          </a:xfrm>
          <a:prstGeom prst="rect">
            <a:avLst/>
          </a:prstGeom>
          <a:noFill/>
        </p:spPr>
        <p:txBody>
          <a:bodyPr wrap="square" rtlCol="0">
            <a:spAutoFit/>
          </a:bodyPr>
          <a:p>
            <a:pPr lvl="0"/>
            <a:r>
              <a:rPr lang="en-US" sz="2800" b="1" dirty="0" smtClean="0">
                <a:solidFill>
                  <a:srgbClr val="0070C0"/>
                </a:solidFill>
                <a:latin typeface="Times New Roman" panose="02020603050405020304" pitchFamily="18" charset="0"/>
                <a:cs typeface="Times New Roman" panose="02020603050405020304" pitchFamily="18" charset="0"/>
              </a:rPr>
              <a:t>Các q</a:t>
            </a:r>
            <a:r>
              <a:rPr lang="en-US" sz="2800" b="1" dirty="0" err="1">
                <a:solidFill>
                  <a:srgbClr val="0070C0"/>
                </a:solidFill>
                <a:latin typeface="Times New Roman" panose="02020603050405020304" pitchFamily="18" charset="0"/>
                <a:cs typeface="Times New Roman" panose="02020603050405020304" pitchFamily="18" charset="0"/>
              </a:rPr>
              <a:t>uy định kiểm soát trực tiếp</a:t>
            </a:r>
            <a:r>
              <a:rPr lang="en-US" sz="2800" b="1" dirty="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96265" y="1447800"/>
            <a:ext cx="8145145" cy="396938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Được thực hiện thông qua những chỉ thị mang tính chất mệnh lệnh, chỉ huy, giám sát sự tuân thủ và trừng phạt nếu không chấp hành nghiêm chỉnh  </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Bao gồm:</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Các quy định về giá (giá trần, giá sàn)</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Quy định về lượng</a:t>
            </a:r>
            <a:endParaRPr lang="en-US" sz="240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a:latin typeface="Times New Roman" panose="02020603050405020304" pitchFamily="18" charset="0"/>
                <a:cs typeface="Times New Roman" panose="02020603050405020304" pitchFamily="18" charset="0"/>
              </a:rPr>
              <a:t>            + Quy định về cung cấp thông tin</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09600" y="609600"/>
            <a:ext cx="8145145" cy="4892675"/>
          </a:xfrm>
          <a:prstGeom prst="rect">
            <a:avLst/>
          </a:prstGeom>
          <a:noFill/>
        </p:spPr>
        <p:txBody>
          <a:bodyPr wrap="square" rtlCol="0">
            <a:spAutoFit/>
          </a:bodyPr>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a. Quy định về giá:</a:t>
            </a:r>
            <a:r>
              <a:rPr lang="en-US" sz="2400" smtClean="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pPr>
            <a:endParaRPr lang="en-US" sz="2400" smtClean="0">
              <a:latin typeface="Times New Roman" panose="02020603050405020304" pitchFamily="18" charset="0"/>
              <a:cs typeface="Times New Roman" panose="02020603050405020304" pitchFamily="18" charset="0"/>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sym typeface="+mn-ea"/>
              </a:rPr>
              <a:t>Giá trần </a:t>
            </a:r>
            <a:r>
              <a:rPr lang="en-US" sz="2400" smtClean="0">
                <a:latin typeface="Times New Roman" panose="02020603050405020304" pitchFamily="18" charset="0"/>
                <a:cs typeface="Times New Roman" panose="02020603050405020304" pitchFamily="18" charset="0"/>
                <a:sym typeface="+mn-ea"/>
              </a:rPr>
              <a:t>còn được gọi là giá tối đa (P</a:t>
            </a:r>
            <a:r>
              <a:rPr lang="en-US" sz="2400" baseline="-25000" smtClean="0">
                <a:latin typeface="Times New Roman" panose="02020603050405020304" pitchFamily="18" charset="0"/>
                <a:cs typeface="Times New Roman" panose="02020603050405020304" pitchFamily="18" charset="0"/>
                <a:sym typeface="+mn-ea"/>
              </a:rPr>
              <a:t>max</a:t>
            </a:r>
            <a:r>
              <a:rPr lang="en-US" sz="2400" smtClean="0">
                <a:latin typeface="Times New Roman" panose="02020603050405020304" pitchFamily="18" charset="0"/>
                <a:cs typeface="Times New Roman" panose="02020603050405020304" pitchFamily="18" charset="0"/>
                <a:sym typeface="+mn-ea"/>
              </a:rPr>
              <a:t>) là mức giá cao nhất chính phủ cho phép doanh nghiệp được bán sản phẩm ra ngoài thị trường theo giá này.</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Giá trần thường được quy định khi giá thị trường quá cao. Giá trần thường được ấn định thấp hơn giá cân bằng thị trường</a:t>
            </a:r>
            <a:endParaRPr lang="en-US" sz="2400" smtClean="0">
              <a:latin typeface="Times New Roman" panose="02020603050405020304" pitchFamily="18" charset="0"/>
              <a:cs typeface="Times New Roman" panose="02020603050405020304" pitchFamily="18" charset="0"/>
              <a:sym typeface="+mn-ea"/>
            </a:endParaRPr>
          </a:p>
          <a:p>
            <a:pPr lvl="0" algn="just">
              <a:lnSpc>
                <a:spcPct val="150000"/>
              </a:lnSpc>
              <a:spcBef>
                <a:spcPts val="0"/>
              </a:spcBef>
              <a:spcAft>
                <a:spcPts val="0"/>
              </a:spcAft>
            </a:pPr>
            <a:r>
              <a:rPr lang="en-US" sz="2400" smtClean="0">
                <a:latin typeface="Times New Roman" panose="02020603050405020304" pitchFamily="18" charset="0"/>
                <a:cs typeface="Times New Roman" panose="02020603050405020304" pitchFamily="18" charset="0"/>
                <a:sym typeface="+mn-ea"/>
              </a:rPr>
              <a:t>        Mục đích của việc ấn định giá trần là để bảo vệ người tiêu dùng</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295400" y="685800"/>
            <a:ext cx="6808398" cy="5631784"/>
            <a:chOff x="187325" y="1676400"/>
            <a:chExt cx="5252869" cy="5156972"/>
          </a:xfrm>
        </p:grpSpPr>
        <p:sp>
          <p:nvSpPr>
            <p:cNvPr id="4" name="Line 16"/>
            <p:cNvSpPr>
              <a:spLocks noChangeShapeType="1"/>
            </p:cNvSpPr>
            <p:nvPr/>
          </p:nvSpPr>
          <p:spPr bwMode="auto">
            <a:xfrm>
              <a:off x="762000" y="1676400"/>
              <a:ext cx="38100" cy="4610100"/>
            </a:xfrm>
            <a:prstGeom prst="line">
              <a:avLst/>
            </a:prstGeom>
            <a:noFill/>
            <a:ln w="47625">
              <a:solidFill>
                <a:srgbClr val="000000"/>
              </a:solidFill>
              <a:round/>
              <a:headEnd type="triangle"/>
              <a:tailEnd type="none"/>
            </a:ln>
          </p:spPr>
          <p:txBody>
            <a:bodyPr wrap="none" anchor="ctr"/>
            <a:p>
              <a:endParaRPr lang="en-US"/>
            </a:p>
          </p:txBody>
        </p:sp>
        <p:sp>
          <p:nvSpPr>
            <p:cNvPr id="5" name="Line 17"/>
            <p:cNvSpPr>
              <a:spLocks noChangeShapeType="1"/>
            </p:cNvSpPr>
            <p:nvPr/>
          </p:nvSpPr>
          <p:spPr bwMode="auto">
            <a:xfrm>
              <a:off x="793750" y="6276975"/>
              <a:ext cx="4276725" cy="0"/>
            </a:xfrm>
            <a:prstGeom prst="line">
              <a:avLst/>
            </a:prstGeom>
            <a:noFill/>
            <a:ln w="47625">
              <a:solidFill>
                <a:srgbClr val="000000"/>
              </a:solidFill>
              <a:round/>
              <a:tailEnd type="triangle"/>
            </a:ln>
          </p:spPr>
          <p:txBody>
            <a:bodyPr wrap="none" anchor="ctr"/>
            <a:p>
              <a:endParaRPr lang="en-US"/>
            </a:p>
          </p:txBody>
        </p:sp>
        <p:sp>
          <p:nvSpPr>
            <p:cNvPr id="6" name="Rectangle 18"/>
            <p:cNvSpPr>
              <a:spLocks noChangeArrowheads="1"/>
            </p:cNvSpPr>
            <p:nvPr/>
          </p:nvSpPr>
          <p:spPr bwMode="auto">
            <a:xfrm>
              <a:off x="5114925" y="6153150"/>
              <a:ext cx="325269"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endParaRPr lang="en-US" sz="2400" b="1">
                <a:latin typeface="Times New Roman" panose="02020603050405020304" pitchFamily="18" charset="0"/>
                <a:cs typeface="Times New Roman" panose="02020603050405020304" pitchFamily="18" charset="0"/>
              </a:endParaRPr>
            </a:p>
          </p:txBody>
        </p:sp>
        <p:sp>
          <p:nvSpPr>
            <p:cNvPr id="7" name="Rectangle 19"/>
            <p:cNvSpPr>
              <a:spLocks noChangeArrowheads="1"/>
            </p:cNvSpPr>
            <p:nvPr/>
          </p:nvSpPr>
          <p:spPr bwMode="auto">
            <a:xfrm>
              <a:off x="422487" y="1809527"/>
              <a:ext cx="285693"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endParaRPr lang="en-US" sz="2400" b="1">
                <a:latin typeface="Times New Roman" panose="02020603050405020304" pitchFamily="18" charset="0"/>
                <a:cs typeface="Times New Roman" panose="02020603050405020304" pitchFamily="18" charset="0"/>
              </a:endParaRPr>
            </a:p>
          </p:txBody>
        </p:sp>
        <p:sp>
          <p:nvSpPr>
            <p:cNvPr id="8" name="Line 20"/>
            <p:cNvSpPr>
              <a:spLocks noChangeShapeType="1"/>
            </p:cNvSpPr>
            <p:nvPr/>
          </p:nvSpPr>
          <p:spPr bwMode="auto">
            <a:xfrm flipV="1">
              <a:off x="827088" y="3024188"/>
              <a:ext cx="4062412" cy="3211512"/>
            </a:xfrm>
            <a:prstGeom prst="line">
              <a:avLst/>
            </a:prstGeom>
            <a:noFill/>
            <a:ln w="50800">
              <a:solidFill>
                <a:srgbClr val="993300"/>
              </a:solidFill>
              <a:round/>
            </a:ln>
          </p:spPr>
          <p:txBody>
            <a:bodyPr wrap="none" anchor="ctr"/>
            <a:p>
              <a:endParaRPr lang="en-US"/>
            </a:p>
          </p:txBody>
        </p:sp>
        <p:sp>
          <p:nvSpPr>
            <p:cNvPr id="9" name="Rectangle 21"/>
            <p:cNvSpPr>
              <a:spLocks noChangeArrowheads="1"/>
            </p:cNvSpPr>
            <p:nvPr/>
          </p:nvSpPr>
          <p:spPr bwMode="auto">
            <a:xfrm>
              <a:off x="4960938" y="2709863"/>
              <a:ext cx="273325"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S</a:t>
              </a:r>
              <a:endParaRPr lang="en-US" sz="2400" b="1">
                <a:latin typeface="Times New Roman" panose="02020603050405020304" pitchFamily="18" charset="0"/>
                <a:cs typeface="Times New Roman" panose="02020603050405020304" pitchFamily="18" charset="0"/>
              </a:endParaRPr>
            </a:p>
          </p:txBody>
        </p:sp>
        <p:sp>
          <p:nvSpPr>
            <p:cNvPr id="10" name="Line 22"/>
            <p:cNvSpPr>
              <a:spLocks noChangeShapeType="1"/>
            </p:cNvSpPr>
            <p:nvPr/>
          </p:nvSpPr>
          <p:spPr bwMode="auto">
            <a:xfrm>
              <a:off x="827088" y="2160588"/>
              <a:ext cx="3681412" cy="3681412"/>
            </a:xfrm>
            <a:prstGeom prst="line">
              <a:avLst/>
            </a:prstGeom>
            <a:noFill/>
            <a:ln w="50800">
              <a:solidFill>
                <a:srgbClr val="0033CC"/>
              </a:solidFill>
              <a:round/>
            </a:ln>
          </p:spPr>
          <p:txBody>
            <a:bodyPr wrap="none" anchor="ctr"/>
            <a:p>
              <a:endParaRPr lang="en-US"/>
            </a:p>
          </p:txBody>
        </p:sp>
        <p:sp>
          <p:nvSpPr>
            <p:cNvPr id="11" name="Rectangle 23"/>
            <p:cNvSpPr>
              <a:spLocks noChangeArrowheads="1"/>
            </p:cNvSpPr>
            <p:nvPr/>
          </p:nvSpPr>
          <p:spPr bwMode="auto">
            <a:xfrm>
              <a:off x="4471988" y="5640388"/>
              <a:ext cx="312902" cy="420394"/>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D</a:t>
              </a:r>
              <a:endParaRPr lang="en-US" sz="2400" b="1">
                <a:latin typeface="Times New Roman" panose="02020603050405020304" pitchFamily="18" charset="0"/>
                <a:cs typeface="Times New Roman" panose="02020603050405020304" pitchFamily="18" charset="0"/>
              </a:endParaRPr>
            </a:p>
          </p:txBody>
        </p:sp>
        <p:sp>
          <p:nvSpPr>
            <p:cNvPr id="12" name="Rectangle 24"/>
            <p:cNvSpPr>
              <a:spLocks noChangeArrowheads="1"/>
            </p:cNvSpPr>
            <p:nvPr/>
          </p:nvSpPr>
          <p:spPr bwMode="auto">
            <a:xfrm>
              <a:off x="344488" y="4268788"/>
              <a:ext cx="364846"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a:off x="814388" y="4419600"/>
              <a:ext cx="2182812" cy="0"/>
            </a:xfrm>
            <a:prstGeom prst="line">
              <a:avLst/>
            </a:prstGeom>
            <a:noFill/>
            <a:ln w="25400">
              <a:solidFill>
                <a:schemeClr val="tx1"/>
              </a:solidFill>
              <a:prstDash val="dash"/>
              <a:round/>
            </a:ln>
          </p:spPr>
          <p:txBody>
            <a:bodyPr wrap="none" anchor="ctr"/>
            <a:p>
              <a:endParaRPr lang="en-US"/>
            </a:p>
          </p:txBody>
        </p:sp>
        <p:sp>
          <p:nvSpPr>
            <p:cNvPr id="14" name="Line 26"/>
            <p:cNvSpPr>
              <a:spLocks noChangeShapeType="1"/>
            </p:cNvSpPr>
            <p:nvPr/>
          </p:nvSpPr>
          <p:spPr bwMode="auto">
            <a:xfrm>
              <a:off x="3086100" y="4433888"/>
              <a:ext cx="0" cy="1878012"/>
            </a:xfrm>
            <a:prstGeom prst="line">
              <a:avLst/>
            </a:prstGeom>
            <a:noFill/>
            <a:ln w="25400">
              <a:solidFill>
                <a:schemeClr val="tx1"/>
              </a:solidFill>
              <a:prstDash val="dash"/>
              <a:round/>
            </a:ln>
          </p:spPr>
          <p:txBody>
            <a:bodyPr wrap="none" anchor="ctr"/>
            <a:p>
              <a:endParaRPr lang="en-US"/>
            </a:p>
          </p:txBody>
        </p:sp>
        <p:sp>
          <p:nvSpPr>
            <p:cNvPr id="15" name="Oval 27"/>
            <p:cNvSpPr>
              <a:spLocks noChangeArrowheads="1"/>
            </p:cNvSpPr>
            <p:nvPr/>
          </p:nvSpPr>
          <p:spPr bwMode="auto">
            <a:xfrm>
              <a:off x="3009900" y="4343400"/>
              <a:ext cx="152400" cy="152400"/>
            </a:xfrm>
            <a:prstGeom prst="ellipse">
              <a:avLst/>
            </a:prstGeom>
            <a:solidFill>
              <a:srgbClr val="FF0000"/>
            </a:solidFill>
            <a:ln w="12700">
              <a:solidFill>
                <a:srgbClr val="FF0000"/>
              </a:solidFill>
              <a:round/>
            </a:ln>
          </p:spPr>
          <p:txBody>
            <a:bodyPr wrap="none" anchor="ctr"/>
            <a:p>
              <a:endParaRPr lang="en-US"/>
            </a:p>
          </p:txBody>
        </p:sp>
        <p:sp>
          <p:nvSpPr>
            <p:cNvPr id="16" name="Rectangle 28"/>
            <p:cNvSpPr>
              <a:spLocks noChangeArrowheads="1"/>
            </p:cNvSpPr>
            <p:nvPr/>
          </p:nvSpPr>
          <p:spPr bwMode="auto">
            <a:xfrm>
              <a:off x="2841466"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0</a:t>
              </a:r>
              <a:endParaRPr lang="en-US" sz="2400" b="1" baseline="-25000">
                <a:latin typeface="Times New Roman" panose="02020603050405020304" pitchFamily="18" charset="0"/>
                <a:cs typeface="Times New Roman" panose="02020603050405020304" pitchFamily="18" charset="0"/>
              </a:endParaRPr>
            </a:p>
          </p:txBody>
        </p:sp>
        <p:sp>
          <p:nvSpPr>
            <p:cNvPr id="17" name="Line 29"/>
            <p:cNvSpPr>
              <a:spLocks noChangeShapeType="1"/>
            </p:cNvSpPr>
            <p:nvPr/>
          </p:nvSpPr>
          <p:spPr bwMode="auto">
            <a:xfrm>
              <a:off x="814388" y="5257800"/>
              <a:ext cx="3021012" cy="0"/>
            </a:xfrm>
            <a:prstGeom prst="line">
              <a:avLst/>
            </a:prstGeom>
            <a:noFill/>
            <a:ln w="25400">
              <a:solidFill>
                <a:schemeClr val="tx1"/>
              </a:solidFill>
              <a:prstDash val="dash"/>
              <a:round/>
            </a:ln>
          </p:spPr>
          <p:txBody>
            <a:bodyPr wrap="none" anchor="ctr"/>
            <a:p>
              <a:endParaRPr lang="en-US"/>
            </a:p>
          </p:txBody>
        </p:sp>
        <p:sp>
          <p:nvSpPr>
            <p:cNvPr id="18" name="Rectangle 30"/>
            <p:cNvSpPr>
              <a:spLocks noChangeArrowheads="1"/>
            </p:cNvSpPr>
            <p:nvPr/>
          </p:nvSpPr>
          <p:spPr bwMode="auto">
            <a:xfrm>
              <a:off x="187325" y="5030788"/>
              <a:ext cx="576331"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P</a:t>
              </a:r>
              <a:r>
                <a:rPr lang="en-US" sz="2400" b="1" baseline="-25000">
                  <a:latin typeface="Times New Roman" panose="02020603050405020304" pitchFamily="18" charset="0"/>
                  <a:cs typeface="Times New Roman" panose="02020603050405020304" pitchFamily="18" charset="0"/>
                </a:rPr>
                <a:t>max</a:t>
              </a:r>
              <a:endParaRPr lang="en-US" sz="2400" b="1" baseline="-25000">
                <a:latin typeface="Times New Roman" panose="02020603050405020304" pitchFamily="18" charset="0"/>
                <a:cs typeface="Times New Roman" panose="02020603050405020304" pitchFamily="18" charset="0"/>
              </a:endParaRPr>
            </a:p>
          </p:txBody>
        </p:sp>
        <p:sp>
          <p:nvSpPr>
            <p:cNvPr id="19" name="Oval 31"/>
            <p:cNvSpPr>
              <a:spLocks noChangeArrowheads="1"/>
            </p:cNvSpPr>
            <p:nvPr/>
          </p:nvSpPr>
          <p:spPr bwMode="auto">
            <a:xfrm>
              <a:off x="1943100" y="5181600"/>
              <a:ext cx="152400" cy="152400"/>
            </a:xfrm>
            <a:prstGeom prst="ellipse">
              <a:avLst/>
            </a:prstGeom>
            <a:solidFill>
              <a:srgbClr val="FF0000"/>
            </a:solidFill>
            <a:ln w="12700">
              <a:solidFill>
                <a:srgbClr val="FF0000"/>
              </a:solidFill>
              <a:round/>
            </a:ln>
          </p:spPr>
          <p:txBody>
            <a:bodyPr wrap="none" anchor="ctr"/>
            <a:p>
              <a:endParaRPr lang="en-US"/>
            </a:p>
          </p:txBody>
        </p:sp>
        <p:sp>
          <p:nvSpPr>
            <p:cNvPr id="20" name="Oval 32"/>
            <p:cNvSpPr>
              <a:spLocks noChangeArrowheads="1"/>
            </p:cNvSpPr>
            <p:nvPr/>
          </p:nvSpPr>
          <p:spPr bwMode="auto">
            <a:xfrm>
              <a:off x="3848100" y="5181600"/>
              <a:ext cx="152400" cy="152400"/>
            </a:xfrm>
            <a:prstGeom prst="ellipse">
              <a:avLst/>
            </a:prstGeom>
            <a:solidFill>
              <a:srgbClr val="FF0000"/>
            </a:solidFill>
            <a:ln w="12700">
              <a:solidFill>
                <a:srgbClr val="FF0000"/>
              </a:solidFill>
              <a:round/>
            </a:ln>
          </p:spPr>
          <p:txBody>
            <a:bodyPr wrap="none" anchor="ctr"/>
            <a:p>
              <a:endParaRPr lang="en-US"/>
            </a:p>
          </p:txBody>
        </p:sp>
        <p:sp>
          <p:nvSpPr>
            <p:cNvPr id="21" name="Rectangle 33"/>
            <p:cNvSpPr>
              <a:spLocks noChangeArrowheads="1"/>
            </p:cNvSpPr>
            <p:nvPr/>
          </p:nvSpPr>
          <p:spPr bwMode="auto">
            <a:xfrm>
              <a:off x="1774667"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1</a:t>
              </a:r>
              <a:endParaRPr lang="en-US" sz="2400" b="1" baseline="-25000">
                <a:latin typeface="Times New Roman" panose="02020603050405020304" pitchFamily="18" charset="0"/>
                <a:cs typeface="Times New Roman" panose="02020603050405020304" pitchFamily="18" charset="0"/>
              </a:endParaRPr>
            </a:p>
          </p:txBody>
        </p:sp>
        <p:sp>
          <p:nvSpPr>
            <p:cNvPr id="22" name="Rectangle 34"/>
            <p:cNvSpPr>
              <a:spLocks noChangeArrowheads="1"/>
            </p:cNvSpPr>
            <p:nvPr/>
          </p:nvSpPr>
          <p:spPr bwMode="auto">
            <a:xfrm>
              <a:off x="3755866" y="6418510"/>
              <a:ext cx="404422" cy="414862"/>
            </a:xfrm>
            <a:prstGeom prst="rect">
              <a:avLst/>
            </a:prstGeom>
            <a:noFill/>
            <a:ln w="12700">
              <a:noFill/>
              <a:miter lim="800000"/>
            </a:ln>
          </p:spPr>
          <p:txBody>
            <a:bodyPr wrap="none" lIns="90488" tIns="44450" rIns="90488" bIns="44450">
              <a:spAutoFit/>
            </a:bodyPr>
            <a:p>
              <a:r>
                <a:rPr lang="en-US" sz="2400" b="1">
                  <a:latin typeface="Times New Roman" panose="02020603050405020304" pitchFamily="18" charset="0"/>
                  <a:cs typeface="Times New Roman" panose="02020603050405020304" pitchFamily="18" charset="0"/>
                </a:rPr>
                <a:t>Q</a:t>
              </a:r>
              <a:r>
                <a:rPr lang="en-US" sz="2400" b="1" baseline="-25000">
                  <a:latin typeface="Times New Roman" panose="02020603050405020304" pitchFamily="18" charset="0"/>
                  <a:cs typeface="Times New Roman" panose="02020603050405020304" pitchFamily="18" charset="0"/>
                </a:rPr>
                <a:t>2</a:t>
              </a:r>
              <a:endParaRPr lang="en-US" sz="2400" b="1" baseline="-25000">
                <a:latin typeface="Times New Roman" panose="02020603050405020304" pitchFamily="18" charset="0"/>
                <a:cs typeface="Times New Roman" panose="02020603050405020304" pitchFamily="18" charset="0"/>
              </a:endParaRPr>
            </a:p>
          </p:txBody>
        </p:sp>
        <p:sp>
          <p:nvSpPr>
            <p:cNvPr id="23" name="Line 35"/>
            <p:cNvSpPr>
              <a:spLocks noChangeShapeType="1"/>
            </p:cNvSpPr>
            <p:nvPr/>
          </p:nvSpPr>
          <p:spPr bwMode="auto">
            <a:xfrm>
              <a:off x="1981200" y="5181600"/>
              <a:ext cx="0" cy="1092200"/>
            </a:xfrm>
            <a:prstGeom prst="line">
              <a:avLst/>
            </a:prstGeom>
            <a:noFill/>
            <a:ln w="25400">
              <a:solidFill>
                <a:schemeClr val="tx1"/>
              </a:solidFill>
              <a:prstDash val="dash"/>
              <a:round/>
            </a:ln>
          </p:spPr>
          <p:txBody>
            <a:bodyPr wrap="none" anchor="ctr"/>
            <a:p>
              <a:endParaRPr lang="en-US"/>
            </a:p>
          </p:txBody>
        </p:sp>
        <p:sp>
          <p:nvSpPr>
            <p:cNvPr id="24" name="Line 36"/>
            <p:cNvSpPr>
              <a:spLocks noChangeShapeType="1"/>
            </p:cNvSpPr>
            <p:nvPr/>
          </p:nvSpPr>
          <p:spPr bwMode="auto">
            <a:xfrm>
              <a:off x="3924300" y="5272088"/>
              <a:ext cx="0" cy="1039812"/>
            </a:xfrm>
            <a:prstGeom prst="line">
              <a:avLst/>
            </a:prstGeom>
            <a:noFill/>
            <a:ln w="25400">
              <a:solidFill>
                <a:schemeClr val="tx1"/>
              </a:solidFill>
              <a:prstDash val="dash"/>
              <a:round/>
            </a:ln>
          </p:spPr>
          <p:txBody>
            <a:bodyPr wrap="none" anchor="ctr"/>
            <a:p>
              <a:endParaRPr lang="en-US"/>
            </a:p>
          </p:txBody>
        </p:sp>
        <p:sp>
          <p:nvSpPr>
            <p:cNvPr id="25" name="Text Box 40"/>
            <p:cNvSpPr txBox="1">
              <a:spLocks noChangeArrowheads="1"/>
            </p:cNvSpPr>
            <p:nvPr/>
          </p:nvSpPr>
          <p:spPr bwMode="auto">
            <a:xfrm>
              <a:off x="2186199" y="5507635"/>
              <a:ext cx="1524000" cy="422742"/>
            </a:xfrm>
            <a:prstGeom prst="rect">
              <a:avLst/>
            </a:prstGeom>
            <a:noFill/>
            <a:ln w="12700">
              <a:noFill/>
              <a:miter lim="800000"/>
            </a:ln>
          </p:spPr>
          <p:txBody>
            <a:bodyPr>
              <a:spAutoFit/>
            </a:bodyPr>
            <a:p>
              <a:pPr algn="ctr">
                <a:spcBef>
                  <a:spcPct val="50000"/>
                </a:spcBef>
              </a:pPr>
              <a:r>
                <a:rPr lang="en-US" sz="2400" b="1" smtClean="0">
                  <a:latin typeface="Times New Roman" panose="02020603050405020304" pitchFamily="18" charset="0"/>
                  <a:cs typeface="Times New Roman" panose="02020603050405020304" pitchFamily="18" charset="0"/>
                </a:rPr>
                <a:t>Thiếu hụt</a:t>
              </a:r>
              <a:endParaRPr lang="en-US" sz="2400" b="1">
                <a:latin typeface="Times New Roman" panose="02020603050405020304" pitchFamily="18" charset="0"/>
                <a:cs typeface="Times New Roman" panose="02020603050405020304" pitchFamily="18" charset="0"/>
              </a:endParaRPr>
            </a:p>
          </p:txBody>
        </p:sp>
        <p:sp>
          <p:nvSpPr>
            <p:cNvPr id="26" name="Line 41"/>
            <p:cNvSpPr>
              <a:spLocks noChangeShapeType="1"/>
            </p:cNvSpPr>
            <p:nvPr/>
          </p:nvSpPr>
          <p:spPr bwMode="auto">
            <a:xfrm>
              <a:off x="2127409" y="5234957"/>
              <a:ext cx="1714500" cy="0"/>
            </a:xfrm>
            <a:prstGeom prst="line">
              <a:avLst/>
            </a:prstGeom>
            <a:noFill/>
            <a:ln w="50800">
              <a:solidFill>
                <a:schemeClr val="hlink"/>
              </a:solidFill>
              <a:round/>
              <a:headEnd type="triangle" w="med" len="med"/>
              <a:tailEnd type="triangle" w="med" len="med"/>
            </a:ln>
          </p:spPr>
          <p:txBody>
            <a:bodyPr>
              <a:spAutoFit/>
            </a:bodyPr>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 name="Group 25"/>
          <p:cNvGrpSpPr/>
          <p:nvPr/>
        </p:nvGrpSpPr>
        <p:grpSpPr>
          <a:xfrm>
            <a:off x="1464310" y="670560"/>
            <a:ext cx="6275705" cy="5491949"/>
            <a:chOff x="3181" y="1588"/>
            <a:chExt cx="8035" cy="7040"/>
          </a:xfrm>
        </p:grpSpPr>
        <p:grpSp>
          <p:nvGrpSpPr>
            <p:cNvPr id="3" name="Group 2"/>
            <p:cNvGrpSpPr/>
            <p:nvPr/>
          </p:nvGrpSpPr>
          <p:grpSpPr>
            <a:xfrm>
              <a:off x="3181" y="1588"/>
              <a:ext cx="8035" cy="7040"/>
              <a:chOff x="187325" y="1301328"/>
              <a:chExt cx="5248988" cy="5457960"/>
            </a:xfrm>
          </p:grpSpPr>
          <p:sp>
            <p:nvSpPr>
              <p:cNvPr id="4" name="Line 16"/>
              <p:cNvSpPr>
                <a:spLocks noChangeShapeType="1"/>
              </p:cNvSpPr>
              <p:nvPr/>
            </p:nvSpPr>
            <p:spPr bwMode="auto">
              <a:xfrm>
                <a:off x="761511" y="1301356"/>
                <a:ext cx="38704" cy="4984887"/>
              </a:xfrm>
              <a:prstGeom prst="line">
                <a:avLst/>
              </a:prstGeom>
              <a:noFill/>
              <a:ln w="47625">
                <a:solidFill>
                  <a:srgbClr val="000000"/>
                </a:solidFill>
                <a:round/>
                <a:headEnd type="triangle"/>
                <a:tailEnd type="none"/>
              </a:ln>
            </p:spPr>
            <p:txBody>
              <a:bodyPr wrap="none" anchor="ctr"/>
              <a:p>
                <a:endParaRPr lang="en-US" sz="1350"/>
              </a:p>
            </p:txBody>
          </p:sp>
          <p:sp>
            <p:nvSpPr>
              <p:cNvPr id="5" name="Line 17"/>
              <p:cNvSpPr>
                <a:spLocks noChangeShapeType="1"/>
              </p:cNvSpPr>
              <p:nvPr/>
            </p:nvSpPr>
            <p:spPr bwMode="auto">
              <a:xfrm>
                <a:off x="793750" y="6276975"/>
                <a:ext cx="4276725" cy="0"/>
              </a:xfrm>
              <a:prstGeom prst="line">
                <a:avLst/>
              </a:prstGeom>
              <a:noFill/>
              <a:ln w="47625">
                <a:solidFill>
                  <a:srgbClr val="000000"/>
                </a:solidFill>
                <a:round/>
                <a:tailEnd type="triangle"/>
              </a:ln>
            </p:spPr>
            <p:txBody>
              <a:bodyPr wrap="none" anchor="ctr"/>
              <a:p>
                <a:endParaRPr lang="en-US" sz="1350"/>
              </a:p>
            </p:txBody>
          </p:sp>
          <p:sp>
            <p:nvSpPr>
              <p:cNvPr id="6" name="Rectangle 18"/>
              <p:cNvSpPr>
                <a:spLocks noChangeArrowheads="1"/>
              </p:cNvSpPr>
              <p:nvPr/>
            </p:nvSpPr>
            <p:spPr bwMode="auto">
              <a:xfrm>
                <a:off x="5114925" y="6153150"/>
                <a:ext cx="321388"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7" name="Rectangle 19"/>
              <p:cNvSpPr>
                <a:spLocks noChangeArrowheads="1"/>
              </p:cNvSpPr>
              <p:nvPr/>
            </p:nvSpPr>
            <p:spPr bwMode="auto">
              <a:xfrm>
                <a:off x="421017" y="1301328"/>
                <a:ext cx="282194"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8" name="Line 20"/>
              <p:cNvSpPr>
                <a:spLocks noChangeShapeType="1"/>
              </p:cNvSpPr>
              <p:nvPr/>
            </p:nvSpPr>
            <p:spPr bwMode="auto">
              <a:xfrm flipV="1">
                <a:off x="827088" y="3024188"/>
                <a:ext cx="4062412" cy="3211512"/>
              </a:xfrm>
              <a:prstGeom prst="line">
                <a:avLst/>
              </a:prstGeom>
              <a:noFill/>
              <a:ln w="50800">
                <a:solidFill>
                  <a:srgbClr val="993300"/>
                </a:solidFill>
                <a:round/>
              </a:ln>
            </p:spPr>
            <p:txBody>
              <a:bodyPr wrap="none" anchor="ctr"/>
              <a:p>
                <a:endParaRPr lang="en-US" sz="1350"/>
              </a:p>
            </p:txBody>
          </p:sp>
          <p:sp>
            <p:nvSpPr>
              <p:cNvPr id="9" name="Rectangle 21"/>
              <p:cNvSpPr>
                <a:spLocks noChangeArrowheads="1"/>
              </p:cNvSpPr>
              <p:nvPr/>
            </p:nvSpPr>
            <p:spPr bwMode="auto">
              <a:xfrm>
                <a:off x="4960938" y="2709863"/>
                <a:ext cx="269129"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10" name="Line 22"/>
              <p:cNvSpPr>
                <a:spLocks noChangeShapeType="1"/>
              </p:cNvSpPr>
              <p:nvPr/>
            </p:nvSpPr>
            <p:spPr bwMode="auto">
              <a:xfrm>
                <a:off x="761511" y="2106102"/>
                <a:ext cx="3746910" cy="3735903"/>
              </a:xfrm>
              <a:prstGeom prst="line">
                <a:avLst/>
              </a:prstGeom>
              <a:noFill/>
              <a:ln w="50800">
                <a:solidFill>
                  <a:srgbClr val="0033CC"/>
                </a:solidFill>
                <a:round/>
              </a:ln>
            </p:spPr>
            <p:txBody>
              <a:bodyPr wrap="none" anchor="ctr"/>
              <a:p>
                <a:endParaRPr lang="en-US" sz="1350"/>
              </a:p>
            </p:txBody>
          </p:sp>
          <p:sp>
            <p:nvSpPr>
              <p:cNvPr id="11" name="Rectangle 23"/>
              <p:cNvSpPr>
                <a:spLocks noChangeArrowheads="1"/>
              </p:cNvSpPr>
              <p:nvPr/>
            </p:nvSpPr>
            <p:spPr bwMode="auto">
              <a:xfrm>
                <a:off x="4471988" y="5640388"/>
                <a:ext cx="308323"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D</a:t>
                </a:r>
                <a:endParaRPr lang="en-US" b="1">
                  <a:latin typeface="Times New Roman" panose="02020603050405020304" pitchFamily="18" charset="0"/>
                  <a:cs typeface="Times New Roman" panose="02020603050405020304" pitchFamily="18" charset="0"/>
                </a:endParaRPr>
              </a:p>
            </p:txBody>
          </p:sp>
          <p:sp>
            <p:nvSpPr>
              <p:cNvPr id="12" name="Rectangle 24"/>
              <p:cNvSpPr>
                <a:spLocks noChangeArrowheads="1"/>
              </p:cNvSpPr>
              <p:nvPr/>
            </p:nvSpPr>
            <p:spPr bwMode="auto">
              <a:xfrm>
                <a:off x="344488" y="4268788"/>
                <a:ext cx="358622"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baseline="-25000">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a:off x="814388" y="4419600"/>
                <a:ext cx="2182812" cy="0"/>
              </a:xfrm>
              <a:prstGeom prst="line">
                <a:avLst/>
              </a:prstGeom>
              <a:noFill/>
              <a:ln w="25400">
                <a:solidFill>
                  <a:schemeClr val="tx1"/>
                </a:solidFill>
                <a:prstDash val="dash"/>
                <a:round/>
              </a:ln>
            </p:spPr>
            <p:txBody>
              <a:bodyPr wrap="none" anchor="ctr"/>
              <a:p>
                <a:endParaRPr lang="en-US" sz="1350"/>
              </a:p>
            </p:txBody>
          </p:sp>
          <p:sp>
            <p:nvSpPr>
              <p:cNvPr id="14" name="Line 26"/>
              <p:cNvSpPr>
                <a:spLocks noChangeShapeType="1"/>
              </p:cNvSpPr>
              <p:nvPr/>
            </p:nvSpPr>
            <p:spPr bwMode="auto">
              <a:xfrm>
                <a:off x="3086100" y="4433888"/>
                <a:ext cx="0" cy="1878012"/>
              </a:xfrm>
              <a:prstGeom prst="line">
                <a:avLst/>
              </a:prstGeom>
              <a:noFill/>
              <a:ln w="25400">
                <a:solidFill>
                  <a:schemeClr val="tx1"/>
                </a:solidFill>
                <a:prstDash val="dash"/>
                <a:round/>
              </a:ln>
            </p:spPr>
            <p:txBody>
              <a:bodyPr wrap="none" anchor="ctr"/>
              <a:p>
                <a:endParaRPr lang="en-US" sz="1350"/>
              </a:p>
            </p:txBody>
          </p:sp>
          <p:sp>
            <p:nvSpPr>
              <p:cNvPr id="15" name="Oval 27"/>
              <p:cNvSpPr>
                <a:spLocks noChangeArrowheads="1"/>
              </p:cNvSpPr>
              <p:nvPr/>
            </p:nvSpPr>
            <p:spPr bwMode="auto">
              <a:xfrm>
                <a:off x="3009900" y="43434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16" name="Rectangle 28"/>
              <p:cNvSpPr>
                <a:spLocks noChangeArrowheads="1"/>
              </p:cNvSpPr>
              <p:nvPr/>
            </p:nvSpPr>
            <p:spPr bwMode="auto">
              <a:xfrm>
                <a:off x="2841466" y="6418510"/>
                <a:ext cx="397815"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baseline="-25000">
                  <a:latin typeface="Times New Roman" panose="02020603050405020304" pitchFamily="18" charset="0"/>
                  <a:cs typeface="Times New Roman" panose="02020603050405020304" pitchFamily="18" charset="0"/>
                </a:endParaRPr>
              </a:p>
            </p:txBody>
          </p:sp>
          <p:sp>
            <p:nvSpPr>
              <p:cNvPr id="17" name="Line 29"/>
              <p:cNvSpPr>
                <a:spLocks noChangeShapeType="1"/>
              </p:cNvSpPr>
              <p:nvPr/>
            </p:nvSpPr>
            <p:spPr bwMode="auto">
              <a:xfrm>
                <a:off x="814388" y="5257800"/>
                <a:ext cx="3021012" cy="0"/>
              </a:xfrm>
              <a:prstGeom prst="line">
                <a:avLst/>
              </a:prstGeom>
              <a:noFill/>
              <a:ln w="25400">
                <a:solidFill>
                  <a:schemeClr val="tx1"/>
                </a:solidFill>
                <a:prstDash val="dash"/>
                <a:round/>
              </a:ln>
            </p:spPr>
            <p:txBody>
              <a:bodyPr wrap="none" anchor="ctr"/>
              <a:p>
                <a:endParaRPr lang="en-US" sz="1350"/>
              </a:p>
            </p:txBody>
          </p:sp>
          <p:sp>
            <p:nvSpPr>
              <p:cNvPr id="18" name="Rectangle 30"/>
              <p:cNvSpPr>
                <a:spLocks noChangeArrowheads="1"/>
              </p:cNvSpPr>
              <p:nvPr/>
            </p:nvSpPr>
            <p:spPr bwMode="auto">
              <a:xfrm>
                <a:off x="187325" y="5030788"/>
                <a:ext cx="562428"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max</a:t>
                </a:r>
                <a:endParaRPr lang="en-US" b="1" baseline="-25000">
                  <a:latin typeface="Times New Roman" panose="02020603050405020304" pitchFamily="18" charset="0"/>
                  <a:cs typeface="Times New Roman" panose="02020603050405020304" pitchFamily="18" charset="0"/>
                </a:endParaRPr>
              </a:p>
            </p:txBody>
          </p:sp>
          <p:sp>
            <p:nvSpPr>
              <p:cNvPr id="19" name="Oval 31"/>
              <p:cNvSpPr>
                <a:spLocks noChangeArrowheads="1"/>
              </p:cNvSpPr>
              <p:nvPr/>
            </p:nvSpPr>
            <p:spPr bwMode="auto">
              <a:xfrm>
                <a:off x="1943100" y="51816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20" name="Oval 32"/>
              <p:cNvSpPr>
                <a:spLocks noChangeArrowheads="1"/>
              </p:cNvSpPr>
              <p:nvPr/>
            </p:nvSpPr>
            <p:spPr bwMode="auto">
              <a:xfrm>
                <a:off x="3848100" y="51816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21" name="Rectangle 33"/>
              <p:cNvSpPr>
                <a:spLocks noChangeArrowheads="1"/>
              </p:cNvSpPr>
              <p:nvPr/>
            </p:nvSpPr>
            <p:spPr bwMode="auto">
              <a:xfrm>
                <a:off x="1774667" y="6418510"/>
                <a:ext cx="397815"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baseline="-25000">
                  <a:latin typeface="Times New Roman" panose="02020603050405020304" pitchFamily="18" charset="0"/>
                  <a:cs typeface="Times New Roman" panose="02020603050405020304" pitchFamily="18" charset="0"/>
                </a:endParaRPr>
              </a:p>
            </p:txBody>
          </p:sp>
          <p:sp>
            <p:nvSpPr>
              <p:cNvPr id="22" name="Rectangle 34"/>
              <p:cNvSpPr>
                <a:spLocks noChangeArrowheads="1"/>
              </p:cNvSpPr>
              <p:nvPr/>
            </p:nvSpPr>
            <p:spPr bwMode="auto">
              <a:xfrm>
                <a:off x="3755866" y="6418510"/>
                <a:ext cx="397815" cy="34077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2</a:t>
                </a:r>
                <a:endParaRPr lang="en-US" b="1" baseline="-25000">
                  <a:latin typeface="Times New Roman" panose="02020603050405020304" pitchFamily="18" charset="0"/>
                  <a:cs typeface="Times New Roman" panose="02020603050405020304" pitchFamily="18" charset="0"/>
                </a:endParaRPr>
              </a:p>
            </p:txBody>
          </p:sp>
          <p:sp>
            <p:nvSpPr>
              <p:cNvPr id="23" name="Line 35"/>
              <p:cNvSpPr>
                <a:spLocks noChangeShapeType="1"/>
              </p:cNvSpPr>
              <p:nvPr/>
            </p:nvSpPr>
            <p:spPr bwMode="auto">
              <a:xfrm>
                <a:off x="1943199" y="3289380"/>
                <a:ext cx="38704" cy="2984071"/>
              </a:xfrm>
              <a:prstGeom prst="line">
                <a:avLst/>
              </a:prstGeom>
              <a:noFill/>
              <a:ln w="25400">
                <a:solidFill>
                  <a:schemeClr val="tx1"/>
                </a:solidFill>
                <a:prstDash val="dash"/>
                <a:round/>
              </a:ln>
            </p:spPr>
            <p:txBody>
              <a:bodyPr wrap="none" anchor="ctr"/>
              <a:p>
                <a:endParaRPr lang="en-US" sz="1350"/>
              </a:p>
            </p:txBody>
          </p:sp>
          <p:sp>
            <p:nvSpPr>
              <p:cNvPr id="24" name="Line 36"/>
              <p:cNvSpPr>
                <a:spLocks noChangeShapeType="1"/>
              </p:cNvSpPr>
              <p:nvPr/>
            </p:nvSpPr>
            <p:spPr bwMode="auto">
              <a:xfrm>
                <a:off x="3924300" y="5272088"/>
                <a:ext cx="0" cy="1039812"/>
              </a:xfrm>
              <a:prstGeom prst="line">
                <a:avLst/>
              </a:prstGeom>
              <a:noFill/>
              <a:ln w="25400">
                <a:solidFill>
                  <a:schemeClr val="tx1"/>
                </a:solidFill>
                <a:prstDash val="dash"/>
                <a:round/>
              </a:ln>
            </p:spPr>
            <p:txBody>
              <a:bodyPr wrap="none" anchor="ctr"/>
              <a:p>
                <a:endParaRPr lang="en-US" sz="1350"/>
              </a:p>
            </p:txBody>
          </p:sp>
          <p:sp>
            <p:nvSpPr>
              <p:cNvPr id="25" name="Text Box 40"/>
              <p:cNvSpPr txBox="1">
                <a:spLocks noChangeArrowheads="1"/>
              </p:cNvSpPr>
              <p:nvPr/>
            </p:nvSpPr>
            <p:spPr bwMode="auto">
              <a:xfrm>
                <a:off x="2186199" y="5507635"/>
                <a:ext cx="1524000" cy="366021"/>
              </a:xfrm>
              <a:prstGeom prst="rect">
                <a:avLst/>
              </a:prstGeom>
              <a:noFill/>
              <a:ln w="12700">
                <a:noFill/>
                <a:miter lim="800000"/>
              </a:ln>
            </p:spPr>
            <p:txBody>
              <a:bodyPr>
                <a:spAutoFit/>
              </a:bodyPr>
              <a:p>
                <a:pPr algn="ctr">
                  <a:spcBef>
                    <a:spcPct val="50000"/>
                  </a:spcBef>
                </a:pPr>
                <a:r>
                  <a:rPr lang="en-US" b="1" smtClean="0">
                    <a:latin typeface="Times New Roman" panose="02020603050405020304" pitchFamily="18" charset="0"/>
                    <a:cs typeface="Times New Roman" panose="02020603050405020304" pitchFamily="18" charset="0"/>
                  </a:rPr>
                  <a:t>Thiếu hụt</a:t>
                </a:r>
                <a:endParaRPr lang="en-US" b="1">
                  <a:latin typeface="Times New Roman" panose="02020603050405020304" pitchFamily="18" charset="0"/>
                  <a:cs typeface="Times New Roman" panose="02020603050405020304" pitchFamily="18" charset="0"/>
                </a:endParaRPr>
              </a:p>
            </p:txBody>
          </p:sp>
        </p:grpSp>
        <p:sp>
          <p:nvSpPr>
            <p:cNvPr id="2" name="Rectangle 21"/>
            <p:cNvSpPr>
              <a:spLocks noChangeArrowheads="1"/>
            </p:cNvSpPr>
            <p:nvPr/>
          </p:nvSpPr>
          <p:spPr bwMode="auto">
            <a:xfrm>
              <a:off x="5780" y="3496"/>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27" name="Rectangle 21"/>
            <p:cNvSpPr>
              <a:spLocks noChangeArrowheads="1"/>
            </p:cNvSpPr>
            <p:nvPr/>
          </p:nvSpPr>
          <p:spPr bwMode="auto">
            <a:xfrm>
              <a:off x="7440" y="4875"/>
              <a:ext cx="432" cy="440"/>
            </a:xfrm>
            <a:prstGeom prst="rect">
              <a:avLst/>
            </a:prstGeom>
            <a:noFill/>
            <a:ln w="12700">
              <a:noFill/>
              <a:miter lim="800000"/>
            </a:ln>
          </p:spPr>
          <p:txBody>
            <a:bodyPr wrap="square" lIns="67866" tIns="33337" rIns="67866" bIns="33337">
              <a:spAutoFit/>
            </a:bodyPr>
            <a:p>
              <a:r>
                <a:rPr lang="en-US">
                  <a:latin typeface="Times New Roman" panose="02020603050405020304" pitchFamily="18" charset="0"/>
                  <a:cs typeface="Times New Roman" panose="02020603050405020304" pitchFamily="18" charset="0"/>
                </a:rPr>
                <a:t>E</a:t>
              </a:r>
              <a:endParaRPr lang="en-US">
                <a:latin typeface="Times New Roman" panose="02020603050405020304" pitchFamily="18" charset="0"/>
                <a:cs typeface="Times New Roman" panose="02020603050405020304" pitchFamily="18" charset="0"/>
              </a:endParaRPr>
            </a:p>
          </p:txBody>
        </p:sp>
        <p:sp>
          <p:nvSpPr>
            <p:cNvPr id="28" name="Rectangle 21"/>
            <p:cNvSpPr>
              <a:spLocks noChangeArrowheads="1"/>
            </p:cNvSpPr>
            <p:nvPr/>
          </p:nvSpPr>
          <p:spPr bwMode="auto">
            <a:xfrm>
              <a:off x="5928" y="6904"/>
              <a:ext cx="452"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sp>
          <p:nvSpPr>
            <p:cNvPr id="29" name="Rectangle 21"/>
            <p:cNvSpPr>
              <a:spLocks noChangeArrowheads="1"/>
            </p:cNvSpPr>
            <p:nvPr/>
          </p:nvSpPr>
          <p:spPr bwMode="auto">
            <a:xfrm>
              <a:off x="3422" y="2326"/>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H</a:t>
              </a:r>
              <a:endParaRPr lang="en-US" b="1">
                <a:latin typeface="Times New Roman" panose="02020603050405020304" pitchFamily="18" charset="0"/>
                <a:cs typeface="Times New Roman" panose="02020603050405020304" pitchFamily="18" charset="0"/>
              </a:endParaRPr>
            </a:p>
          </p:txBody>
        </p:sp>
        <p:sp>
          <p:nvSpPr>
            <p:cNvPr id="30" name="Freeform 29"/>
            <p:cNvSpPr/>
            <p:nvPr/>
          </p:nvSpPr>
          <p:spPr>
            <a:xfrm>
              <a:off x="4051" y="2600"/>
              <a:ext cx="1887" cy="4067"/>
            </a:xfrm>
            <a:custGeom>
              <a:avLst/>
              <a:gdLst>
                <a:gd name="connisteX0" fmla="*/ 40005 w 1597660"/>
                <a:gd name="connsiteY0" fmla="*/ 29845 h 3443605"/>
                <a:gd name="connisteX1" fmla="*/ 40005 w 1597660"/>
                <a:gd name="connsiteY1" fmla="*/ 3434080 h 3443605"/>
                <a:gd name="connisteX2" fmla="*/ 1597660 w 1597660"/>
                <a:gd name="connsiteY2" fmla="*/ 3443605 h 3443605"/>
                <a:gd name="connisteX3" fmla="*/ 1547495 w 1597660"/>
                <a:gd name="connsiteY3" fmla="*/ 1297305 h 3443605"/>
                <a:gd name="connisteX4" fmla="*/ 0 w 1597660"/>
                <a:gd name="connsiteY4" fmla="*/ 0 h 344360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597660" h="3443605">
                  <a:moveTo>
                    <a:pt x="40005" y="29845"/>
                  </a:moveTo>
                  <a:lnTo>
                    <a:pt x="40005" y="3434080"/>
                  </a:lnTo>
                  <a:lnTo>
                    <a:pt x="1597660" y="3443605"/>
                  </a:lnTo>
                  <a:lnTo>
                    <a:pt x="1547495" y="1297305"/>
                  </a:lnTo>
                  <a:lnTo>
                    <a:pt x="0" y="0"/>
                  </a:lnTo>
                </a:path>
              </a:pathLst>
            </a:custGeom>
            <a:solidFill>
              <a:srgbClr val="FFFF00">
                <a:alpha val="43000"/>
              </a:srgbClr>
            </a:solidFill>
            <a:ln w="12700" cmpd="sng">
              <a:solidFill>
                <a:srgbClr val="FFFF00">
                  <a:alpha val="11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31" name="Freeform 30"/>
            <p:cNvSpPr/>
            <p:nvPr/>
          </p:nvSpPr>
          <p:spPr>
            <a:xfrm>
              <a:off x="4121" y="6662"/>
              <a:ext cx="1810" cy="1282"/>
            </a:xfrm>
            <a:custGeom>
              <a:avLst/>
              <a:gdLst>
                <a:gd name="connisteX0" fmla="*/ 32385 w 1532255"/>
                <a:gd name="connsiteY0" fmla="*/ 0 h 1085215"/>
                <a:gd name="connisteX1" fmla="*/ 1532255 w 1532255"/>
                <a:gd name="connsiteY1" fmla="*/ 31750 h 1085215"/>
                <a:gd name="connisteX2" fmla="*/ 0 w 1532255"/>
                <a:gd name="connsiteY2" fmla="*/ 1085215 h 1085215"/>
                <a:gd name="connisteX3" fmla="*/ 0 w 1532255"/>
                <a:gd name="connsiteY3" fmla="*/ 10795 h 1085215"/>
              </a:gdLst>
              <a:ahLst/>
              <a:cxnLst>
                <a:cxn ang="0">
                  <a:pos x="connisteX0" y="connsiteY0"/>
                </a:cxn>
                <a:cxn ang="0">
                  <a:pos x="connisteX1" y="connsiteY1"/>
                </a:cxn>
                <a:cxn ang="0">
                  <a:pos x="connisteX2" y="connsiteY2"/>
                </a:cxn>
                <a:cxn ang="0">
                  <a:pos x="connisteX3" y="connsiteY3"/>
                </a:cxn>
              </a:cxnLst>
              <a:rect l="l" t="t" r="r" b="b"/>
              <a:pathLst>
                <a:path w="1532255" h="1085215">
                  <a:moveTo>
                    <a:pt x="32385" y="0"/>
                  </a:moveTo>
                  <a:lnTo>
                    <a:pt x="1532255" y="31750"/>
                  </a:lnTo>
                  <a:lnTo>
                    <a:pt x="0" y="1085215"/>
                  </a:lnTo>
                  <a:lnTo>
                    <a:pt x="0" y="10795"/>
                  </a:lnTo>
                </a:path>
              </a:pathLst>
            </a:custGeom>
            <a:solidFill>
              <a:schemeClr val="accent2">
                <a:alpha val="43000"/>
              </a:schemeClr>
            </a:solidFill>
            <a:ln w="12700" cmpd="sng">
              <a:solidFill>
                <a:schemeClr val="accent2">
                  <a:alpha val="3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32" name="Rectangle 21"/>
            <p:cNvSpPr>
              <a:spLocks noChangeArrowheads="1"/>
            </p:cNvSpPr>
            <p:nvPr/>
          </p:nvSpPr>
          <p:spPr bwMode="auto">
            <a:xfrm>
              <a:off x="3610" y="7736"/>
              <a:ext cx="472" cy="440"/>
            </a:xfrm>
            <a:prstGeom prst="rect">
              <a:avLst/>
            </a:prstGeom>
            <a:noFill/>
            <a:ln w="12700">
              <a:noFill/>
              <a:miter lim="800000"/>
            </a:ln>
          </p:spPr>
          <p:txBody>
            <a:bodyPr wrap="square" lIns="67866" tIns="33337" rIns="67866" bIns="33337">
              <a:spAutoFit/>
            </a:bodyPr>
            <a:p>
              <a:r>
                <a:rPr lang="en-US">
                  <a:latin typeface="Times New Roman" panose="02020603050405020304" pitchFamily="18" charset="0"/>
                  <a:cs typeface="Times New Roman" panose="02020603050405020304" pitchFamily="18" charset="0"/>
                </a:rPr>
                <a:t>O</a:t>
              </a:r>
              <a:endParaRPr lang="en-US">
                <a:latin typeface="Times New Roman" panose="02020603050405020304" pitchFamily="18" charset="0"/>
                <a:cs typeface="Times New Roman" panose="02020603050405020304" pitchFamily="18" charset="0"/>
              </a:endParaRPr>
            </a:p>
          </p:txBody>
        </p:sp>
        <p:sp>
          <p:nvSpPr>
            <p:cNvPr id="33" name="Rectangle 21"/>
            <p:cNvSpPr>
              <a:spLocks noChangeArrowheads="1"/>
            </p:cNvSpPr>
            <p:nvPr/>
          </p:nvSpPr>
          <p:spPr bwMode="auto">
            <a:xfrm>
              <a:off x="9019" y="6122"/>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C</a:t>
              </a:r>
              <a:endParaRPr lang="en-US" b="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Group 29"/>
          <p:cNvGrpSpPr/>
          <p:nvPr/>
        </p:nvGrpSpPr>
        <p:grpSpPr>
          <a:xfrm>
            <a:off x="1697355" y="646430"/>
            <a:ext cx="6146800" cy="5483205"/>
            <a:chOff x="3182" y="1560"/>
            <a:chExt cx="8035" cy="7041"/>
          </a:xfrm>
        </p:grpSpPr>
        <p:grpSp>
          <p:nvGrpSpPr>
            <p:cNvPr id="3" name="Group 2"/>
            <p:cNvGrpSpPr/>
            <p:nvPr/>
          </p:nvGrpSpPr>
          <p:grpSpPr>
            <a:xfrm>
              <a:off x="3182" y="1560"/>
              <a:ext cx="8035" cy="7041"/>
              <a:chOff x="187325" y="1301328"/>
              <a:chExt cx="5248988" cy="5458540"/>
            </a:xfrm>
          </p:grpSpPr>
          <p:sp>
            <p:nvSpPr>
              <p:cNvPr id="4" name="Line 16"/>
              <p:cNvSpPr>
                <a:spLocks noChangeShapeType="1"/>
              </p:cNvSpPr>
              <p:nvPr/>
            </p:nvSpPr>
            <p:spPr bwMode="auto">
              <a:xfrm>
                <a:off x="761511" y="1301356"/>
                <a:ext cx="38704" cy="4984887"/>
              </a:xfrm>
              <a:prstGeom prst="line">
                <a:avLst/>
              </a:prstGeom>
              <a:noFill/>
              <a:ln w="47625">
                <a:solidFill>
                  <a:srgbClr val="000000"/>
                </a:solidFill>
                <a:round/>
                <a:headEnd type="triangle"/>
                <a:tailEnd type="none"/>
              </a:ln>
            </p:spPr>
            <p:txBody>
              <a:bodyPr wrap="none" anchor="ctr"/>
              <a:p>
                <a:endParaRPr lang="en-US" sz="1350"/>
              </a:p>
            </p:txBody>
          </p:sp>
          <p:sp>
            <p:nvSpPr>
              <p:cNvPr id="5" name="Line 17"/>
              <p:cNvSpPr>
                <a:spLocks noChangeShapeType="1"/>
              </p:cNvSpPr>
              <p:nvPr/>
            </p:nvSpPr>
            <p:spPr bwMode="auto">
              <a:xfrm>
                <a:off x="793750" y="6276975"/>
                <a:ext cx="4276725" cy="0"/>
              </a:xfrm>
              <a:prstGeom prst="line">
                <a:avLst/>
              </a:prstGeom>
              <a:noFill/>
              <a:ln w="47625">
                <a:solidFill>
                  <a:srgbClr val="000000"/>
                </a:solidFill>
                <a:round/>
                <a:tailEnd type="triangle"/>
              </a:ln>
            </p:spPr>
            <p:txBody>
              <a:bodyPr wrap="none" anchor="ctr"/>
              <a:p>
                <a:endParaRPr lang="en-US" sz="1350"/>
              </a:p>
            </p:txBody>
          </p:sp>
          <p:sp>
            <p:nvSpPr>
              <p:cNvPr id="6" name="Rectangle 18"/>
              <p:cNvSpPr>
                <a:spLocks noChangeArrowheads="1"/>
              </p:cNvSpPr>
              <p:nvPr/>
            </p:nvSpPr>
            <p:spPr bwMode="auto">
              <a:xfrm>
                <a:off x="5114925" y="6153150"/>
                <a:ext cx="321388"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endParaRPr lang="en-US" b="1">
                  <a:latin typeface="Times New Roman" panose="02020603050405020304" pitchFamily="18" charset="0"/>
                  <a:cs typeface="Times New Roman" panose="02020603050405020304" pitchFamily="18" charset="0"/>
                </a:endParaRPr>
              </a:p>
            </p:txBody>
          </p:sp>
          <p:sp>
            <p:nvSpPr>
              <p:cNvPr id="7" name="Rectangle 19"/>
              <p:cNvSpPr>
                <a:spLocks noChangeArrowheads="1"/>
              </p:cNvSpPr>
              <p:nvPr/>
            </p:nvSpPr>
            <p:spPr bwMode="auto">
              <a:xfrm>
                <a:off x="421017" y="1301328"/>
                <a:ext cx="282194"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endParaRPr lang="en-US" b="1">
                  <a:latin typeface="Times New Roman" panose="02020603050405020304" pitchFamily="18" charset="0"/>
                  <a:cs typeface="Times New Roman" panose="02020603050405020304" pitchFamily="18" charset="0"/>
                </a:endParaRPr>
              </a:p>
            </p:txBody>
          </p:sp>
          <p:sp>
            <p:nvSpPr>
              <p:cNvPr id="8" name="Line 20"/>
              <p:cNvSpPr>
                <a:spLocks noChangeShapeType="1"/>
              </p:cNvSpPr>
              <p:nvPr/>
            </p:nvSpPr>
            <p:spPr bwMode="auto">
              <a:xfrm flipV="1">
                <a:off x="827088" y="3024188"/>
                <a:ext cx="4062412" cy="3211512"/>
              </a:xfrm>
              <a:prstGeom prst="line">
                <a:avLst/>
              </a:prstGeom>
              <a:noFill/>
              <a:ln w="50800">
                <a:solidFill>
                  <a:srgbClr val="993300"/>
                </a:solidFill>
                <a:round/>
              </a:ln>
            </p:spPr>
            <p:txBody>
              <a:bodyPr wrap="none" anchor="ctr"/>
              <a:p>
                <a:endParaRPr lang="en-US" sz="1350"/>
              </a:p>
            </p:txBody>
          </p:sp>
          <p:sp>
            <p:nvSpPr>
              <p:cNvPr id="9" name="Rectangle 21"/>
              <p:cNvSpPr>
                <a:spLocks noChangeArrowheads="1"/>
              </p:cNvSpPr>
              <p:nvPr/>
            </p:nvSpPr>
            <p:spPr bwMode="auto">
              <a:xfrm>
                <a:off x="4960938" y="2709863"/>
                <a:ext cx="269129"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S</a:t>
                </a:r>
                <a:endParaRPr lang="en-US" b="1">
                  <a:latin typeface="Times New Roman" panose="02020603050405020304" pitchFamily="18" charset="0"/>
                  <a:cs typeface="Times New Roman" panose="02020603050405020304" pitchFamily="18" charset="0"/>
                </a:endParaRPr>
              </a:p>
            </p:txBody>
          </p:sp>
          <p:sp>
            <p:nvSpPr>
              <p:cNvPr id="10" name="Line 22"/>
              <p:cNvSpPr>
                <a:spLocks noChangeShapeType="1"/>
              </p:cNvSpPr>
              <p:nvPr/>
            </p:nvSpPr>
            <p:spPr bwMode="auto">
              <a:xfrm>
                <a:off x="761511" y="2106102"/>
                <a:ext cx="3746910" cy="3735903"/>
              </a:xfrm>
              <a:prstGeom prst="line">
                <a:avLst/>
              </a:prstGeom>
              <a:noFill/>
              <a:ln w="50800">
                <a:solidFill>
                  <a:srgbClr val="0033CC"/>
                </a:solidFill>
                <a:round/>
              </a:ln>
            </p:spPr>
            <p:txBody>
              <a:bodyPr wrap="none" anchor="ctr"/>
              <a:p>
                <a:endParaRPr lang="en-US" sz="1350"/>
              </a:p>
            </p:txBody>
          </p:sp>
          <p:sp>
            <p:nvSpPr>
              <p:cNvPr id="11" name="Rectangle 23"/>
              <p:cNvSpPr>
                <a:spLocks noChangeArrowheads="1"/>
              </p:cNvSpPr>
              <p:nvPr/>
            </p:nvSpPr>
            <p:spPr bwMode="auto">
              <a:xfrm>
                <a:off x="4471988" y="5640388"/>
                <a:ext cx="308323"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D</a:t>
                </a:r>
                <a:endParaRPr lang="en-US" b="1">
                  <a:latin typeface="Times New Roman" panose="02020603050405020304" pitchFamily="18" charset="0"/>
                  <a:cs typeface="Times New Roman" panose="02020603050405020304" pitchFamily="18" charset="0"/>
                </a:endParaRPr>
              </a:p>
            </p:txBody>
          </p:sp>
          <p:sp>
            <p:nvSpPr>
              <p:cNvPr id="12" name="Rectangle 24"/>
              <p:cNvSpPr>
                <a:spLocks noChangeArrowheads="1"/>
              </p:cNvSpPr>
              <p:nvPr/>
            </p:nvSpPr>
            <p:spPr bwMode="auto">
              <a:xfrm>
                <a:off x="344488" y="4268788"/>
                <a:ext cx="358622"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0</a:t>
                </a:r>
                <a:endParaRPr lang="en-US" b="1" baseline="-25000">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a:off x="814388" y="4419600"/>
                <a:ext cx="2182812" cy="0"/>
              </a:xfrm>
              <a:prstGeom prst="line">
                <a:avLst/>
              </a:prstGeom>
              <a:noFill/>
              <a:ln w="25400">
                <a:solidFill>
                  <a:schemeClr val="tx1"/>
                </a:solidFill>
                <a:prstDash val="dash"/>
                <a:round/>
              </a:ln>
            </p:spPr>
            <p:txBody>
              <a:bodyPr wrap="none" anchor="ctr"/>
              <a:p>
                <a:endParaRPr lang="en-US" sz="1350"/>
              </a:p>
            </p:txBody>
          </p:sp>
          <p:sp>
            <p:nvSpPr>
              <p:cNvPr id="14" name="Line 26"/>
              <p:cNvSpPr>
                <a:spLocks noChangeShapeType="1"/>
              </p:cNvSpPr>
              <p:nvPr/>
            </p:nvSpPr>
            <p:spPr bwMode="auto">
              <a:xfrm>
                <a:off x="3086100" y="4433888"/>
                <a:ext cx="0" cy="1878012"/>
              </a:xfrm>
              <a:prstGeom prst="line">
                <a:avLst/>
              </a:prstGeom>
              <a:noFill/>
              <a:ln w="25400">
                <a:solidFill>
                  <a:schemeClr val="tx1"/>
                </a:solidFill>
                <a:prstDash val="dash"/>
                <a:round/>
              </a:ln>
            </p:spPr>
            <p:txBody>
              <a:bodyPr wrap="none" anchor="ctr"/>
              <a:p>
                <a:endParaRPr lang="en-US" sz="1350"/>
              </a:p>
            </p:txBody>
          </p:sp>
          <p:sp>
            <p:nvSpPr>
              <p:cNvPr id="15" name="Oval 27"/>
              <p:cNvSpPr>
                <a:spLocks noChangeArrowheads="1"/>
              </p:cNvSpPr>
              <p:nvPr/>
            </p:nvSpPr>
            <p:spPr bwMode="auto">
              <a:xfrm>
                <a:off x="3009900" y="43434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16" name="Rectangle 28"/>
              <p:cNvSpPr>
                <a:spLocks noChangeArrowheads="1"/>
              </p:cNvSpPr>
              <p:nvPr/>
            </p:nvSpPr>
            <p:spPr bwMode="auto">
              <a:xfrm>
                <a:off x="2841466" y="6418510"/>
                <a:ext cx="397815"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0</a:t>
                </a:r>
                <a:endParaRPr lang="en-US" b="1" baseline="-25000">
                  <a:latin typeface="Times New Roman" panose="02020603050405020304" pitchFamily="18" charset="0"/>
                  <a:cs typeface="Times New Roman" panose="02020603050405020304" pitchFamily="18" charset="0"/>
                </a:endParaRPr>
              </a:p>
            </p:txBody>
          </p:sp>
          <p:sp>
            <p:nvSpPr>
              <p:cNvPr id="17" name="Line 29"/>
              <p:cNvSpPr>
                <a:spLocks noChangeShapeType="1"/>
              </p:cNvSpPr>
              <p:nvPr/>
            </p:nvSpPr>
            <p:spPr bwMode="auto">
              <a:xfrm>
                <a:off x="814388" y="5257800"/>
                <a:ext cx="3021012" cy="0"/>
              </a:xfrm>
              <a:prstGeom prst="line">
                <a:avLst/>
              </a:prstGeom>
              <a:noFill/>
              <a:ln w="25400">
                <a:solidFill>
                  <a:schemeClr val="tx1"/>
                </a:solidFill>
                <a:prstDash val="dash"/>
                <a:round/>
              </a:ln>
            </p:spPr>
            <p:txBody>
              <a:bodyPr wrap="none" anchor="ctr"/>
              <a:p>
                <a:endParaRPr lang="en-US" sz="1350"/>
              </a:p>
            </p:txBody>
          </p:sp>
          <p:sp>
            <p:nvSpPr>
              <p:cNvPr id="18" name="Rectangle 30"/>
              <p:cNvSpPr>
                <a:spLocks noChangeArrowheads="1"/>
              </p:cNvSpPr>
              <p:nvPr/>
            </p:nvSpPr>
            <p:spPr bwMode="auto">
              <a:xfrm>
                <a:off x="187325" y="5030788"/>
                <a:ext cx="562428"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P</a:t>
                </a:r>
                <a:r>
                  <a:rPr lang="en-US" b="1" baseline="-25000">
                    <a:latin typeface="Times New Roman" panose="02020603050405020304" pitchFamily="18" charset="0"/>
                    <a:cs typeface="Times New Roman" panose="02020603050405020304" pitchFamily="18" charset="0"/>
                  </a:rPr>
                  <a:t>max</a:t>
                </a:r>
                <a:endParaRPr lang="en-US" b="1" baseline="-25000">
                  <a:latin typeface="Times New Roman" panose="02020603050405020304" pitchFamily="18" charset="0"/>
                  <a:cs typeface="Times New Roman" panose="02020603050405020304" pitchFamily="18" charset="0"/>
                </a:endParaRPr>
              </a:p>
            </p:txBody>
          </p:sp>
          <p:sp>
            <p:nvSpPr>
              <p:cNvPr id="19" name="Oval 31"/>
              <p:cNvSpPr>
                <a:spLocks noChangeArrowheads="1"/>
              </p:cNvSpPr>
              <p:nvPr/>
            </p:nvSpPr>
            <p:spPr bwMode="auto">
              <a:xfrm>
                <a:off x="1943100" y="51816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20" name="Oval 32"/>
              <p:cNvSpPr>
                <a:spLocks noChangeArrowheads="1"/>
              </p:cNvSpPr>
              <p:nvPr/>
            </p:nvSpPr>
            <p:spPr bwMode="auto">
              <a:xfrm>
                <a:off x="3848100" y="5181600"/>
                <a:ext cx="152400" cy="152400"/>
              </a:xfrm>
              <a:prstGeom prst="ellipse">
                <a:avLst/>
              </a:prstGeom>
              <a:solidFill>
                <a:srgbClr val="FF0000"/>
              </a:solidFill>
              <a:ln w="12700">
                <a:solidFill>
                  <a:srgbClr val="FF0000"/>
                </a:solidFill>
                <a:round/>
              </a:ln>
            </p:spPr>
            <p:txBody>
              <a:bodyPr wrap="none" anchor="ctr"/>
              <a:p>
                <a:endParaRPr lang="en-US" sz="1350"/>
              </a:p>
            </p:txBody>
          </p:sp>
          <p:sp>
            <p:nvSpPr>
              <p:cNvPr id="21" name="Rectangle 33"/>
              <p:cNvSpPr>
                <a:spLocks noChangeArrowheads="1"/>
              </p:cNvSpPr>
              <p:nvPr/>
            </p:nvSpPr>
            <p:spPr bwMode="auto">
              <a:xfrm>
                <a:off x="1774667" y="6418510"/>
                <a:ext cx="397815"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1</a:t>
                </a:r>
                <a:endParaRPr lang="en-US" b="1" baseline="-25000">
                  <a:latin typeface="Times New Roman" panose="02020603050405020304" pitchFamily="18" charset="0"/>
                  <a:cs typeface="Times New Roman" panose="02020603050405020304" pitchFamily="18" charset="0"/>
                </a:endParaRPr>
              </a:p>
            </p:txBody>
          </p:sp>
          <p:sp>
            <p:nvSpPr>
              <p:cNvPr id="22" name="Rectangle 34"/>
              <p:cNvSpPr>
                <a:spLocks noChangeArrowheads="1"/>
              </p:cNvSpPr>
              <p:nvPr/>
            </p:nvSpPr>
            <p:spPr bwMode="auto">
              <a:xfrm>
                <a:off x="3755866" y="6418510"/>
                <a:ext cx="397815" cy="341358"/>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Q</a:t>
                </a:r>
                <a:r>
                  <a:rPr lang="en-US" b="1" baseline="-25000">
                    <a:latin typeface="Times New Roman" panose="02020603050405020304" pitchFamily="18" charset="0"/>
                    <a:cs typeface="Times New Roman" panose="02020603050405020304" pitchFamily="18" charset="0"/>
                  </a:rPr>
                  <a:t>2</a:t>
                </a:r>
                <a:endParaRPr lang="en-US" b="1" baseline="-25000">
                  <a:latin typeface="Times New Roman" panose="02020603050405020304" pitchFamily="18" charset="0"/>
                  <a:cs typeface="Times New Roman" panose="02020603050405020304" pitchFamily="18" charset="0"/>
                </a:endParaRPr>
              </a:p>
            </p:txBody>
          </p:sp>
          <p:sp>
            <p:nvSpPr>
              <p:cNvPr id="23" name="Line 35"/>
              <p:cNvSpPr>
                <a:spLocks noChangeShapeType="1"/>
              </p:cNvSpPr>
              <p:nvPr/>
            </p:nvSpPr>
            <p:spPr bwMode="auto">
              <a:xfrm>
                <a:off x="1943199" y="3289380"/>
                <a:ext cx="38704" cy="2984071"/>
              </a:xfrm>
              <a:prstGeom prst="line">
                <a:avLst/>
              </a:prstGeom>
              <a:noFill/>
              <a:ln w="25400">
                <a:solidFill>
                  <a:schemeClr val="tx1"/>
                </a:solidFill>
                <a:prstDash val="dash"/>
                <a:round/>
              </a:ln>
            </p:spPr>
            <p:txBody>
              <a:bodyPr wrap="none" anchor="ctr"/>
              <a:p>
                <a:endParaRPr lang="en-US" sz="1350"/>
              </a:p>
            </p:txBody>
          </p:sp>
          <p:sp>
            <p:nvSpPr>
              <p:cNvPr id="24" name="Line 36"/>
              <p:cNvSpPr>
                <a:spLocks noChangeShapeType="1"/>
              </p:cNvSpPr>
              <p:nvPr/>
            </p:nvSpPr>
            <p:spPr bwMode="auto">
              <a:xfrm>
                <a:off x="3924300" y="5272088"/>
                <a:ext cx="0" cy="1039812"/>
              </a:xfrm>
              <a:prstGeom prst="line">
                <a:avLst/>
              </a:prstGeom>
              <a:noFill/>
              <a:ln w="25400">
                <a:solidFill>
                  <a:schemeClr val="tx1"/>
                </a:solidFill>
                <a:prstDash val="dash"/>
                <a:round/>
              </a:ln>
            </p:spPr>
            <p:txBody>
              <a:bodyPr wrap="none" anchor="ctr"/>
              <a:p>
                <a:endParaRPr lang="en-US" sz="1350"/>
              </a:p>
            </p:txBody>
          </p:sp>
          <p:sp>
            <p:nvSpPr>
              <p:cNvPr id="25" name="Text Box 40"/>
              <p:cNvSpPr txBox="1">
                <a:spLocks noChangeArrowheads="1"/>
              </p:cNvSpPr>
              <p:nvPr/>
            </p:nvSpPr>
            <p:spPr bwMode="auto">
              <a:xfrm>
                <a:off x="2186199" y="5507635"/>
                <a:ext cx="1524000" cy="366643"/>
              </a:xfrm>
              <a:prstGeom prst="rect">
                <a:avLst/>
              </a:prstGeom>
              <a:noFill/>
              <a:ln w="12700">
                <a:noFill/>
                <a:miter lim="800000"/>
              </a:ln>
            </p:spPr>
            <p:txBody>
              <a:bodyPr>
                <a:spAutoFit/>
              </a:bodyPr>
              <a:p>
                <a:pPr algn="ctr">
                  <a:spcBef>
                    <a:spcPct val="50000"/>
                  </a:spcBef>
                </a:pPr>
                <a:r>
                  <a:rPr lang="en-US" b="1" smtClean="0">
                    <a:latin typeface="Times New Roman" panose="02020603050405020304" pitchFamily="18" charset="0"/>
                    <a:cs typeface="Times New Roman" panose="02020603050405020304" pitchFamily="18" charset="0"/>
                  </a:rPr>
                  <a:t>Thiếu hụt</a:t>
                </a:r>
                <a:endParaRPr lang="en-US" b="1">
                  <a:latin typeface="Times New Roman" panose="02020603050405020304" pitchFamily="18" charset="0"/>
                  <a:cs typeface="Times New Roman" panose="02020603050405020304" pitchFamily="18" charset="0"/>
                </a:endParaRPr>
              </a:p>
            </p:txBody>
          </p:sp>
        </p:grpSp>
        <p:sp>
          <p:nvSpPr>
            <p:cNvPr id="2" name="Rectangle 21"/>
            <p:cNvSpPr>
              <a:spLocks noChangeArrowheads="1"/>
            </p:cNvSpPr>
            <p:nvPr/>
          </p:nvSpPr>
          <p:spPr bwMode="auto">
            <a:xfrm>
              <a:off x="5781" y="3468"/>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A</a:t>
              </a:r>
              <a:endParaRPr lang="en-US" b="1">
                <a:latin typeface="Times New Roman" panose="02020603050405020304" pitchFamily="18" charset="0"/>
                <a:cs typeface="Times New Roman" panose="02020603050405020304" pitchFamily="18" charset="0"/>
              </a:endParaRPr>
            </a:p>
          </p:txBody>
        </p:sp>
        <p:sp>
          <p:nvSpPr>
            <p:cNvPr id="27" name="Rectangle 21"/>
            <p:cNvSpPr>
              <a:spLocks noChangeArrowheads="1"/>
            </p:cNvSpPr>
            <p:nvPr/>
          </p:nvSpPr>
          <p:spPr bwMode="auto">
            <a:xfrm>
              <a:off x="7441" y="4847"/>
              <a:ext cx="432" cy="440"/>
            </a:xfrm>
            <a:prstGeom prst="rect">
              <a:avLst/>
            </a:prstGeom>
            <a:noFill/>
            <a:ln w="12700">
              <a:noFill/>
              <a:miter lim="800000"/>
            </a:ln>
          </p:spPr>
          <p:txBody>
            <a:bodyPr wrap="square" lIns="67866" tIns="33337" rIns="67866" bIns="33337">
              <a:spAutoFit/>
            </a:bodyPr>
            <a:p>
              <a:r>
                <a:rPr lang="en-US">
                  <a:latin typeface="Times New Roman" panose="02020603050405020304" pitchFamily="18" charset="0"/>
                  <a:cs typeface="Times New Roman" panose="02020603050405020304" pitchFamily="18" charset="0"/>
                </a:rPr>
                <a:t>E</a:t>
              </a:r>
              <a:endParaRPr lang="en-US">
                <a:latin typeface="Times New Roman" panose="02020603050405020304" pitchFamily="18" charset="0"/>
                <a:cs typeface="Times New Roman" panose="02020603050405020304" pitchFamily="18" charset="0"/>
              </a:endParaRPr>
            </a:p>
          </p:txBody>
        </p:sp>
        <p:sp>
          <p:nvSpPr>
            <p:cNvPr id="28" name="Rectangle 21"/>
            <p:cNvSpPr>
              <a:spLocks noChangeArrowheads="1"/>
            </p:cNvSpPr>
            <p:nvPr/>
          </p:nvSpPr>
          <p:spPr bwMode="auto">
            <a:xfrm>
              <a:off x="5929" y="6876"/>
              <a:ext cx="452"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B</a:t>
              </a:r>
              <a:endParaRPr lang="en-US" b="1">
                <a:latin typeface="Times New Roman" panose="02020603050405020304" pitchFamily="18" charset="0"/>
                <a:cs typeface="Times New Roman" panose="02020603050405020304" pitchFamily="18" charset="0"/>
              </a:endParaRPr>
            </a:p>
          </p:txBody>
        </p:sp>
        <p:sp>
          <p:nvSpPr>
            <p:cNvPr id="29" name="Rectangle 21"/>
            <p:cNvSpPr>
              <a:spLocks noChangeArrowheads="1"/>
            </p:cNvSpPr>
            <p:nvPr/>
          </p:nvSpPr>
          <p:spPr bwMode="auto">
            <a:xfrm>
              <a:off x="3423" y="2298"/>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H</a:t>
              </a:r>
              <a:endParaRPr lang="en-US" b="1">
                <a:latin typeface="Times New Roman" panose="02020603050405020304" pitchFamily="18" charset="0"/>
                <a:cs typeface="Times New Roman" panose="02020603050405020304" pitchFamily="18" charset="0"/>
              </a:endParaRPr>
            </a:p>
          </p:txBody>
        </p:sp>
        <p:sp>
          <p:nvSpPr>
            <p:cNvPr id="32" name="Rectangle 21"/>
            <p:cNvSpPr>
              <a:spLocks noChangeArrowheads="1"/>
            </p:cNvSpPr>
            <p:nvPr/>
          </p:nvSpPr>
          <p:spPr bwMode="auto">
            <a:xfrm>
              <a:off x="3611" y="7708"/>
              <a:ext cx="472" cy="440"/>
            </a:xfrm>
            <a:prstGeom prst="rect">
              <a:avLst/>
            </a:prstGeom>
            <a:noFill/>
            <a:ln w="12700">
              <a:noFill/>
              <a:miter lim="800000"/>
            </a:ln>
          </p:spPr>
          <p:txBody>
            <a:bodyPr wrap="square" lIns="67866" tIns="33337" rIns="67866" bIns="33337">
              <a:spAutoFit/>
            </a:bodyPr>
            <a:p>
              <a:r>
                <a:rPr lang="en-US">
                  <a:latin typeface="Times New Roman" panose="02020603050405020304" pitchFamily="18" charset="0"/>
                  <a:cs typeface="Times New Roman" panose="02020603050405020304" pitchFamily="18" charset="0"/>
                </a:rPr>
                <a:t>O</a:t>
              </a:r>
              <a:endParaRPr lang="en-US">
                <a:latin typeface="Times New Roman" panose="02020603050405020304" pitchFamily="18" charset="0"/>
                <a:cs typeface="Times New Roman" panose="02020603050405020304" pitchFamily="18" charset="0"/>
              </a:endParaRPr>
            </a:p>
          </p:txBody>
        </p:sp>
        <p:sp>
          <p:nvSpPr>
            <p:cNvPr id="33" name="Rectangle 21"/>
            <p:cNvSpPr>
              <a:spLocks noChangeArrowheads="1"/>
            </p:cNvSpPr>
            <p:nvPr/>
          </p:nvSpPr>
          <p:spPr bwMode="auto">
            <a:xfrm>
              <a:off x="9020" y="6094"/>
              <a:ext cx="566" cy="440"/>
            </a:xfrm>
            <a:prstGeom prst="rect">
              <a:avLst/>
            </a:prstGeom>
            <a:noFill/>
            <a:ln w="12700">
              <a:noFill/>
              <a:miter lim="800000"/>
            </a:ln>
          </p:spPr>
          <p:txBody>
            <a:bodyPr wrap="square" lIns="67866" tIns="33337" rIns="67866" bIns="33337">
              <a:spAutoFit/>
            </a:bodyPr>
            <a:p>
              <a:r>
                <a:rPr lang="en-US" b="1">
                  <a:latin typeface="Times New Roman" panose="02020603050405020304" pitchFamily="18" charset="0"/>
                  <a:cs typeface="Times New Roman" panose="02020603050405020304" pitchFamily="18" charset="0"/>
                </a:rPr>
                <a:t>C</a:t>
              </a:r>
              <a:endParaRPr lang="en-US" b="1">
                <a:latin typeface="Times New Roman" panose="02020603050405020304" pitchFamily="18" charset="0"/>
                <a:cs typeface="Times New Roman" panose="02020603050405020304" pitchFamily="18" charset="0"/>
              </a:endParaRPr>
            </a:p>
          </p:txBody>
        </p:sp>
        <p:sp>
          <p:nvSpPr>
            <p:cNvPr id="26" name="Freeform 25"/>
            <p:cNvSpPr/>
            <p:nvPr/>
          </p:nvSpPr>
          <p:spPr>
            <a:xfrm>
              <a:off x="4084" y="2614"/>
              <a:ext cx="1822" cy="4046"/>
            </a:xfrm>
            <a:custGeom>
              <a:avLst/>
              <a:gdLst>
                <a:gd name="connisteX0" fmla="*/ 0 w 1542415"/>
                <a:gd name="connsiteY0" fmla="*/ 0 h 3425190"/>
                <a:gd name="connisteX1" fmla="*/ 31750 w 1542415"/>
                <a:gd name="connsiteY1" fmla="*/ 3425190 h 3425190"/>
                <a:gd name="connisteX2" fmla="*/ 1542415 w 1542415"/>
                <a:gd name="connsiteY2" fmla="*/ 3425190 h 3425190"/>
                <a:gd name="connisteX3" fmla="*/ 0 w 1542415"/>
                <a:gd name="connsiteY3" fmla="*/ 0 h 3425190"/>
              </a:gdLst>
              <a:ahLst/>
              <a:cxnLst>
                <a:cxn ang="0">
                  <a:pos x="connisteX0" y="connsiteY0"/>
                </a:cxn>
                <a:cxn ang="0">
                  <a:pos x="connisteX1" y="connsiteY1"/>
                </a:cxn>
                <a:cxn ang="0">
                  <a:pos x="connisteX2" y="connsiteY2"/>
                </a:cxn>
                <a:cxn ang="0">
                  <a:pos x="connisteX3" y="connsiteY3"/>
                </a:cxn>
              </a:cxnLst>
              <a:rect l="l" t="t" r="r" b="b"/>
              <a:pathLst>
                <a:path w="1542415" h="3425190">
                  <a:moveTo>
                    <a:pt x="0" y="0"/>
                  </a:moveTo>
                  <a:lnTo>
                    <a:pt x="31750" y="3425190"/>
                  </a:lnTo>
                  <a:lnTo>
                    <a:pt x="1542415" y="3425190"/>
                  </a:lnTo>
                  <a:lnTo>
                    <a:pt x="0" y="0"/>
                  </a:lnTo>
                  <a:close/>
                </a:path>
              </a:pathLst>
            </a:custGeom>
            <a:solidFill>
              <a:schemeClr val="accent2">
                <a:alpha val="44000"/>
              </a:schemeClr>
            </a:solidFill>
            <a:ln w="12700" cmpd="sng">
              <a:solidFill>
                <a:schemeClr val="accent2">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34" name="Freeform 33"/>
            <p:cNvSpPr/>
            <p:nvPr/>
          </p:nvSpPr>
          <p:spPr>
            <a:xfrm>
              <a:off x="4097" y="6647"/>
              <a:ext cx="1835" cy="1256"/>
            </a:xfrm>
            <a:custGeom>
              <a:avLst/>
              <a:gdLst>
                <a:gd name="connisteX0" fmla="*/ 31750 w 1553210"/>
                <a:gd name="connsiteY0" fmla="*/ 0 h 1063625"/>
                <a:gd name="connisteX1" fmla="*/ 10795 w 1553210"/>
                <a:gd name="connsiteY1" fmla="*/ 1063625 h 1063625"/>
                <a:gd name="connisteX2" fmla="*/ 1553210 w 1553210"/>
                <a:gd name="connsiteY2" fmla="*/ 42545 h 1063625"/>
                <a:gd name="connisteX3" fmla="*/ 0 w 1553210"/>
                <a:gd name="connsiteY3" fmla="*/ 0 h 1063625"/>
                <a:gd name="connisteX4" fmla="*/ 31750 w 1553210"/>
                <a:gd name="connsiteY4" fmla="*/ 0 h 1063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553210" h="1063625">
                  <a:moveTo>
                    <a:pt x="31750" y="0"/>
                  </a:moveTo>
                  <a:lnTo>
                    <a:pt x="10795" y="1063625"/>
                  </a:lnTo>
                  <a:lnTo>
                    <a:pt x="1553210" y="42545"/>
                  </a:lnTo>
                  <a:lnTo>
                    <a:pt x="0" y="0"/>
                  </a:lnTo>
                  <a:lnTo>
                    <a:pt x="31750" y="0"/>
                  </a:lnTo>
                  <a:close/>
                </a:path>
              </a:pathLst>
            </a:custGeom>
            <a:solidFill>
              <a:schemeClr val="accent6">
                <a:alpha val="42000"/>
              </a:schemeClr>
            </a:solid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9989</Words>
  <Application>WPS Presentation</Application>
  <PresentationFormat>On-screen Show (4:3)</PresentationFormat>
  <Paragraphs>623</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Arial</vt:lpstr>
      <vt:lpstr>SimSun</vt:lpstr>
      <vt:lpstr>Wingdings</vt:lpstr>
      <vt:lpstr>Wingdings 3</vt:lpstr>
      <vt:lpstr>Verdana</vt:lpstr>
      <vt:lpstr>Wingdings 2</vt:lpstr>
      <vt:lpstr>Times New Roman</vt:lpstr>
      <vt:lpstr>Lucida Sans Unicode</vt:lpstr>
      <vt:lpstr>Microsoft YaHei</vt:lpstr>
      <vt:lpstr>Arial Unicode MS</vt:lpstr>
      <vt:lpstr>Calibri</vt:lpstr>
      <vt:lpstr>Concourse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ACER</cp:lastModifiedBy>
  <cp:revision>421</cp:revision>
  <dcterms:created xsi:type="dcterms:W3CDTF">2012-09-25T01:46:00Z</dcterms:created>
  <dcterms:modified xsi:type="dcterms:W3CDTF">2022-11-02T09:31:57Z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938D98AFDD434041B26CA744FBEA5CF8</vt:lpwstr>
  </property>
</Properties>
</file>