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30"/>
  </p:handoutMasterIdLst>
  <p:sldIdLst>
    <p:sldId id="295" r:id="rId3"/>
    <p:sldId id="288" r:id="rId5"/>
    <p:sldId id="303" r:id="rId6"/>
    <p:sldId id="300" r:id="rId7"/>
    <p:sldId id="299" r:id="rId8"/>
    <p:sldId id="289" r:id="rId9"/>
    <p:sldId id="328" r:id="rId10"/>
    <p:sldId id="329" r:id="rId11"/>
    <p:sldId id="330" r:id="rId12"/>
    <p:sldId id="331" r:id="rId13"/>
    <p:sldId id="332" r:id="rId14"/>
    <p:sldId id="333" r:id="rId15"/>
    <p:sldId id="270" r:id="rId16"/>
    <p:sldId id="334" r:id="rId17"/>
    <p:sldId id="335" r:id="rId18"/>
    <p:sldId id="304" r:id="rId19"/>
    <p:sldId id="275" r:id="rId20"/>
    <p:sldId id="274" r:id="rId21"/>
    <p:sldId id="336" r:id="rId22"/>
    <p:sldId id="337" r:id="rId23"/>
    <p:sldId id="338" r:id="rId24"/>
    <p:sldId id="339" r:id="rId25"/>
    <p:sldId id="340" r:id="rId26"/>
    <p:sldId id="341" r:id="rId27"/>
    <p:sldId id="342" r:id="rId28"/>
    <p:sldId id="296"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8B95"/>
    <a:srgbClr val="277C85"/>
    <a:srgbClr val="206A72"/>
    <a:srgbClr val="1D6269"/>
    <a:srgbClr val="42BAC8"/>
    <a:srgbClr val="2E939E"/>
    <a:srgbClr val="33A3AF"/>
    <a:srgbClr val="2C8E98"/>
    <a:srgbClr val="2F98A3"/>
    <a:srgbClr val="2270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43" autoAdjust="0"/>
    <p:restoredTop sz="94660" autoAdjust="0"/>
  </p:normalViewPr>
  <p:slideViewPr>
    <p:cSldViewPr snapToGrid="0" showGuides="1">
      <p:cViewPr>
        <p:scale>
          <a:sx n="52" d="100"/>
          <a:sy n="52" d="100"/>
        </p:scale>
        <p:origin x="-1224" y="-378"/>
      </p:cViewPr>
      <p:guideLst>
        <p:guide orient="horz" pos="2174"/>
        <p:guide orient="horz" pos="4065"/>
        <p:guide orient="horz" pos="402"/>
        <p:guide orient="horz" pos="2339"/>
        <p:guide orient="horz" pos="804"/>
        <p:guide orient="horz" pos="3396"/>
        <p:guide orient="horz" pos="3648"/>
        <p:guide orient="horz" pos="1032"/>
        <p:guide orient="horz" pos="1942"/>
        <p:guide orient="horz" pos="3648"/>
        <p:guide pos="3840"/>
        <p:guide pos="207"/>
        <p:guide pos="7469"/>
        <p:guide pos="938"/>
        <p:guide pos="6779"/>
        <p:guide pos="3702"/>
        <p:guide pos="3943"/>
        <p:guide pos="2328"/>
        <p:guide pos="5336"/>
        <p:guide pos="3091"/>
        <p:guide pos="460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7" d="100"/>
          <a:sy n="67" d="100"/>
        </p:scale>
        <p:origin x="-2868" y="-120"/>
      </p:cViewPr>
      <p:guideLst>
        <p:guide orient="horz" pos="2898"/>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EFB9DB-23B5-49D5-A60F-79C781E9F7DD}"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3537725-54BD-47FC-8062-EC17FFA2D8A0}"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06AEB5-17ED-49C6-B915-2E2D9EF8D2A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Click to edit Master text style</a:t>
            </a:r>
            <a:endParaRPr lang="zh-CN" altLang="en-US" smtClean="0"/>
          </a:p>
          <a:p>
            <a:pPr lvl="1"/>
            <a:r>
              <a:rPr lang="zh-CN" altLang="en-US" smtClean="0"/>
              <a:t>Second level</a:t>
            </a:r>
            <a:endParaRPr lang="zh-CN" altLang="en-US" smtClean="0"/>
          </a:p>
          <a:p>
            <a:pPr lvl="2"/>
            <a:r>
              <a:rPr lang="zh-CN" altLang="en-US" smtClean="0"/>
              <a:t>Third level</a:t>
            </a:r>
            <a:endParaRPr lang="zh-CN" altLang="en-US" smtClean="0"/>
          </a:p>
          <a:p>
            <a:pPr lvl="3"/>
            <a:r>
              <a:rPr lang="zh-CN" altLang="en-US" smtClean="0"/>
              <a:t>Fourth level</a:t>
            </a:r>
            <a:endParaRPr lang="zh-CN" altLang="en-US" smtClean="0"/>
          </a:p>
          <a:p>
            <a:pPr lvl="4"/>
            <a:r>
              <a:rPr lang="zh-CN" altLang="en-US" smtClean="0"/>
              <a:t>Fifth level</a:t>
            </a:r>
            <a:endParaRPr lang="zh-CN" altLang="en-US" smtClean="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CD56E6-B1B1-4904-A8C2-04C98D75669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a:prstGeom prst="rect">
            <a:avLst/>
          </a:prstGeom>
        </p:spPr>
        <p:txBody>
          <a:bodyPr/>
          <a:lstStyle/>
          <a:p>
            <a:fld id="{2B9A32D9-BCEE-48FC-9084-42EEA3BBCC8C}" type="datetime1">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a:prstGeom prst="rect">
            <a:avLst/>
          </a:prstGeom>
        </p:spPr>
        <p:txBody>
          <a:bodyPr/>
          <a:lstStyle/>
          <a:p>
            <a:fld id="{CDA477EA-48B9-4728-97CB-8A980F9D5CF5}" type="datetime1">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20" name="文本占位符 2"/>
          <p:cNvSpPr>
            <a:spLocks noGrp="1"/>
          </p:cNvSpPr>
          <p:nvPr>
            <p:ph type="body" idx="1" hasCustomPrompt="1"/>
          </p:nvPr>
        </p:nvSpPr>
        <p:spPr>
          <a:xfrm>
            <a:off x="6436392" y="2614036"/>
            <a:ext cx="4555458" cy="619017"/>
          </a:xfrm>
        </p:spPr>
        <p:txBody>
          <a:bodyPr anchor="ctr">
            <a:normAutofit/>
          </a:bodyPr>
          <a:lstStyle>
            <a:lvl1pPr marL="0" indent="0" algn="l" defTabSz="914400" rtl="0" eaLnBrk="1" latinLnBrk="0" hangingPunct="1">
              <a:lnSpc>
                <a:spcPct val="90000"/>
              </a:lnSpc>
              <a:spcBef>
                <a:spcPct val="0"/>
              </a:spcBef>
              <a:buNone/>
              <a:defRPr lang="zh-CN" altLang="en-US" sz="2200" b="1" strike="noStrike" kern="1200" dirty="0" smtClean="0">
                <a:solidFill>
                  <a:schemeClr val="tx1">
                    <a:lumMod val="75000"/>
                    <a:lumOff val="25000"/>
                  </a:schemeClr>
                </a:solidFill>
                <a:latin typeface="Microsoft YaHei" panose="020B0503020204020204" pitchFamily="34" charset="-122"/>
                <a:ea typeface="Microsoft YaHe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Click to edit Master title style</a:t>
            </a:r>
            <a:endParaRPr lang="zh-CN" altLang="en-US" dirty="0" smtClean="0"/>
          </a:p>
        </p:txBody>
      </p:sp>
      <p:sp>
        <p:nvSpPr>
          <p:cNvPr id="22" name="文本占位符 2"/>
          <p:cNvSpPr>
            <a:spLocks noGrp="1"/>
          </p:cNvSpPr>
          <p:nvPr>
            <p:ph type="body" idx="13" hasCustomPrompt="1"/>
          </p:nvPr>
        </p:nvSpPr>
        <p:spPr>
          <a:xfrm>
            <a:off x="6436392" y="3624944"/>
            <a:ext cx="4555458" cy="619017"/>
          </a:xfrm>
        </p:spPr>
        <p:txBody>
          <a:bodyPr anchor="ctr">
            <a:normAutofit/>
          </a:bodyPr>
          <a:lstStyle>
            <a:lvl1pPr marL="0" indent="0" algn="l" defTabSz="914400" rtl="0" eaLnBrk="1" latinLnBrk="0" hangingPunct="1">
              <a:lnSpc>
                <a:spcPct val="90000"/>
              </a:lnSpc>
              <a:spcBef>
                <a:spcPct val="0"/>
              </a:spcBef>
              <a:buNone/>
              <a:defRPr lang="zh-CN" altLang="en-US" sz="2200" b="1" strike="noStrike" kern="1200" dirty="0" smtClean="0">
                <a:solidFill>
                  <a:schemeClr val="tx1">
                    <a:lumMod val="75000"/>
                    <a:lumOff val="25000"/>
                  </a:schemeClr>
                </a:solidFill>
                <a:latin typeface="Microsoft YaHei" panose="020B0503020204020204" pitchFamily="34" charset="-122"/>
                <a:ea typeface="Microsoft YaHe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Click to edit Master title style</a:t>
            </a:r>
            <a:endParaRPr lang="zh-CN" altLang="en-US" dirty="0" smtClean="0"/>
          </a:p>
        </p:txBody>
      </p:sp>
      <p:sp>
        <p:nvSpPr>
          <p:cNvPr id="23" name="文本占位符 2"/>
          <p:cNvSpPr>
            <a:spLocks noGrp="1"/>
          </p:cNvSpPr>
          <p:nvPr>
            <p:ph type="body" idx="14" hasCustomPrompt="1"/>
          </p:nvPr>
        </p:nvSpPr>
        <p:spPr>
          <a:xfrm>
            <a:off x="6436392" y="4635852"/>
            <a:ext cx="4555458" cy="619017"/>
          </a:xfrm>
        </p:spPr>
        <p:txBody>
          <a:bodyPr anchor="ctr">
            <a:normAutofit/>
          </a:bodyPr>
          <a:lstStyle>
            <a:lvl1pPr marL="0" indent="0" algn="l" defTabSz="914400" rtl="0" eaLnBrk="1" latinLnBrk="0" hangingPunct="1">
              <a:lnSpc>
                <a:spcPct val="90000"/>
              </a:lnSpc>
              <a:spcBef>
                <a:spcPct val="0"/>
              </a:spcBef>
              <a:buNone/>
              <a:defRPr lang="zh-CN" altLang="en-US" sz="2200" b="1" strike="noStrike" kern="1200" dirty="0" smtClean="0">
                <a:solidFill>
                  <a:schemeClr val="tx1">
                    <a:lumMod val="75000"/>
                    <a:lumOff val="25000"/>
                  </a:schemeClr>
                </a:solidFill>
                <a:latin typeface="Microsoft YaHei" panose="020B0503020204020204" pitchFamily="34" charset="-122"/>
                <a:ea typeface="Microsoft YaHe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Click to edit Master title style</a:t>
            </a:r>
            <a:endParaRPr lang="zh-CN" altLang="en-US" dirty="0" smtClean="0"/>
          </a:p>
        </p:txBody>
      </p:sp>
      <p:sp>
        <p:nvSpPr>
          <p:cNvPr id="24" name="文本占位符 2"/>
          <p:cNvSpPr>
            <a:spLocks noGrp="1"/>
          </p:cNvSpPr>
          <p:nvPr>
            <p:ph type="body" idx="15" hasCustomPrompt="1"/>
          </p:nvPr>
        </p:nvSpPr>
        <p:spPr>
          <a:xfrm>
            <a:off x="6436392" y="1605530"/>
            <a:ext cx="4555458" cy="619017"/>
          </a:xfrm>
        </p:spPr>
        <p:txBody>
          <a:bodyPr anchor="ctr">
            <a:normAutofit/>
          </a:bodyPr>
          <a:lstStyle>
            <a:lvl1pPr marL="0" indent="0" algn="l" defTabSz="914400" rtl="0" eaLnBrk="1" latinLnBrk="0" hangingPunct="1">
              <a:lnSpc>
                <a:spcPct val="90000"/>
              </a:lnSpc>
              <a:spcBef>
                <a:spcPct val="0"/>
              </a:spcBef>
              <a:buNone/>
              <a:defRPr lang="zh-CN" altLang="en-US" sz="2200" b="1" strike="noStrike" kern="1200" dirty="0" smtClean="0">
                <a:solidFill>
                  <a:schemeClr val="tx1">
                    <a:lumMod val="75000"/>
                    <a:lumOff val="25000"/>
                  </a:schemeClr>
                </a:solidFill>
                <a:latin typeface="Microsoft YaHei" panose="020B0503020204020204" pitchFamily="34" charset="-122"/>
                <a:ea typeface="Microsoft YaHe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Click to edit Master title style</a:t>
            </a:r>
            <a:endParaRPr lang="zh-CN" altLang="en-US" dirty="0" smtClean="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046E8FC-32C2-412C-BB5B-1B61C7E32455}" type="datetime1">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标题 1"/>
          <p:cNvSpPr>
            <a:spLocks noGrp="1"/>
          </p:cNvSpPr>
          <p:nvPr>
            <p:ph type="title"/>
          </p:nvPr>
        </p:nvSpPr>
        <p:spPr>
          <a:xfrm>
            <a:off x="838200" y="4728739"/>
            <a:ext cx="10515600" cy="618385"/>
          </a:xfrm>
        </p:spPr>
        <p:txBody>
          <a:bodyPr>
            <a:noAutofit/>
          </a:bodyPr>
          <a:lstStyle>
            <a:lvl1pPr algn="ctr">
              <a:defRPr sz="3600" b="1">
                <a:solidFill>
                  <a:schemeClr val="tx1">
                    <a:lumMod val="75000"/>
                    <a:lumOff val="25000"/>
                  </a:schemeClr>
                </a:solidFill>
                <a:latin typeface="Microsoft YaHei" panose="020B0503020204020204" pitchFamily="34" charset="-122"/>
                <a:ea typeface="Microsoft YaHei" panose="020B0503020204020204" pitchFamily="34" charset="-122"/>
              </a:defRPr>
            </a:lvl1pPr>
          </a:lstStyle>
          <a:p>
            <a:r>
              <a:rPr lang="zh-CN" altLang="en-US" dirty="0" smtClean="0"/>
              <a:t>Click to edit Master title style</a:t>
            </a:r>
            <a:endParaRPr lang="zh-CN" altLang="en-US" dirty="0" smtClean="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046E8FC-32C2-412C-BB5B-1B61C7E32455}" type="datetime1">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标题 1"/>
          <p:cNvSpPr>
            <a:spLocks noGrp="1"/>
          </p:cNvSpPr>
          <p:nvPr>
            <p:ph type="title"/>
          </p:nvPr>
        </p:nvSpPr>
        <p:spPr>
          <a:xfrm>
            <a:off x="838200" y="4728739"/>
            <a:ext cx="10515600" cy="618385"/>
          </a:xfrm>
        </p:spPr>
        <p:txBody>
          <a:bodyPr>
            <a:noAutofit/>
          </a:bodyPr>
          <a:lstStyle>
            <a:lvl1pPr algn="ctr">
              <a:defRPr sz="3600" b="0">
                <a:solidFill>
                  <a:schemeClr val="tx1">
                    <a:lumMod val="75000"/>
                    <a:lumOff val="25000"/>
                  </a:schemeClr>
                </a:solidFill>
                <a:latin typeface="Microsoft YaHei" panose="020B0503020204020204" pitchFamily="34" charset="-122"/>
                <a:ea typeface="Microsoft YaHei" panose="020B0503020204020204" pitchFamily="34" charset="-122"/>
              </a:defRPr>
            </a:lvl1pPr>
          </a:lstStyle>
          <a:p>
            <a:r>
              <a:rPr lang="zh-CN" altLang="en-US" dirty="0" smtClean="0"/>
              <a:t>Click to edit Master title style</a:t>
            </a:r>
            <a:endParaRPr lang="zh-CN" altLang="en-US" dirty="0" smtClean="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046E8FC-32C2-412C-BB5B-1B61C7E32455}" type="datetime1">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标题 1"/>
          <p:cNvSpPr>
            <a:spLocks noGrp="1"/>
          </p:cNvSpPr>
          <p:nvPr>
            <p:ph type="title"/>
          </p:nvPr>
        </p:nvSpPr>
        <p:spPr>
          <a:xfrm>
            <a:off x="838200" y="4728739"/>
            <a:ext cx="10515600" cy="618385"/>
          </a:xfrm>
        </p:spPr>
        <p:txBody>
          <a:bodyPr>
            <a:noAutofit/>
          </a:bodyPr>
          <a:lstStyle>
            <a:lvl1pPr algn="ctr">
              <a:defRPr sz="3600" b="1">
                <a:solidFill>
                  <a:schemeClr val="tx1">
                    <a:lumMod val="75000"/>
                    <a:lumOff val="25000"/>
                  </a:schemeClr>
                </a:solidFill>
                <a:latin typeface="Microsoft YaHei" panose="020B0503020204020204" pitchFamily="34" charset="-122"/>
                <a:ea typeface="Microsoft YaHei" panose="020B0503020204020204" pitchFamily="34" charset="-122"/>
              </a:defRPr>
            </a:lvl1pPr>
          </a:lstStyle>
          <a:p>
            <a:r>
              <a:rPr lang="zh-CN" altLang="en-US" dirty="0" smtClean="0"/>
              <a:t>Click to edit Master title style</a:t>
            </a:r>
            <a:endParaRPr lang="zh-CN" altLang="en-US" dirty="0" smtClean="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046E8FC-32C2-412C-BB5B-1B61C7E32455}" type="datetime1">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标题 1"/>
          <p:cNvSpPr>
            <a:spLocks noGrp="1"/>
          </p:cNvSpPr>
          <p:nvPr>
            <p:ph type="title"/>
          </p:nvPr>
        </p:nvSpPr>
        <p:spPr>
          <a:xfrm>
            <a:off x="838200" y="4728739"/>
            <a:ext cx="10515600" cy="618385"/>
          </a:xfrm>
        </p:spPr>
        <p:txBody>
          <a:bodyPr>
            <a:noAutofit/>
          </a:bodyPr>
          <a:lstStyle>
            <a:lvl1pPr algn="ctr">
              <a:defRPr sz="3600" b="1">
                <a:solidFill>
                  <a:schemeClr val="tx1">
                    <a:lumMod val="75000"/>
                    <a:lumOff val="25000"/>
                  </a:schemeClr>
                </a:solidFill>
                <a:latin typeface="Microsoft YaHei" panose="020B0503020204020204" pitchFamily="34" charset="-122"/>
                <a:ea typeface="Microsoft YaHei" panose="020B0503020204020204" pitchFamily="34" charset="-122"/>
              </a:defRPr>
            </a:lvl1pPr>
          </a:lstStyle>
          <a:p>
            <a:r>
              <a:rPr lang="zh-CN" altLang="en-US" dirty="0" smtClean="0"/>
              <a:t>Click to edit Master title style</a:t>
            </a:r>
            <a:endParaRPr lang="zh-CN" altLang="en-US" dirty="0"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zh-CN" altLang="en-US" smtClean="0"/>
              <a:t>Click to edit Master title style</a:t>
            </a:r>
            <a:endParaRPr lang="zh-CN" altLang="en-US" smtClean="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Click to edit Master text style</a:t>
            </a:r>
            <a:endParaRPr lang="zh-CN" altLang="en-US" smtClean="0"/>
          </a:p>
          <a:p>
            <a:pPr lvl="1"/>
            <a:r>
              <a:rPr lang="zh-CN" altLang="en-US" smtClean="0"/>
              <a:t>Second level</a:t>
            </a:r>
            <a:endParaRPr lang="zh-CN" altLang="en-US" smtClean="0"/>
          </a:p>
          <a:p>
            <a:pPr lvl="2"/>
            <a:r>
              <a:rPr lang="zh-CN" altLang="en-US" smtClean="0"/>
              <a:t>Third level</a:t>
            </a:r>
            <a:endParaRPr lang="zh-CN" altLang="en-US" smtClean="0"/>
          </a:p>
          <a:p>
            <a:pPr lvl="3"/>
            <a:r>
              <a:rPr lang="zh-CN" altLang="en-US" smtClean="0"/>
              <a:t>Fourth level</a:t>
            </a:r>
            <a:endParaRPr lang="zh-CN" altLang="en-US" smtClean="0"/>
          </a:p>
          <a:p>
            <a:pPr lvl="4"/>
            <a:r>
              <a:rPr lang="zh-CN" altLang="en-US" smtClean="0"/>
              <a:t>Fifth level</a:t>
            </a:r>
            <a:endParaRPr lang="zh-CN" altLang="en-US"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3.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3.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3.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9" Type="http://schemas.openxmlformats.org/officeDocument/2006/relationships/image" Target="../media/image22.GIF"/><Relationship Id="rId8" Type="http://schemas.openxmlformats.org/officeDocument/2006/relationships/image" Target="../media/image21.GIF"/><Relationship Id="rId7" Type="http://schemas.openxmlformats.org/officeDocument/2006/relationships/image" Target="../media/image20.GIF"/><Relationship Id="rId6" Type="http://schemas.openxmlformats.org/officeDocument/2006/relationships/image" Target="../media/image19.GIF"/><Relationship Id="rId5" Type="http://schemas.openxmlformats.org/officeDocument/2006/relationships/image" Target="../media/image18.GIF"/><Relationship Id="rId4" Type="http://schemas.openxmlformats.org/officeDocument/2006/relationships/image" Target="../media/image17.GIF"/><Relationship Id="rId3" Type="http://schemas.openxmlformats.org/officeDocument/2006/relationships/image" Target="../media/image16.GIF"/><Relationship Id="rId2" Type="http://schemas.openxmlformats.org/officeDocument/2006/relationships/image" Target="../media/image15.GIF"/><Relationship Id="rId14" Type="http://schemas.openxmlformats.org/officeDocument/2006/relationships/notesSlide" Target="../notesSlides/notesSlide17.xml"/><Relationship Id="rId13" Type="http://schemas.openxmlformats.org/officeDocument/2006/relationships/slideLayout" Target="../slideLayouts/slideLayout1.xml"/><Relationship Id="rId12" Type="http://schemas.openxmlformats.org/officeDocument/2006/relationships/image" Target="../media/image25.GIF"/><Relationship Id="rId11" Type="http://schemas.openxmlformats.org/officeDocument/2006/relationships/image" Target="../media/image24.GIF"/><Relationship Id="rId10" Type="http://schemas.openxmlformats.org/officeDocument/2006/relationships/image" Target="../media/image23.GIF"/><Relationship Id="rId1" Type="http://schemas.openxmlformats.org/officeDocument/2006/relationships/image" Target="../media/image14.GI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4"/>
          <p:cNvSpPr/>
          <p:nvPr/>
        </p:nvSpPr>
        <p:spPr>
          <a:xfrm rot="5400000" flipH="1">
            <a:off x="-973668" y="973667"/>
            <a:ext cx="6858002" cy="4910667"/>
          </a:xfrm>
          <a:custGeom>
            <a:avLst/>
            <a:gdLst/>
            <a:ahLst/>
            <a:cxnLst/>
            <a:rect l="l" t="t" r="r" b="b"/>
            <a:pathLst>
              <a:path w="5151968" h="5410203">
                <a:moveTo>
                  <a:pt x="5151967" y="2023534"/>
                </a:moveTo>
                <a:lnTo>
                  <a:pt x="0" y="2023534"/>
                </a:lnTo>
                <a:lnTo>
                  <a:pt x="2575984" y="0"/>
                </a:lnTo>
                <a:close/>
                <a:moveTo>
                  <a:pt x="5151968" y="2023536"/>
                </a:moveTo>
                <a:lnTo>
                  <a:pt x="5151968" y="5410203"/>
                </a:lnTo>
                <a:lnTo>
                  <a:pt x="8468" y="5410203"/>
                </a:lnTo>
                <a:lnTo>
                  <a:pt x="8468" y="2023536"/>
                </a:lnTo>
                <a:close/>
              </a:path>
            </a:pathLst>
          </a:custGeom>
          <a:solidFill>
            <a:srgbClr val="62AFC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14517" y="2592337"/>
            <a:ext cx="12206517" cy="2470707"/>
          </a:xfrm>
          <a:prstGeom prst="rect">
            <a:avLst/>
          </a:prstGeom>
          <a:solidFill>
            <a:srgbClr val="2B8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2029460" y="2592070"/>
            <a:ext cx="10003155" cy="3134995"/>
          </a:xfrm>
          <a:prstGeom prst="rect">
            <a:avLst/>
          </a:prstGeom>
          <a:noFill/>
        </p:spPr>
        <p:txBody>
          <a:bodyPr wrap="square" rtlCol="0">
            <a:spAutoFit/>
          </a:bodyPr>
          <a:lstStyle/>
          <a:p>
            <a:pPr algn="just">
              <a:lnSpc>
                <a:spcPct val="90000"/>
              </a:lnSpc>
              <a:spcBef>
                <a:spcPct val="0"/>
              </a:spcBef>
            </a:pPr>
            <a:r>
              <a:rPr lang="en-US" sz="2800" b="1" dirty="0" smtClean="0">
                <a:solidFill>
                  <a:schemeClr val="bg1"/>
                </a:solidFill>
                <a:effectLst>
                  <a:outerShdw blurRad="50800" dist="38100" dir="5400000" algn="t" rotWithShape="0">
                    <a:prstClr val="black">
                      <a:alpha val="40000"/>
                    </a:prstClr>
                  </a:outerShdw>
                </a:effectLst>
                <a:latin typeface="Times New Roman Bold" panose="02020603050405020304" charset="0"/>
                <a:ea typeface="Microsoft YaHei" panose="020B0503020204020204" pitchFamily="34" charset="-122"/>
                <a:cs typeface="Times New Roman Bold" panose="02020603050405020304" charset="0"/>
              </a:rPr>
              <a:t> </a:t>
            </a:r>
            <a:endParaRPr lang="en-US" sz="2800" b="1" dirty="0" smtClean="0">
              <a:solidFill>
                <a:schemeClr val="bg1"/>
              </a:solidFill>
              <a:effectLst>
                <a:outerShdw blurRad="50800" dist="38100" dir="5400000" algn="t" rotWithShape="0">
                  <a:prstClr val="black">
                    <a:alpha val="40000"/>
                  </a:prstClr>
                </a:outerShdw>
              </a:effectLst>
              <a:latin typeface="Times New Roman Bold" panose="02020603050405020304" charset="0"/>
              <a:ea typeface="Microsoft YaHei" panose="020B0503020204020204" pitchFamily="34" charset="-122"/>
              <a:cs typeface="Times New Roman Bold" panose="02020603050405020304" charset="0"/>
            </a:endParaRPr>
          </a:p>
          <a:p>
            <a:pPr algn="just">
              <a:lnSpc>
                <a:spcPct val="90000"/>
              </a:lnSpc>
              <a:spcBef>
                <a:spcPct val="0"/>
              </a:spcBef>
            </a:pPr>
            <a:r>
              <a:rPr lang="en-US" sz="2800" b="1" dirty="0" smtClean="0">
                <a:solidFill>
                  <a:schemeClr val="bg1"/>
                </a:solidFill>
                <a:effectLst>
                  <a:outerShdw blurRad="50800" dist="38100" dir="5400000" algn="t" rotWithShape="0">
                    <a:prstClr val="black">
                      <a:alpha val="40000"/>
                    </a:prstClr>
                  </a:outerShdw>
                </a:effectLst>
                <a:latin typeface="Times New Roman Bold" panose="02020603050405020304" charset="0"/>
                <a:ea typeface="Microsoft YaHei" panose="020B0503020204020204" pitchFamily="34" charset="-122"/>
                <a:cs typeface="Times New Roman Bold" panose="02020603050405020304" charset="0"/>
              </a:rPr>
              <a:t>DAS, NAS, SAN difference, What is the protocol? - FTP, SSH, HTTP, telnet, DHCP, SNMP, TCP, UDP.</a:t>
            </a:r>
            <a:endParaRPr lang="en-US" sz="2800" b="1" dirty="0" smtClean="0">
              <a:solidFill>
                <a:schemeClr val="bg1"/>
              </a:solidFill>
              <a:effectLst>
                <a:outerShdw blurRad="50800" dist="38100" dir="5400000" algn="t" rotWithShape="0">
                  <a:prstClr val="black">
                    <a:alpha val="40000"/>
                  </a:prstClr>
                </a:outerShdw>
              </a:effectLst>
              <a:latin typeface="Times New Roman Bold" panose="02020603050405020304" charset="0"/>
              <a:ea typeface="Microsoft YaHei" panose="020B0503020204020204" pitchFamily="34" charset="-122"/>
              <a:cs typeface="Times New Roman Bold" panose="02020603050405020304" charset="0"/>
            </a:endParaRPr>
          </a:p>
          <a:p>
            <a:pPr algn="just">
              <a:lnSpc>
                <a:spcPct val="90000"/>
              </a:lnSpc>
              <a:spcBef>
                <a:spcPct val="0"/>
              </a:spcBef>
            </a:pPr>
            <a:endParaRPr lang="en-US" sz="2800" b="1" dirty="0" smtClean="0">
              <a:solidFill>
                <a:schemeClr val="bg1"/>
              </a:solidFill>
              <a:effectLst>
                <a:outerShdw blurRad="50800" dist="38100" dir="5400000" algn="t" rotWithShape="0">
                  <a:prstClr val="black">
                    <a:alpha val="40000"/>
                  </a:prstClr>
                </a:outerShdw>
              </a:effectLst>
              <a:latin typeface="Times New Roman Bold" panose="02020603050405020304" charset="0"/>
              <a:ea typeface="Microsoft YaHei" panose="020B0503020204020204" pitchFamily="34" charset="-122"/>
              <a:cs typeface="Times New Roman Bold" panose="02020603050405020304" charset="0"/>
            </a:endParaRPr>
          </a:p>
          <a:p>
            <a:pPr algn="just">
              <a:lnSpc>
                <a:spcPct val="90000"/>
              </a:lnSpc>
              <a:spcBef>
                <a:spcPct val="0"/>
              </a:spcBef>
            </a:pPr>
            <a:r>
              <a:rPr lang="en-US" sz="3600" b="1" dirty="0" smtClean="0">
                <a:solidFill>
                  <a:schemeClr val="bg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cs typeface="+mj-cs"/>
              </a:rPr>
              <a:t>				      </a:t>
            </a:r>
            <a:r>
              <a:rPr lang="en-US" sz="3600" dirty="0" smtClean="0">
                <a:solidFill>
                  <a:schemeClr val="bg1"/>
                </a:solidFill>
                <a:effectLst>
                  <a:outerShdw blurRad="50800" dist="38100" dir="5400000" algn="t" rotWithShape="0">
                    <a:prstClr val="black">
                      <a:alpha val="40000"/>
                    </a:prstClr>
                  </a:outerShdw>
                </a:effectLst>
                <a:latin typeface="Times New Roman Regular" panose="02020603050405020304" charset="0"/>
                <a:ea typeface="Microsoft YaHei" panose="020B0503020204020204" pitchFamily="34" charset="-122"/>
                <a:cs typeface="Times New Roman Regular" panose="02020603050405020304" charset="0"/>
              </a:rPr>
              <a:t>Liam - BackEnd Developer</a:t>
            </a:r>
            <a:endParaRPr lang="en-US" sz="3600" b="1" dirty="0" smtClean="0">
              <a:solidFill>
                <a:schemeClr val="bg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cs typeface="+mj-cs"/>
            </a:endParaRPr>
          </a:p>
          <a:p>
            <a:pPr algn="just">
              <a:lnSpc>
                <a:spcPct val="90000"/>
              </a:lnSpc>
              <a:spcBef>
                <a:spcPct val="0"/>
              </a:spcBef>
            </a:pPr>
            <a:endParaRPr lang="en-US" sz="3600" b="1" dirty="0" smtClean="0">
              <a:solidFill>
                <a:schemeClr val="bg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cs typeface="+mj-cs"/>
            </a:endParaRPr>
          </a:p>
          <a:p>
            <a:pPr algn="just">
              <a:lnSpc>
                <a:spcPct val="90000"/>
              </a:lnSpc>
              <a:spcBef>
                <a:spcPct val="0"/>
              </a:spcBef>
            </a:pPr>
            <a:r>
              <a:rPr lang="en-US" sz="3600" b="1" dirty="0" smtClean="0">
                <a:solidFill>
                  <a:schemeClr val="bg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cs typeface="+mj-cs"/>
              </a:rPr>
              <a:t>	</a:t>
            </a:r>
            <a:endParaRPr lang="en-US" sz="3600" b="1" dirty="0" smtClean="0">
              <a:solidFill>
                <a:schemeClr val="bg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75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1250"/>
                            </p:stCondLst>
                            <p:childTnLst>
                              <p:par>
                                <p:cTn id="9" presetID="49" presetClass="entr" presetSubtype="0" decel="100000" fill="hold" grpId="0" nodeType="afterEffect">
                                  <p:stCondLst>
                                    <p:cond delay="0"/>
                                  </p:stCondLst>
                                  <p:childTnLst>
                                    <p:set>
                                      <p:cBhvr>
                                        <p:cTn id="10" dur="1" fill="hold">
                                          <p:stCondLst>
                                            <p:cond delay="0"/>
                                          </p:stCondLst>
                                        </p:cTn>
                                        <p:tgtEl>
                                          <p:spTgt spid="100"/>
                                        </p:tgtEl>
                                        <p:attrNameLst>
                                          <p:attrName>style.visibility</p:attrName>
                                        </p:attrNameLst>
                                      </p:cBhvr>
                                      <p:to>
                                        <p:strVal val="visible"/>
                                      </p:to>
                                    </p:set>
                                    <p:anim calcmode="lin" valueType="num">
                                      <p:cBhvr>
                                        <p:cTn id="11" dur="500" fill="hold"/>
                                        <p:tgtEl>
                                          <p:spTgt spid="100"/>
                                        </p:tgtEl>
                                        <p:attrNameLst>
                                          <p:attrName>ppt_w</p:attrName>
                                        </p:attrNameLst>
                                      </p:cBhvr>
                                      <p:tavLst>
                                        <p:tav tm="0">
                                          <p:val>
                                            <p:fltVal val="0"/>
                                          </p:val>
                                        </p:tav>
                                        <p:tav tm="100000">
                                          <p:val>
                                            <p:strVal val="#ppt_w"/>
                                          </p:val>
                                        </p:tav>
                                      </p:tavLst>
                                    </p:anim>
                                    <p:anim calcmode="lin" valueType="num">
                                      <p:cBhvr>
                                        <p:cTn id="12" dur="500" fill="hold"/>
                                        <p:tgtEl>
                                          <p:spTgt spid="100"/>
                                        </p:tgtEl>
                                        <p:attrNameLst>
                                          <p:attrName>ppt_h</p:attrName>
                                        </p:attrNameLst>
                                      </p:cBhvr>
                                      <p:tavLst>
                                        <p:tav tm="0">
                                          <p:val>
                                            <p:fltVal val="0"/>
                                          </p:val>
                                        </p:tav>
                                        <p:tav tm="100000">
                                          <p:val>
                                            <p:strVal val="#ppt_h"/>
                                          </p:val>
                                        </p:tav>
                                      </p:tavLst>
                                    </p:anim>
                                    <p:anim calcmode="lin" valueType="num">
                                      <p:cBhvr>
                                        <p:cTn id="13" dur="500" fill="hold"/>
                                        <p:tgtEl>
                                          <p:spTgt spid="100"/>
                                        </p:tgtEl>
                                        <p:attrNameLst>
                                          <p:attrName>style.rotation</p:attrName>
                                        </p:attrNameLst>
                                      </p:cBhvr>
                                      <p:tavLst>
                                        <p:tav tm="0">
                                          <p:val>
                                            <p:fltVal val="360"/>
                                          </p:val>
                                        </p:tav>
                                        <p:tav tm="100000">
                                          <p:val>
                                            <p:fltVal val="0"/>
                                          </p:val>
                                        </p:tav>
                                      </p:tavLst>
                                    </p:anim>
                                    <p:animEffect transition="in" filter="fade">
                                      <p:cBhvr>
                                        <p:cTn id="14"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9175"/>
            <a:ext cx="10515600" cy="3552190"/>
          </a:xfrm>
        </p:spPr>
        <p:txBody>
          <a:bodyPr/>
          <a:p>
            <a:pPr algn="l">
              <a:lnSpc>
                <a:spcPct val="150000"/>
              </a:lnSpc>
            </a:pPr>
            <a:r>
              <a:rPr lang="en-US" sz="2400" b="0">
                <a:latin typeface="Times New Roman Regular" panose="02020603050405020304" charset="0"/>
                <a:cs typeface="Times New Roman Regular" panose="02020603050405020304" charset="0"/>
              </a:rPr>
              <a:t>Direct attached storage (DAS) is a data storage device that attaches directly to a PC and/or a server.</a:t>
            </a:r>
            <a:br>
              <a:rPr lang="en-US" sz="2400" b="0">
                <a:latin typeface="Times New Roman Regular" panose="02020603050405020304" charset="0"/>
                <a:cs typeface="Times New Roman Regular" panose="02020603050405020304" charset="0"/>
              </a:rPr>
            </a:br>
            <a:r>
              <a:rPr lang="en-US" sz="2400" b="0">
                <a:latin typeface="Times New Roman Regular" panose="02020603050405020304" charset="0"/>
                <a:cs typeface="Times New Roman Regular" panose="02020603050405020304" charset="0"/>
              </a:rPr>
              <a:t>The primary difference between DAS, SAN, and NAS is that as opposed to the other two, DAS does not use a network. There is no ethernet connection or a Fibre Channel switch involved.</a:t>
            </a:r>
            <a:br>
              <a:rPr lang="en-US" sz="2400" b="0">
                <a:latin typeface="Times New Roman Regular" panose="02020603050405020304" charset="0"/>
                <a:cs typeface="Times New Roman Regular" panose="02020603050405020304" charset="0"/>
              </a:rPr>
            </a:br>
            <a:r>
              <a:rPr lang="en-US" sz="2400" b="0">
                <a:latin typeface="Times New Roman Regular" panose="02020603050405020304" charset="0"/>
                <a:cs typeface="Times New Roman Regular" panose="02020603050405020304" charset="0"/>
              </a:rPr>
              <a:t>	</a:t>
            </a:r>
            <a:endParaRPr lang="en-US" sz="2400" b="0">
              <a:latin typeface="Times New Roman Regular" panose="02020603050405020304" charset="0"/>
              <a:cs typeface="Times New Roman Regular" panose="02020603050405020304" charset="0"/>
            </a:endParaRPr>
          </a:p>
        </p:txBody>
      </p:sp>
      <p:sp>
        <p:nvSpPr>
          <p:cNvPr id="3" name="文本框 2"/>
          <p:cNvSpPr txBox="1"/>
          <p:nvPr/>
        </p:nvSpPr>
        <p:spPr>
          <a:xfrm>
            <a:off x="219953" y="152026"/>
            <a:ext cx="6914907" cy="755650"/>
          </a:xfrm>
          <a:prstGeom prst="rect">
            <a:avLst/>
          </a:prstGeom>
          <a:noFill/>
        </p:spPr>
        <p:txBody>
          <a:bodyPr wrap="square" rtlCol="0">
            <a:spAutoFit/>
          </a:bodyPr>
          <a:lstStyle/>
          <a:p>
            <a:pPr>
              <a:lnSpc>
                <a:spcPct val="90000"/>
              </a:lnSpc>
              <a:spcBef>
                <a:spcPct val="0"/>
              </a:spcBef>
            </a:pPr>
            <a:r>
              <a:rPr lang="en-US" altLang="zh-CN" sz="4800" b="1"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rPr>
              <a:t>What is DAS ?</a:t>
            </a:r>
            <a:endParaRPr lang="en-US" altLang="zh-CN" sz="4800" b="1"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9875" y="460375"/>
            <a:ext cx="11159490" cy="645160"/>
          </a:xfrm>
          <a:prstGeom prst="rect">
            <a:avLst/>
          </a:prstGeom>
          <a:noFill/>
        </p:spPr>
        <p:txBody>
          <a:bodyPr wrap="square" rtlCol="0">
            <a:spAutoFit/>
          </a:bodyPr>
          <a:lstStyle/>
          <a:p>
            <a:pPr>
              <a:lnSpc>
                <a:spcPct val="90000"/>
              </a:lnSpc>
              <a:spcBef>
                <a:spcPct val="0"/>
              </a:spcBef>
            </a:pPr>
            <a:r>
              <a:rPr sz="4000"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rPr>
              <a:t>Advantages of using Direct Attached Storage include</a:t>
            </a:r>
            <a:endParaRPr sz="4000"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endParaRPr>
          </a:p>
        </p:txBody>
      </p:sp>
      <p:sp>
        <p:nvSpPr>
          <p:cNvPr id="38" name="任意多边形 37"/>
          <p:cNvSpPr/>
          <p:nvPr/>
        </p:nvSpPr>
        <p:spPr>
          <a:xfrm>
            <a:off x="7329053" y="4466488"/>
            <a:ext cx="1980671" cy="108000"/>
          </a:xfrm>
          <a:custGeom>
            <a:avLst/>
            <a:gdLst>
              <a:gd name="connsiteX0" fmla="*/ 0 w 1819275"/>
              <a:gd name="connsiteY0" fmla="*/ 0 h 108000"/>
              <a:gd name="connsiteX1" fmla="*/ 1819275 w 1819275"/>
              <a:gd name="connsiteY1" fmla="*/ 0 h 108000"/>
              <a:gd name="connsiteX2" fmla="*/ 1819275 w 1819275"/>
              <a:gd name="connsiteY2" fmla="*/ 36000 h 108000"/>
              <a:gd name="connsiteX3" fmla="*/ 1818638 w 1819275"/>
              <a:gd name="connsiteY3" fmla="*/ 36000 h 108000"/>
              <a:gd name="connsiteX4" fmla="*/ 909638 w 1819275"/>
              <a:gd name="connsiteY4" fmla="*/ 108000 h 108000"/>
              <a:gd name="connsiteX5" fmla="*/ 638 w 1819275"/>
              <a:gd name="connsiteY5" fmla="*/ 36000 h 108000"/>
              <a:gd name="connsiteX6" fmla="*/ 0 w 1819275"/>
              <a:gd name="connsiteY6" fmla="*/ 36000 h 1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9275" h="108000">
                <a:moveTo>
                  <a:pt x="0" y="0"/>
                </a:moveTo>
                <a:lnTo>
                  <a:pt x="1819275" y="0"/>
                </a:lnTo>
                <a:lnTo>
                  <a:pt x="1819275" y="36000"/>
                </a:lnTo>
                <a:lnTo>
                  <a:pt x="1818638" y="36000"/>
                </a:lnTo>
                <a:lnTo>
                  <a:pt x="909638" y="108000"/>
                </a:lnTo>
                <a:lnTo>
                  <a:pt x="638" y="36000"/>
                </a:lnTo>
                <a:lnTo>
                  <a:pt x="0" y="36000"/>
                </a:lnTo>
                <a:close/>
              </a:path>
            </a:pathLst>
          </a:custGeom>
          <a:solidFill>
            <a:srgbClr val="1D62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7329053" y="4686877"/>
            <a:ext cx="1980672" cy="661722"/>
            <a:chOff x="6316863" y="3748347"/>
            <a:chExt cx="1980672" cy="661722"/>
          </a:xfrm>
          <a:solidFill>
            <a:srgbClr val="1D6269"/>
          </a:solidFill>
        </p:grpSpPr>
        <p:sp>
          <p:nvSpPr>
            <p:cNvPr id="39" name="矩形 38"/>
            <p:cNvSpPr/>
            <p:nvPr/>
          </p:nvSpPr>
          <p:spPr>
            <a:xfrm>
              <a:off x="6316864" y="3748347"/>
              <a:ext cx="1980671" cy="3990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6316863" y="3764909"/>
              <a:ext cx="1980671" cy="645160"/>
            </a:xfrm>
            <a:prstGeom prst="rect">
              <a:avLst/>
            </a:prstGeom>
            <a:grpFill/>
          </p:spPr>
          <p:txBody>
            <a:bodyPr wrap="square" rtlCol="0">
              <a:spAutoFit/>
            </a:bodyPr>
            <a:lstStyle/>
            <a:p>
              <a:pPr algn="ctr">
                <a:spcBef>
                  <a:spcPts val="1000"/>
                </a:spcBef>
              </a:pPr>
              <a:r>
                <a:rPr lang="zh-CN" altLang="en-US" b="1" dirty="0">
                  <a:solidFill>
                    <a:srgbClr val="E5F5F7"/>
                  </a:solidFill>
                  <a:latin typeface="Times New Roman Bold" panose="02020603050405020304" charset="0"/>
                  <a:ea typeface="Microsoft YaHei" panose="020B0503020204020204" pitchFamily="34" charset="-122"/>
                  <a:cs typeface="Times New Roman Bold" panose="02020603050405020304" charset="0"/>
                </a:rPr>
                <a:t>Flexible Storage Capacity</a:t>
              </a:r>
              <a:endParaRPr lang="zh-CN" altLang="en-US" b="1" dirty="0">
                <a:solidFill>
                  <a:srgbClr val="E5F5F7"/>
                </a:solidFill>
                <a:latin typeface="Times New Roman Bold" panose="02020603050405020304" charset="0"/>
                <a:ea typeface="Microsoft YaHei" panose="020B0503020204020204" pitchFamily="34" charset="-122"/>
                <a:cs typeface="Times New Roman Bold" panose="02020603050405020304" charset="0"/>
              </a:endParaRPr>
            </a:p>
          </p:txBody>
        </p:sp>
      </p:grpSp>
      <p:grpSp>
        <p:nvGrpSpPr>
          <p:cNvPr id="6" name="组合 5"/>
          <p:cNvGrpSpPr/>
          <p:nvPr/>
        </p:nvGrpSpPr>
        <p:grpSpPr>
          <a:xfrm>
            <a:off x="7308734" y="2215694"/>
            <a:ext cx="1980671" cy="2157566"/>
            <a:chOff x="6316864" y="1277164"/>
            <a:chExt cx="1980671" cy="2157566"/>
          </a:xfrm>
          <a:solidFill>
            <a:srgbClr val="1D6269"/>
          </a:solidFill>
        </p:grpSpPr>
        <p:pic>
          <p:nvPicPr>
            <p:cNvPr id="10" name="图片 9"/>
            <p:cNvPicPr>
              <a:picLocks noChangeAspect="1"/>
            </p:cNvPicPr>
            <p:nvPr/>
          </p:nvPicPr>
          <p:blipFill>
            <a:blip r:embed="rId1">
              <a:biLevel thresh="50000"/>
            </a:blip>
            <a:stretch>
              <a:fillRect/>
            </a:stretch>
          </p:blipFill>
          <p:spPr>
            <a:xfrm>
              <a:off x="6821802" y="1863901"/>
              <a:ext cx="970794" cy="984092"/>
            </a:xfrm>
            <a:prstGeom prst="rect">
              <a:avLst/>
            </a:prstGeom>
            <a:grpFill/>
          </p:spPr>
        </p:pic>
        <p:sp>
          <p:nvSpPr>
            <p:cNvPr id="37" name="矩形 36"/>
            <p:cNvSpPr/>
            <p:nvPr/>
          </p:nvSpPr>
          <p:spPr>
            <a:xfrm>
              <a:off x="6316864" y="1277164"/>
              <a:ext cx="1980671" cy="2157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2484259" y="4466488"/>
            <a:ext cx="1980671" cy="108000"/>
          </a:xfrm>
          <a:custGeom>
            <a:avLst/>
            <a:gdLst>
              <a:gd name="connsiteX0" fmla="*/ 0 w 1819275"/>
              <a:gd name="connsiteY0" fmla="*/ 0 h 108000"/>
              <a:gd name="connsiteX1" fmla="*/ 1819275 w 1819275"/>
              <a:gd name="connsiteY1" fmla="*/ 0 h 108000"/>
              <a:gd name="connsiteX2" fmla="*/ 1819275 w 1819275"/>
              <a:gd name="connsiteY2" fmla="*/ 36000 h 108000"/>
              <a:gd name="connsiteX3" fmla="*/ 1818638 w 1819275"/>
              <a:gd name="connsiteY3" fmla="*/ 36000 h 108000"/>
              <a:gd name="connsiteX4" fmla="*/ 909638 w 1819275"/>
              <a:gd name="connsiteY4" fmla="*/ 108000 h 108000"/>
              <a:gd name="connsiteX5" fmla="*/ 638 w 1819275"/>
              <a:gd name="connsiteY5" fmla="*/ 36000 h 108000"/>
              <a:gd name="connsiteX6" fmla="*/ 0 w 1819275"/>
              <a:gd name="connsiteY6" fmla="*/ 36000 h 1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9275" h="108000">
                <a:moveTo>
                  <a:pt x="0" y="0"/>
                </a:moveTo>
                <a:lnTo>
                  <a:pt x="1819275" y="0"/>
                </a:lnTo>
                <a:lnTo>
                  <a:pt x="1819275" y="36000"/>
                </a:lnTo>
                <a:lnTo>
                  <a:pt x="1818638" y="36000"/>
                </a:lnTo>
                <a:lnTo>
                  <a:pt x="909638" y="108000"/>
                </a:lnTo>
                <a:lnTo>
                  <a:pt x="638" y="36000"/>
                </a:lnTo>
                <a:lnTo>
                  <a:pt x="0" y="36000"/>
                </a:lnTo>
                <a:close/>
              </a:path>
            </a:pathLst>
          </a:custGeom>
          <a:solidFill>
            <a:srgbClr val="1D62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2484259" y="4686877"/>
            <a:ext cx="1980672" cy="399060"/>
            <a:chOff x="1472069" y="3748347"/>
            <a:chExt cx="1980672" cy="399060"/>
          </a:xfrm>
          <a:solidFill>
            <a:srgbClr val="1D6269"/>
          </a:solidFill>
        </p:grpSpPr>
        <p:sp>
          <p:nvSpPr>
            <p:cNvPr id="17" name="矩形 16"/>
            <p:cNvSpPr/>
            <p:nvPr/>
          </p:nvSpPr>
          <p:spPr>
            <a:xfrm>
              <a:off x="1472070" y="3748347"/>
              <a:ext cx="1980671" cy="3990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472069" y="3764909"/>
              <a:ext cx="1980671" cy="368300"/>
            </a:xfrm>
            <a:prstGeom prst="rect">
              <a:avLst/>
            </a:prstGeom>
            <a:grpFill/>
          </p:spPr>
          <p:txBody>
            <a:bodyPr wrap="square" rtlCol="0">
              <a:spAutoFit/>
            </a:bodyPr>
            <a:lstStyle/>
            <a:p>
              <a:pPr algn="ctr">
                <a:spcBef>
                  <a:spcPts val="1000"/>
                </a:spcBef>
              </a:pPr>
              <a:r>
                <a:rPr lang="zh-CN" altLang="en-US" b="1" dirty="0">
                  <a:solidFill>
                    <a:srgbClr val="E5F5F7"/>
                  </a:solidFill>
                  <a:latin typeface="Times New Roman Bold" panose="02020603050405020304" charset="0"/>
                  <a:ea typeface="Microsoft YaHei" panose="020B0503020204020204" pitchFamily="34" charset="-122"/>
                  <a:cs typeface="Times New Roman Bold" panose="02020603050405020304" charset="0"/>
                </a:rPr>
                <a:t>Lower Cost</a:t>
              </a:r>
              <a:endParaRPr lang="zh-CN" altLang="en-US" b="1" dirty="0">
                <a:solidFill>
                  <a:srgbClr val="E5F5F7"/>
                </a:solidFill>
                <a:latin typeface="Times New Roman Bold" panose="02020603050405020304" charset="0"/>
                <a:ea typeface="Microsoft YaHei" panose="020B0503020204020204" pitchFamily="34" charset="-122"/>
                <a:cs typeface="Times New Roman Bold" panose="02020603050405020304" charset="0"/>
              </a:endParaRPr>
            </a:p>
          </p:txBody>
        </p:sp>
      </p:grpSp>
      <p:grpSp>
        <p:nvGrpSpPr>
          <p:cNvPr id="4" name="组合 3"/>
          <p:cNvGrpSpPr/>
          <p:nvPr/>
        </p:nvGrpSpPr>
        <p:grpSpPr>
          <a:xfrm>
            <a:off x="2484260" y="2215694"/>
            <a:ext cx="1980671" cy="2157566"/>
            <a:chOff x="1472070" y="1277164"/>
            <a:chExt cx="1980671" cy="2157566"/>
          </a:xfrm>
          <a:solidFill>
            <a:srgbClr val="1D6269"/>
          </a:solidFill>
        </p:grpSpPr>
        <p:pic>
          <p:nvPicPr>
            <p:cNvPr id="11" name="图片 10"/>
            <p:cNvPicPr>
              <a:picLocks noChangeAspect="1"/>
            </p:cNvPicPr>
            <p:nvPr/>
          </p:nvPicPr>
          <p:blipFill>
            <a:blip r:embed="rId2">
              <a:biLevel thresh="50000"/>
            </a:blip>
            <a:stretch>
              <a:fillRect/>
            </a:stretch>
          </p:blipFill>
          <p:spPr>
            <a:xfrm>
              <a:off x="2036258" y="1864563"/>
              <a:ext cx="852295" cy="982769"/>
            </a:xfrm>
            <a:prstGeom prst="rect">
              <a:avLst/>
            </a:prstGeom>
            <a:grpFill/>
          </p:spPr>
        </p:pic>
        <p:sp>
          <p:nvSpPr>
            <p:cNvPr id="8" name="矩形 7"/>
            <p:cNvSpPr/>
            <p:nvPr/>
          </p:nvSpPr>
          <p:spPr>
            <a:xfrm>
              <a:off x="1472070" y="1277164"/>
              <a:ext cx="1980671" cy="2157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任意多边形 31"/>
          <p:cNvSpPr/>
          <p:nvPr/>
        </p:nvSpPr>
        <p:spPr>
          <a:xfrm>
            <a:off x="4906656" y="4466488"/>
            <a:ext cx="1980671" cy="108000"/>
          </a:xfrm>
          <a:custGeom>
            <a:avLst/>
            <a:gdLst>
              <a:gd name="connsiteX0" fmla="*/ 0 w 1819275"/>
              <a:gd name="connsiteY0" fmla="*/ 0 h 108000"/>
              <a:gd name="connsiteX1" fmla="*/ 1819275 w 1819275"/>
              <a:gd name="connsiteY1" fmla="*/ 0 h 108000"/>
              <a:gd name="connsiteX2" fmla="*/ 1819275 w 1819275"/>
              <a:gd name="connsiteY2" fmla="*/ 36000 h 108000"/>
              <a:gd name="connsiteX3" fmla="*/ 1818638 w 1819275"/>
              <a:gd name="connsiteY3" fmla="*/ 36000 h 108000"/>
              <a:gd name="connsiteX4" fmla="*/ 909638 w 1819275"/>
              <a:gd name="connsiteY4" fmla="*/ 108000 h 108000"/>
              <a:gd name="connsiteX5" fmla="*/ 638 w 1819275"/>
              <a:gd name="connsiteY5" fmla="*/ 36000 h 108000"/>
              <a:gd name="connsiteX6" fmla="*/ 0 w 1819275"/>
              <a:gd name="connsiteY6" fmla="*/ 36000 h 1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9275" h="108000">
                <a:moveTo>
                  <a:pt x="0" y="0"/>
                </a:moveTo>
                <a:lnTo>
                  <a:pt x="1819275" y="0"/>
                </a:lnTo>
                <a:lnTo>
                  <a:pt x="1819275" y="36000"/>
                </a:lnTo>
                <a:lnTo>
                  <a:pt x="1818638" y="36000"/>
                </a:lnTo>
                <a:lnTo>
                  <a:pt x="909638" y="108000"/>
                </a:lnTo>
                <a:lnTo>
                  <a:pt x="638" y="36000"/>
                </a:lnTo>
                <a:lnTo>
                  <a:pt x="0" y="36000"/>
                </a:lnTo>
                <a:close/>
              </a:path>
            </a:pathLst>
          </a:custGeom>
          <a:solidFill>
            <a:srgbClr val="1D62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4906656" y="4686877"/>
            <a:ext cx="1980672" cy="661722"/>
            <a:chOff x="3894466" y="3748347"/>
            <a:chExt cx="1980672" cy="661722"/>
          </a:xfrm>
          <a:solidFill>
            <a:srgbClr val="1D6269"/>
          </a:solidFill>
        </p:grpSpPr>
        <p:sp>
          <p:nvSpPr>
            <p:cNvPr id="33" name="矩形 32"/>
            <p:cNvSpPr/>
            <p:nvPr/>
          </p:nvSpPr>
          <p:spPr>
            <a:xfrm>
              <a:off x="3894467" y="3748347"/>
              <a:ext cx="1980671" cy="3990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3894466" y="3764909"/>
              <a:ext cx="1980671" cy="645160"/>
            </a:xfrm>
            <a:prstGeom prst="rect">
              <a:avLst/>
            </a:prstGeom>
            <a:grpFill/>
          </p:spPr>
          <p:txBody>
            <a:bodyPr wrap="square" rtlCol="0">
              <a:spAutoFit/>
            </a:bodyPr>
            <a:lstStyle/>
            <a:p>
              <a:pPr algn="ctr">
                <a:spcBef>
                  <a:spcPts val="1000"/>
                </a:spcBef>
              </a:pPr>
              <a:r>
                <a:rPr lang="zh-CN" altLang="en-US" b="1" dirty="0">
                  <a:solidFill>
                    <a:srgbClr val="E5F5F7"/>
                  </a:solidFill>
                  <a:latin typeface="Times New Roman Bold" panose="02020603050405020304" charset="0"/>
                  <a:ea typeface="Microsoft YaHei" panose="020B0503020204020204" pitchFamily="34" charset="-122"/>
                  <a:cs typeface="Times New Roman Bold" panose="02020603050405020304" charset="0"/>
                </a:rPr>
                <a:t>Simplified Management</a:t>
              </a:r>
              <a:endParaRPr lang="zh-CN" altLang="en-US" b="1" dirty="0">
                <a:solidFill>
                  <a:srgbClr val="E5F5F7"/>
                </a:solidFill>
                <a:latin typeface="Times New Roman Bold" panose="02020603050405020304" charset="0"/>
                <a:ea typeface="Microsoft YaHei" panose="020B0503020204020204" pitchFamily="34" charset="-122"/>
                <a:cs typeface="Times New Roman Bold" panose="02020603050405020304" charset="0"/>
              </a:endParaRPr>
            </a:p>
          </p:txBody>
        </p:sp>
      </p:grpSp>
      <p:grpSp>
        <p:nvGrpSpPr>
          <p:cNvPr id="5" name="组合 4"/>
          <p:cNvGrpSpPr/>
          <p:nvPr/>
        </p:nvGrpSpPr>
        <p:grpSpPr>
          <a:xfrm>
            <a:off x="4906657" y="2215694"/>
            <a:ext cx="1980671" cy="2157566"/>
            <a:chOff x="3894467" y="1277164"/>
            <a:chExt cx="1980671" cy="2157566"/>
          </a:xfrm>
          <a:solidFill>
            <a:srgbClr val="1D6269"/>
          </a:solidFill>
        </p:grpSpPr>
        <p:pic>
          <p:nvPicPr>
            <p:cNvPr id="13" name="图片 12"/>
            <p:cNvPicPr>
              <a:picLocks noChangeAspect="1"/>
            </p:cNvPicPr>
            <p:nvPr/>
          </p:nvPicPr>
          <p:blipFill>
            <a:blip r:embed="rId3">
              <a:biLevel thresh="50000"/>
            </a:blip>
            <a:stretch>
              <a:fillRect/>
            </a:stretch>
          </p:blipFill>
          <p:spPr>
            <a:xfrm>
              <a:off x="4437739" y="1864177"/>
              <a:ext cx="894126" cy="983540"/>
            </a:xfrm>
            <a:prstGeom prst="rect">
              <a:avLst/>
            </a:prstGeom>
            <a:grpFill/>
          </p:spPr>
        </p:pic>
        <p:sp>
          <p:nvSpPr>
            <p:cNvPr id="31" name="矩形 30"/>
            <p:cNvSpPr/>
            <p:nvPr/>
          </p:nvSpPr>
          <p:spPr>
            <a:xfrm>
              <a:off x="3894467" y="1277164"/>
              <a:ext cx="1980671" cy="2157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Picture 6"/>
          <p:cNvPicPr>
            <a:picLocks noChangeAspect="1"/>
          </p:cNvPicPr>
          <p:nvPr/>
        </p:nvPicPr>
        <p:blipFill>
          <a:blip r:embed="rId4"/>
          <a:stretch>
            <a:fillRect/>
          </a:stretch>
        </p:blipFill>
        <p:spPr>
          <a:xfrm>
            <a:off x="2917825" y="2861310"/>
            <a:ext cx="1092200" cy="1092200"/>
          </a:xfrm>
          <a:prstGeom prst="rect">
            <a:avLst/>
          </a:prstGeom>
        </p:spPr>
      </p:pic>
      <p:pic>
        <p:nvPicPr>
          <p:cNvPr id="12" name="Picture 11"/>
          <p:cNvPicPr>
            <a:picLocks noChangeAspect="1"/>
          </p:cNvPicPr>
          <p:nvPr/>
        </p:nvPicPr>
        <p:blipFill>
          <a:blip r:embed="rId5"/>
          <a:stretch>
            <a:fillRect/>
          </a:stretch>
        </p:blipFill>
        <p:spPr>
          <a:xfrm>
            <a:off x="5266055" y="2802890"/>
            <a:ext cx="1330325" cy="1330325"/>
          </a:xfrm>
          <a:prstGeom prst="rect">
            <a:avLst/>
          </a:prstGeom>
        </p:spPr>
      </p:pic>
      <p:pic>
        <p:nvPicPr>
          <p:cNvPr id="15" name="Picture 14"/>
          <p:cNvPicPr>
            <a:picLocks noChangeAspect="1"/>
          </p:cNvPicPr>
          <p:nvPr/>
        </p:nvPicPr>
        <p:blipFill>
          <a:blip r:embed="rId6"/>
          <a:stretch>
            <a:fillRect/>
          </a:stretch>
        </p:blipFill>
        <p:spPr>
          <a:xfrm>
            <a:off x="7721600" y="2900680"/>
            <a:ext cx="1134110" cy="11353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nodeType="withEffect">
                                  <p:stCondLst>
                                    <p:cond delay="50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250" fill="hold"/>
                                        <p:tgtEl>
                                          <p:spTgt spid="16"/>
                                        </p:tgtEl>
                                        <p:attrNameLst>
                                          <p:attrName>ppt_x</p:attrName>
                                        </p:attrNameLst>
                                      </p:cBhvr>
                                      <p:tavLst>
                                        <p:tav tm="0">
                                          <p:val>
                                            <p:strVal val="#ppt_x"/>
                                          </p:val>
                                        </p:tav>
                                        <p:tav tm="100000">
                                          <p:val>
                                            <p:strVal val="#ppt_x"/>
                                          </p:val>
                                        </p:tav>
                                      </p:tavLst>
                                    </p:anim>
                                    <p:anim calcmode="lin" valueType="num">
                                      <p:cBhvr additive="base">
                                        <p:cTn id="18" dur="250" fill="hold"/>
                                        <p:tgtEl>
                                          <p:spTgt spid="16"/>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32"/>
                                        </p:tgtEl>
                                        <p:attrNameLst>
                                          <p:attrName>style.visibility</p:attrName>
                                        </p:attrNameLst>
                                      </p:cBhvr>
                                      <p:to>
                                        <p:strVal val="visible"/>
                                      </p:to>
                                    </p:set>
                                    <p:anim calcmode="lin" valueType="num">
                                      <p:cBhvr additive="base">
                                        <p:cTn id="26" dur="250" fill="hold"/>
                                        <p:tgtEl>
                                          <p:spTgt spid="32"/>
                                        </p:tgtEl>
                                        <p:attrNameLst>
                                          <p:attrName>ppt_x</p:attrName>
                                        </p:attrNameLst>
                                      </p:cBhvr>
                                      <p:tavLst>
                                        <p:tav tm="0">
                                          <p:val>
                                            <p:strVal val="#ppt_x"/>
                                          </p:val>
                                        </p:tav>
                                        <p:tav tm="100000">
                                          <p:val>
                                            <p:strVal val="#ppt_x"/>
                                          </p:val>
                                        </p:tav>
                                      </p:tavLst>
                                    </p:anim>
                                    <p:anim calcmode="lin" valueType="num">
                                      <p:cBhvr additive="base">
                                        <p:cTn id="27" dur="250" fill="hold"/>
                                        <p:tgtEl>
                                          <p:spTgt spid="32"/>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par>
                          <p:cTn id="32" fill="hold">
                            <p:stCondLst>
                              <p:cond delay="2500"/>
                            </p:stCondLst>
                            <p:childTnLst>
                              <p:par>
                                <p:cTn id="33" presetID="2" presetClass="entr" presetSubtype="4" fill="hold" grpId="0" nodeType="afterEffect">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250" fill="hold"/>
                                        <p:tgtEl>
                                          <p:spTgt spid="38"/>
                                        </p:tgtEl>
                                        <p:attrNameLst>
                                          <p:attrName>ppt_x</p:attrName>
                                        </p:attrNameLst>
                                      </p:cBhvr>
                                      <p:tavLst>
                                        <p:tav tm="0">
                                          <p:val>
                                            <p:strVal val="#ppt_x"/>
                                          </p:val>
                                        </p:tav>
                                        <p:tav tm="100000">
                                          <p:val>
                                            <p:strVal val="#ppt_x"/>
                                          </p:val>
                                        </p:tav>
                                      </p:tavLst>
                                    </p:anim>
                                    <p:anim calcmode="lin" valueType="num">
                                      <p:cBhvr additive="base">
                                        <p:cTn id="36" dur="250" fill="hold"/>
                                        <p:tgtEl>
                                          <p:spTgt spid="38"/>
                                        </p:tgtEl>
                                        <p:attrNameLst>
                                          <p:attrName>ppt_y</p:attrName>
                                        </p:attrNameLst>
                                      </p:cBhvr>
                                      <p:tavLst>
                                        <p:tav tm="0">
                                          <p:val>
                                            <p:strVal val="1+#ppt_h/2"/>
                                          </p:val>
                                        </p:tav>
                                        <p:tav tm="100000">
                                          <p:val>
                                            <p:strVal val="#ppt_y"/>
                                          </p:val>
                                        </p:tav>
                                      </p:tavLst>
                                    </p:anim>
                                  </p:childTnLst>
                                </p:cTn>
                              </p:par>
                            </p:childTnLst>
                          </p:cTn>
                        </p:par>
                        <p:par>
                          <p:cTn id="37" fill="hold">
                            <p:stCondLst>
                              <p:cond delay="3000"/>
                            </p:stCondLst>
                            <p:childTnLst>
                              <p:par>
                                <p:cTn id="38" presetID="10" presetClass="entr" presetSubtype="0" fill="hold" nodeType="after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ldLvl="0" animBg="1"/>
      <p:bldP spid="16" grpId="0" bldLvl="0" animBg="1"/>
      <p:bldP spid="32"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25425" y="220345"/>
            <a:ext cx="8115300" cy="755650"/>
          </a:xfrm>
          <a:prstGeom prst="rect">
            <a:avLst/>
          </a:prstGeom>
          <a:noFill/>
        </p:spPr>
        <p:txBody>
          <a:bodyPr wrap="square" rtlCol="0">
            <a:spAutoFit/>
          </a:bodyPr>
          <a:lstStyle/>
          <a:p>
            <a:pPr>
              <a:lnSpc>
                <a:spcPct val="90000"/>
              </a:lnSpc>
              <a:spcBef>
                <a:spcPct val="0"/>
              </a:spcBef>
            </a:pPr>
            <a:r>
              <a:rPr sz="4800" dirty="0">
                <a:solidFill>
                  <a:schemeClr val="tx1">
                    <a:lumMod val="75000"/>
                    <a:lumOff val="25000"/>
                  </a:schemeClr>
                </a:solidFill>
                <a:latin typeface="Times New Roman" panose="02020603050405020304" charset="0"/>
                <a:ea typeface="Microsoft YaHei" panose="020B0503020204020204" pitchFamily="34" charset="-122"/>
                <a:cs typeface="Times New Roman" panose="02020603050405020304" charset="0"/>
              </a:rPr>
              <a:t>When to Use a DAS Device</a:t>
            </a:r>
            <a:endParaRPr sz="4800" dirty="0">
              <a:solidFill>
                <a:schemeClr val="tx1">
                  <a:lumMod val="75000"/>
                  <a:lumOff val="25000"/>
                </a:schemeClr>
              </a:solidFill>
              <a:latin typeface="Times New Roman" panose="02020603050405020304" charset="0"/>
              <a:ea typeface="Microsoft YaHei" panose="020B0503020204020204" pitchFamily="34" charset="-122"/>
              <a:cs typeface="Times New Roman" panose="02020603050405020304" charset="0"/>
            </a:endParaRPr>
          </a:p>
        </p:txBody>
      </p:sp>
      <p:grpSp>
        <p:nvGrpSpPr>
          <p:cNvPr id="20" name="组合 19"/>
          <p:cNvGrpSpPr/>
          <p:nvPr/>
        </p:nvGrpSpPr>
        <p:grpSpPr>
          <a:xfrm>
            <a:off x="2936526" y="1288932"/>
            <a:ext cx="2934970" cy="1840230"/>
            <a:chOff x="2898173" y="1777489"/>
            <a:chExt cx="2934970" cy="1840230"/>
          </a:xfrm>
        </p:grpSpPr>
        <p:cxnSp>
          <p:nvCxnSpPr>
            <p:cNvPr id="8" name="直接连接符 7"/>
            <p:cNvCxnSpPr/>
            <p:nvPr/>
          </p:nvCxnSpPr>
          <p:spPr>
            <a:xfrm>
              <a:off x="2898173" y="2119122"/>
              <a:ext cx="2627914"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98173" y="1777489"/>
              <a:ext cx="2709545" cy="339725"/>
            </a:xfrm>
            <a:prstGeom prst="rect">
              <a:avLst/>
            </a:prstGeom>
            <a:noFill/>
          </p:spPr>
          <p:txBody>
            <a:bodyPr wrap="square" rtlCol="0">
              <a:spAutoFit/>
            </a:bodyPr>
            <a:lstStyle/>
            <a:p>
              <a:pPr algn="just">
                <a:lnSpc>
                  <a:spcPct val="90000"/>
                </a:lnSpc>
                <a:spcBef>
                  <a:spcPts val="1000"/>
                </a:spcBef>
              </a:pPr>
              <a:r>
                <a:rPr lang="zh-CN" altLang="en-US" b="1" dirty="0">
                  <a:solidFill>
                    <a:srgbClr val="277C85"/>
                  </a:solidFill>
                  <a:latin typeface="Microsoft YaHei" panose="020B0503020204020204" pitchFamily="34" charset="-122"/>
                  <a:ea typeface="Microsoft YaHei" panose="020B0503020204020204" pitchFamily="34" charset="-122"/>
                </a:rPr>
                <a:t>Desktop Workstations</a:t>
              </a:r>
              <a:endParaRPr lang="zh-CN" altLang="en-US" b="1" dirty="0">
                <a:solidFill>
                  <a:srgbClr val="277C85"/>
                </a:solidFill>
                <a:latin typeface="Microsoft YaHei" panose="020B0503020204020204" pitchFamily="34" charset="-122"/>
                <a:ea typeface="Microsoft YaHei" panose="020B0503020204020204" pitchFamily="34" charset="-122"/>
              </a:endParaRPr>
            </a:p>
          </p:txBody>
        </p:sp>
        <p:sp>
          <p:nvSpPr>
            <p:cNvPr id="10" name="文本框 9"/>
            <p:cNvSpPr txBox="1"/>
            <p:nvPr/>
          </p:nvSpPr>
          <p:spPr>
            <a:xfrm>
              <a:off x="2898173" y="2128644"/>
              <a:ext cx="2934970" cy="1489075"/>
            </a:xfrm>
            <a:prstGeom prst="rect">
              <a:avLst/>
            </a:prstGeom>
            <a:noFill/>
          </p:spPr>
          <p:txBody>
            <a:bodyPr wrap="square" rtlCol="0">
              <a:spAutoFit/>
            </a:bodyPr>
            <a:lstStyle/>
            <a:p>
              <a:pPr algn="l">
                <a:lnSpc>
                  <a:spcPct val="130000"/>
                </a:lnSpc>
              </a:pPr>
              <a:r>
                <a:rPr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rPr>
                <a:t>For small departments or workgroups that need to share files, videos, and digital assets securely on the local area network (LAN).</a:t>
              </a:r>
              <a:endParaRPr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grpSp>
        <p:nvGrpSpPr>
          <p:cNvPr id="21" name="组合 20"/>
          <p:cNvGrpSpPr/>
          <p:nvPr/>
        </p:nvGrpSpPr>
        <p:grpSpPr>
          <a:xfrm>
            <a:off x="1489328" y="1276743"/>
            <a:ext cx="1316037" cy="2019300"/>
            <a:chOff x="1450975" y="1409700"/>
            <a:chExt cx="1316037" cy="2019300"/>
          </a:xfrm>
          <a:solidFill>
            <a:srgbClr val="1D6269"/>
          </a:solidFill>
        </p:grpSpPr>
        <p:sp>
          <p:nvSpPr>
            <p:cNvPr id="4" name="圆角矩形 3"/>
            <p:cNvSpPr/>
            <p:nvPr/>
          </p:nvSpPr>
          <p:spPr>
            <a:xfrm>
              <a:off x="1450975" y="1409700"/>
              <a:ext cx="1316037" cy="2019300"/>
            </a:xfrm>
            <a:prstGeom prst="roundRect">
              <a:avLst>
                <a:gd name="adj" fmla="val 0"/>
              </a:avLst>
            </a:prstGeom>
            <a:grpFill/>
            <a:ln w="28575">
              <a:solidFill>
                <a:srgbClr val="A1D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450975" y="2217218"/>
              <a:ext cx="133350" cy="404265"/>
            </a:xfrm>
            <a:prstGeom prst="rect">
              <a:avLst/>
            </a:prstGeom>
            <a:grpFill/>
            <a:ln>
              <a:solidFill>
                <a:srgbClr val="A1D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633662" y="2217218"/>
              <a:ext cx="133350" cy="404265"/>
            </a:xfrm>
            <a:prstGeom prst="rect">
              <a:avLst/>
            </a:prstGeom>
            <a:grpFill/>
            <a:ln>
              <a:solidFill>
                <a:srgbClr val="A1D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a:stCxn id="14" idx="3"/>
              <a:endCxn id="15" idx="1"/>
            </p:cNvCxnSpPr>
            <p:nvPr/>
          </p:nvCxnSpPr>
          <p:spPr>
            <a:xfrm>
              <a:off x="1584325" y="2419351"/>
              <a:ext cx="1049337" cy="0"/>
            </a:xfrm>
            <a:prstGeom prst="line">
              <a:avLst/>
            </a:prstGeom>
            <a:grpFill/>
            <a:ln>
              <a:solidFill>
                <a:srgbClr val="A1DDE3"/>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736135" y="1488326"/>
              <a:ext cx="745717" cy="1862048"/>
            </a:xfrm>
            <a:prstGeom prst="rect">
              <a:avLst/>
            </a:prstGeom>
            <a:grpFill/>
          </p:spPr>
          <p:txBody>
            <a:bodyPr wrap="none" rtlCol="0">
              <a:spAutoFit/>
            </a:bodyPr>
            <a:lstStyle/>
            <a:p>
              <a:pPr algn="ctr"/>
              <a:r>
                <a:rPr lang="en-US" altLang="zh-CN" sz="11500" dirty="0" smtClean="0">
                  <a:solidFill>
                    <a:srgbClr val="C8ECF0"/>
                  </a:solidFill>
                  <a:latin typeface="Impact" panose="020B0806030902050204" pitchFamily="34" charset="0"/>
                </a:rPr>
                <a:t>1</a:t>
              </a:r>
              <a:endParaRPr lang="zh-CN" altLang="en-US" sz="11500" dirty="0">
                <a:solidFill>
                  <a:srgbClr val="C8ECF0"/>
                </a:solidFill>
                <a:latin typeface="Impact" panose="020B0806030902050204" pitchFamily="34" charset="0"/>
              </a:endParaRPr>
            </a:p>
          </p:txBody>
        </p:sp>
      </p:grpSp>
      <p:grpSp>
        <p:nvGrpSpPr>
          <p:cNvPr id="22" name="组合 21"/>
          <p:cNvGrpSpPr/>
          <p:nvPr/>
        </p:nvGrpSpPr>
        <p:grpSpPr>
          <a:xfrm>
            <a:off x="7467251" y="1306712"/>
            <a:ext cx="3836670" cy="1560830"/>
            <a:chOff x="2898173" y="1777489"/>
            <a:chExt cx="3836670" cy="1560830"/>
          </a:xfrm>
        </p:grpSpPr>
        <p:cxnSp>
          <p:nvCxnSpPr>
            <p:cNvPr id="23" name="直接连接符 22"/>
            <p:cNvCxnSpPr/>
            <p:nvPr/>
          </p:nvCxnSpPr>
          <p:spPr>
            <a:xfrm>
              <a:off x="2898173" y="2119122"/>
              <a:ext cx="2627914"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898173" y="1777489"/>
              <a:ext cx="3836670" cy="339725"/>
            </a:xfrm>
            <a:prstGeom prst="rect">
              <a:avLst/>
            </a:prstGeom>
            <a:noFill/>
          </p:spPr>
          <p:txBody>
            <a:bodyPr wrap="square" rtlCol="0">
              <a:spAutoFit/>
            </a:bodyPr>
            <a:lstStyle/>
            <a:p>
              <a:pPr algn="just">
                <a:lnSpc>
                  <a:spcPct val="90000"/>
                </a:lnSpc>
                <a:spcBef>
                  <a:spcPts val="1000"/>
                </a:spcBef>
              </a:pPr>
              <a:r>
                <a:rPr lang="zh-CN" altLang="en-US" b="1" dirty="0">
                  <a:solidFill>
                    <a:srgbClr val="277C85"/>
                  </a:solidFill>
                  <a:latin typeface="Microsoft YaHei" panose="020B0503020204020204" pitchFamily="34" charset="-122"/>
                  <a:ea typeface="Microsoft YaHei" panose="020B0503020204020204" pitchFamily="34" charset="-122"/>
                </a:rPr>
                <a:t>Industrial PCs</a:t>
              </a:r>
              <a:endParaRPr lang="zh-CN" altLang="en-US" b="1" dirty="0">
                <a:solidFill>
                  <a:srgbClr val="277C85"/>
                </a:solidFill>
                <a:latin typeface="Microsoft YaHei" panose="020B0503020204020204" pitchFamily="34" charset="-122"/>
                <a:ea typeface="Microsoft YaHei" panose="020B0503020204020204" pitchFamily="34" charset="-122"/>
              </a:endParaRPr>
            </a:p>
          </p:txBody>
        </p:sp>
        <p:sp>
          <p:nvSpPr>
            <p:cNvPr id="25" name="文本框 24"/>
            <p:cNvSpPr txBox="1"/>
            <p:nvPr/>
          </p:nvSpPr>
          <p:spPr>
            <a:xfrm>
              <a:off x="2898173" y="2128644"/>
              <a:ext cx="3650615" cy="1209675"/>
            </a:xfrm>
            <a:prstGeom prst="rect">
              <a:avLst/>
            </a:prstGeom>
            <a:noFill/>
          </p:spPr>
          <p:txBody>
            <a:bodyPr wrap="square" rtlCol="0">
              <a:spAutoFit/>
            </a:bodyPr>
            <a:lstStyle/>
            <a:p>
              <a:pPr algn="l">
                <a:lnSpc>
                  <a:spcPct val="130000"/>
                </a:lnSpc>
              </a:pPr>
              <a:r>
                <a:rPr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rPr>
                <a:t>For employees working from home who want to consolidate their business files and media on a secure device that can be centrally managed.</a:t>
              </a:r>
              <a:endParaRPr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grpSp>
        <p:nvGrpSpPr>
          <p:cNvPr id="26" name="组合 25"/>
          <p:cNvGrpSpPr/>
          <p:nvPr/>
        </p:nvGrpSpPr>
        <p:grpSpPr>
          <a:xfrm>
            <a:off x="6020053" y="1276743"/>
            <a:ext cx="1316037" cy="2019300"/>
            <a:chOff x="1450975" y="1409700"/>
            <a:chExt cx="1316037" cy="2019300"/>
          </a:xfrm>
          <a:solidFill>
            <a:srgbClr val="1D6269"/>
          </a:solidFill>
        </p:grpSpPr>
        <p:sp>
          <p:nvSpPr>
            <p:cNvPr id="27" name="圆角矩形 26"/>
            <p:cNvSpPr/>
            <p:nvPr/>
          </p:nvSpPr>
          <p:spPr>
            <a:xfrm>
              <a:off x="1450975" y="1409700"/>
              <a:ext cx="1316037" cy="2019300"/>
            </a:xfrm>
            <a:prstGeom prst="roundRect">
              <a:avLst>
                <a:gd name="adj" fmla="val 0"/>
              </a:avLst>
            </a:prstGeom>
            <a:grpFill/>
            <a:ln w="28575">
              <a:solidFill>
                <a:srgbClr val="A1D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450975" y="2217218"/>
              <a:ext cx="133350" cy="404265"/>
            </a:xfrm>
            <a:prstGeom prst="rect">
              <a:avLst/>
            </a:prstGeom>
            <a:grpFill/>
            <a:ln>
              <a:solidFill>
                <a:srgbClr val="A1D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633662" y="2217218"/>
              <a:ext cx="133350" cy="404265"/>
            </a:xfrm>
            <a:prstGeom prst="rect">
              <a:avLst/>
            </a:prstGeom>
            <a:grpFill/>
            <a:ln>
              <a:solidFill>
                <a:srgbClr val="A1D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连接符 29"/>
            <p:cNvCxnSpPr>
              <a:stCxn id="28" idx="3"/>
              <a:endCxn id="29" idx="1"/>
            </p:cNvCxnSpPr>
            <p:nvPr/>
          </p:nvCxnSpPr>
          <p:spPr>
            <a:xfrm>
              <a:off x="1584325" y="2419351"/>
              <a:ext cx="1049337" cy="0"/>
            </a:xfrm>
            <a:prstGeom prst="line">
              <a:avLst/>
            </a:prstGeom>
            <a:grpFill/>
            <a:ln>
              <a:solidFill>
                <a:srgbClr val="A1DDE3"/>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1646367" y="1488326"/>
              <a:ext cx="925253" cy="1862048"/>
            </a:xfrm>
            <a:prstGeom prst="rect">
              <a:avLst/>
            </a:prstGeom>
            <a:grpFill/>
          </p:spPr>
          <p:txBody>
            <a:bodyPr wrap="none" rtlCol="0">
              <a:spAutoFit/>
            </a:bodyPr>
            <a:lstStyle/>
            <a:p>
              <a:pPr algn="ctr"/>
              <a:r>
                <a:rPr lang="en-US" altLang="zh-CN" sz="11500" dirty="0" smtClean="0">
                  <a:solidFill>
                    <a:srgbClr val="C8ECF0"/>
                  </a:solidFill>
                  <a:latin typeface="Impact" panose="020B0806030902050204" pitchFamily="34" charset="0"/>
                </a:rPr>
                <a:t>2</a:t>
              </a:r>
              <a:endParaRPr lang="zh-CN" altLang="en-US" sz="11500" dirty="0">
                <a:solidFill>
                  <a:srgbClr val="C8ECF0"/>
                </a:solidFill>
                <a:latin typeface="Impact" panose="020B0806030902050204" pitchFamily="34" charset="0"/>
              </a:endParaRPr>
            </a:p>
          </p:txBody>
        </p:sp>
      </p:grpSp>
      <p:grpSp>
        <p:nvGrpSpPr>
          <p:cNvPr id="32" name="组合 31"/>
          <p:cNvGrpSpPr/>
          <p:nvPr/>
        </p:nvGrpSpPr>
        <p:grpSpPr>
          <a:xfrm>
            <a:off x="4735480" y="3774123"/>
            <a:ext cx="4055110" cy="1840230"/>
            <a:chOff x="2898173" y="1777489"/>
            <a:chExt cx="4055110" cy="1840230"/>
          </a:xfrm>
        </p:grpSpPr>
        <p:cxnSp>
          <p:nvCxnSpPr>
            <p:cNvPr id="33" name="直接连接符 32"/>
            <p:cNvCxnSpPr/>
            <p:nvPr/>
          </p:nvCxnSpPr>
          <p:spPr>
            <a:xfrm>
              <a:off x="2898173" y="2119122"/>
              <a:ext cx="2627914"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2898173" y="1777489"/>
              <a:ext cx="2627630" cy="339725"/>
            </a:xfrm>
            <a:prstGeom prst="rect">
              <a:avLst/>
            </a:prstGeom>
            <a:noFill/>
          </p:spPr>
          <p:txBody>
            <a:bodyPr wrap="square" rtlCol="0">
              <a:spAutoFit/>
            </a:bodyPr>
            <a:lstStyle/>
            <a:p>
              <a:pPr algn="just">
                <a:lnSpc>
                  <a:spcPct val="90000"/>
                </a:lnSpc>
                <a:spcBef>
                  <a:spcPts val="1000"/>
                </a:spcBef>
              </a:pPr>
              <a:r>
                <a:rPr lang="zh-CN" altLang="en-US" b="1" dirty="0">
                  <a:solidFill>
                    <a:srgbClr val="277C85"/>
                  </a:solidFill>
                  <a:latin typeface="Microsoft YaHei" panose="020B0503020204020204" pitchFamily="34" charset="-122"/>
                  <a:ea typeface="Microsoft YaHei" panose="020B0503020204020204" pitchFamily="34" charset="-122"/>
                </a:rPr>
                <a:t>Remote Access</a:t>
              </a:r>
              <a:endParaRPr lang="zh-CN" altLang="en-US" b="1" dirty="0">
                <a:solidFill>
                  <a:srgbClr val="277C85"/>
                </a:solidFill>
                <a:latin typeface="Microsoft YaHei" panose="020B0503020204020204" pitchFamily="34" charset="-122"/>
                <a:ea typeface="Microsoft YaHei" panose="020B0503020204020204" pitchFamily="34" charset="-122"/>
              </a:endParaRPr>
            </a:p>
          </p:txBody>
        </p:sp>
        <p:sp>
          <p:nvSpPr>
            <p:cNvPr id="35" name="文本框 34"/>
            <p:cNvSpPr txBox="1"/>
            <p:nvPr/>
          </p:nvSpPr>
          <p:spPr>
            <a:xfrm>
              <a:off x="2898173" y="2128644"/>
              <a:ext cx="4055110" cy="1489075"/>
            </a:xfrm>
            <a:prstGeom prst="rect">
              <a:avLst/>
            </a:prstGeom>
            <a:noFill/>
          </p:spPr>
          <p:txBody>
            <a:bodyPr wrap="square" rtlCol="0">
              <a:spAutoFit/>
            </a:bodyPr>
            <a:lstStyle/>
            <a:p>
              <a:pPr algn="l">
                <a:lnSpc>
                  <a:spcPct val="130000"/>
                </a:lnSpc>
              </a:pPr>
              <a:r>
                <a:rPr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rPr>
                <a:t>For businesses, remote branches, and home offices who need to access the same set of data from multiple locations at once using protocols such as CIFS/SMB, FTP, NFS, AFP over TCP/IP, SFTP (SSH File Transfer) / SCP.</a:t>
              </a:r>
              <a:endParaRPr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grpSp>
        <p:nvGrpSpPr>
          <p:cNvPr id="36" name="组合 35"/>
          <p:cNvGrpSpPr/>
          <p:nvPr/>
        </p:nvGrpSpPr>
        <p:grpSpPr>
          <a:xfrm>
            <a:off x="3288282" y="3726374"/>
            <a:ext cx="1316037" cy="2019300"/>
            <a:chOff x="1450975" y="1409700"/>
            <a:chExt cx="1316037" cy="2019300"/>
          </a:xfrm>
          <a:solidFill>
            <a:srgbClr val="1D6269"/>
          </a:solidFill>
        </p:grpSpPr>
        <p:sp>
          <p:nvSpPr>
            <p:cNvPr id="37" name="圆角矩形 36"/>
            <p:cNvSpPr/>
            <p:nvPr/>
          </p:nvSpPr>
          <p:spPr>
            <a:xfrm>
              <a:off x="1450975" y="1409700"/>
              <a:ext cx="1316037" cy="2019300"/>
            </a:xfrm>
            <a:prstGeom prst="roundRect">
              <a:avLst>
                <a:gd name="adj" fmla="val 0"/>
              </a:avLst>
            </a:prstGeom>
            <a:grpFill/>
            <a:ln w="28575">
              <a:solidFill>
                <a:srgbClr val="A1D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1450975" y="2217218"/>
              <a:ext cx="133350" cy="404265"/>
            </a:xfrm>
            <a:prstGeom prst="rect">
              <a:avLst/>
            </a:prstGeom>
            <a:grpFill/>
            <a:ln>
              <a:solidFill>
                <a:srgbClr val="A1D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2633662" y="2217218"/>
              <a:ext cx="133350" cy="404265"/>
            </a:xfrm>
            <a:prstGeom prst="rect">
              <a:avLst/>
            </a:prstGeom>
            <a:grpFill/>
            <a:ln>
              <a:solidFill>
                <a:srgbClr val="A1D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a:stCxn id="38" idx="3"/>
              <a:endCxn id="39" idx="1"/>
            </p:cNvCxnSpPr>
            <p:nvPr/>
          </p:nvCxnSpPr>
          <p:spPr>
            <a:xfrm>
              <a:off x="1584325" y="2419351"/>
              <a:ext cx="1049337" cy="0"/>
            </a:xfrm>
            <a:prstGeom prst="line">
              <a:avLst/>
            </a:prstGeom>
            <a:grpFill/>
            <a:ln>
              <a:solidFill>
                <a:srgbClr val="A1DDE3"/>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625528" y="1488326"/>
              <a:ext cx="966932" cy="1862048"/>
            </a:xfrm>
            <a:prstGeom prst="rect">
              <a:avLst/>
            </a:prstGeom>
            <a:grpFill/>
          </p:spPr>
          <p:txBody>
            <a:bodyPr wrap="none" rtlCol="0">
              <a:spAutoFit/>
            </a:bodyPr>
            <a:lstStyle/>
            <a:p>
              <a:pPr algn="ctr"/>
              <a:r>
                <a:rPr lang="en-US" altLang="zh-CN" sz="11500" dirty="0" smtClean="0">
                  <a:solidFill>
                    <a:srgbClr val="C8ECF0"/>
                  </a:solidFill>
                  <a:latin typeface="Impact" panose="020B0806030902050204" pitchFamily="34" charset="0"/>
                </a:rPr>
                <a:t>3</a:t>
              </a:r>
              <a:endParaRPr lang="zh-CN" altLang="en-US" sz="11500" dirty="0">
                <a:solidFill>
                  <a:srgbClr val="C8ECF0"/>
                </a:solidFill>
                <a:latin typeface="Impact" panose="020B080603090205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1+#ppt_w/2"/>
                                          </p:val>
                                        </p:tav>
                                        <p:tav tm="100000">
                                          <p:val>
                                            <p:strVal val="#ppt_x"/>
                                          </p:val>
                                        </p:tav>
                                      </p:tavLst>
                                    </p:anim>
                                    <p:anim calcmode="lin" valueType="num">
                                      <p:cBhvr additive="base">
                                        <p:cTn id="16" dur="500" fill="hold"/>
                                        <p:tgtEl>
                                          <p:spTgt spid="26"/>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75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1+#ppt_w/2"/>
                                          </p:val>
                                        </p:tav>
                                        <p:tav tm="100000">
                                          <p:val>
                                            <p:strVal val="#ppt_x"/>
                                          </p:val>
                                        </p:tav>
                                      </p:tavLst>
                                    </p:anim>
                                    <p:anim calcmode="lin" valueType="num">
                                      <p:cBhvr additive="base">
                                        <p:cTn id="20" dur="500" fill="hold"/>
                                        <p:tgtEl>
                                          <p:spTgt spid="22"/>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2" fill="hold" nodeType="afterEffect">
                                  <p:stCondLst>
                                    <p:cond delay="0"/>
                                  </p:stCondLst>
                                  <p:childTnLst>
                                    <p:set>
                                      <p:cBhvr>
                                        <p:cTn id="23" dur="1" fill="hold">
                                          <p:stCondLst>
                                            <p:cond delay="0"/>
                                          </p:stCondLst>
                                        </p:cTn>
                                        <p:tgtEl>
                                          <p:spTgt spid="36"/>
                                        </p:tgtEl>
                                        <p:attrNameLst>
                                          <p:attrName>style.visibility</p:attrName>
                                        </p:attrNameLst>
                                      </p:cBhvr>
                                      <p:to>
                                        <p:strVal val="visible"/>
                                      </p:to>
                                    </p:set>
                                    <p:anim calcmode="lin" valueType="num">
                                      <p:cBhvr additive="base">
                                        <p:cTn id="24" dur="500" fill="hold"/>
                                        <p:tgtEl>
                                          <p:spTgt spid="36"/>
                                        </p:tgtEl>
                                        <p:attrNameLst>
                                          <p:attrName>ppt_x</p:attrName>
                                        </p:attrNameLst>
                                      </p:cBhvr>
                                      <p:tavLst>
                                        <p:tav tm="0">
                                          <p:val>
                                            <p:strVal val="1+#ppt_w/2"/>
                                          </p:val>
                                        </p:tav>
                                        <p:tav tm="100000">
                                          <p:val>
                                            <p:strVal val="#ppt_x"/>
                                          </p:val>
                                        </p:tav>
                                      </p:tavLst>
                                    </p:anim>
                                    <p:anim calcmode="lin" valueType="num">
                                      <p:cBhvr additive="base">
                                        <p:cTn id="25" dur="500" fill="hold"/>
                                        <p:tgtEl>
                                          <p:spTgt spid="36"/>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250"/>
                                  </p:stCondLst>
                                  <p:childTnLst>
                                    <p:set>
                                      <p:cBhvr>
                                        <p:cTn id="27" dur="1" fill="hold">
                                          <p:stCondLst>
                                            <p:cond delay="0"/>
                                          </p:stCondLst>
                                        </p:cTn>
                                        <p:tgtEl>
                                          <p:spTgt spid="32"/>
                                        </p:tgtEl>
                                        <p:attrNameLst>
                                          <p:attrName>style.visibility</p:attrName>
                                        </p:attrNameLst>
                                      </p:cBhvr>
                                      <p:to>
                                        <p:strVal val="visible"/>
                                      </p:to>
                                    </p:set>
                                    <p:anim calcmode="lin" valueType="num">
                                      <p:cBhvr additive="base">
                                        <p:cTn id="28" dur="500" fill="hold"/>
                                        <p:tgtEl>
                                          <p:spTgt spid="32"/>
                                        </p:tgtEl>
                                        <p:attrNameLst>
                                          <p:attrName>ppt_x</p:attrName>
                                        </p:attrNameLst>
                                      </p:cBhvr>
                                      <p:tavLst>
                                        <p:tav tm="0">
                                          <p:val>
                                            <p:strVal val="1+#ppt_w/2"/>
                                          </p:val>
                                        </p:tav>
                                        <p:tav tm="100000">
                                          <p:val>
                                            <p:strVal val="#ppt_x"/>
                                          </p:val>
                                        </p:tav>
                                      </p:tavLst>
                                    </p:anim>
                                    <p:anim calcmode="lin" valueType="num">
                                      <p:cBhvr additive="base">
                                        <p:cTn id="29"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20395" y="894715"/>
            <a:ext cx="10515600" cy="3997325"/>
          </a:xfrm>
        </p:spPr>
        <p:txBody>
          <a:bodyPr/>
          <a:p>
            <a:pPr algn="l">
              <a:lnSpc>
                <a:spcPct val="150000"/>
              </a:lnSpc>
            </a:pPr>
            <a:r>
              <a:rPr lang="en-US" sz="2400" b="0">
                <a:latin typeface="Times New Roman Regular" panose="02020603050405020304" charset="0"/>
                <a:cs typeface="Times New Roman Regular" panose="02020603050405020304" charset="0"/>
              </a:rPr>
              <a:t>The primary difference between the three is how the storage is made accessible to the server. Both NAS and SAN use the network to create pools of storage whereas DAS connects directly to the server.</a:t>
            </a:r>
            <a:br>
              <a:rPr lang="en-US" sz="2400" b="0">
                <a:latin typeface="Times New Roman Regular" panose="02020603050405020304" charset="0"/>
                <a:cs typeface="Times New Roman Regular" panose="02020603050405020304" charset="0"/>
              </a:rPr>
            </a:br>
            <a:r>
              <a:rPr lang="en-US" sz="2400" b="0">
                <a:latin typeface="Times New Roman Regular" panose="02020603050405020304" charset="0"/>
                <a:cs typeface="Times New Roman Regular" panose="02020603050405020304" charset="0"/>
              </a:rPr>
              <a:t>Network-attached storage provides access to multiple devices and user groups using the local network. NAS devices can scale up to increase storage capacity and scale out to increase both performance and storage capacity.</a:t>
            </a:r>
            <a:br>
              <a:rPr lang="en-US" sz="2400" b="0">
                <a:latin typeface="Times New Roman Regular" panose="02020603050405020304" charset="0"/>
                <a:cs typeface="Times New Roman Regular" panose="02020603050405020304" charset="0"/>
              </a:rPr>
            </a:br>
            <a:endParaRPr lang="en-US" sz="2400" b="0">
              <a:latin typeface="Times New Roman Regular" panose="02020603050405020304" charset="0"/>
              <a:cs typeface="Times New Roman Regular" panose="02020603050405020304" charset="0"/>
            </a:endParaRPr>
          </a:p>
        </p:txBody>
      </p:sp>
      <p:grpSp>
        <p:nvGrpSpPr>
          <p:cNvPr id="4" name="组合 3" hidden="1"/>
          <p:cNvGrpSpPr/>
          <p:nvPr/>
        </p:nvGrpSpPr>
        <p:grpSpPr>
          <a:xfrm>
            <a:off x="3394780" y="1714500"/>
            <a:ext cx="2576281" cy="1313894"/>
            <a:chOff x="3394780" y="1714500"/>
            <a:chExt cx="2576281" cy="1313894"/>
          </a:xfrm>
        </p:grpSpPr>
        <p:grpSp>
          <p:nvGrpSpPr>
            <p:cNvPr id="20" name="组合 19"/>
            <p:cNvGrpSpPr/>
            <p:nvPr/>
          </p:nvGrpSpPr>
          <p:grpSpPr>
            <a:xfrm>
              <a:off x="3394780" y="1714500"/>
              <a:ext cx="2576281" cy="1313894"/>
              <a:chOff x="1019175" y="1714500"/>
              <a:chExt cx="2576281" cy="1313894"/>
            </a:xfrm>
          </p:grpSpPr>
          <p:sp>
            <p:nvSpPr>
              <p:cNvPr id="21" name="右箭头 20"/>
              <p:cNvSpPr/>
              <p:nvPr/>
            </p:nvSpPr>
            <p:spPr>
              <a:xfrm>
                <a:off x="1590213" y="1714500"/>
                <a:ext cx="2005243" cy="1313894"/>
              </a:xfrm>
              <a:prstGeom prst="rightArrow">
                <a:avLst>
                  <a:gd name="adj1" fmla="val 71082"/>
                  <a:gd name="adj2" fmla="val 73480"/>
                </a:avLst>
              </a:prstGeom>
              <a:solidFill>
                <a:schemeClr val="bg1"/>
              </a:solidFill>
              <a:ln>
                <a:solidFill>
                  <a:srgbClr val="42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019175" y="1817817"/>
                <a:ext cx="1085850" cy="1107260"/>
              </a:xfrm>
              <a:prstGeom prst="ellipse">
                <a:avLst/>
              </a:prstGeom>
              <a:solidFill>
                <a:srgbClr val="42BAC8"/>
              </a:solidFill>
              <a:ln>
                <a:solidFill>
                  <a:srgbClr val="42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5" name="图片 34"/>
            <p:cNvPicPr>
              <a:picLocks noChangeAspect="1"/>
            </p:cNvPicPr>
            <p:nvPr/>
          </p:nvPicPr>
          <p:blipFill rotWithShape="1">
            <a:blip r:embed="rId1">
              <a:biLevel thresh="25000"/>
            </a:blip>
            <a:srcRect l="11517" t="9697" r="12158" b="12022"/>
            <a:stretch>
              <a:fillRect/>
            </a:stretch>
          </p:blipFill>
          <p:spPr>
            <a:xfrm rot="2700000">
              <a:off x="3483982" y="2092543"/>
              <a:ext cx="858053" cy="641950"/>
            </a:xfrm>
            <a:prstGeom prst="rect">
              <a:avLst/>
            </a:prstGeom>
          </p:spPr>
        </p:pic>
      </p:grpSp>
      <p:grpSp>
        <p:nvGrpSpPr>
          <p:cNvPr id="5" name="组合 4" hidden="1"/>
          <p:cNvGrpSpPr/>
          <p:nvPr/>
        </p:nvGrpSpPr>
        <p:grpSpPr>
          <a:xfrm>
            <a:off x="6232031" y="1714500"/>
            <a:ext cx="2576281" cy="1313894"/>
            <a:chOff x="6232031" y="1714500"/>
            <a:chExt cx="2576281" cy="1313894"/>
          </a:xfrm>
        </p:grpSpPr>
        <p:grpSp>
          <p:nvGrpSpPr>
            <p:cNvPr id="23" name="组合 22"/>
            <p:cNvGrpSpPr/>
            <p:nvPr/>
          </p:nvGrpSpPr>
          <p:grpSpPr>
            <a:xfrm>
              <a:off x="6232031" y="1714500"/>
              <a:ext cx="2576281" cy="1313894"/>
              <a:chOff x="1019175" y="1714500"/>
              <a:chExt cx="2576281" cy="1313894"/>
            </a:xfrm>
          </p:grpSpPr>
          <p:sp>
            <p:nvSpPr>
              <p:cNvPr id="24" name="右箭头 23"/>
              <p:cNvSpPr/>
              <p:nvPr/>
            </p:nvSpPr>
            <p:spPr>
              <a:xfrm>
                <a:off x="1590213" y="1714500"/>
                <a:ext cx="2005243" cy="1313894"/>
              </a:xfrm>
              <a:prstGeom prst="rightArrow">
                <a:avLst>
                  <a:gd name="adj1" fmla="val 71082"/>
                  <a:gd name="adj2" fmla="val 73480"/>
                </a:avLst>
              </a:prstGeom>
              <a:solidFill>
                <a:schemeClr val="bg1"/>
              </a:solidFill>
              <a:ln>
                <a:solidFill>
                  <a:srgbClr val="42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1019175" y="1817817"/>
                <a:ext cx="1085850" cy="1107260"/>
              </a:xfrm>
              <a:prstGeom prst="ellipse">
                <a:avLst/>
              </a:prstGeom>
              <a:solidFill>
                <a:srgbClr val="42BAC8"/>
              </a:solidFill>
              <a:ln>
                <a:solidFill>
                  <a:srgbClr val="42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6" name="图片 35"/>
            <p:cNvPicPr>
              <a:picLocks noChangeAspect="1"/>
            </p:cNvPicPr>
            <p:nvPr/>
          </p:nvPicPr>
          <p:blipFill rotWithShape="1">
            <a:blip r:embed="rId2">
              <a:biLevel thresh="25000"/>
            </a:blip>
            <a:srcRect l="16617" t="8459" r="12734" b="13596"/>
            <a:stretch>
              <a:fillRect/>
            </a:stretch>
          </p:blipFill>
          <p:spPr>
            <a:xfrm>
              <a:off x="6375749" y="1992787"/>
              <a:ext cx="798415" cy="757320"/>
            </a:xfrm>
            <a:prstGeom prst="rect">
              <a:avLst/>
            </a:prstGeom>
          </p:spPr>
        </p:pic>
      </p:grpSp>
      <p:grpSp>
        <p:nvGrpSpPr>
          <p:cNvPr id="6" name="组合 5" hidden="1"/>
          <p:cNvGrpSpPr/>
          <p:nvPr/>
        </p:nvGrpSpPr>
        <p:grpSpPr>
          <a:xfrm>
            <a:off x="9069281" y="1714500"/>
            <a:ext cx="2576281" cy="1313894"/>
            <a:chOff x="9069281" y="1714500"/>
            <a:chExt cx="2576281" cy="1313894"/>
          </a:xfrm>
        </p:grpSpPr>
        <p:grpSp>
          <p:nvGrpSpPr>
            <p:cNvPr id="26" name="组合 25"/>
            <p:cNvGrpSpPr/>
            <p:nvPr/>
          </p:nvGrpSpPr>
          <p:grpSpPr>
            <a:xfrm>
              <a:off x="9069281" y="1714500"/>
              <a:ext cx="2576281" cy="1313894"/>
              <a:chOff x="1019175" y="1714500"/>
              <a:chExt cx="2576281" cy="1313894"/>
            </a:xfrm>
          </p:grpSpPr>
          <p:sp>
            <p:nvSpPr>
              <p:cNvPr id="27" name="右箭头 26"/>
              <p:cNvSpPr/>
              <p:nvPr/>
            </p:nvSpPr>
            <p:spPr>
              <a:xfrm>
                <a:off x="1590213" y="1714500"/>
                <a:ext cx="2005243" cy="1313894"/>
              </a:xfrm>
              <a:prstGeom prst="rightArrow">
                <a:avLst>
                  <a:gd name="adj1" fmla="val 71082"/>
                  <a:gd name="adj2" fmla="val 73480"/>
                </a:avLst>
              </a:prstGeom>
              <a:solidFill>
                <a:schemeClr val="bg1"/>
              </a:solidFill>
              <a:ln>
                <a:solidFill>
                  <a:srgbClr val="42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019175" y="1817817"/>
                <a:ext cx="1085850" cy="1107260"/>
              </a:xfrm>
              <a:prstGeom prst="ellipse">
                <a:avLst/>
              </a:prstGeom>
              <a:solidFill>
                <a:srgbClr val="42BAC8"/>
              </a:solidFill>
              <a:ln>
                <a:solidFill>
                  <a:srgbClr val="42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7" name="图片 36"/>
            <p:cNvPicPr>
              <a:picLocks noChangeAspect="1"/>
            </p:cNvPicPr>
            <p:nvPr/>
          </p:nvPicPr>
          <p:blipFill rotWithShape="1">
            <a:blip r:embed="rId3">
              <a:biLevel thresh="25000"/>
            </a:blip>
            <a:srcRect l="17696" t="10953" r="23620" b="13414"/>
            <a:stretch>
              <a:fillRect/>
            </a:stretch>
          </p:blipFill>
          <p:spPr>
            <a:xfrm>
              <a:off x="9322782" y="2065381"/>
              <a:ext cx="600000" cy="643049"/>
            </a:xfrm>
            <a:prstGeom prst="rect">
              <a:avLst/>
            </a:prstGeom>
          </p:spPr>
        </p:pic>
      </p:grpSp>
      <p:sp>
        <p:nvSpPr>
          <p:cNvPr id="51" name="文本框 50"/>
          <p:cNvSpPr txBox="1"/>
          <p:nvPr/>
        </p:nvSpPr>
        <p:spPr>
          <a:xfrm>
            <a:off x="238125" y="249555"/>
            <a:ext cx="10739755" cy="645160"/>
          </a:xfrm>
          <a:prstGeom prst="rect">
            <a:avLst/>
          </a:prstGeom>
          <a:noFill/>
        </p:spPr>
        <p:txBody>
          <a:bodyPr wrap="square" rtlCol="0">
            <a:spAutoFit/>
          </a:bodyPr>
          <a:lstStyle/>
          <a:p>
            <a:pPr>
              <a:lnSpc>
                <a:spcPct val="90000"/>
              </a:lnSpc>
              <a:spcBef>
                <a:spcPct val="0"/>
              </a:spcBef>
            </a:pPr>
            <a:r>
              <a:rPr lang="zh-CN" altLang="en-US" sz="4000"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rPr>
              <a:t>SAN vs NAS vs DAS – What’s the Difference?</a:t>
            </a:r>
            <a:endParaRPr lang="zh-CN" altLang="en-US" sz="4000"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56590" y="1038860"/>
            <a:ext cx="10515600" cy="3452495"/>
          </a:xfrm>
        </p:spPr>
        <p:txBody>
          <a:bodyPr/>
          <a:p>
            <a:pPr algn="l">
              <a:lnSpc>
                <a:spcPct val="150000"/>
              </a:lnSpc>
            </a:pPr>
            <a:r>
              <a:rPr lang="en-US" sz="2400" b="0">
                <a:latin typeface="Times New Roman Regular" panose="02020603050405020304" charset="0"/>
                <a:cs typeface="Times New Roman Regular" panose="02020603050405020304" charset="0"/>
              </a:rPr>
              <a:t>A SAN stores data in a block-level format and uses multiple storage appliances to create a consolidated shared pool of storage which is accessible to servers and user groups using iSCSI and/or Fibre Channel protocols. Built for high-performance computing workloads, SAN is often used as dedicated storage for professional and enterprise environments.</a:t>
            </a:r>
            <a:br>
              <a:rPr lang="en-US" sz="2400" b="0">
                <a:latin typeface="Times New Roman Regular" panose="02020603050405020304" charset="0"/>
                <a:cs typeface="Times New Roman Regular" panose="02020603050405020304" charset="0"/>
              </a:rPr>
            </a:br>
            <a:endParaRPr lang="en-US" sz="2400" b="0">
              <a:latin typeface="Times New Roman Regular" panose="02020603050405020304" charset="0"/>
              <a:cs typeface="Times New Roman Regular" panose="02020603050405020304" charset="0"/>
            </a:endParaRPr>
          </a:p>
        </p:txBody>
      </p:sp>
      <p:grpSp>
        <p:nvGrpSpPr>
          <p:cNvPr id="4" name="组合 3" hidden="1"/>
          <p:cNvGrpSpPr/>
          <p:nvPr/>
        </p:nvGrpSpPr>
        <p:grpSpPr>
          <a:xfrm>
            <a:off x="3394780" y="1714500"/>
            <a:ext cx="2576281" cy="1313894"/>
            <a:chOff x="3394780" y="1714500"/>
            <a:chExt cx="2576281" cy="1313894"/>
          </a:xfrm>
        </p:grpSpPr>
        <p:grpSp>
          <p:nvGrpSpPr>
            <p:cNvPr id="20" name="组合 19"/>
            <p:cNvGrpSpPr/>
            <p:nvPr/>
          </p:nvGrpSpPr>
          <p:grpSpPr>
            <a:xfrm>
              <a:off x="3394780" y="1714500"/>
              <a:ext cx="2576281" cy="1313894"/>
              <a:chOff x="1019175" y="1714500"/>
              <a:chExt cx="2576281" cy="1313894"/>
            </a:xfrm>
          </p:grpSpPr>
          <p:sp>
            <p:nvSpPr>
              <p:cNvPr id="21" name="右箭头 20"/>
              <p:cNvSpPr/>
              <p:nvPr/>
            </p:nvSpPr>
            <p:spPr>
              <a:xfrm>
                <a:off x="1590213" y="1714500"/>
                <a:ext cx="2005243" cy="1313894"/>
              </a:xfrm>
              <a:prstGeom prst="rightArrow">
                <a:avLst>
                  <a:gd name="adj1" fmla="val 71082"/>
                  <a:gd name="adj2" fmla="val 73480"/>
                </a:avLst>
              </a:prstGeom>
              <a:solidFill>
                <a:schemeClr val="bg1"/>
              </a:solidFill>
              <a:ln>
                <a:solidFill>
                  <a:srgbClr val="42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019175" y="1817817"/>
                <a:ext cx="1085850" cy="1107260"/>
              </a:xfrm>
              <a:prstGeom prst="ellipse">
                <a:avLst/>
              </a:prstGeom>
              <a:solidFill>
                <a:srgbClr val="42BAC8"/>
              </a:solidFill>
              <a:ln>
                <a:solidFill>
                  <a:srgbClr val="42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5" name="图片 34"/>
            <p:cNvPicPr>
              <a:picLocks noChangeAspect="1"/>
            </p:cNvPicPr>
            <p:nvPr/>
          </p:nvPicPr>
          <p:blipFill rotWithShape="1">
            <a:blip r:embed="rId1">
              <a:biLevel thresh="25000"/>
            </a:blip>
            <a:srcRect l="11517" t="9697" r="12158" b="12022"/>
            <a:stretch>
              <a:fillRect/>
            </a:stretch>
          </p:blipFill>
          <p:spPr>
            <a:xfrm rot="2700000">
              <a:off x="3483982" y="2092543"/>
              <a:ext cx="858053" cy="641950"/>
            </a:xfrm>
            <a:prstGeom prst="rect">
              <a:avLst/>
            </a:prstGeom>
          </p:spPr>
        </p:pic>
      </p:grpSp>
      <p:grpSp>
        <p:nvGrpSpPr>
          <p:cNvPr id="5" name="组合 4" hidden="1"/>
          <p:cNvGrpSpPr/>
          <p:nvPr/>
        </p:nvGrpSpPr>
        <p:grpSpPr>
          <a:xfrm>
            <a:off x="6232031" y="1714500"/>
            <a:ext cx="2576281" cy="1313894"/>
            <a:chOff x="6232031" y="1714500"/>
            <a:chExt cx="2576281" cy="1313894"/>
          </a:xfrm>
        </p:grpSpPr>
        <p:grpSp>
          <p:nvGrpSpPr>
            <p:cNvPr id="23" name="组合 22"/>
            <p:cNvGrpSpPr/>
            <p:nvPr/>
          </p:nvGrpSpPr>
          <p:grpSpPr>
            <a:xfrm>
              <a:off x="6232031" y="1714500"/>
              <a:ext cx="2576281" cy="1313894"/>
              <a:chOff x="1019175" y="1714500"/>
              <a:chExt cx="2576281" cy="1313894"/>
            </a:xfrm>
          </p:grpSpPr>
          <p:sp>
            <p:nvSpPr>
              <p:cNvPr id="24" name="右箭头 23"/>
              <p:cNvSpPr/>
              <p:nvPr/>
            </p:nvSpPr>
            <p:spPr>
              <a:xfrm>
                <a:off x="1590213" y="1714500"/>
                <a:ext cx="2005243" cy="1313894"/>
              </a:xfrm>
              <a:prstGeom prst="rightArrow">
                <a:avLst>
                  <a:gd name="adj1" fmla="val 71082"/>
                  <a:gd name="adj2" fmla="val 73480"/>
                </a:avLst>
              </a:prstGeom>
              <a:solidFill>
                <a:schemeClr val="bg1"/>
              </a:solidFill>
              <a:ln>
                <a:solidFill>
                  <a:srgbClr val="42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1019175" y="1817817"/>
                <a:ext cx="1085850" cy="1107260"/>
              </a:xfrm>
              <a:prstGeom prst="ellipse">
                <a:avLst/>
              </a:prstGeom>
              <a:solidFill>
                <a:srgbClr val="42BAC8"/>
              </a:solidFill>
              <a:ln>
                <a:solidFill>
                  <a:srgbClr val="42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6" name="图片 35"/>
            <p:cNvPicPr>
              <a:picLocks noChangeAspect="1"/>
            </p:cNvPicPr>
            <p:nvPr/>
          </p:nvPicPr>
          <p:blipFill rotWithShape="1">
            <a:blip r:embed="rId2">
              <a:biLevel thresh="25000"/>
            </a:blip>
            <a:srcRect l="16617" t="8459" r="12734" b="13596"/>
            <a:stretch>
              <a:fillRect/>
            </a:stretch>
          </p:blipFill>
          <p:spPr>
            <a:xfrm>
              <a:off x="6375749" y="1992787"/>
              <a:ext cx="798415" cy="757320"/>
            </a:xfrm>
            <a:prstGeom prst="rect">
              <a:avLst/>
            </a:prstGeom>
          </p:spPr>
        </p:pic>
      </p:grpSp>
      <p:grpSp>
        <p:nvGrpSpPr>
          <p:cNvPr id="6" name="组合 5" hidden="1"/>
          <p:cNvGrpSpPr/>
          <p:nvPr/>
        </p:nvGrpSpPr>
        <p:grpSpPr>
          <a:xfrm>
            <a:off x="9069281" y="1714500"/>
            <a:ext cx="2576281" cy="1313894"/>
            <a:chOff x="9069281" y="1714500"/>
            <a:chExt cx="2576281" cy="1313894"/>
          </a:xfrm>
        </p:grpSpPr>
        <p:grpSp>
          <p:nvGrpSpPr>
            <p:cNvPr id="26" name="组合 25"/>
            <p:cNvGrpSpPr/>
            <p:nvPr/>
          </p:nvGrpSpPr>
          <p:grpSpPr>
            <a:xfrm>
              <a:off x="9069281" y="1714500"/>
              <a:ext cx="2576281" cy="1313894"/>
              <a:chOff x="1019175" y="1714500"/>
              <a:chExt cx="2576281" cy="1313894"/>
            </a:xfrm>
          </p:grpSpPr>
          <p:sp>
            <p:nvSpPr>
              <p:cNvPr id="27" name="右箭头 26"/>
              <p:cNvSpPr/>
              <p:nvPr/>
            </p:nvSpPr>
            <p:spPr>
              <a:xfrm>
                <a:off x="1590213" y="1714500"/>
                <a:ext cx="2005243" cy="1313894"/>
              </a:xfrm>
              <a:prstGeom prst="rightArrow">
                <a:avLst>
                  <a:gd name="adj1" fmla="val 71082"/>
                  <a:gd name="adj2" fmla="val 73480"/>
                </a:avLst>
              </a:prstGeom>
              <a:solidFill>
                <a:schemeClr val="bg1"/>
              </a:solidFill>
              <a:ln>
                <a:solidFill>
                  <a:srgbClr val="42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019175" y="1817817"/>
                <a:ext cx="1085850" cy="1107260"/>
              </a:xfrm>
              <a:prstGeom prst="ellipse">
                <a:avLst/>
              </a:prstGeom>
              <a:solidFill>
                <a:srgbClr val="42BAC8"/>
              </a:solidFill>
              <a:ln>
                <a:solidFill>
                  <a:srgbClr val="42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7" name="图片 36"/>
            <p:cNvPicPr>
              <a:picLocks noChangeAspect="1"/>
            </p:cNvPicPr>
            <p:nvPr/>
          </p:nvPicPr>
          <p:blipFill rotWithShape="1">
            <a:blip r:embed="rId3">
              <a:biLevel thresh="25000"/>
            </a:blip>
            <a:srcRect l="17696" t="10953" r="23620" b="13414"/>
            <a:stretch>
              <a:fillRect/>
            </a:stretch>
          </p:blipFill>
          <p:spPr>
            <a:xfrm>
              <a:off x="9322782" y="2065381"/>
              <a:ext cx="600000" cy="643049"/>
            </a:xfrm>
            <a:prstGeom prst="rect">
              <a:avLst/>
            </a:prstGeom>
          </p:spPr>
        </p:pic>
      </p:grpSp>
      <p:sp>
        <p:nvSpPr>
          <p:cNvPr id="51" name="文本框 50"/>
          <p:cNvSpPr txBox="1"/>
          <p:nvPr/>
        </p:nvSpPr>
        <p:spPr>
          <a:xfrm>
            <a:off x="238125" y="249555"/>
            <a:ext cx="10739755" cy="645160"/>
          </a:xfrm>
          <a:prstGeom prst="rect">
            <a:avLst/>
          </a:prstGeom>
          <a:noFill/>
        </p:spPr>
        <p:txBody>
          <a:bodyPr wrap="square" rtlCol="0">
            <a:spAutoFit/>
          </a:bodyPr>
          <a:lstStyle/>
          <a:p>
            <a:pPr>
              <a:lnSpc>
                <a:spcPct val="90000"/>
              </a:lnSpc>
              <a:spcBef>
                <a:spcPct val="0"/>
              </a:spcBef>
            </a:pPr>
            <a:r>
              <a:rPr lang="zh-CN" altLang="en-US" sz="4000"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rPr>
              <a:t>SAN vs NAS vs DAS – What’s the Difference?</a:t>
            </a:r>
            <a:endParaRPr lang="zh-CN" altLang="en-US" sz="4000"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838200" y="1230630"/>
            <a:ext cx="10515600" cy="4396740"/>
          </a:xfrm>
        </p:spPr>
        <p:txBody>
          <a:bodyPr/>
          <a:p>
            <a:pPr algn="l">
              <a:lnSpc>
                <a:spcPct val="150000"/>
              </a:lnSpc>
            </a:pPr>
            <a:r>
              <a:rPr lang="en-US" sz="2400" b="0">
                <a:latin typeface="Times New Roman Regular" panose="02020603050405020304" charset="0"/>
                <a:cs typeface="Times New Roman Regular" panose="02020603050405020304" charset="0"/>
              </a:rPr>
              <a:t>The primary difference between a storage area network and NAS is that the former uses block-level architecture whereas the latter uses file-level. Block storage separates the metadata from the data set, using unique hashes to read/write data. File-level storage, on the other hand, processes the complete data set with its metadata. This is why SAN systems are faster than NAS and more suitable for enterprise-grade workloads.</a:t>
            </a:r>
            <a:br>
              <a:rPr lang="en-US" sz="2400" b="0">
                <a:latin typeface="Times New Roman Regular" panose="02020603050405020304" charset="0"/>
                <a:cs typeface="Times New Roman Regular" panose="02020603050405020304" charset="0"/>
              </a:rPr>
            </a:br>
            <a:r>
              <a:rPr lang="en-US" sz="2400" b="0">
                <a:latin typeface="Times New Roman Regular" panose="02020603050405020304" charset="0"/>
                <a:cs typeface="Times New Roman Regular" panose="02020603050405020304" charset="0"/>
              </a:rPr>
              <a:t>While DAS costs less and is relatively fast, storing data in DAS creates data islands that are difficult to manage, inefficient, and prone to human error.</a:t>
            </a:r>
            <a:endParaRPr lang="en-US" sz="2400" b="0">
              <a:latin typeface="Times New Roman Regular" panose="02020603050405020304" charset="0"/>
              <a:cs typeface="Times New Roman Regular" panose="02020603050405020304" charset="0"/>
            </a:endParaRPr>
          </a:p>
        </p:txBody>
      </p:sp>
      <p:grpSp>
        <p:nvGrpSpPr>
          <p:cNvPr id="4" name="组合 3" hidden="1"/>
          <p:cNvGrpSpPr/>
          <p:nvPr/>
        </p:nvGrpSpPr>
        <p:grpSpPr>
          <a:xfrm>
            <a:off x="3394780" y="1714500"/>
            <a:ext cx="2576281" cy="1313894"/>
            <a:chOff x="3394780" y="1714500"/>
            <a:chExt cx="2576281" cy="1313894"/>
          </a:xfrm>
        </p:grpSpPr>
        <p:grpSp>
          <p:nvGrpSpPr>
            <p:cNvPr id="20" name="组合 19"/>
            <p:cNvGrpSpPr/>
            <p:nvPr/>
          </p:nvGrpSpPr>
          <p:grpSpPr>
            <a:xfrm>
              <a:off x="3394780" y="1714500"/>
              <a:ext cx="2576281" cy="1313894"/>
              <a:chOff x="1019175" y="1714500"/>
              <a:chExt cx="2576281" cy="1313894"/>
            </a:xfrm>
          </p:grpSpPr>
          <p:sp>
            <p:nvSpPr>
              <p:cNvPr id="21" name="右箭头 20"/>
              <p:cNvSpPr/>
              <p:nvPr/>
            </p:nvSpPr>
            <p:spPr>
              <a:xfrm>
                <a:off x="1590213" y="1714500"/>
                <a:ext cx="2005243" cy="1313894"/>
              </a:xfrm>
              <a:prstGeom prst="rightArrow">
                <a:avLst>
                  <a:gd name="adj1" fmla="val 71082"/>
                  <a:gd name="adj2" fmla="val 73480"/>
                </a:avLst>
              </a:prstGeom>
              <a:solidFill>
                <a:schemeClr val="bg1"/>
              </a:solidFill>
              <a:ln>
                <a:solidFill>
                  <a:srgbClr val="42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019175" y="1817817"/>
                <a:ext cx="1085850" cy="1107260"/>
              </a:xfrm>
              <a:prstGeom prst="ellipse">
                <a:avLst/>
              </a:prstGeom>
              <a:solidFill>
                <a:srgbClr val="42BAC8"/>
              </a:solidFill>
              <a:ln>
                <a:solidFill>
                  <a:srgbClr val="42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5" name="图片 34"/>
            <p:cNvPicPr>
              <a:picLocks noChangeAspect="1"/>
            </p:cNvPicPr>
            <p:nvPr/>
          </p:nvPicPr>
          <p:blipFill rotWithShape="1">
            <a:blip r:embed="rId1">
              <a:biLevel thresh="25000"/>
            </a:blip>
            <a:srcRect l="11517" t="9697" r="12158" b="12022"/>
            <a:stretch>
              <a:fillRect/>
            </a:stretch>
          </p:blipFill>
          <p:spPr>
            <a:xfrm rot="2700000">
              <a:off x="3483982" y="2092543"/>
              <a:ext cx="858053" cy="641950"/>
            </a:xfrm>
            <a:prstGeom prst="rect">
              <a:avLst/>
            </a:prstGeom>
          </p:spPr>
        </p:pic>
      </p:grpSp>
      <p:grpSp>
        <p:nvGrpSpPr>
          <p:cNvPr id="5" name="组合 4" hidden="1"/>
          <p:cNvGrpSpPr/>
          <p:nvPr/>
        </p:nvGrpSpPr>
        <p:grpSpPr>
          <a:xfrm>
            <a:off x="6232031" y="1714500"/>
            <a:ext cx="2576281" cy="1313894"/>
            <a:chOff x="6232031" y="1714500"/>
            <a:chExt cx="2576281" cy="1313894"/>
          </a:xfrm>
        </p:grpSpPr>
        <p:grpSp>
          <p:nvGrpSpPr>
            <p:cNvPr id="23" name="组合 22"/>
            <p:cNvGrpSpPr/>
            <p:nvPr/>
          </p:nvGrpSpPr>
          <p:grpSpPr>
            <a:xfrm>
              <a:off x="6232031" y="1714500"/>
              <a:ext cx="2576281" cy="1313894"/>
              <a:chOff x="1019175" y="1714500"/>
              <a:chExt cx="2576281" cy="1313894"/>
            </a:xfrm>
          </p:grpSpPr>
          <p:sp>
            <p:nvSpPr>
              <p:cNvPr id="24" name="右箭头 23"/>
              <p:cNvSpPr/>
              <p:nvPr/>
            </p:nvSpPr>
            <p:spPr>
              <a:xfrm>
                <a:off x="1590213" y="1714500"/>
                <a:ext cx="2005243" cy="1313894"/>
              </a:xfrm>
              <a:prstGeom prst="rightArrow">
                <a:avLst>
                  <a:gd name="adj1" fmla="val 71082"/>
                  <a:gd name="adj2" fmla="val 73480"/>
                </a:avLst>
              </a:prstGeom>
              <a:solidFill>
                <a:schemeClr val="bg1"/>
              </a:solidFill>
              <a:ln>
                <a:solidFill>
                  <a:srgbClr val="42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1019175" y="1817817"/>
                <a:ext cx="1085850" cy="1107260"/>
              </a:xfrm>
              <a:prstGeom prst="ellipse">
                <a:avLst/>
              </a:prstGeom>
              <a:solidFill>
                <a:srgbClr val="42BAC8"/>
              </a:solidFill>
              <a:ln>
                <a:solidFill>
                  <a:srgbClr val="42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6" name="图片 35"/>
            <p:cNvPicPr>
              <a:picLocks noChangeAspect="1"/>
            </p:cNvPicPr>
            <p:nvPr/>
          </p:nvPicPr>
          <p:blipFill rotWithShape="1">
            <a:blip r:embed="rId2">
              <a:biLevel thresh="25000"/>
            </a:blip>
            <a:srcRect l="16617" t="8459" r="12734" b="13596"/>
            <a:stretch>
              <a:fillRect/>
            </a:stretch>
          </p:blipFill>
          <p:spPr>
            <a:xfrm>
              <a:off x="6375749" y="1992787"/>
              <a:ext cx="798415" cy="757320"/>
            </a:xfrm>
            <a:prstGeom prst="rect">
              <a:avLst/>
            </a:prstGeom>
          </p:spPr>
        </p:pic>
      </p:grpSp>
      <p:grpSp>
        <p:nvGrpSpPr>
          <p:cNvPr id="6" name="组合 5" hidden="1"/>
          <p:cNvGrpSpPr/>
          <p:nvPr/>
        </p:nvGrpSpPr>
        <p:grpSpPr>
          <a:xfrm>
            <a:off x="9069281" y="1714500"/>
            <a:ext cx="2576281" cy="1313894"/>
            <a:chOff x="9069281" y="1714500"/>
            <a:chExt cx="2576281" cy="1313894"/>
          </a:xfrm>
        </p:grpSpPr>
        <p:grpSp>
          <p:nvGrpSpPr>
            <p:cNvPr id="26" name="组合 25"/>
            <p:cNvGrpSpPr/>
            <p:nvPr/>
          </p:nvGrpSpPr>
          <p:grpSpPr>
            <a:xfrm>
              <a:off x="9069281" y="1714500"/>
              <a:ext cx="2576281" cy="1313894"/>
              <a:chOff x="1019175" y="1714500"/>
              <a:chExt cx="2576281" cy="1313894"/>
            </a:xfrm>
          </p:grpSpPr>
          <p:sp>
            <p:nvSpPr>
              <p:cNvPr id="27" name="右箭头 26"/>
              <p:cNvSpPr/>
              <p:nvPr/>
            </p:nvSpPr>
            <p:spPr>
              <a:xfrm>
                <a:off x="1590213" y="1714500"/>
                <a:ext cx="2005243" cy="1313894"/>
              </a:xfrm>
              <a:prstGeom prst="rightArrow">
                <a:avLst>
                  <a:gd name="adj1" fmla="val 71082"/>
                  <a:gd name="adj2" fmla="val 73480"/>
                </a:avLst>
              </a:prstGeom>
              <a:solidFill>
                <a:schemeClr val="bg1"/>
              </a:solidFill>
              <a:ln>
                <a:solidFill>
                  <a:srgbClr val="42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019175" y="1817817"/>
                <a:ext cx="1085850" cy="1107260"/>
              </a:xfrm>
              <a:prstGeom prst="ellipse">
                <a:avLst/>
              </a:prstGeom>
              <a:solidFill>
                <a:srgbClr val="42BAC8"/>
              </a:solidFill>
              <a:ln>
                <a:solidFill>
                  <a:srgbClr val="42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7" name="图片 36"/>
            <p:cNvPicPr>
              <a:picLocks noChangeAspect="1"/>
            </p:cNvPicPr>
            <p:nvPr/>
          </p:nvPicPr>
          <p:blipFill rotWithShape="1">
            <a:blip r:embed="rId3">
              <a:biLevel thresh="25000"/>
            </a:blip>
            <a:srcRect l="17696" t="10953" r="23620" b="13414"/>
            <a:stretch>
              <a:fillRect/>
            </a:stretch>
          </p:blipFill>
          <p:spPr>
            <a:xfrm>
              <a:off x="9322782" y="2065381"/>
              <a:ext cx="600000" cy="643049"/>
            </a:xfrm>
            <a:prstGeom prst="rect">
              <a:avLst/>
            </a:prstGeom>
          </p:spPr>
        </p:pic>
      </p:grpSp>
      <p:sp>
        <p:nvSpPr>
          <p:cNvPr id="51" name="文本框 50"/>
          <p:cNvSpPr txBox="1"/>
          <p:nvPr/>
        </p:nvSpPr>
        <p:spPr>
          <a:xfrm>
            <a:off x="238125" y="249555"/>
            <a:ext cx="10739755" cy="645160"/>
          </a:xfrm>
          <a:prstGeom prst="rect">
            <a:avLst/>
          </a:prstGeom>
          <a:noFill/>
        </p:spPr>
        <p:txBody>
          <a:bodyPr wrap="square" rtlCol="0">
            <a:spAutoFit/>
          </a:bodyPr>
          <a:lstStyle/>
          <a:p>
            <a:pPr>
              <a:lnSpc>
                <a:spcPct val="90000"/>
              </a:lnSpc>
              <a:spcBef>
                <a:spcPct val="0"/>
              </a:spcBef>
            </a:pPr>
            <a:r>
              <a:rPr lang="zh-CN" altLang="en-US" sz="4000"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rPr>
              <a:t>SAN vs NAS vs DAS – What’s the Difference?</a:t>
            </a:r>
            <a:endParaRPr lang="zh-CN" altLang="en-US" sz="4000"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019550" y="1638300"/>
            <a:ext cx="4152900" cy="4152900"/>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019550" y="1514147"/>
            <a:ext cx="4152900" cy="4401205"/>
          </a:xfrm>
          <a:prstGeom prst="rect">
            <a:avLst/>
          </a:prstGeom>
          <a:solidFill>
            <a:srgbClr val="1D6269"/>
          </a:solidFill>
        </p:spPr>
        <p:txBody>
          <a:bodyPr wrap="square" rtlCol="0">
            <a:spAutoFit/>
          </a:bodyPr>
          <a:lstStyle/>
          <a:p>
            <a:pPr algn="ctr"/>
            <a:r>
              <a:rPr lang="en-US" altLang="zh-CN" sz="28000" dirty="0" smtClean="0">
                <a:solidFill>
                  <a:schemeClr val="bg1"/>
                </a:solidFill>
                <a:effectLst>
                  <a:outerShdw blurRad="50800" algn="ctr" rotWithShape="0">
                    <a:prstClr val="black">
                      <a:alpha val="40000"/>
                    </a:prstClr>
                  </a:outerShdw>
                </a:effectLst>
                <a:latin typeface="Impact" panose="020B0806030902050204" pitchFamily="34" charset="0"/>
              </a:rPr>
              <a:t>02</a:t>
            </a:r>
            <a:endParaRPr lang="zh-CN" altLang="en-US" sz="28000" dirty="0">
              <a:solidFill>
                <a:schemeClr val="bg1"/>
              </a:solidFill>
              <a:effectLst>
                <a:outerShdw blurRad="50800" algn="ctr" rotWithShape="0">
                  <a:prstClr val="black">
                    <a:alpha val="40000"/>
                  </a:prstClr>
                </a:outerShdw>
              </a:effectLst>
              <a:latin typeface="Impact" panose="020B0806030902050204" pitchFamily="34" charset="0"/>
            </a:endParaRPr>
          </a:p>
        </p:txBody>
      </p:sp>
      <p:sp>
        <p:nvSpPr>
          <p:cNvPr id="3" name="文本框 2"/>
          <p:cNvSpPr txBox="1"/>
          <p:nvPr/>
        </p:nvSpPr>
        <p:spPr>
          <a:xfrm>
            <a:off x="225425" y="220345"/>
            <a:ext cx="8115300" cy="755650"/>
          </a:xfrm>
          <a:prstGeom prst="rect">
            <a:avLst/>
          </a:prstGeom>
          <a:noFill/>
        </p:spPr>
        <p:txBody>
          <a:bodyPr wrap="square" rtlCol="0">
            <a:spAutoFit/>
          </a:bodyPr>
          <a:p>
            <a:pPr>
              <a:lnSpc>
                <a:spcPct val="90000"/>
              </a:lnSpc>
              <a:spcBef>
                <a:spcPct val="0"/>
              </a:spcBef>
            </a:pPr>
            <a:r>
              <a:rPr sz="4800" dirty="0">
                <a:solidFill>
                  <a:schemeClr val="tx1">
                    <a:lumMod val="75000"/>
                    <a:lumOff val="25000"/>
                  </a:schemeClr>
                </a:solidFill>
                <a:latin typeface="Times New Roman" panose="02020603050405020304" charset="0"/>
                <a:ea typeface="Microsoft YaHei" panose="020B0503020204020204" pitchFamily="34" charset="-122"/>
                <a:cs typeface="Times New Roman" panose="02020603050405020304" charset="0"/>
              </a:rPr>
              <a:t>When to Use a DAS Device</a:t>
            </a:r>
            <a:endParaRPr sz="4800" dirty="0">
              <a:solidFill>
                <a:schemeClr val="tx1">
                  <a:lumMod val="75000"/>
                  <a:lumOff val="25000"/>
                </a:schemeClr>
              </a:solidFill>
              <a:latin typeface="Times New Roman" panose="02020603050405020304" charset="0"/>
              <a:ea typeface="Microsoft YaHei" panose="020B0503020204020204" pitchFamily="34" charset="-122"/>
              <a:cs typeface="Times New Roman" panose="02020603050405020304" charset="0"/>
            </a:endParaRPr>
          </a:p>
        </p:txBody>
      </p:sp>
      <p:sp>
        <p:nvSpPr>
          <p:cNvPr id="4" name="Text Box 3"/>
          <p:cNvSpPr txBox="1"/>
          <p:nvPr/>
        </p:nvSpPr>
        <p:spPr>
          <a:xfrm>
            <a:off x="8315325" y="3082925"/>
            <a:ext cx="309880" cy="368300"/>
          </a:xfrm>
          <a:prstGeom prst="rect">
            <a:avLst/>
          </a:prstGeom>
          <a:noFill/>
        </p:spPr>
        <p:txBody>
          <a:bodyPr wrap="none" rtlCol="0">
            <a:spAutoFit/>
          </a:bodyPr>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450" decel="100000" fill="hold"/>
                                        <p:tgtEl>
                                          <p:spTgt spid="8"/>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8"/>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anim calcmode="lin" valueType="num">
                                      <p:cBhvr>
                                        <p:cTn id="15" dur="500" fill="hold"/>
                                        <p:tgtEl>
                                          <p:spTgt spid="9"/>
                                        </p:tgtEl>
                                        <p:attrNameLst>
                                          <p:attrName>ppt_x</p:attrName>
                                        </p:attrNameLst>
                                      </p:cBhvr>
                                      <p:tavLst>
                                        <p:tav tm="0">
                                          <p:val>
                                            <p:strVal val="#ppt_x"/>
                                          </p:val>
                                        </p:tav>
                                        <p:tav tm="100000">
                                          <p:val>
                                            <p:strVal val="#ppt_x"/>
                                          </p:val>
                                        </p:tav>
                                      </p:tavLst>
                                    </p:anim>
                                    <p:anim calcmode="lin" valueType="num">
                                      <p:cBhvr>
                                        <p:cTn id="16"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椭圆 41"/>
          <p:cNvSpPr/>
          <p:nvPr/>
        </p:nvSpPr>
        <p:spPr>
          <a:xfrm>
            <a:off x="7456805" y="1605915"/>
            <a:ext cx="3545205" cy="3784600"/>
          </a:xfrm>
          <a:prstGeom prst="ellipse">
            <a:avLst/>
          </a:prstGeom>
          <a:solidFill>
            <a:schemeClr val="bg1"/>
          </a:solidFill>
          <a:ln>
            <a:solidFill>
              <a:srgbClr val="1D62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8066253" y="2454704"/>
            <a:ext cx="2326416" cy="2326416"/>
          </a:xfrm>
          <a:prstGeom prst="ellipse">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7244314" y="4054233"/>
            <a:ext cx="899995" cy="899996"/>
            <a:chOff x="7244314" y="4054233"/>
            <a:chExt cx="899995" cy="899996"/>
          </a:xfrm>
          <a:solidFill>
            <a:srgbClr val="206A72"/>
          </a:solidFill>
        </p:grpSpPr>
        <p:sp>
          <p:nvSpPr>
            <p:cNvPr id="48" name="任意多边形 47"/>
            <p:cNvSpPr/>
            <p:nvPr/>
          </p:nvSpPr>
          <p:spPr>
            <a:xfrm>
              <a:off x="7244314" y="4054233"/>
              <a:ext cx="899995" cy="899996"/>
            </a:xfrm>
            <a:custGeom>
              <a:avLst/>
              <a:gdLst>
                <a:gd name="connsiteX0" fmla="*/ 0 w 899995"/>
                <a:gd name="connsiteY0" fmla="*/ 449998 h 899996"/>
                <a:gd name="connsiteX1" fmla="*/ 449998 w 899995"/>
                <a:gd name="connsiteY1" fmla="*/ 0 h 899996"/>
                <a:gd name="connsiteX2" fmla="*/ 899996 w 899995"/>
                <a:gd name="connsiteY2" fmla="*/ 449998 h 899996"/>
                <a:gd name="connsiteX3" fmla="*/ 449998 w 899995"/>
                <a:gd name="connsiteY3" fmla="*/ 899996 h 899996"/>
                <a:gd name="connsiteX4" fmla="*/ 0 w 899995"/>
                <a:gd name="connsiteY4" fmla="*/ 449998 h 899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995" h="899996">
                  <a:moveTo>
                    <a:pt x="0" y="449998"/>
                  </a:moveTo>
                  <a:cubicBezTo>
                    <a:pt x="0" y="201471"/>
                    <a:pt x="201471" y="0"/>
                    <a:pt x="449998" y="0"/>
                  </a:cubicBezTo>
                  <a:cubicBezTo>
                    <a:pt x="698525" y="0"/>
                    <a:pt x="899996" y="201471"/>
                    <a:pt x="899996" y="449998"/>
                  </a:cubicBezTo>
                  <a:cubicBezTo>
                    <a:pt x="899996" y="698525"/>
                    <a:pt x="698525" y="899996"/>
                    <a:pt x="449998" y="899996"/>
                  </a:cubicBezTo>
                  <a:cubicBezTo>
                    <a:pt x="201471" y="899996"/>
                    <a:pt x="0" y="698525"/>
                    <a:pt x="0" y="449998"/>
                  </a:cubicBezTo>
                  <a:close/>
                </a:path>
              </a:pathLst>
            </a:custGeom>
            <a:grp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571" tIns="196571" rIns="196571" bIns="196571" numCol="1" spcCol="1270" anchor="ctr" anchorCtr="0">
              <a:noAutofit/>
            </a:bodyPr>
            <a:lstStyle/>
            <a:p>
              <a:pPr lvl="0" algn="ctr" defTabSz="755650">
                <a:lnSpc>
                  <a:spcPct val="90000"/>
                </a:lnSpc>
                <a:spcBef>
                  <a:spcPct val="0"/>
                </a:spcBef>
                <a:spcAft>
                  <a:spcPct val="35000"/>
                </a:spcAft>
              </a:pPr>
              <a:endParaRPr lang="zh-CN" altLang="en-US" sz="1700" kern="1200"/>
            </a:p>
          </p:txBody>
        </p:sp>
        <p:pic>
          <p:nvPicPr>
            <p:cNvPr id="36" name="图片 3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507220" y="4317140"/>
              <a:ext cx="374183" cy="374183"/>
            </a:xfrm>
            <a:prstGeom prst="rect">
              <a:avLst/>
            </a:prstGeom>
            <a:grpFill/>
          </p:spPr>
        </p:pic>
      </p:grpSp>
      <p:grpSp>
        <p:nvGrpSpPr>
          <p:cNvPr id="8" name="组合 7"/>
          <p:cNvGrpSpPr/>
          <p:nvPr/>
        </p:nvGrpSpPr>
        <p:grpSpPr>
          <a:xfrm>
            <a:off x="8779464" y="1395277"/>
            <a:ext cx="899995" cy="899996"/>
            <a:chOff x="8779464" y="1395277"/>
            <a:chExt cx="899995" cy="899996"/>
          </a:xfrm>
          <a:solidFill>
            <a:srgbClr val="206A72"/>
          </a:solidFill>
        </p:grpSpPr>
        <p:sp>
          <p:nvSpPr>
            <p:cNvPr id="44" name="任意多边形 43"/>
            <p:cNvSpPr/>
            <p:nvPr/>
          </p:nvSpPr>
          <p:spPr>
            <a:xfrm>
              <a:off x="8779464" y="1395277"/>
              <a:ext cx="899995" cy="899996"/>
            </a:xfrm>
            <a:custGeom>
              <a:avLst/>
              <a:gdLst>
                <a:gd name="connsiteX0" fmla="*/ 0 w 899995"/>
                <a:gd name="connsiteY0" fmla="*/ 449998 h 899996"/>
                <a:gd name="connsiteX1" fmla="*/ 449998 w 899995"/>
                <a:gd name="connsiteY1" fmla="*/ 0 h 899996"/>
                <a:gd name="connsiteX2" fmla="*/ 899996 w 899995"/>
                <a:gd name="connsiteY2" fmla="*/ 449998 h 899996"/>
                <a:gd name="connsiteX3" fmla="*/ 449998 w 899995"/>
                <a:gd name="connsiteY3" fmla="*/ 899996 h 899996"/>
                <a:gd name="connsiteX4" fmla="*/ 0 w 899995"/>
                <a:gd name="connsiteY4" fmla="*/ 449998 h 899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995" h="899996">
                  <a:moveTo>
                    <a:pt x="0" y="449998"/>
                  </a:moveTo>
                  <a:cubicBezTo>
                    <a:pt x="0" y="201471"/>
                    <a:pt x="201471" y="0"/>
                    <a:pt x="449998" y="0"/>
                  </a:cubicBezTo>
                  <a:cubicBezTo>
                    <a:pt x="698525" y="0"/>
                    <a:pt x="899996" y="201471"/>
                    <a:pt x="899996" y="449998"/>
                  </a:cubicBezTo>
                  <a:cubicBezTo>
                    <a:pt x="899996" y="698525"/>
                    <a:pt x="698525" y="899996"/>
                    <a:pt x="449998" y="899996"/>
                  </a:cubicBezTo>
                  <a:cubicBezTo>
                    <a:pt x="201471" y="899996"/>
                    <a:pt x="0" y="698525"/>
                    <a:pt x="0" y="449998"/>
                  </a:cubicBezTo>
                  <a:close/>
                </a:path>
              </a:pathLst>
            </a:custGeom>
            <a:grp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571" tIns="196571" rIns="196571" bIns="196571" numCol="1" spcCol="1270" anchor="ctr" anchorCtr="0">
              <a:noAutofit/>
            </a:bodyPr>
            <a:lstStyle/>
            <a:p>
              <a:pPr lvl="0" algn="ctr" defTabSz="755650">
                <a:lnSpc>
                  <a:spcPct val="90000"/>
                </a:lnSpc>
                <a:spcBef>
                  <a:spcPct val="0"/>
                </a:spcBef>
                <a:spcAft>
                  <a:spcPct val="35000"/>
                </a:spcAft>
              </a:pPr>
              <a:endParaRPr lang="zh-CN" altLang="en-US" sz="1700" kern="1200"/>
            </a:p>
          </p:txBody>
        </p:sp>
        <p:pic>
          <p:nvPicPr>
            <p:cNvPr id="37" name="图片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7757" y="1663571"/>
              <a:ext cx="363408" cy="363408"/>
            </a:xfrm>
            <a:prstGeom prst="rect">
              <a:avLst/>
            </a:prstGeom>
            <a:grpFill/>
          </p:spPr>
        </p:pic>
      </p:grpSp>
      <p:grpSp>
        <p:nvGrpSpPr>
          <p:cNvPr id="4" name="组合 3"/>
          <p:cNvGrpSpPr/>
          <p:nvPr/>
        </p:nvGrpSpPr>
        <p:grpSpPr>
          <a:xfrm>
            <a:off x="10314613" y="4054233"/>
            <a:ext cx="899995" cy="899996"/>
            <a:chOff x="10314613" y="4054233"/>
            <a:chExt cx="899995" cy="899996"/>
          </a:xfrm>
          <a:solidFill>
            <a:srgbClr val="206A72"/>
          </a:solidFill>
        </p:grpSpPr>
        <p:sp>
          <p:nvSpPr>
            <p:cNvPr id="46" name="任意多边形 45"/>
            <p:cNvSpPr/>
            <p:nvPr/>
          </p:nvSpPr>
          <p:spPr>
            <a:xfrm>
              <a:off x="10314613" y="4054233"/>
              <a:ext cx="899995" cy="899996"/>
            </a:xfrm>
            <a:custGeom>
              <a:avLst/>
              <a:gdLst>
                <a:gd name="connsiteX0" fmla="*/ 0 w 899995"/>
                <a:gd name="connsiteY0" fmla="*/ 449998 h 899996"/>
                <a:gd name="connsiteX1" fmla="*/ 449998 w 899995"/>
                <a:gd name="connsiteY1" fmla="*/ 0 h 899996"/>
                <a:gd name="connsiteX2" fmla="*/ 899996 w 899995"/>
                <a:gd name="connsiteY2" fmla="*/ 449998 h 899996"/>
                <a:gd name="connsiteX3" fmla="*/ 449998 w 899995"/>
                <a:gd name="connsiteY3" fmla="*/ 899996 h 899996"/>
                <a:gd name="connsiteX4" fmla="*/ 0 w 899995"/>
                <a:gd name="connsiteY4" fmla="*/ 449998 h 899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995" h="899996">
                  <a:moveTo>
                    <a:pt x="0" y="449998"/>
                  </a:moveTo>
                  <a:cubicBezTo>
                    <a:pt x="0" y="201471"/>
                    <a:pt x="201471" y="0"/>
                    <a:pt x="449998" y="0"/>
                  </a:cubicBezTo>
                  <a:cubicBezTo>
                    <a:pt x="698525" y="0"/>
                    <a:pt x="899996" y="201471"/>
                    <a:pt x="899996" y="449998"/>
                  </a:cubicBezTo>
                  <a:cubicBezTo>
                    <a:pt x="899996" y="698525"/>
                    <a:pt x="698525" y="899996"/>
                    <a:pt x="449998" y="899996"/>
                  </a:cubicBezTo>
                  <a:cubicBezTo>
                    <a:pt x="201471" y="899996"/>
                    <a:pt x="0" y="698525"/>
                    <a:pt x="0" y="449998"/>
                  </a:cubicBezTo>
                  <a:close/>
                </a:path>
              </a:pathLst>
            </a:custGeom>
            <a:grp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571" tIns="196571" rIns="196571" bIns="196571" numCol="1" spcCol="1270" anchor="ctr" anchorCtr="0">
              <a:noAutofit/>
            </a:bodyPr>
            <a:lstStyle/>
            <a:p>
              <a:pPr lvl="0" algn="ctr" defTabSz="755650">
                <a:lnSpc>
                  <a:spcPct val="90000"/>
                </a:lnSpc>
                <a:spcBef>
                  <a:spcPct val="0"/>
                </a:spcBef>
                <a:spcAft>
                  <a:spcPct val="35000"/>
                </a:spcAft>
              </a:pPr>
              <a:endParaRPr lang="zh-CN" altLang="en-US" sz="1700" kern="1200"/>
            </a:p>
          </p:txBody>
        </p:sp>
        <p:pic>
          <p:nvPicPr>
            <p:cNvPr id="38" name="图片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53852" y="4346162"/>
              <a:ext cx="421517" cy="316138"/>
            </a:xfrm>
            <a:prstGeom prst="rect">
              <a:avLst/>
            </a:prstGeom>
            <a:grpFill/>
          </p:spPr>
        </p:pic>
      </p:grpSp>
      <p:grpSp>
        <p:nvGrpSpPr>
          <p:cNvPr id="5" name="组合 4"/>
          <p:cNvGrpSpPr/>
          <p:nvPr/>
        </p:nvGrpSpPr>
        <p:grpSpPr>
          <a:xfrm>
            <a:off x="8779464" y="4940552"/>
            <a:ext cx="899995" cy="899996"/>
            <a:chOff x="8779464" y="4940552"/>
            <a:chExt cx="899995" cy="899996"/>
          </a:xfrm>
          <a:solidFill>
            <a:srgbClr val="206A72"/>
          </a:solidFill>
        </p:grpSpPr>
        <p:sp>
          <p:nvSpPr>
            <p:cNvPr id="47" name="任意多边形 46"/>
            <p:cNvSpPr/>
            <p:nvPr/>
          </p:nvSpPr>
          <p:spPr>
            <a:xfrm>
              <a:off x="8779464" y="4940552"/>
              <a:ext cx="899995" cy="899996"/>
            </a:xfrm>
            <a:custGeom>
              <a:avLst/>
              <a:gdLst>
                <a:gd name="connsiteX0" fmla="*/ 0 w 899995"/>
                <a:gd name="connsiteY0" fmla="*/ 449998 h 899996"/>
                <a:gd name="connsiteX1" fmla="*/ 449998 w 899995"/>
                <a:gd name="connsiteY1" fmla="*/ 0 h 899996"/>
                <a:gd name="connsiteX2" fmla="*/ 899996 w 899995"/>
                <a:gd name="connsiteY2" fmla="*/ 449998 h 899996"/>
                <a:gd name="connsiteX3" fmla="*/ 449998 w 899995"/>
                <a:gd name="connsiteY3" fmla="*/ 899996 h 899996"/>
                <a:gd name="connsiteX4" fmla="*/ 0 w 899995"/>
                <a:gd name="connsiteY4" fmla="*/ 449998 h 899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995" h="899996">
                  <a:moveTo>
                    <a:pt x="0" y="449998"/>
                  </a:moveTo>
                  <a:cubicBezTo>
                    <a:pt x="0" y="201471"/>
                    <a:pt x="201471" y="0"/>
                    <a:pt x="449998" y="0"/>
                  </a:cubicBezTo>
                  <a:cubicBezTo>
                    <a:pt x="698525" y="0"/>
                    <a:pt x="899996" y="201471"/>
                    <a:pt x="899996" y="449998"/>
                  </a:cubicBezTo>
                  <a:cubicBezTo>
                    <a:pt x="899996" y="698525"/>
                    <a:pt x="698525" y="899996"/>
                    <a:pt x="449998" y="899996"/>
                  </a:cubicBezTo>
                  <a:cubicBezTo>
                    <a:pt x="201471" y="899996"/>
                    <a:pt x="0" y="698525"/>
                    <a:pt x="0" y="449998"/>
                  </a:cubicBez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291" tIns="242291" rIns="242291" bIns="242291" numCol="1" spcCol="1270" anchor="ctr" anchorCtr="0">
              <a:noAutofit/>
            </a:bodyPr>
            <a:lstStyle/>
            <a:p>
              <a:pPr lvl="0" algn="ctr" defTabSz="1289050">
                <a:lnSpc>
                  <a:spcPct val="90000"/>
                </a:lnSpc>
                <a:spcBef>
                  <a:spcPct val="0"/>
                </a:spcBef>
                <a:spcAft>
                  <a:spcPct val="35000"/>
                </a:spcAft>
              </a:pPr>
              <a:endParaRPr lang="zh-CN" altLang="en-US" sz="2900" kern="1200"/>
            </a:p>
          </p:txBody>
        </p:sp>
        <p:pic>
          <p:nvPicPr>
            <p:cNvPr id="39" name="图片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47347" y="5207893"/>
              <a:ext cx="367200" cy="368297"/>
            </a:xfrm>
            <a:prstGeom prst="rect">
              <a:avLst/>
            </a:prstGeom>
            <a:grpFill/>
          </p:spPr>
        </p:pic>
      </p:grpSp>
      <p:grpSp>
        <p:nvGrpSpPr>
          <p:cNvPr id="3" name="组合 2"/>
          <p:cNvGrpSpPr/>
          <p:nvPr/>
        </p:nvGrpSpPr>
        <p:grpSpPr>
          <a:xfrm>
            <a:off x="10314613" y="2281595"/>
            <a:ext cx="899995" cy="899996"/>
            <a:chOff x="10314613" y="2281595"/>
            <a:chExt cx="899995" cy="899996"/>
          </a:xfrm>
          <a:solidFill>
            <a:srgbClr val="206A72"/>
          </a:solidFill>
        </p:grpSpPr>
        <p:sp>
          <p:nvSpPr>
            <p:cNvPr id="45" name="任意多边形 44"/>
            <p:cNvSpPr/>
            <p:nvPr/>
          </p:nvSpPr>
          <p:spPr>
            <a:xfrm>
              <a:off x="10314613" y="2281595"/>
              <a:ext cx="899995" cy="899996"/>
            </a:xfrm>
            <a:custGeom>
              <a:avLst/>
              <a:gdLst>
                <a:gd name="connsiteX0" fmla="*/ 0 w 899995"/>
                <a:gd name="connsiteY0" fmla="*/ 449998 h 899996"/>
                <a:gd name="connsiteX1" fmla="*/ 449998 w 899995"/>
                <a:gd name="connsiteY1" fmla="*/ 0 h 899996"/>
                <a:gd name="connsiteX2" fmla="*/ 899996 w 899995"/>
                <a:gd name="connsiteY2" fmla="*/ 449998 h 899996"/>
                <a:gd name="connsiteX3" fmla="*/ 449998 w 899995"/>
                <a:gd name="connsiteY3" fmla="*/ 899996 h 899996"/>
                <a:gd name="connsiteX4" fmla="*/ 0 w 899995"/>
                <a:gd name="connsiteY4" fmla="*/ 449998 h 899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995" h="899996">
                  <a:moveTo>
                    <a:pt x="0" y="449998"/>
                  </a:moveTo>
                  <a:cubicBezTo>
                    <a:pt x="0" y="201471"/>
                    <a:pt x="201471" y="0"/>
                    <a:pt x="449998" y="0"/>
                  </a:cubicBezTo>
                  <a:cubicBezTo>
                    <a:pt x="698525" y="0"/>
                    <a:pt x="899996" y="201471"/>
                    <a:pt x="899996" y="449998"/>
                  </a:cubicBezTo>
                  <a:cubicBezTo>
                    <a:pt x="899996" y="698525"/>
                    <a:pt x="698525" y="899996"/>
                    <a:pt x="449998" y="899996"/>
                  </a:cubicBezTo>
                  <a:cubicBezTo>
                    <a:pt x="201471" y="899996"/>
                    <a:pt x="0" y="698525"/>
                    <a:pt x="0" y="449998"/>
                  </a:cubicBezTo>
                  <a:close/>
                </a:path>
              </a:pathLst>
            </a:custGeom>
            <a:grp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571" tIns="196571" rIns="196571" bIns="196571" numCol="1" spcCol="1270" anchor="ctr" anchorCtr="0">
              <a:noAutofit/>
            </a:bodyPr>
            <a:lstStyle/>
            <a:p>
              <a:pPr lvl="0" algn="ctr" defTabSz="755650">
                <a:lnSpc>
                  <a:spcPct val="90000"/>
                </a:lnSpc>
                <a:spcBef>
                  <a:spcPct val="0"/>
                </a:spcBef>
                <a:spcAft>
                  <a:spcPct val="35000"/>
                </a:spcAft>
              </a:pPr>
              <a:endParaRPr lang="zh-CN" altLang="en-US" sz="1700" kern="1200"/>
            </a:p>
          </p:txBody>
        </p:sp>
        <p:pic>
          <p:nvPicPr>
            <p:cNvPr id="40" name="图片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68702" y="2535685"/>
              <a:ext cx="391816" cy="391816"/>
            </a:xfrm>
            <a:prstGeom prst="rect">
              <a:avLst/>
            </a:prstGeom>
            <a:grpFill/>
          </p:spPr>
        </p:pic>
      </p:grpSp>
      <p:grpSp>
        <p:nvGrpSpPr>
          <p:cNvPr id="7" name="组合 6"/>
          <p:cNvGrpSpPr/>
          <p:nvPr/>
        </p:nvGrpSpPr>
        <p:grpSpPr>
          <a:xfrm>
            <a:off x="7244314" y="2281595"/>
            <a:ext cx="899995" cy="899996"/>
            <a:chOff x="7244314" y="2281595"/>
            <a:chExt cx="899995" cy="899996"/>
          </a:xfrm>
          <a:solidFill>
            <a:srgbClr val="206A72"/>
          </a:solidFill>
        </p:grpSpPr>
        <p:sp>
          <p:nvSpPr>
            <p:cNvPr id="49" name="任意多边形 48"/>
            <p:cNvSpPr/>
            <p:nvPr/>
          </p:nvSpPr>
          <p:spPr>
            <a:xfrm>
              <a:off x="7244314" y="2281595"/>
              <a:ext cx="899995" cy="899996"/>
            </a:xfrm>
            <a:custGeom>
              <a:avLst/>
              <a:gdLst>
                <a:gd name="connsiteX0" fmla="*/ 0 w 899995"/>
                <a:gd name="connsiteY0" fmla="*/ 449998 h 899996"/>
                <a:gd name="connsiteX1" fmla="*/ 449998 w 899995"/>
                <a:gd name="connsiteY1" fmla="*/ 0 h 899996"/>
                <a:gd name="connsiteX2" fmla="*/ 899996 w 899995"/>
                <a:gd name="connsiteY2" fmla="*/ 449998 h 899996"/>
                <a:gd name="connsiteX3" fmla="*/ 449998 w 899995"/>
                <a:gd name="connsiteY3" fmla="*/ 899996 h 899996"/>
                <a:gd name="connsiteX4" fmla="*/ 0 w 899995"/>
                <a:gd name="connsiteY4" fmla="*/ 449998 h 899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995" h="899996">
                  <a:moveTo>
                    <a:pt x="0" y="449998"/>
                  </a:moveTo>
                  <a:cubicBezTo>
                    <a:pt x="0" y="201471"/>
                    <a:pt x="201471" y="0"/>
                    <a:pt x="449998" y="0"/>
                  </a:cubicBezTo>
                  <a:cubicBezTo>
                    <a:pt x="698525" y="0"/>
                    <a:pt x="899996" y="201471"/>
                    <a:pt x="899996" y="449998"/>
                  </a:cubicBezTo>
                  <a:cubicBezTo>
                    <a:pt x="899996" y="698525"/>
                    <a:pt x="698525" y="899996"/>
                    <a:pt x="449998" y="899996"/>
                  </a:cubicBezTo>
                  <a:cubicBezTo>
                    <a:pt x="201471" y="899996"/>
                    <a:pt x="0" y="698525"/>
                    <a:pt x="0" y="449998"/>
                  </a:cubicBezTo>
                  <a:close/>
                </a:path>
              </a:pathLst>
            </a:custGeom>
            <a:grp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571" tIns="196571" rIns="196571" bIns="196571" numCol="1" spcCol="1270" anchor="ctr" anchorCtr="0">
              <a:noAutofit/>
            </a:bodyPr>
            <a:lstStyle/>
            <a:p>
              <a:pPr lvl="0" algn="ctr" defTabSz="755650">
                <a:lnSpc>
                  <a:spcPct val="90000"/>
                </a:lnSpc>
                <a:spcBef>
                  <a:spcPct val="0"/>
                </a:spcBef>
                <a:spcAft>
                  <a:spcPct val="35000"/>
                </a:spcAft>
              </a:pPr>
              <a:endParaRPr lang="zh-CN" altLang="en-US" sz="1700" kern="1200"/>
            </a:p>
          </p:txBody>
        </p:sp>
        <p:pic>
          <p:nvPicPr>
            <p:cNvPr id="41" name="图片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96866" y="2533422"/>
              <a:ext cx="394890" cy="396343"/>
            </a:xfrm>
            <a:prstGeom prst="rect">
              <a:avLst/>
            </a:prstGeom>
            <a:grpFill/>
          </p:spPr>
        </p:pic>
      </p:grpSp>
      <p:sp>
        <p:nvSpPr>
          <p:cNvPr id="57" name="文本框 56"/>
          <p:cNvSpPr txBox="1"/>
          <p:nvPr/>
        </p:nvSpPr>
        <p:spPr>
          <a:xfrm>
            <a:off x="238368" y="160916"/>
            <a:ext cx="6914907" cy="478155"/>
          </a:xfrm>
          <a:prstGeom prst="rect">
            <a:avLst/>
          </a:prstGeom>
          <a:noFill/>
        </p:spPr>
        <p:txBody>
          <a:bodyPr wrap="square" rtlCol="0">
            <a:spAutoFit/>
          </a:bodyPr>
          <a:lstStyle/>
          <a:p>
            <a:pPr>
              <a:lnSpc>
                <a:spcPct val="90000"/>
              </a:lnSpc>
              <a:spcBef>
                <a:spcPct val="0"/>
              </a:spcBef>
            </a:pPr>
            <a:r>
              <a:rPr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rPr>
              <a:t>Add your title here</a:t>
            </a:r>
            <a:endParaRPr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grpSp>
        <p:nvGrpSpPr>
          <p:cNvPr id="9" name="组合 8"/>
          <p:cNvGrpSpPr/>
          <p:nvPr/>
        </p:nvGrpSpPr>
        <p:grpSpPr>
          <a:xfrm>
            <a:off x="8540538" y="2928989"/>
            <a:ext cx="1377846" cy="1377846"/>
            <a:chOff x="8540538" y="2928989"/>
            <a:chExt cx="1377846" cy="1377846"/>
          </a:xfrm>
          <a:solidFill>
            <a:srgbClr val="206A72"/>
          </a:solidFill>
        </p:grpSpPr>
        <p:sp>
          <p:nvSpPr>
            <p:cNvPr id="35" name="椭圆 34"/>
            <p:cNvSpPr/>
            <p:nvPr/>
          </p:nvSpPr>
          <p:spPr>
            <a:xfrm>
              <a:off x="8540538" y="2928989"/>
              <a:ext cx="1377846" cy="13778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文本框 84"/>
            <p:cNvSpPr txBox="1"/>
            <p:nvPr/>
          </p:nvSpPr>
          <p:spPr>
            <a:xfrm>
              <a:off x="8570383" y="3447784"/>
              <a:ext cx="1320800" cy="339725"/>
            </a:xfrm>
            <a:prstGeom prst="rect">
              <a:avLst/>
            </a:prstGeom>
            <a:grpFill/>
          </p:spPr>
          <p:txBody>
            <a:bodyPr wrap="square" rtlCol="0" anchor="ctr">
              <a:spAutoFit/>
            </a:bodyPr>
            <a:lstStyle/>
            <a:p>
              <a:pPr algn="ctr">
                <a:lnSpc>
                  <a:spcPct val="90000"/>
                </a:lnSpc>
                <a:spcBef>
                  <a:spcPts val="1000"/>
                </a:spcBef>
              </a:pPr>
              <a:r>
                <a:rPr lang="zh-CN" altLang="en-US" b="1" dirty="0">
                  <a:solidFill>
                    <a:srgbClr val="DBF3F5"/>
                  </a:solidFill>
                  <a:latin typeface="Microsoft YaHei" panose="020B0503020204020204" pitchFamily="34" charset="-122"/>
                  <a:ea typeface="Microsoft YaHei" panose="020B0503020204020204" pitchFamily="34" charset="-122"/>
                </a:rPr>
                <a:t>Add  title</a:t>
              </a:r>
              <a:endParaRPr lang="zh-CN" altLang="en-US" b="1" dirty="0">
                <a:solidFill>
                  <a:srgbClr val="DBF3F5"/>
                </a:solidFill>
                <a:latin typeface="Microsoft YaHei" panose="020B0503020204020204" pitchFamily="34" charset="-122"/>
                <a:ea typeface="Microsoft YaHei" panose="020B0503020204020204" pitchFamily="34" charset="-122"/>
              </a:endParaRPr>
            </a:p>
          </p:txBody>
        </p:sp>
      </p:grpSp>
      <p:pic>
        <p:nvPicPr>
          <p:cNvPr id="60" name="图片 5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7495669" y="2533593"/>
            <a:ext cx="394551" cy="396000"/>
          </a:xfrm>
          <a:prstGeom prst="rect">
            <a:avLst/>
          </a:prstGeom>
        </p:spPr>
      </p:pic>
      <p:pic>
        <p:nvPicPr>
          <p:cNvPr id="62" name="图片 6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047565" y="1665619"/>
            <a:ext cx="363600" cy="363600"/>
          </a:xfrm>
          <a:prstGeom prst="rect">
            <a:avLst/>
          </a:prstGeom>
        </p:spPr>
      </p:pic>
      <p:pic>
        <p:nvPicPr>
          <p:cNvPr id="63" name="图片 6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572262" y="2544361"/>
            <a:ext cx="392400" cy="392400"/>
          </a:xfrm>
          <a:prstGeom prst="rect">
            <a:avLst/>
          </a:prstGeom>
        </p:spPr>
      </p:pic>
      <p:pic>
        <p:nvPicPr>
          <p:cNvPr id="64" name="图片 6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05744" y="4317140"/>
            <a:ext cx="374400" cy="374400"/>
          </a:xfrm>
          <a:prstGeom prst="rect">
            <a:avLst/>
          </a:prstGeom>
        </p:spPr>
      </p:pic>
      <p:pic>
        <p:nvPicPr>
          <p:cNvPr id="65" name="图片 6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47347" y="5207893"/>
            <a:ext cx="367200" cy="368294"/>
          </a:xfrm>
          <a:prstGeom prst="rect">
            <a:avLst/>
          </a:prstGeom>
        </p:spPr>
      </p:pic>
      <p:pic>
        <p:nvPicPr>
          <p:cNvPr id="66" name="图片 6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550818" y="4337985"/>
            <a:ext cx="422400" cy="316800"/>
          </a:xfrm>
          <a:prstGeom prst="rect">
            <a:avLst/>
          </a:prstGeom>
        </p:spPr>
      </p:pic>
      <p:sp>
        <p:nvSpPr>
          <p:cNvPr id="2" name="文本框 56"/>
          <p:cNvSpPr txBox="1"/>
          <p:nvPr/>
        </p:nvSpPr>
        <p:spPr>
          <a:xfrm>
            <a:off x="310758" y="1606811"/>
            <a:ext cx="6914907" cy="3969385"/>
          </a:xfrm>
          <a:prstGeom prst="rect">
            <a:avLst/>
          </a:prstGeom>
          <a:noFill/>
        </p:spPr>
        <p:txBody>
          <a:bodyPr wrap="square" rtlCol="0">
            <a:spAutoFit/>
          </a:bodyPr>
          <a:p>
            <a:pPr>
              <a:lnSpc>
                <a:spcPct val="150000"/>
              </a:lnSpc>
              <a:spcBef>
                <a:spcPct val="0"/>
              </a:spcBef>
            </a:pPr>
            <a:r>
              <a:rPr lang="zh-CN" altLang="en-US" sz="2400"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rPr>
              <a:t>In networking, a protocol is a set of rules for formatting and processing data. Network protocols are like a common language for computers. The computers within a network may use vastly different software and hardware; however, the use of protocols enables them to communicate with each other regardless.</a:t>
            </a:r>
            <a:endParaRPr lang="zh-CN" altLang="en-US" sz="2400"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anim calcmode="lin" valueType="num">
                                      <p:cBhvr>
                                        <p:cTn id="8" dur="250" fill="hold"/>
                                        <p:tgtEl>
                                          <p:spTgt spid="9"/>
                                        </p:tgtEl>
                                        <p:attrNameLst>
                                          <p:attrName>ppt_x</p:attrName>
                                        </p:attrNameLst>
                                      </p:cBhvr>
                                      <p:tavLst>
                                        <p:tav tm="0">
                                          <p:val>
                                            <p:strVal val="#ppt_x"/>
                                          </p:val>
                                        </p:tav>
                                        <p:tav tm="100000">
                                          <p:val>
                                            <p:strVal val="#ppt_x"/>
                                          </p:val>
                                        </p:tav>
                                      </p:tavLst>
                                    </p:anim>
                                    <p:anim calcmode="lin" valueType="num">
                                      <p:cBhvr>
                                        <p:cTn id="9" dur="250" fill="hold"/>
                                        <p:tgtEl>
                                          <p:spTgt spid="9"/>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250"/>
                                        <p:tgtEl>
                                          <p:spTgt spid="34"/>
                                        </p:tgtEl>
                                      </p:cBhvr>
                                    </p:animEffect>
                                    <p:anim calcmode="lin" valueType="num">
                                      <p:cBhvr>
                                        <p:cTn id="13" dur="250" fill="hold"/>
                                        <p:tgtEl>
                                          <p:spTgt spid="34"/>
                                        </p:tgtEl>
                                        <p:attrNameLst>
                                          <p:attrName>ppt_x</p:attrName>
                                        </p:attrNameLst>
                                      </p:cBhvr>
                                      <p:tavLst>
                                        <p:tav tm="0">
                                          <p:val>
                                            <p:strVal val="#ppt_x"/>
                                          </p:val>
                                        </p:tav>
                                        <p:tav tm="100000">
                                          <p:val>
                                            <p:strVal val="#ppt_x"/>
                                          </p:val>
                                        </p:tav>
                                      </p:tavLst>
                                    </p:anim>
                                    <p:anim calcmode="lin" valueType="num">
                                      <p:cBhvr>
                                        <p:cTn id="14" dur="250" fill="hold"/>
                                        <p:tgtEl>
                                          <p:spTgt spid="34"/>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21" presetClass="entr" presetSubtype="1" fill="hold" grpId="0" nodeType="after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wheel(1)">
                                      <p:cBhvr>
                                        <p:cTn id="18" dur="2000"/>
                                        <p:tgtEl>
                                          <p:spTgt spid="42"/>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250"/>
                                        <p:tgtEl>
                                          <p:spTgt spid="8"/>
                                        </p:tgtEl>
                                      </p:cBhvr>
                                    </p:animEffect>
                                  </p:childTnLst>
                                </p:cTn>
                              </p:par>
                              <p:par>
                                <p:cTn id="22" presetID="10" presetClass="entr" presetSubtype="0" fill="hold" nodeType="withEffect">
                                  <p:stCondLst>
                                    <p:cond delay="25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250"/>
                                        <p:tgtEl>
                                          <p:spTgt spid="3"/>
                                        </p:tgtEl>
                                      </p:cBhvr>
                                    </p:animEffect>
                                  </p:childTnLst>
                                </p:cTn>
                              </p:par>
                              <p:par>
                                <p:cTn id="25" presetID="10" presetClass="entr" presetSubtype="0" fill="hold" nodeType="withEffect">
                                  <p:stCondLst>
                                    <p:cond delay="50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250"/>
                                        <p:tgtEl>
                                          <p:spTgt spid="4"/>
                                        </p:tgtEl>
                                      </p:cBhvr>
                                    </p:animEffect>
                                  </p:childTnLst>
                                </p:cTn>
                              </p:par>
                              <p:par>
                                <p:cTn id="28" presetID="10" presetClass="entr" presetSubtype="0" fill="hold" nodeType="withEffect">
                                  <p:stCondLst>
                                    <p:cond delay="75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250"/>
                                        <p:tgtEl>
                                          <p:spTgt spid="5"/>
                                        </p:tgtEl>
                                      </p:cBhvr>
                                    </p:animEffect>
                                  </p:childTnLst>
                                </p:cTn>
                              </p:par>
                              <p:par>
                                <p:cTn id="31" presetID="10" presetClass="entr" presetSubtype="0" fill="hold" nodeType="withEffect">
                                  <p:stCondLst>
                                    <p:cond delay="100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250"/>
                                        <p:tgtEl>
                                          <p:spTgt spid="6"/>
                                        </p:tgtEl>
                                      </p:cBhvr>
                                    </p:animEffect>
                                  </p:childTnLst>
                                </p:cTn>
                              </p:par>
                              <p:par>
                                <p:cTn id="34" presetID="10" presetClass="entr" presetSubtype="0" fill="hold" nodeType="withEffect">
                                  <p:stCondLst>
                                    <p:cond delay="125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250"/>
                                        <p:tgtEl>
                                          <p:spTgt spid="7"/>
                                        </p:tgtEl>
                                      </p:cBhvr>
                                    </p:animEffect>
                                  </p:childTnLst>
                                </p:cTn>
                              </p:par>
                            </p:childTnLst>
                          </p:cTn>
                        </p:par>
                        <p:par>
                          <p:cTn id="37" fill="hold">
                            <p:stCondLst>
                              <p:cond delay="2500"/>
                            </p:stCondLst>
                            <p:childTnLst>
                              <p:par>
                                <p:cTn id="38" presetID="1" presetClass="entr" presetSubtype="0" fill="hold" nodeType="afterEffect">
                                  <p:stCondLst>
                                    <p:cond delay="0"/>
                                  </p:stCondLst>
                                  <p:childTnLst>
                                    <p:set>
                                      <p:cBhvr>
                                        <p:cTn id="39" dur="1" fill="hold">
                                          <p:stCondLst>
                                            <p:cond delay="0"/>
                                          </p:stCondLst>
                                        </p:cTn>
                                        <p:tgtEl>
                                          <p:spTgt spid="60"/>
                                        </p:tgtEl>
                                        <p:attrNameLst>
                                          <p:attrName>style.visibility</p:attrName>
                                        </p:attrNameLst>
                                      </p:cBhvr>
                                      <p:to>
                                        <p:strVal val="visible"/>
                                      </p:to>
                                    </p:set>
                                  </p:childTnLst>
                                </p:cTn>
                              </p:par>
                              <p:par>
                                <p:cTn id="40" presetID="6" presetClass="emph" presetSubtype="0" fill="hold" nodeType="withEffect">
                                  <p:stCondLst>
                                    <p:cond delay="0"/>
                                  </p:stCondLst>
                                  <p:childTnLst>
                                    <p:animScale>
                                      <p:cBhvr>
                                        <p:cTn id="41" dur="750" fill="hold"/>
                                        <p:tgtEl>
                                          <p:spTgt spid="60"/>
                                        </p:tgtEl>
                                      </p:cBhvr>
                                      <p:by x="50000" y="50000"/>
                                    </p:animScale>
                                  </p:childTnLst>
                                </p:cTn>
                              </p:par>
                              <p:par>
                                <p:cTn id="42" presetID="35" presetClass="path" presetSubtype="0" accel="50000" decel="50000" fill="hold" nodeType="withEffect">
                                  <p:stCondLst>
                                    <p:cond delay="0"/>
                                  </p:stCondLst>
                                  <p:childTnLst>
                                    <p:animMotion origin="layout" path="M 4.16667E-7 1.85185E-6 L -0.53724 -0.08148 " pathEditMode="relative" rAng="0" ptsTypes="AA">
                                      <p:cBhvr>
                                        <p:cTn id="43" dur="1000" fill="hold"/>
                                        <p:tgtEl>
                                          <p:spTgt spid="60"/>
                                        </p:tgtEl>
                                        <p:attrNameLst>
                                          <p:attrName>ppt_x</p:attrName>
                                          <p:attrName>ppt_y</p:attrName>
                                        </p:attrNameLst>
                                      </p:cBhvr>
                                      <p:rCtr x="-26862" y="-4074"/>
                                    </p:animMotion>
                                  </p:childTnLst>
                                </p:cTn>
                              </p:par>
                            </p:childTnLst>
                          </p:cTn>
                        </p:par>
                        <p:par>
                          <p:cTn id="44" fill="hold">
                            <p:stCondLst>
                              <p:cond delay="2500"/>
                            </p:stCondLst>
                            <p:childTnLst>
                              <p:par>
                                <p:cTn id="45" presetID="1" presetClass="entr" presetSubtype="0" fill="hold" nodeType="after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6" presetClass="emph" presetSubtype="0" fill="hold" nodeType="withEffect">
                                  <p:stCondLst>
                                    <p:cond delay="0"/>
                                  </p:stCondLst>
                                  <p:childTnLst>
                                    <p:animScale>
                                      <p:cBhvr>
                                        <p:cTn id="48" dur="750" fill="hold"/>
                                        <p:tgtEl>
                                          <p:spTgt spid="62"/>
                                        </p:tgtEl>
                                      </p:cBhvr>
                                      <p:by x="50000" y="50000"/>
                                    </p:animScale>
                                  </p:childTnLst>
                                </p:cTn>
                              </p:par>
                              <p:par>
                                <p:cTn id="49" presetID="35" presetClass="path" presetSubtype="0" accel="50000" decel="50000" fill="hold" nodeType="withEffect">
                                  <p:stCondLst>
                                    <p:cond delay="0"/>
                                  </p:stCondLst>
                                  <p:childTnLst>
                                    <p:animMotion origin="layout" path="M -1.04167E-6 -2.96296E-6 L -0.6638 0.21505 " pathEditMode="relative" rAng="0" ptsTypes="AA">
                                      <p:cBhvr>
                                        <p:cTn id="50" dur="1000" fill="hold"/>
                                        <p:tgtEl>
                                          <p:spTgt spid="62"/>
                                        </p:tgtEl>
                                        <p:attrNameLst>
                                          <p:attrName>ppt_x</p:attrName>
                                          <p:attrName>ppt_y</p:attrName>
                                        </p:attrNameLst>
                                      </p:cBhvr>
                                      <p:rCtr x="-33190" y="10741"/>
                                    </p:animMotion>
                                  </p:childTnLst>
                                </p:cTn>
                              </p:par>
                            </p:childTnLst>
                          </p:cTn>
                        </p:par>
                        <p:par>
                          <p:cTn id="51" fill="hold">
                            <p:stCondLst>
                              <p:cond delay="2500"/>
                            </p:stCondLst>
                            <p:childTnLst>
                              <p:par>
                                <p:cTn id="52" presetID="1" presetClass="entr" presetSubtype="0" fill="hold" nodeType="afterEffect">
                                  <p:stCondLst>
                                    <p:cond delay="0"/>
                                  </p:stCondLst>
                                  <p:childTnLst>
                                    <p:set>
                                      <p:cBhvr>
                                        <p:cTn id="53" dur="1" fill="hold">
                                          <p:stCondLst>
                                            <p:cond delay="0"/>
                                          </p:stCondLst>
                                        </p:cTn>
                                        <p:tgtEl>
                                          <p:spTgt spid="63"/>
                                        </p:tgtEl>
                                        <p:attrNameLst>
                                          <p:attrName>style.visibility</p:attrName>
                                        </p:attrNameLst>
                                      </p:cBhvr>
                                      <p:to>
                                        <p:strVal val="visible"/>
                                      </p:to>
                                    </p:set>
                                  </p:childTnLst>
                                </p:cTn>
                              </p:par>
                              <p:par>
                                <p:cTn id="54" presetID="6" presetClass="emph" presetSubtype="0" fill="hold" nodeType="withEffect">
                                  <p:stCondLst>
                                    <p:cond delay="0"/>
                                  </p:stCondLst>
                                  <p:childTnLst>
                                    <p:animScale>
                                      <p:cBhvr>
                                        <p:cTn id="55" dur="750" fill="hold"/>
                                        <p:tgtEl>
                                          <p:spTgt spid="63"/>
                                        </p:tgtEl>
                                      </p:cBhvr>
                                      <p:by x="50000" y="50000"/>
                                    </p:animScale>
                                  </p:childTnLst>
                                </p:cTn>
                              </p:par>
                              <p:par>
                                <p:cTn id="56" presetID="35" presetClass="path" presetSubtype="0" accel="50000" decel="50000" fill="hold" nodeType="withEffect">
                                  <p:stCondLst>
                                    <p:cond delay="0"/>
                                  </p:stCondLst>
                                  <p:childTnLst>
                                    <p:animMotion origin="layout" path="M -3.125E-6 2.96296E-6 L -0.79101 0.24884 " pathEditMode="relative" rAng="0" ptsTypes="AA">
                                      <p:cBhvr>
                                        <p:cTn id="57" dur="1000" fill="hold"/>
                                        <p:tgtEl>
                                          <p:spTgt spid="63"/>
                                        </p:tgtEl>
                                        <p:attrNameLst>
                                          <p:attrName>ppt_x</p:attrName>
                                          <p:attrName>ppt_y</p:attrName>
                                        </p:attrNameLst>
                                      </p:cBhvr>
                                      <p:rCtr x="-39557" y="12431"/>
                                    </p:animMotion>
                                  </p:childTnLst>
                                </p:cTn>
                              </p:par>
                            </p:childTnLst>
                          </p:cTn>
                        </p:par>
                        <p:par>
                          <p:cTn id="58" fill="hold">
                            <p:stCondLst>
                              <p:cond delay="2500"/>
                            </p:stCondLst>
                            <p:childTnLst>
                              <p:par>
                                <p:cTn id="59" presetID="1" presetClass="entr" presetSubtype="0" fill="hold" nodeType="afterEffect">
                                  <p:stCondLst>
                                    <p:cond delay="0"/>
                                  </p:stCondLst>
                                  <p:childTnLst>
                                    <p:set>
                                      <p:cBhvr>
                                        <p:cTn id="60" dur="1" fill="hold">
                                          <p:stCondLst>
                                            <p:cond delay="0"/>
                                          </p:stCondLst>
                                        </p:cTn>
                                        <p:tgtEl>
                                          <p:spTgt spid="64"/>
                                        </p:tgtEl>
                                        <p:attrNameLst>
                                          <p:attrName>style.visibility</p:attrName>
                                        </p:attrNameLst>
                                      </p:cBhvr>
                                      <p:to>
                                        <p:strVal val="visible"/>
                                      </p:to>
                                    </p:set>
                                  </p:childTnLst>
                                </p:cTn>
                              </p:par>
                              <p:par>
                                <p:cTn id="61" presetID="6" presetClass="emph" presetSubtype="0" fill="hold" nodeType="withEffect">
                                  <p:stCondLst>
                                    <p:cond delay="0"/>
                                  </p:stCondLst>
                                  <p:childTnLst>
                                    <p:animScale>
                                      <p:cBhvr>
                                        <p:cTn id="62" dur="750" fill="hold"/>
                                        <p:tgtEl>
                                          <p:spTgt spid="64"/>
                                        </p:tgtEl>
                                      </p:cBhvr>
                                      <p:by x="50000" y="50000"/>
                                    </p:animScale>
                                  </p:childTnLst>
                                </p:cTn>
                              </p:par>
                              <p:par>
                                <p:cTn id="63" presetID="35" presetClass="path" presetSubtype="0" accel="50000" decel="50000" fill="hold" nodeType="withEffect">
                                  <p:stCondLst>
                                    <p:cond delay="0"/>
                                  </p:stCondLst>
                                  <p:childTnLst>
                                    <p:animMotion origin="layout" path="M 4.16667E-7 -2.96296E-6 L -0.29453 -0.33981 " pathEditMode="relative" rAng="0" ptsTypes="AA">
                                      <p:cBhvr>
                                        <p:cTn id="64" dur="1000" fill="hold"/>
                                        <p:tgtEl>
                                          <p:spTgt spid="64"/>
                                        </p:tgtEl>
                                        <p:attrNameLst>
                                          <p:attrName>ppt_x</p:attrName>
                                          <p:attrName>ppt_y</p:attrName>
                                        </p:attrNameLst>
                                      </p:cBhvr>
                                      <p:rCtr x="-14727" y="-16991"/>
                                    </p:animMotion>
                                  </p:childTnLst>
                                </p:cTn>
                              </p:par>
                            </p:childTnLst>
                          </p:cTn>
                        </p:par>
                        <p:par>
                          <p:cTn id="65" fill="hold">
                            <p:stCondLst>
                              <p:cond delay="2500"/>
                            </p:stCondLst>
                            <p:childTnLst>
                              <p:par>
                                <p:cTn id="66" presetID="1" presetClass="entr" presetSubtype="0" fill="hold" nodeType="afterEffect">
                                  <p:stCondLst>
                                    <p:cond delay="0"/>
                                  </p:stCondLst>
                                  <p:childTnLst>
                                    <p:set>
                                      <p:cBhvr>
                                        <p:cTn id="67" dur="1" fill="hold">
                                          <p:stCondLst>
                                            <p:cond delay="0"/>
                                          </p:stCondLst>
                                        </p:cTn>
                                        <p:tgtEl>
                                          <p:spTgt spid="65"/>
                                        </p:tgtEl>
                                        <p:attrNameLst>
                                          <p:attrName>style.visibility</p:attrName>
                                        </p:attrNameLst>
                                      </p:cBhvr>
                                      <p:to>
                                        <p:strVal val="visible"/>
                                      </p:to>
                                    </p:set>
                                  </p:childTnLst>
                                </p:cTn>
                              </p:par>
                              <p:par>
                                <p:cTn id="68" presetID="6" presetClass="emph" presetSubtype="0" fill="hold" nodeType="withEffect">
                                  <p:stCondLst>
                                    <p:cond delay="0"/>
                                  </p:stCondLst>
                                  <p:childTnLst>
                                    <p:animScale>
                                      <p:cBhvr>
                                        <p:cTn id="69" dur="750" fill="hold"/>
                                        <p:tgtEl>
                                          <p:spTgt spid="65"/>
                                        </p:tgtEl>
                                      </p:cBhvr>
                                      <p:by x="50000" y="50000"/>
                                    </p:animScale>
                                  </p:childTnLst>
                                </p:cTn>
                              </p:par>
                              <p:par>
                                <p:cTn id="70" presetID="35" presetClass="path" presetSubtype="0" accel="50000" decel="50000" fill="hold" nodeType="withEffect">
                                  <p:stCondLst>
                                    <p:cond delay="0"/>
                                  </p:stCondLst>
                                  <p:childTnLst>
                                    <p:animMotion origin="layout" path="M -1.25E-6 -2.59259E-6 L -0.42057 -0.30301 " pathEditMode="relative" rAng="0" ptsTypes="AA">
                                      <p:cBhvr>
                                        <p:cTn id="71" dur="1000" fill="hold"/>
                                        <p:tgtEl>
                                          <p:spTgt spid="65"/>
                                        </p:tgtEl>
                                        <p:attrNameLst>
                                          <p:attrName>ppt_x</p:attrName>
                                          <p:attrName>ppt_y</p:attrName>
                                        </p:attrNameLst>
                                      </p:cBhvr>
                                      <p:rCtr x="-21029" y="-15162"/>
                                    </p:animMotion>
                                  </p:childTnLst>
                                </p:cTn>
                              </p:par>
                            </p:childTnLst>
                          </p:cTn>
                        </p:par>
                        <p:par>
                          <p:cTn id="72" fill="hold">
                            <p:stCondLst>
                              <p:cond delay="2500"/>
                            </p:stCondLst>
                            <p:childTnLst>
                              <p:par>
                                <p:cTn id="73" presetID="1" presetClass="entr" presetSubtype="0" fill="hold" nodeType="afterEffect">
                                  <p:stCondLst>
                                    <p:cond delay="0"/>
                                  </p:stCondLst>
                                  <p:childTnLst>
                                    <p:set>
                                      <p:cBhvr>
                                        <p:cTn id="74" dur="1" fill="hold">
                                          <p:stCondLst>
                                            <p:cond delay="0"/>
                                          </p:stCondLst>
                                        </p:cTn>
                                        <p:tgtEl>
                                          <p:spTgt spid="66"/>
                                        </p:tgtEl>
                                        <p:attrNameLst>
                                          <p:attrName>style.visibility</p:attrName>
                                        </p:attrNameLst>
                                      </p:cBhvr>
                                      <p:to>
                                        <p:strVal val="visible"/>
                                      </p:to>
                                    </p:set>
                                  </p:childTnLst>
                                </p:cTn>
                              </p:par>
                              <p:par>
                                <p:cTn id="75" presetID="6" presetClass="emph" presetSubtype="0" fill="hold" nodeType="withEffect">
                                  <p:stCondLst>
                                    <p:cond delay="0"/>
                                  </p:stCondLst>
                                  <p:childTnLst>
                                    <p:animScale>
                                      <p:cBhvr>
                                        <p:cTn id="76" dur="750" fill="hold"/>
                                        <p:tgtEl>
                                          <p:spTgt spid="66"/>
                                        </p:tgtEl>
                                      </p:cBhvr>
                                      <p:by x="50000" y="50000"/>
                                    </p:animScale>
                                  </p:childTnLst>
                                </p:cTn>
                              </p:par>
                              <p:par>
                                <p:cTn id="77" presetID="35" presetClass="path" presetSubtype="0" accel="50000" decel="50000" fill="hold" nodeType="withEffect">
                                  <p:stCondLst>
                                    <p:cond delay="0"/>
                                  </p:stCondLst>
                                  <p:childTnLst>
                                    <p:animMotion origin="layout" path="M -2.29167E-6 4.44444E-6 L -0.54544 -0.00764 " pathEditMode="relative" rAng="0" ptsTypes="AA">
                                      <p:cBhvr>
                                        <p:cTn id="78" dur="1000" fill="hold"/>
                                        <p:tgtEl>
                                          <p:spTgt spid="66"/>
                                        </p:tgtEl>
                                        <p:attrNameLst>
                                          <p:attrName>ppt_x</p:attrName>
                                          <p:attrName>ppt_y</p:attrName>
                                        </p:attrNameLst>
                                      </p:cBhvr>
                                      <p:rCtr x="-27279" y="-3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P spid="3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238368" y="160916"/>
            <a:ext cx="6914907" cy="645160"/>
          </a:xfrm>
          <a:prstGeom prst="rect">
            <a:avLst/>
          </a:prstGeom>
          <a:noFill/>
        </p:spPr>
        <p:txBody>
          <a:bodyPr wrap="square" rtlCol="0">
            <a:spAutoFit/>
          </a:bodyPr>
          <a:lstStyle/>
          <a:p>
            <a:pPr>
              <a:lnSpc>
                <a:spcPct val="90000"/>
              </a:lnSpc>
              <a:spcBef>
                <a:spcPct val="0"/>
              </a:spcBef>
            </a:pPr>
            <a:r>
              <a:rPr lang="en-US" altLang="zh-CN" sz="4000"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rPr>
              <a:t>Protocal FTP</a:t>
            </a:r>
            <a:endParaRPr lang="en-US" altLang="zh-CN" sz="4000"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endParaRPr>
          </a:p>
        </p:txBody>
      </p:sp>
      <p:sp>
        <p:nvSpPr>
          <p:cNvPr id="2" name="文本框 56"/>
          <p:cNvSpPr txBox="1"/>
          <p:nvPr/>
        </p:nvSpPr>
        <p:spPr>
          <a:xfrm>
            <a:off x="1257300" y="1115060"/>
            <a:ext cx="9752965" cy="2306955"/>
          </a:xfrm>
          <a:prstGeom prst="rect">
            <a:avLst/>
          </a:prstGeom>
          <a:noFill/>
        </p:spPr>
        <p:txBody>
          <a:bodyPr wrap="square" rtlCol="0">
            <a:spAutoFit/>
          </a:bodyPr>
          <a:p>
            <a:pPr>
              <a:lnSpc>
                <a:spcPct val="150000"/>
              </a:lnSpc>
              <a:spcBef>
                <a:spcPct val="0"/>
              </a:spcBef>
            </a:pPr>
            <a:r>
              <a:rPr lang="zh-CN" altLang="en-US" sz="2400"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rPr>
              <a:t>FTP (File Transfer Protocol) is a network protocol for transmitting files between computers over Transmission Control Protocol/Internet Protocol (TCP/IP) connections. Within the TCP/IP suite, FTP is considered an application layer protocol.</a:t>
            </a:r>
            <a:endParaRPr lang="zh-CN" altLang="en-US" sz="2400"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238368" y="160916"/>
            <a:ext cx="6914907" cy="645160"/>
          </a:xfrm>
          <a:prstGeom prst="rect">
            <a:avLst/>
          </a:prstGeom>
          <a:noFill/>
        </p:spPr>
        <p:txBody>
          <a:bodyPr wrap="square" rtlCol="0">
            <a:spAutoFit/>
          </a:bodyPr>
          <a:lstStyle/>
          <a:p>
            <a:pPr>
              <a:lnSpc>
                <a:spcPct val="90000"/>
              </a:lnSpc>
              <a:spcBef>
                <a:spcPct val="0"/>
              </a:spcBef>
            </a:pPr>
            <a:r>
              <a:rPr lang="en-US" altLang="zh-CN" sz="4000"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rPr>
              <a:t>Protocal SSH</a:t>
            </a:r>
            <a:endParaRPr lang="en-US" altLang="zh-CN" sz="4000"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endParaRPr>
          </a:p>
        </p:txBody>
      </p:sp>
      <p:sp>
        <p:nvSpPr>
          <p:cNvPr id="2" name="文本框 56"/>
          <p:cNvSpPr txBox="1"/>
          <p:nvPr/>
        </p:nvSpPr>
        <p:spPr>
          <a:xfrm>
            <a:off x="1257300" y="1115060"/>
            <a:ext cx="9752965" cy="3415030"/>
          </a:xfrm>
          <a:prstGeom prst="rect">
            <a:avLst/>
          </a:prstGeom>
          <a:noFill/>
        </p:spPr>
        <p:txBody>
          <a:bodyPr wrap="square" rtlCol="0">
            <a:spAutoFit/>
          </a:bodyPr>
          <a:p>
            <a:pPr>
              <a:lnSpc>
                <a:spcPct val="150000"/>
              </a:lnSpc>
              <a:spcBef>
                <a:spcPct val="0"/>
              </a:spcBef>
            </a:pPr>
            <a:r>
              <a:rPr lang="zh-CN" altLang="en-US" sz="2400"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rPr>
              <a:t>The SSH protocol (also referred to as Secure Shell) is a method for secure remote login from one computer to another. It provides several alternative options for strong authentication, and it protects communications security and integrity with strong encryption. It is a secure alternative to non-protected login protocols (such as telnet, login) and insecure file transfer methods (such as FTP).</a:t>
            </a:r>
            <a:endParaRPr lang="zh-CN" altLang="en-US" sz="2400"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3594735" y="2177113"/>
            <a:ext cx="2619726" cy="3165445"/>
            <a:chOff x="774699" y="2075472"/>
            <a:chExt cx="2619726" cy="3165445"/>
          </a:xfrm>
          <a:solidFill>
            <a:srgbClr val="206A72"/>
          </a:solidFill>
        </p:grpSpPr>
        <p:sp>
          <p:nvSpPr>
            <p:cNvPr id="66" name="矩形 65"/>
            <p:cNvSpPr/>
            <p:nvPr/>
          </p:nvSpPr>
          <p:spPr>
            <a:xfrm>
              <a:off x="774699" y="2075472"/>
              <a:ext cx="2619726" cy="31654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8" name="矩形 87"/>
            <p:cNvSpPr/>
            <p:nvPr/>
          </p:nvSpPr>
          <p:spPr>
            <a:xfrm>
              <a:off x="774699" y="4086224"/>
              <a:ext cx="2619726" cy="8746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0" name="文本框 69"/>
            <p:cNvSpPr txBox="1"/>
            <p:nvPr/>
          </p:nvSpPr>
          <p:spPr>
            <a:xfrm>
              <a:off x="1300052" y="2094522"/>
              <a:ext cx="1535998" cy="1862048"/>
            </a:xfrm>
            <a:prstGeom prst="rect">
              <a:avLst/>
            </a:prstGeom>
            <a:grpFill/>
          </p:spPr>
          <p:txBody>
            <a:bodyPr wrap="none" rtlCol="0">
              <a:spAutoFit/>
            </a:bodyPr>
            <a:lstStyle/>
            <a:p>
              <a:pPr algn="ctr"/>
              <a:r>
                <a:rPr lang="en-US" altLang="zh-CN" sz="11500" dirty="0">
                  <a:solidFill>
                    <a:schemeClr val="bg1"/>
                  </a:solidFill>
                  <a:latin typeface="Impact" panose="020B0806030902050204" pitchFamily="34" charset="0"/>
                  <a:ea typeface="Gulim" panose="020B0600000101010101" pitchFamily="34" charset="-127"/>
                </a:rPr>
                <a:t>01</a:t>
              </a:r>
              <a:endParaRPr lang="zh-CN" altLang="en-US" sz="11500" dirty="0">
                <a:solidFill>
                  <a:schemeClr val="bg1"/>
                </a:solidFill>
                <a:latin typeface="Impact" panose="020B0806030902050204" pitchFamily="34" charset="0"/>
                <a:ea typeface="Gulim" panose="020B0600000101010101" pitchFamily="34" charset="-127"/>
              </a:endParaRPr>
            </a:p>
          </p:txBody>
        </p:sp>
        <p:sp>
          <p:nvSpPr>
            <p:cNvPr id="71" name="文本框 70"/>
            <p:cNvSpPr txBox="1"/>
            <p:nvPr/>
          </p:nvSpPr>
          <p:spPr>
            <a:xfrm>
              <a:off x="808387" y="4283475"/>
              <a:ext cx="2552349" cy="865505"/>
            </a:xfrm>
            <a:prstGeom prst="rect">
              <a:avLst/>
            </a:prstGeom>
            <a:grpFill/>
          </p:spPr>
          <p:txBody>
            <a:bodyPr wrap="square" rtlCol="0">
              <a:spAutoFit/>
            </a:bodyPr>
            <a:lstStyle/>
            <a:p>
              <a:pPr algn="ctr">
                <a:lnSpc>
                  <a:spcPct val="90000"/>
                </a:lnSpc>
                <a:spcBef>
                  <a:spcPct val="0"/>
                </a:spcBef>
              </a:pPr>
              <a:r>
                <a:rPr lang="zh-CN" altLang="en-US" sz="2800" dirty="0">
                  <a:solidFill>
                    <a:srgbClr val="DEF4F6"/>
                  </a:solidFill>
                  <a:effectLst>
                    <a:outerShdw blurRad="38100" dist="38100" dir="2700000" algn="tl">
                      <a:srgbClr val="000000">
                        <a:alpha val="43137"/>
                      </a:srgbClr>
                    </a:outerShdw>
                  </a:effectLst>
                  <a:latin typeface="Times New Roman Regular" panose="02020603050405020304" charset="0"/>
                  <a:ea typeface="Microsoft YaHei" panose="020B0503020204020204" pitchFamily="34" charset="-122"/>
                  <a:cs typeface="Times New Roman Regular" panose="02020603050405020304" charset="0"/>
                </a:rPr>
                <a:t>DAS, NAS, SAN difference</a:t>
              </a:r>
              <a:endParaRPr lang="zh-CN" altLang="en-US" sz="2800" dirty="0">
                <a:solidFill>
                  <a:srgbClr val="DEF4F6"/>
                </a:solidFill>
                <a:effectLst>
                  <a:outerShdw blurRad="38100" dist="38100" dir="2700000" algn="tl">
                    <a:srgbClr val="000000">
                      <a:alpha val="43137"/>
                    </a:srgbClr>
                  </a:outerShdw>
                </a:effectLst>
                <a:latin typeface="Times New Roman Regular" panose="02020603050405020304" charset="0"/>
                <a:ea typeface="Microsoft YaHei" panose="020B0503020204020204" pitchFamily="34" charset="-122"/>
                <a:cs typeface="Times New Roman Regular" panose="02020603050405020304" charset="0"/>
              </a:endParaRPr>
            </a:p>
          </p:txBody>
        </p:sp>
      </p:grpSp>
      <p:grpSp>
        <p:nvGrpSpPr>
          <p:cNvPr id="89" name="组合 88"/>
          <p:cNvGrpSpPr/>
          <p:nvPr/>
        </p:nvGrpSpPr>
        <p:grpSpPr>
          <a:xfrm>
            <a:off x="6317710" y="2177113"/>
            <a:ext cx="2619726" cy="3165445"/>
            <a:chOff x="774699" y="2075472"/>
            <a:chExt cx="2619726" cy="3165445"/>
          </a:xfrm>
          <a:solidFill>
            <a:srgbClr val="206A72"/>
          </a:solidFill>
        </p:grpSpPr>
        <p:sp>
          <p:nvSpPr>
            <p:cNvPr id="90" name="矩形 89"/>
            <p:cNvSpPr/>
            <p:nvPr/>
          </p:nvSpPr>
          <p:spPr>
            <a:xfrm>
              <a:off x="774699" y="2075472"/>
              <a:ext cx="2619726" cy="31654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1" name="矩形 90"/>
            <p:cNvSpPr/>
            <p:nvPr/>
          </p:nvSpPr>
          <p:spPr>
            <a:xfrm>
              <a:off x="774699" y="4086224"/>
              <a:ext cx="2619726" cy="8746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2" name="文本框 91"/>
            <p:cNvSpPr txBox="1"/>
            <p:nvPr/>
          </p:nvSpPr>
          <p:spPr>
            <a:xfrm>
              <a:off x="1210284" y="2094522"/>
              <a:ext cx="1715534" cy="1862048"/>
            </a:xfrm>
            <a:prstGeom prst="rect">
              <a:avLst/>
            </a:prstGeom>
            <a:grpFill/>
          </p:spPr>
          <p:txBody>
            <a:bodyPr wrap="none" rtlCol="0">
              <a:spAutoFit/>
            </a:bodyPr>
            <a:lstStyle/>
            <a:p>
              <a:pPr algn="ctr"/>
              <a:r>
                <a:rPr lang="en-US" altLang="zh-CN" sz="11500" dirty="0" smtClean="0">
                  <a:solidFill>
                    <a:schemeClr val="bg1"/>
                  </a:solidFill>
                  <a:latin typeface="Impact" panose="020B0806030902050204" pitchFamily="34" charset="0"/>
                  <a:ea typeface="Gulim" panose="020B0600000101010101" pitchFamily="34" charset="-127"/>
                </a:rPr>
                <a:t>02</a:t>
              </a:r>
              <a:endParaRPr lang="zh-CN" altLang="en-US" sz="11500" dirty="0">
                <a:solidFill>
                  <a:schemeClr val="bg1"/>
                </a:solidFill>
                <a:latin typeface="Impact" panose="020B0806030902050204" pitchFamily="34" charset="0"/>
                <a:ea typeface="Gulim" panose="020B0600000101010101" pitchFamily="34" charset="-127"/>
              </a:endParaRPr>
            </a:p>
          </p:txBody>
        </p:sp>
        <p:sp>
          <p:nvSpPr>
            <p:cNvPr id="93" name="文本框 92"/>
            <p:cNvSpPr txBox="1"/>
            <p:nvPr/>
          </p:nvSpPr>
          <p:spPr>
            <a:xfrm>
              <a:off x="808387" y="4283475"/>
              <a:ext cx="2552349" cy="865505"/>
            </a:xfrm>
            <a:prstGeom prst="rect">
              <a:avLst/>
            </a:prstGeom>
            <a:grpFill/>
          </p:spPr>
          <p:txBody>
            <a:bodyPr wrap="square" rtlCol="0">
              <a:spAutoFit/>
            </a:bodyPr>
            <a:lstStyle/>
            <a:p>
              <a:pPr algn="ctr">
                <a:lnSpc>
                  <a:spcPct val="90000"/>
                </a:lnSpc>
                <a:spcBef>
                  <a:spcPct val="0"/>
                </a:spcBef>
              </a:pPr>
              <a:r>
                <a:rPr lang="en-US" sz="2800" dirty="0" smtClean="0">
                  <a:solidFill>
                    <a:schemeClr val="bg1"/>
                  </a:solidFill>
                  <a:effectLst>
                    <a:outerShdw blurRad="50800" dist="38100" dir="5400000" algn="t" rotWithShape="0">
                      <a:prstClr val="black">
                        <a:alpha val="40000"/>
                      </a:prstClr>
                    </a:outerShdw>
                  </a:effectLst>
                  <a:latin typeface="Times New Roman Regular" panose="02020603050405020304" charset="0"/>
                  <a:ea typeface="Microsoft YaHei" panose="020B0503020204020204" pitchFamily="34" charset="-122"/>
                  <a:cs typeface="Times New Roman Regular" panose="02020603050405020304" charset="0"/>
                  <a:sym typeface="+mn-ea"/>
                </a:rPr>
                <a:t>What is the protocol?</a:t>
              </a:r>
              <a:endParaRPr lang="zh-CN" altLang="en-US" sz="2800" dirty="0">
                <a:solidFill>
                  <a:srgbClr val="DEF4F6"/>
                </a:solidFill>
                <a:latin typeface="Times New Roman Regular" panose="02020603050405020304" charset="0"/>
                <a:ea typeface="Microsoft YaHei" panose="020B0503020204020204" pitchFamily="34" charset="-122"/>
                <a:cs typeface="Times New Roman Regular" panose="02020603050405020304" charset="0"/>
              </a:endParaRPr>
            </a:p>
          </p:txBody>
        </p:sp>
      </p:grpSp>
      <p:sp>
        <p:nvSpPr>
          <p:cNvPr id="28" name="文本框 27"/>
          <p:cNvSpPr txBox="1"/>
          <p:nvPr/>
        </p:nvSpPr>
        <p:spPr>
          <a:xfrm>
            <a:off x="470535" y="494030"/>
            <a:ext cx="2916555" cy="645160"/>
          </a:xfrm>
          <a:prstGeom prst="rect">
            <a:avLst/>
          </a:prstGeom>
          <a:noFill/>
        </p:spPr>
        <p:txBody>
          <a:bodyPr wrap="square" rtlCol="0">
            <a:spAutoFit/>
          </a:bodyPr>
          <a:lstStyle/>
          <a:p>
            <a:r>
              <a:rPr lang="zh-CN" altLang="en-US" sz="3600" b="1" dirty="0" smtClean="0">
                <a:solidFill>
                  <a:schemeClr val="tx1">
                    <a:lumMod val="75000"/>
                    <a:lumOff val="25000"/>
                  </a:schemeClr>
                </a:solidFill>
                <a:ea typeface="Microsoft YaHei" panose="020B0503020204020204" pitchFamily="34" charset="-122"/>
              </a:rPr>
              <a:t>CONTENTS</a:t>
            </a:r>
            <a:endParaRPr lang="zh-CN" altLang="en-US" sz="3600" b="1" dirty="0" smtClean="0">
              <a:solidFill>
                <a:schemeClr val="tx1">
                  <a:lumMod val="75000"/>
                  <a:lumOff val="25000"/>
                </a:schemeClr>
              </a:solidFill>
              <a:ea typeface="Microsoft YaHe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wipe(right)">
                                      <p:cBhvr>
                                        <p:cTn id="7" dur="250"/>
                                        <p:tgtEl>
                                          <p:spTgt spid="28">
                                            <p:txEl>
                                              <p:pRg st="0" end="0"/>
                                            </p:txEl>
                                          </p:spTgt>
                                        </p:tgtEl>
                                      </p:cBhvr>
                                    </p:animEffect>
                                  </p:childTnLst>
                                </p:cTn>
                              </p:par>
                            </p:childTnLst>
                          </p:cTn>
                        </p:par>
                        <p:par>
                          <p:cTn id="8" fill="hold">
                            <p:stCondLst>
                              <p:cond delay="500"/>
                            </p:stCondLst>
                            <p:childTnLst>
                              <p:par>
                                <p:cTn id="9" presetID="37"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anim calcmode="lin" valueType="num">
                                      <p:cBhvr>
                                        <p:cTn id="12" dur="500" fill="hold"/>
                                        <p:tgtEl>
                                          <p:spTgt spid="17"/>
                                        </p:tgtEl>
                                        <p:attrNameLst>
                                          <p:attrName>ppt_x</p:attrName>
                                        </p:attrNameLst>
                                      </p:cBhvr>
                                      <p:tavLst>
                                        <p:tav tm="0">
                                          <p:val>
                                            <p:strVal val="#ppt_x"/>
                                          </p:val>
                                        </p:tav>
                                        <p:tav tm="100000">
                                          <p:val>
                                            <p:strVal val="#ppt_x"/>
                                          </p:val>
                                        </p:tav>
                                      </p:tavLst>
                                    </p:anim>
                                    <p:anim calcmode="lin" valueType="num">
                                      <p:cBhvr>
                                        <p:cTn id="13" dur="450" decel="100000" fill="hold"/>
                                        <p:tgtEl>
                                          <p:spTgt spid="17"/>
                                        </p:tgtEl>
                                        <p:attrNameLst>
                                          <p:attrName>ppt_y</p:attrName>
                                        </p:attrNameLst>
                                      </p:cBhvr>
                                      <p:tavLst>
                                        <p:tav tm="0">
                                          <p:val>
                                            <p:strVal val="#ppt_y+1"/>
                                          </p:val>
                                        </p:tav>
                                        <p:tav tm="100000">
                                          <p:val>
                                            <p:strVal val="#ppt_y-.03"/>
                                          </p:val>
                                        </p:tav>
                                      </p:tavLst>
                                    </p:anim>
                                    <p:anim calcmode="lin" valueType="num">
                                      <p:cBhvr>
                                        <p:cTn id="14" dur="50" accel="100000" fill="hold">
                                          <p:stCondLst>
                                            <p:cond delay="450"/>
                                          </p:stCondLst>
                                        </p:cTn>
                                        <p:tgtEl>
                                          <p:spTgt spid="17"/>
                                        </p:tgtEl>
                                        <p:attrNameLst>
                                          <p:attrName>ppt_y</p:attrName>
                                        </p:attrNameLst>
                                      </p:cBhvr>
                                      <p:tavLst>
                                        <p:tav tm="0">
                                          <p:val>
                                            <p:strVal val="#ppt_y-.03"/>
                                          </p:val>
                                        </p:tav>
                                        <p:tav tm="100000">
                                          <p:val>
                                            <p:strVal val="#ppt_y"/>
                                          </p:val>
                                        </p:tav>
                                      </p:tavLst>
                                    </p:anim>
                                  </p:childTnLst>
                                </p:cTn>
                              </p:par>
                              <p:par>
                                <p:cTn id="15" presetID="37" presetClass="entr" presetSubtype="0" fill="hold" nodeType="withEffect">
                                  <p:stCondLst>
                                    <p:cond delay="250"/>
                                  </p:stCondLst>
                                  <p:childTnLst>
                                    <p:set>
                                      <p:cBhvr>
                                        <p:cTn id="16" dur="1" fill="hold">
                                          <p:stCondLst>
                                            <p:cond delay="0"/>
                                          </p:stCondLst>
                                        </p:cTn>
                                        <p:tgtEl>
                                          <p:spTgt spid="89"/>
                                        </p:tgtEl>
                                        <p:attrNameLst>
                                          <p:attrName>style.visibility</p:attrName>
                                        </p:attrNameLst>
                                      </p:cBhvr>
                                      <p:to>
                                        <p:strVal val="visible"/>
                                      </p:to>
                                    </p:set>
                                    <p:animEffect transition="in" filter="fade">
                                      <p:cBhvr>
                                        <p:cTn id="17" dur="500"/>
                                        <p:tgtEl>
                                          <p:spTgt spid="89"/>
                                        </p:tgtEl>
                                      </p:cBhvr>
                                    </p:animEffect>
                                    <p:anim calcmode="lin" valueType="num">
                                      <p:cBhvr>
                                        <p:cTn id="18" dur="500" fill="hold"/>
                                        <p:tgtEl>
                                          <p:spTgt spid="89"/>
                                        </p:tgtEl>
                                        <p:attrNameLst>
                                          <p:attrName>ppt_x</p:attrName>
                                        </p:attrNameLst>
                                      </p:cBhvr>
                                      <p:tavLst>
                                        <p:tav tm="0">
                                          <p:val>
                                            <p:strVal val="#ppt_x"/>
                                          </p:val>
                                        </p:tav>
                                        <p:tav tm="100000">
                                          <p:val>
                                            <p:strVal val="#ppt_x"/>
                                          </p:val>
                                        </p:tav>
                                      </p:tavLst>
                                    </p:anim>
                                    <p:anim calcmode="lin" valueType="num">
                                      <p:cBhvr>
                                        <p:cTn id="19" dur="450" decel="100000" fill="hold"/>
                                        <p:tgtEl>
                                          <p:spTgt spid="89"/>
                                        </p:tgtEl>
                                        <p:attrNameLst>
                                          <p:attrName>ppt_y</p:attrName>
                                        </p:attrNameLst>
                                      </p:cBhvr>
                                      <p:tavLst>
                                        <p:tav tm="0">
                                          <p:val>
                                            <p:strVal val="#ppt_y+1"/>
                                          </p:val>
                                        </p:tav>
                                        <p:tav tm="100000">
                                          <p:val>
                                            <p:strVal val="#ppt_y-.03"/>
                                          </p:val>
                                        </p:tav>
                                      </p:tavLst>
                                    </p:anim>
                                    <p:anim calcmode="lin" valueType="num">
                                      <p:cBhvr>
                                        <p:cTn id="20" dur="50" accel="100000" fill="hold">
                                          <p:stCondLst>
                                            <p:cond delay="450"/>
                                          </p:stCondLst>
                                        </p:cTn>
                                        <p:tgtEl>
                                          <p:spTgt spid="8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238368" y="160916"/>
            <a:ext cx="6914907" cy="645160"/>
          </a:xfrm>
          <a:prstGeom prst="rect">
            <a:avLst/>
          </a:prstGeom>
          <a:noFill/>
        </p:spPr>
        <p:txBody>
          <a:bodyPr wrap="square" rtlCol="0">
            <a:spAutoFit/>
          </a:bodyPr>
          <a:lstStyle/>
          <a:p>
            <a:pPr>
              <a:lnSpc>
                <a:spcPct val="90000"/>
              </a:lnSpc>
              <a:spcBef>
                <a:spcPct val="0"/>
              </a:spcBef>
            </a:pPr>
            <a:r>
              <a:rPr lang="en-US" altLang="zh-CN" sz="4000"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rPr>
              <a:t>Protocal HTTP</a:t>
            </a:r>
            <a:endParaRPr lang="en-US" altLang="zh-CN" sz="4000"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endParaRPr>
          </a:p>
        </p:txBody>
      </p:sp>
      <p:sp>
        <p:nvSpPr>
          <p:cNvPr id="2" name="文本框 56"/>
          <p:cNvSpPr txBox="1"/>
          <p:nvPr/>
        </p:nvSpPr>
        <p:spPr>
          <a:xfrm>
            <a:off x="1257300" y="1115060"/>
            <a:ext cx="9752965" cy="3415030"/>
          </a:xfrm>
          <a:prstGeom prst="rect">
            <a:avLst/>
          </a:prstGeom>
          <a:noFill/>
        </p:spPr>
        <p:txBody>
          <a:bodyPr wrap="square" rtlCol="0">
            <a:spAutoFit/>
          </a:bodyPr>
          <a:p>
            <a:pPr>
              <a:lnSpc>
                <a:spcPct val="150000"/>
              </a:lnSpc>
              <a:spcBef>
                <a:spcPct val="0"/>
              </a:spcBef>
            </a:pPr>
            <a:r>
              <a:rPr lang="zh-CN" altLang="en-US" sz="2400"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rPr>
              <a:t>The Hypertext Transfer Protocol (HTTP) is the foundation of the World Wide Web and is used to load webpages using hypertext links. HTTP is an application layer protocol designed to transfer information between networked devices and runs on top of other layers of the network protocol stack. A typical flow over HTTP involves a client machine making a request to a server, which then sends a response message.</a:t>
            </a:r>
            <a:endParaRPr lang="zh-CN" altLang="en-US" sz="2400"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238368" y="160916"/>
            <a:ext cx="6914907" cy="645160"/>
          </a:xfrm>
          <a:prstGeom prst="rect">
            <a:avLst/>
          </a:prstGeom>
          <a:noFill/>
        </p:spPr>
        <p:txBody>
          <a:bodyPr wrap="square" rtlCol="0">
            <a:spAutoFit/>
          </a:bodyPr>
          <a:lstStyle/>
          <a:p>
            <a:pPr>
              <a:lnSpc>
                <a:spcPct val="90000"/>
              </a:lnSpc>
              <a:spcBef>
                <a:spcPct val="0"/>
              </a:spcBef>
            </a:pPr>
            <a:r>
              <a:rPr lang="en-US" altLang="zh-CN" sz="4000"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rPr>
              <a:t>Protocal telnet</a:t>
            </a:r>
            <a:endParaRPr lang="en-US" altLang="zh-CN" sz="4000"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endParaRPr>
          </a:p>
        </p:txBody>
      </p:sp>
      <p:sp>
        <p:nvSpPr>
          <p:cNvPr id="2" name="文本框 56"/>
          <p:cNvSpPr txBox="1"/>
          <p:nvPr/>
        </p:nvSpPr>
        <p:spPr>
          <a:xfrm>
            <a:off x="1257300" y="1115060"/>
            <a:ext cx="9752965" cy="2306955"/>
          </a:xfrm>
          <a:prstGeom prst="rect">
            <a:avLst/>
          </a:prstGeom>
          <a:noFill/>
        </p:spPr>
        <p:txBody>
          <a:bodyPr wrap="square" rtlCol="0">
            <a:spAutoFit/>
          </a:bodyPr>
          <a:p>
            <a:pPr>
              <a:lnSpc>
                <a:spcPct val="150000"/>
              </a:lnSpc>
              <a:spcBef>
                <a:spcPct val="0"/>
              </a:spcBef>
            </a:pPr>
            <a:r>
              <a:rPr lang="zh-CN" altLang="en-US" sz="2400"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rPr>
              <a:t>Telnet is often used by network administrators to access and manage remote devices. A network administrator can access the device by telnetting to the IP address or hostname of a remote device. The network administrator will then be presented with a virtual terminal that can interact with the remote host.</a:t>
            </a:r>
            <a:endParaRPr lang="zh-CN" altLang="en-US" sz="2400"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238368" y="160916"/>
            <a:ext cx="6914907" cy="645160"/>
          </a:xfrm>
          <a:prstGeom prst="rect">
            <a:avLst/>
          </a:prstGeom>
          <a:noFill/>
        </p:spPr>
        <p:txBody>
          <a:bodyPr wrap="square" rtlCol="0">
            <a:spAutoFit/>
          </a:bodyPr>
          <a:lstStyle/>
          <a:p>
            <a:pPr>
              <a:lnSpc>
                <a:spcPct val="90000"/>
              </a:lnSpc>
              <a:spcBef>
                <a:spcPct val="0"/>
              </a:spcBef>
            </a:pPr>
            <a:r>
              <a:rPr lang="en-US" altLang="zh-CN" sz="4000"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rPr>
              <a:t>Protocal DHCP</a:t>
            </a:r>
            <a:endParaRPr lang="en-US" altLang="zh-CN" sz="4000"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endParaRPr>
          </a:p>
        </p:txBody>
      </p:sp>
      <p:sp>
        <p:nvSpPr>
          <p:cNvPr id="2" name="文本框 56"/>
          <p:cNvSpPr txBox="1"/>
          <p:nvPr/>
        </p:nvSpPr>
        <p:spPr>
          <a:xfrm>
            <a:off x="1257300" y="1115060"/>
            <a:ext cx="9752965" cy="2306955"/>
          </a:xfrm>
          <a:prstGeom prst="rect">
            <a:avLst/>
          </a:prstGeom>
          <a:noFill/>
        </p:spPr>
        <p:txBody>
          <a:bodyPr wrap="square" rtlCol="0">
            <a:spAutoFit/>
          </a:bodyPr>
          <a:p>
            <a:pPr>
              <a:lnSpc>
                <a:spcPct val="150000"/>
              </a:lnSpc>
              <a:spcBef>
                <a:spcPct val="0"/>
              </a:spcBef>
            </a:pPr>
            <a:r>
              <a:rPr lang="zh-CN" altLang="en-US" sz="2400"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rPr>
              <a:t>Dynamic Host Configuration Protocol (DHCP) is a client/server protocol that automatically provides an Internet Protocol (IP) host with its IP address and other related configuration information such as the subnet mask and default gateway. </a:t>
            </a:r>
            <a:endParaRPr lang="zh-CN" altLang="en-US" sz="2400"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238368" y="160916"/>
            <a:ext cx="6914907" cy="645160"/>
          </a:xfrm>
          <a:prstGeom prst="rect">
            <a:avLst/>
          </a:prstGeom>
          <a:noFill/>
        </p:spPr>
        <p:txBody>
          <a:bodyPr wrap="square" rtlCol="0">
            <a:spAutoFit/>
          </a:bodyPr>
          <a:lstStyle/>
          <a:p>
            <a:pPr>
              <a:lnSpc>
                <a:spcPct val="90000"/>
              </a:lnSpc>
              <a:spcBef>
                <a:spcPct val="0"/>
              </a:spcBef>
            </a:pPr>
            <a:r>
              <a:rPr lang="en-US" altLang="zh-CN" sz="4000"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rPr>
              <a:t>Protocal SNMP</a:t>
            </a:r>
            <a:endParaRPr lang="en-US" altLang="zh-CN" sz="4000"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endParaRPr>
          </a:p>
        </p:txBody>
      </p:sp>
      <p:sp>
        <p:nvSpPr>
          <p:cNvPr id="2" name="文本框 56"/>
          <p:cNvSpPr txBox="1"/>
          <p:nvPr/>
        </p:nvSpPr>
        <p:spPr>
          <a:xfrm>
            <a:off x="1257300" y="1115060"/>
            <a:ext cx="9752965" cy="1753235"/>
          </a:xfrm>
          <a:prstGeom prst="rect">
            <a:avLst/>
          </a:prstGeom>
          <a:noFill/>
        </p:spPr>
        <p:txBody>
          <a:bodyPr wrap="square" rtlCol="0">
            <a:spAutoFit/>
          </a:bodyPr>
          <a:p>
            <a:pPr>
              <a:lnSpc>
                <a:spcPct val="150000"/>
              </a:lnSpc>
              <a:spcBef>
                <a:spcPct val="0"/>
              </a:spcBef>
            </a:pPr>
            <a:r>
              <a:rPr lang="zh-CN" altLang="en-US" sz="2400"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rPr>
              <a:t>Simple Network Management Protocol (SNMP) is an application-layer protocol for monitoring and managing network devices on a local area network (LAN) or wide area network (WAN).</a:t>
            </a:r>
            <a:endParaRPr lang="zh-CN" altLang="en-US" sz="2400"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238368" y="160916"/>
            <a:ext cx="6914907" cy="645160"/>
          </a:xfrm>
          <a:prstGeom prst="rect">
            <a:avLst/>
          </a:prstGeom>
          <a:noFill/>
        </p:spPr>
        <p:txBody>
          <a:bodyPr wrap="square" rtlCol="0">
            <a:spAutoFit/>
          </a:bodyPr>
          <a:lstStyle/>
          <a:p>
            <a:pPr>
              <a:lnSpc>
                <a:spcPct val="90000"/>
              </a:lnSpc>
              <a:spcBef>
                <a:spcPct val="0"/>
              </a:spcBef>
            </a:pPr>
            <a:r>
              <a:rPr lang="en-US" altLang="zh-CN" sz="4000"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rPr>
              <a:t>Protocal TCP</a:t>
            </a:r>
            <a:endParaRPr lang="en-US" altLang="zh-CN" sz="4000"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endParaRPr>
          </a:p>
        </p:txBody>
      </p:sp>
      <p:sp>
        <p:nvSpPr>
          <p:cNvPr id="2" name="文本框 56"/>
          <p:cNvSpPr txBox="1"/>
          <p:nvPr/>
        </p:nvSpPr>
        <p:spPr>
          <a:xfrm>
            <a:off x="1257300" y="1115060"/>
            <a:ext cx="9752965" cy="2861310"/>
          </a:xfrm>
          <a:prstGeom prst="rect">
            <a:avLst/>
          </a:prstGeom>
          <a:noFill/>
        </p:spPr>
        <p:txBody>
          <a:bodyPr wrap="square" rtlCol="0">
            <a:spAutoFit/>
          </a:bodyPr>
          <a:p>
            <a:pPr>
              <a:lnSpc>
                <a:spcPct val="150000"/>
              </a:lnSpc>
              <a:spcBef>
                <a:spcPct val="0"/>
              </a:spcBef>
            </a:pPr>
            <a:r>
              <a:rPr lang="zh-CN" altLang="en-US" sz="2400"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rPr>
              <a:t>The Transmission Control Protocol (TCP) is a transport protocol that is used on top of IP to ensure reliable transmission of packets. TCP includes mechanisms to solve many of the problems that arise from packet-based messaging, such as lost packets, out of order packets, duplicate packets, and corrupted packets.</a:t>
            </a:r>
            <a:endParaRPr lang="zh-CN" altLang="en-US" sz="2400"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238368" y="160916"/>
            <a:ext cx="6914907" cy="645160"/>
          </a:xfrm>
          <a:prstGeom prst="rect">
            <a:avLst/>
          </a:prstGeom>
          <a:noFill/>
        </p:spPr>
        <p:txBody>
          <a:bodyPr wrap="square" rtlCol="0">
            <a:spAutoFit/>
          </a:bodyPr>
          <a:lstStyle/>
          <a:p>
            <a:pPr>
              <a:lnSpc>
                <a:spcPct val="90000"/>
              </a:lnSpc>
              <a:spcBef>
                <a:spcPct val="0"/>
              </a:spcBef>
            </a:pPr>
            <a:r>
              <a:rPr lang="en-US" altLang="zh-CN" sz="4000"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rPr>
              <a:t>Protocal UDP</a:t>
            </a:r>
            <a:endParaRPr lang="en-US" altLang="zh-CN" sz="4000"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endParaRPr>
          </a:p>
        </p:txBody>
      </p:sp>
      <p:sp>
        <p:nvSpPr>
          <p:cNvPr id="2" name="文本框 56"/>
          <p:cNvSpPr txBox="1"/>
          <p:nvPr/>
        </p:nvSpPr>
        <p:spPr>
          <a:xfrm>
            <a:off x="1257300" y="1115060"/>
            <a:ext cx="9752965" cy="2306955"/>
          </a:xfrm>
          <a:prstGeom prst="rect">
            <a:avLst/>
          </a:prstGeom>
          <a:noFill/>
        </p:spPr>
        <p:txBody>
          <a:bodyPr wrap="square" rtlCol="0">
            <a:spAutoFit/>
          </a:bodyPr>
          <a:p>
            <a:pPr>
              <a:lnSpc>
                <a:spcPct val="150000"/>
              </a:lnSpc>
              <a:spcBef>
                <a:spcPct val="0"/>
              </a:spcBef>
            </a:pPr>
            <a:r>
              <a:rPr lang="zh-CN" altLang="en-US" sz="2400"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rPr>
              <a:t>The User Datagram Protocol, or UDP, is a communication protocol used across the Internet for especially time-sensitive transmissions such as video playback or DNS lookups. It speeds up communications by not formally establishing a connection before data is transferred.</a:t>
            </a:r>
            <a:endParaRPr lang="zh-CN" altLang="en-US" sz="2400"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2" y="1992428"/>
            <a:ext cx="12192000" cy="2470707"/>
          </a:xfrm>
          <a:prstGeom prst="rect">
            <a:avLst/>
          </a:prstGeom>
          <a:solidFill>
            <a:srgbClr val="2B8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2354230" y="2631162"/>
            <a:ext cx="7959026" cy="1309370"/>
          </a:xfrm>
          <a:prstGeom prst="rect">
            <a:avLst/>
          </a:prstGeom>
          <a:noFill/>
        </p:spPr>
        <p:txBody>
          <a:bodyPr wrap="square" rtlCol="0" anchor="ctr">
            <a:spAutoFit/>
          </a:bodyPr>
          <a:lstStyle/>
          <a:p>
            <a:pPr algn="ctr">
              <a:lnSpc>
                <a:spcPct val="90000"/>
              </a:lnSpc>
              <a:spcBef>
                <a:spcPct val="0"/>
              </a:spcBef>
            </a:pPr>
            <a:r>
              <a:rPr lang="en-US" altLang="zh-CN" sz="8800" b="1" dirty="0" smtClean="0">
                <a:solidFill>
                  <a:srgbClr val="E5F5F7"/>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cs typeface="+mj-cs"/>
              </a:rPr>
              <a:t>THANK YOU</a:t>
            </a:r>
            <a:r>
              <a:rPr lang="zh-CN" altLang="en-US" sz="8800" b="1" dirty="0" smtClean="0">
                <a:solidFill>
                  <a:srgbClr val="E5F5F7"/>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cs typeface="+mj-cs"/>
              </a:rPr>
              <a:t>！</a:t>
            </a:r>
            <a:endParaRPr lang="zh-CN" altLang="en-US" sz="8800" b="1" dirty="0">
              <a:solidFill>
                <a:srgbClr val="E5F5F7"/>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75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1250"/>
                            </p:stCondLst>
                            <p:childTnLst>
                              <p:par>
                                <p:cTn id="9" presetID="49" presetClass="entr" presetSubtype="0" decel="100000" fill="hold" grpId="0" nodeType="afterEffect">
                                  <p:stCondLst>
                                    <p:cond delay="0"/>
                                  </p:stCondLst>
                                  <p:childTnLst>
                                    <p:set>
                                      <p:cBhvr>
                                        <p:cTn id="10" dur="1" fill="hold">
                                          <p:stCondLst>
                                            <p:cond delay="0"/>
                                          </p:stCondLst>
                                        </p:cTn>
                                        <p:tgtEl>
                                          <p:spTgt spid="100"/>
                                        </p:tgtEl>
                                        <p:attrNameLst>
                                          <p:attrName>style.visibility</p:attrName>
                                        </p:attrNameLst>
                                      </p:cBhvr>
                                      <p:to>
                                        <p:strVal val="visible"/>
                                      </p:to>
                                    </p:set>
                                    <p:anim calcmode="lin" valueType="num">
                                      <p:cBhvr>
                                        <p:cTn id="11" dur="500" fill="hold"/>
                                        <p:tgtEl>
                                          <p:spTgt spid="100"/>
                                        </p:tgtEl>
                                        <p:attrNameLst>
                                          <p:attrName>ppt_w</p:attrName>
                                        </p:attrNameLst>
                                      </p:cBhvr>
                                      <p:tavLst>
                                        <p:tav tm="0">
                                          <p:val>
                                            <p:fltVal val="0"/>
                                          </p:val>
                                        </p:tav>
                                        <p:tav tm="100000">
                                          <p:val>
                                            <p:strVal val="#ppt_w"/>
                                          </p:val>
                                        </p:tav>
                                      </p:tavLst>
                                    </p:anim>
                                    <p:anim calcmode="lin" valueType="num">
                                      <p:cBhvr>
                                        <p:cTn id="12" dur="500" fill="hold"/>
                                        <p:tgtEl>
                                          <p:spTgt spid="100"/>
                                        </p:tgtEl>
                                        <p:attrNameLst>
                                          <p:attrName>ppt_h</p:attrName>
                                        </p:attrNameLst>
                                      </p:cBhvr>
                                      <p:tavLst>
                                        <p:tav tm="0">
                                          <p:val>
                                            <p:fltVal val="0"/>
                                          </p:val>
                                        </p:tav>
                                        <p:tav tm="100000">
                                          <p:val>
                                            <p:strVal val="#ppt_h"/>
                                          </p:val>
                                        </p:tav>
                                      </p:tavLst>
                                    </p:anim>
                                    <p:anim calcmode="lin" valueType="num">
                                      <p:cBhvr>
                                        <p:cTn id="13" dur="500" fill="hold"/>
                                        <p:tgtEl>
                                          <p:spTgt spid="100"/>
                                        </p:tgtEl>
                                        <p:attrNameLst>
                                          <p:attrName>style.rotation</p:attrName>
                                        </p:attrNameLst>
                                      </p:cBhvr>
                                      <p:tavLst>
                                        <p:tav tm="0">
                                          <p:val>
                                            <p:fltVal val="360"/>
                                          </p:val>
                                        </p:tav>
                                        <p:tav tm="100000">
                                          <p:val>
                                            <p:fltVal val="0"/>
                                          </p:val>
                                        </p:tav>
                                      </p:tavLst>
                                    </p:anim>
                                    <p:animEffect transition="in" filter="fade">
                                      <p:cBhvr>
                                        <p:cTn id="14"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019550" y="1638300"/>
            <a:ext cx="4152900" cy="4152900"/>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019550" y="1514147"/>
            <a:ext cx="4152900" cy="4401205"/>
          </a:xfrm>
          <a:prstGeom prst="rect">
            <a:avLst/>
          </a:prstGeom>
          <a:solidFill>
            <a:srgbClr val="206A72"/>
          </a:solidFill>
        </p:spPr>
        <p:txBody>
          <a:bodyPr wrap="square" rtlCol="0">
            <a:spAutoFit/>
          </a:bodyPr>
          <a:lstStyle/>
          <a:p>
            <a:pPr algn="ctr"/>
            <a:r>
              <a:rPr lang="en-US" altLang="zh-CN" sz="28000" dirty="0" smtClean="0">
                <a:solidFill>
                  <a:schemeClr val="bg1"/>
                </a:solidFill>
                <a:effectLst>
                  <a:outerShdw blurRad="50800" algn="ctr" rotWithShape="0">
                    <a:prstClr val="black">
                      <a:alpha val="40000"/>
                    </a:prstClr>
                  </a:outerShdw>
                </a:effectLst>
                <a:latin typeface="Impact" panose="020B0806030902050204" pitchFamily="34" charset="0"/>
              </a:rPr>
              <a:t>01</a:t>
            </a:r>
            <a:endParaRPr lang="zh-CN" altLang="en-US" sz="28000" dirty="0">
              <a:solidFill>
                <a:schemeClr val="bg1"/>
              </a:solidFill>
              <a:effectLst>
                <a:outerShdw blurRad="50800" algn="ctr" rotWithShape="0">
                  <a:prstClr val="black">
                    <a:alpha val="40000"/>
                  </a:prstClr>
                </a:outerShdw>
              </a:effectLst>
              <a:latin typeface="Impact" panose="020B0806030902050204" pitchFamily="34" charset="0"/>
            </a:endParaRPr>
          </a:p>
        </p:txBody>
      </p:sp>
      <p:sp>
        <p:nvSpPr>
          <p:cNvPr id="2" name="文本框 1"/>
          <p:cNvSpPr txBox="1"/>
          <p:nvPr/>
        </p:nvSpPr>
        <p:spPr>
          <a:xfrm>
            <a:off x="0" y="458695"/>
            <a:ext cx="7054786" cy="645160"/>
          </a:xfrm>
          <a:prstGeom prst="rect">
            <a:avLst/>
          </a:prstGeom>
          <a:noFill/>
        </p:spPr>
        <p:txBody>
          <a:bodyPr wrap="square" rtlCol="0">
            <a:spAutoFit/>
          </a:bodyPr>
          <a:lstStyle/>
          <a:p>
            <a:pPr algn="ctr">
              <a:lnSpc>
                <a:spcPct val="90000"/>
              </a:lnSpc>
              <a:spcBef>
                <a:spcPct val="0"/>
              </a:spcBef>
            </a:pPr>
            <a:r>
              <a:rPr lang="zh-CN" altLang="en-US" sz="4000" b="1" dirty="0">
                <a:solidFill>
                  <a:srgbClr val="08181A"/>
                </a:solidFill>
                <a:latin typeface="Microsoft YaHei" panose="020B0503020204020204" pitchFamily="34" charset="-122"/>
                <a:ea typeface="Microsoft YaHei" panose="020B0503020204020204" pitchFamily="34" charset="-122"/>
                <a:cs typeface="+mj-cs"/>
              </a:rPr>
              <a:t>DAS, NAS, SAN difference</a:t>
            </a:r>
            <a:endParaRPr lang="zh-CN" altLang="en-US" sz="4000" b="1" dirty="0">
              <a:solidFill>
                <a:srgbClr val="08181A"/>
              </a:solidFill>
              <a:latin typeface="Microsoft YaHei" panose="020B0503020204020204" pitchFamily="34" charset="-122"/>
              <a:ea typeface="Microsoft YaHei" panose="020B0503020204020204" pitchFamily="34"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450" decel="100000" fill="hold"/>
                                        <p:tgtEl>
                                          <p:spTgt spid="8"/>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8"/>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anim calcmode="lin" valueType="num">
                                      <p:cBhvr>
                                        <p:cTn id="15" dur="500" fill="hold"/>
                                        <p:tgtEl>
                                          <p:spTgt spid="9"/>
                                        </p:tgtEl>
                                        <p:attrNameLst>
                                          <p:attrName>ppt_x</p:attrName>
                                        </p:attrNameLst>
                                      </p:cBhvr>
                                      <p:tavLst>
                                        <p:tav tm="0">
                                          <p:val>
                                            <p:strVal val="#ppt_x"/>
                                          </p:val>
                                        </p:tav>
                                        <p:tav tm="100000">
                                          <p:val>
                                            <p:strVal val="#ppt_x"/>
                                          </p:val>
                                        </p:tav>
                                      </p:tavLst>
                                    </p:anim>
                                    <p:anim calcmode="lin" valueType="num">
                                      <p:cBhvr>
                                        <p:cTn id="16" dur="500" fill="hold"/>
                                        <p:tgtEl>
                                          <p:spTgt spid="9"/>
                                        </p:tgtEl>
                                        <p:attrNameLst>
                                          <p:attrName>ppt_y</p:attrName>
                                        </p:attrNameLst>
                                      </p:cBhvr>
                                      <p:tavLst>
                                        <p:tav tm="0">
                                          <p:val>
                                            <p:strVal val="#ppt_y+.1"/>
                                          </p:val>
                                        </p:tav>
                                        <p:tav tm="100000">
                                          <p:val>
                                            <p:strVal val="#ppt_y"/>
                                          </p:val>
                                        </p:tav>
                                      </p:tavLst>
                                    </p:anim>
                                  </p:childTnLst>
                                </p:cTn>
                              </p:par>
                              <p:par>
                                <p:cTn id="17" presetID="2" presetClass="entr" presetSubtype="4" fill="hold" grpId="0" nodeType="withEffect">
                                  <p:stCondLst>
                                    <p:cond delay="25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370" y="1188720"/>
            <a:ext cx="10515600" cy="3735070"/>
          </a:xfrm>
        </p:spPr>
        <p:txBody>
          <a:bodyPr/>
          <a:p>
            <a:pPr algn="l"/>
            <a:r>
              <a:rPr lang="en-US" sz="2800" b="0">
                <a:latin typeface="Times New Roman Regular" panose="02020603050405020304" charset="0"/>
                <a:cs typeface="Times New Roman Regular" panose="02020603050405020304" charset="0"/>
              </a:rPr>
              <a:t>SAN (Storage Area Networking) Storage area network (SAN) is a type of storage network that allows businesses to connect storage devices, such as disk arrays, network switches, and tape libraries, to servers. This allows businesses to pool their storage resources and access them from any server on the network.</a:t>
            </a:r>
            <a:endParaRPr lang="en-US" sz="2800" b="0">
              <a:latin typeface="Times New Roman Regular" panose="02020603050405020304" charset="0"/>
              <a:cs typeface="Times New Roman Regular" panose="02020603050405020304" charset="0"/>
            </a:endParaRPr>
          </a:p>
        </p:txBody>
      </p:sp>
      <p:sp>
        <p:nvSpPr>
          <p:cNvPr id="3" name="文本框 2"/>
          <p:cNvSpPr txBox="1"/>
          <p:nvPr/>
        </p:nvSpPr>
        <p:spPr>
          <a:xfrm>
            <a:off x="219953" y="152026"/>
            <a:ext cx="6914907" cy="755650"/>
          </a:xfrm>
          <a:prstGeom prst="rect">
            <a:avLst/>
          </a:prstGeom>
          <a:noFill/>
        </p:spPr>
        <p:txBody>
          <a:bodyPr wrap="square" rtlCol="0">
            <a:spAutoFit/>
          </a:bodyPr>
          <a:lstStyle/>
          <a:p>
            <a:pPr>
              <a:lnSpc>
                <a:spcPct val="90000"/>
              </a:lnSpc>
              <a:spcBef>
                <a:spcPct val="0"/>
              </a:spcBef>
            </a:pPr>
            <a:r>
              <a:rPr lang="en-US" altLang="zh-CN" sz="4800" b="1"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rPr>
              <a:t>What is a SAN ?</a:t>
            </a:r>
            <a:endParaRPr lang="en-US" altLang="zh-CN" sz="4800" b="1"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9875" y="460375"/>
            <a:ext cx="10450195" cy="755650"/>
          </a:xfrm>
          <a:prstGeom prst="rect">
            <a:avLst/>
          </a:prstGeom>
          <a:noFill/>
        </p:spPr>
        <p:txBody>
          <a:bodyPr wrap="square" rtlCol="0">
            <a:spAutoFit/>
          </a:bodyPr>
          <a:lstStyle/>
          <a:p>
            <a:pPr>
              <a:lnSpc>
                <a:spcPct val="90000"/>
              </a:lnSpc>
              <a:spcBef>
                <a:spcPct val="0"/>
              </a:spcBef>
            </a:pPr>
            <a:r>
              <a:rPr lang="zh-CN" altLang="en-US" sz="4800"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rPr>
              <a:t>Advantages of SANs include</a:t>
            </a:r>
            <a:endParaRPr lang="zh-CN" altLang="en-US" sz="4800"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endParaRPr>
          </a:p>
        </p:txBody>
      </p:sp>
      <p:sp>
        <p:nvSpPr>
          <p:cNvPr id="38" name="任意多边形 37"/>
          <p:cNvSpPr/>
          <p:nvPr/>
        </p:nvSpPr>
        <p:spPr>
          <a:xfrm>
            <a:off x="7329053" y="4466488"/>
            <a:ext cx="1980671" cy="108000"/>
          </a:xfrm>
          <a:custGeom>
            <a:avLst/>
            <a:gdLst>
              <a:gd name="connsiteX0" fmla="*/ 0 w 1819275"/>
              <a:gd name="connsiteY0" fmla="*/ 0 h 108000"/>
              <a:gd name="connsiteX1" fmla="*/ 1819275 w 1819275"/>
              <a:gd name="connsiteY1" fmla="*/ 0 h 108000"/>
              <a:gd name="connsiteX2" fmla="*/ 1819275 w 1819275"/>
              <a:gd name="connsiteY2" fmla="*/ 36000 h 108000"/>
              <a:gd name="connsiteX3" fmla="*/ 1818638 w 1819275"/>
              <a:gd name="connsiteY3" fmla="*/ 36000 h 108000"/>
              <a:gd name="connsiteX4" fmla="*/ 909638 w 1819275"/>
              <a:gd name="connsiteY4" fmla="*/ 108000 h 108000"/>
              <a:gd name="connsiteX5" fmla="*/ 638 w 1819275"/>
              <a:gd name="connsiteY5" fmla="*/ 36000 h 108000"/>
              <a:gd name="connsiteX6" fmla="*/ 0 w 1819275"/>
              <a:gd name="connsiteY6" fmla="*/ 36000 h 1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9275" h="108000">
                <a:moveTo>
                  <a:pt x="0" y="0"/>
                </a:moveTo>
                <a:lnTo>
                  <a:pt x="1819275" y="0"/>
                </a:lnTo>
                <a:lnTo>
                  <a:pt x="1819275" y="36000"/>
                </a:lnTo>
                <a:lnTo>
                  <a:pt x="1818638" y="36000"/>
                </a:lnTo>
                <a:lnTo>
                  <a:pt x="909638" y="108000"/>
                </a:lnTo>
                <a:lnTo>
                  <a:pt x="638" y="36000"/>
                </a:lnTo>
                <a:lnTo>
                  <a:pt x="0" y="36000"/>
                </a:lnTo>
                <a:close/>
              </a:path>
            </a:pathLst>
          </a:custGeom>
          <a:solidFill>
            <a:srgbClr val="1D62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7329053" y="4686877"/>
            <a:ext cx="1980672" cy="661722"/>
            <a:chOff x="6316863" y="3748347"/>
            <a:chExt cx="1980672" cy="661722"/>
          </a:xfrm>
          <a:solidFill>
            <a:srgbClr val="1D6269"/>
          </a:solidFill>
        </p:grpSpPr>
        <p:sp>
          <p:nvSpPr>
            <p:cNvPr id="39" name="矩形 38"/>
            <p:cNvSpPr/>
            <p:nvPr/>
          </p:nvSpPr>
          <p:spPr>
            <a:xfrm>
              <a:off x="6316864" y="3748347"/>
              <a:ext cx="1980671" cy="3990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6316863" y="3764909"/>
              <a:ext cx="1980671" cy="645160"/>
            </a:xfrm>
            <a:prstGeom prst="rect">
              <a:avLst/>
            </a:prstGeom>
            <a:grpFill/>
          </p:spPr>
          <p:txBody>
            <a:bodyPr wrap="square" rtlCol="0">
              <a:spAutoFit/>
            </a:bodyPr>
            <a:lstStyle/>
            <a:p>
              <a:pPr algn="ctr">
                <a:spcBef>
                  <a:spcPts val="1000"/>
                </a:spcBef>
              </a:pPr>
              <a:r>
                <a:rPr lang="zh-CN" altLang="en-US" b="1" dirty="0">
                  <a:solidFill>
                    <a:srgbClr val="E5F5F7"/>
                  </a:solidFill>
                  <a:latin typeface="Times New Roman Bold" panose="02020603050405020304" charset="0"/>
                  <a:ea typeface="Microsoft YaHei" panose="020B0503020204020204" pitchFamily="34" charset="-122"/>
                  <a:cs typeface="Times New Roman Bold" panose="02020603050405020304" charset="0"/>
                </a:rPr>
                <a:t>Enhanced Availability</a:t>
              </a:r>
              <a:endParaRPr lang="zh-CN" altLang="en-US" b="1" dirty="0">
                <a:solidFill>
                  <a:srgbClr val="E5F5F7"/>
                </a:solidFill>
                <a:latin typeface="Times New Roman Bold" panose="02020603050405020304" charset="0"/>
                <a:ea typeface="Microsoft YaHei" panose="020B0503020204020204" pitchFamily="34" charset="-122"/>
                <a:cs typeface="Times New Roman Bold" panose="02020603050405020304" charset="0"/>
              </a:endParaRPr>
            </a:p>
          </p:txBody>
        </p:sp>
      </p:grpSp>
      <p:grpSp>
        <p:nvGrpSpPr>
          <p:cNvPr id="6" name="组合 5"/>
          <p:cNvGrpSpPr/>
          <p:nvPr/>
        </p:nvGrpSpPr>
        <p:grpSpPr>
          <a:xfrm>
            <a:off x="7308734" y="2215694"/>
            <a:ext cx="1980671" cy="2157566"/>
            <a:chOff x="6316864" y="1277164"/>
            <a:chExt cx="1980671" cy="2157566"/>
          </a:xfrm>
          <a:solidFill>
            <a:srgbClr val="1D6269"/>
          </a:solidFill>
        </p:grpSpPr>
        <p:pic>
          <p:nvPicPr>
            <p:cNvPr id="10" name="图片 9"/>
            <p:cNvPicPr>
              <a:picLocks noChangeAspect="1"/>
            </p:cNvPicPr>
            <p:nvPr/>
          </p:nvPicPr>
          <p:blipFill>
            <a:blip r:embed="rId1">
              <a:biLevel thresh="50000"/>
            </a:blip>
            <a:stretch>
              <a:fillRect/>
            </a:stretch>
          </p:blipFill>
          <p:spPr>
            <a:xfrm>
              <a:off x="6821802" y="1863901"/>
              <a:ext cx="970794" cy="984092"/>
            </a:xfrm>
            <a:prstGeom prst="rect">
              <a:avLst/>
            </a:prstGeom>
            <a:grpFill/>
          </p:spPr>
        </p:pic>
        <p:sp>
          <p:nvSpPr>
            <p:cNvPr id="37" name="矩形 36"/>
            <p:cNvSpPr/>
            <p:nvPr/>
          </p:nvSpPr>
          <p:spPr>
            <a:xfrm>
              <a:off x="6316864" y="1277164"/>
              <a:ext cx="1980671" cy="2157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2484259" y="4466488"/>
            <a:ext cx="1980671" cy="108000"/>
          </a:xfrm>
          <a:custGeom>
            <a:avLst/>
            <a:gdLst>
              <a:gd name="connsiteX0" fmla="*/ 0 w 1819275"/>
              <a:gd name="connsiteY0" fmla="*/ 0 h 108000"/>
              <a:gd name="connsiteX1" fmla="*/ 1819275 w 1819275"/>
              <a:gd name="connsiteY1" fmla="*/ 0 h 108000"/>
              <a:gd name="connsiteX2" fmla="*/ 1819275 w 1819275"/>
              <a:gd name="connsiteY2" fmla="*/ 36000 h 108000"/>
              <a:gd name="connsiteX3" fmla="*/ 1818638 w 1819275"/>
              <a:gd name="connsiteY3" fmla="*/ 36000 h 108000"/>
              <a:gd name="connsiteX4" fmla="*/ 909638 w 1819275"/>
              <a:gd name="connsiteY4" fmla="*/ 108000 h 108000"/>
              <a:gd name="connsiteX5" fmla="*/ 638 w 1819275"/>
              <a:gd name="connsiteY5" fmla="*/ 36000 h 108000"/>
              <a:gd name="connsiteX6" fmla="*/ 0 w 1819275"/>
              <a:gd name="connsiteY6" fmla="*/ 36000 h 1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9275" h="108000">
                <a:moveTo>
                  <a:pt x="0" y="0"/>
                </a:moveTo>
                <a:lnTo>
                  <a:pt x="1819275" y="0"/>
                </a:lnTo>
                <a:lnTo>
                  <a:pt x="1819275" y="36000"/>
                </a:lnTo>
                <a:lnTo>
                  <a:pt x="1818638" y="36000"/>
                </a:lnTo>
                <a:lnTo>
                  <a:pt x="909638" y="108000"/>
                </a:lnTo>
                <a:lnTo>
                  <a:pt x="638" y="36000"/>
                </a:lnTo>
                <a:lnTo>
                  <a:pt x="0" y="36000"/>
                </a:lnTo>
                <a:close/>
              </a:path>
            </a:pathLst>
          </a:custGeom>
          <a:solidFill>
            <a:srgbClr val="1D62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2484259" y="4686877"/>
            <a:ext cx="1980672" cy="661722"/>
            <a:chOff x="1472069" y="3748347"/>
            <a:chExt cx="1980672" cy="661722"/>
          </a:xfrm>
          <a:solidFill>
            <a:srgbClr val="1D6269"/>
          </a:solidFill>
        </p:grpSpPr>
        <p:sp>
          <p:nvSpPr>
            <p:cNvPr id="17" name="矩形 16"/>
            <p:cNvSpPr/>
            <p:nvPr/>
          </p:nvSpPr>
          <p:spPr>
            <a:xfrm>
              <a:off x="1472070" y="3748347"/>
              <a:ext cx="1980671" cy="3990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472069" y="3764909"/>
              <a:ext cx="1980671" cy="645160"/>
            </a:xfrm>
            <a:prstGeom prst="rect">
              <a:avLst/>
            </a:prstGeom>
            <a:grpFill/>
          </p:spPr>
          <p:txBody>
            <a:bodyPr wrap="square" rtlCol="0">
              <a:spAutoFit/>
            </a:bodyPr>
            <a:lstStyle/>
            <a:p>
              <a:pPr algn="ctr">
                <a:spcBef>
                  <a:spcPts val="1000"/>
                </a:spcBef>
              </a:pPr>
              <a:r>
                <a:rPr lang="zh-CN" altLang="en-US" b="1" dirty="0">
                  <a:solidFill>
                    <a:srgbClr val="E5F5F7"/>
                  </a:solidFill>
                  <a:latin typeface="Times New Roman Bold" panose="02020603050405020304" charset="0"/>
                  <a:ea typeface="Microsoft YaHei" panose="020B0503020204020204" pitchFamily="34" charset="-122"/>
                  <a:cs typeface="Times New Roman Bold" panose="02020603050405020304" charset="0"/>
                </a:rPr>
                <a:t>Increased Storage Capacity</a:t>
              </a:r>
              <a:endParaRPr lang="zh-CN" altLang="en-US" b="1" dirty="0">
                <a:solidFill>
                  <a:srgbClr val="E5F5F7"/>
                </a:solidFill>
                <a:latin typeface="Times New Roman Bold" panose="02020603050405020304" charset="0"/>
                <a:ea typeface="Microsoft YaHei" panose="020B0503020204020204" pitchFamily="34" charset="-122"/>
                <a:cs typeface="Times New Roman Bold" panose="02020603050405020304" charset="0"/>
              </a:endParaRPr>
            </a:p>
          </p:txBody>
        </p:sp>
      </p:grpSp>
      <p:grpSp>
        <p:nvGrpSpPr>
          <p:cNvPr id="4" name="组合 3"/>
          <p:cNvGrpSpPr/>
          <p:nvPr/>
        </p:nvGrpSpPr>
        <p:grpSpPr>
          <a:xfrm>
            <a:off x="2484260" y="2215694"/>
            <a:ext cx="1980671" cy="2157566"/>
            <a:chOff x="1472070" y="1277164"/>
            <a:chExt cx="1980671" cy="2157566"/>
          </a:xfrm>
          <a:solidFill>
            <a:srgbClr val="1D6269"/>
          </a:solidFill>
        </p:grpSpPr>
        <p:pic>
          <p:nvPicPr>
            <p:cNvPr id="11" name="图片 10"/>
            <p:cNvPicPr>
              <a:picLocks noChangeAspect="1"/>
            </p:cNvPicPr>
            <p:nvPr/>
          </p:nvPicPr>
          <p:blipFill>
            <a:blip r:embed="rId2">
              <a:biLevel thresh="50000"/>
            </a:blip>
            <a:stretch>
              <a:fillRect/>
            </a:stretch>
          </p:blipFill>
          <p:spPr>
            <a:xfrm>
              <a:off x="2036258" y="1864563"/>
              <a:ext cx="852295" cy="982769"/>
            </a:xfrm>
            <a:prstGeom prst="rect">
              <a:avLst/>
            </a:prstGeom>
            <a:grpFill/>
          </p:spPr>
        </p:pic>
        <p:sp>
          <p:nvSpPr>
            <p:cNvPr id="8" name="矩形 7"/>
            <p:cNvSpPr/>
            <p:nvPr/>
          </p:nvSpPr>
          <p:spPr>
            <a:xfrm>
              <a:off x="1472070" y="1277164"/>
              <a:ext cx="1980671" cy="2157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任意多边形 31"/>
          <p:cNvSpPr/>
          <p:nvPr/>
        </p:nvSpPr>
        <p:spPr>
          <a:xfrm>
            <a:off x="4906656" y="4466488"/>
            <a:ext cx="1980671" cy="108000"/>
          </a:xfrm>
          <a:custGeom>
            <a:avLst/>
            <a:gdLst>
              <a:gd name="connsiteX0" fmla="*/ 0 w 1819275"/>
              <a:gd name="connsiteY0" fmla="*/ 0 h 108000"/>
              <a:gd name="connsiteX1" fmla="*/ 1819275 w 1819275"/>
              <a:gd name="connsiteY1" fmla="*/ 0 h 108000"/>
              <a:gd name="connsiteX2" fmla="*/ 1819275 w 1819275"/>
              <a:gd name="connsiteY2" fmla="*/ 36000 h 108000"/>
              <a:gd name="connsiteX3" fmla="*/ 1818638 w 1819275"/>
              <a:gd name="connsiteY3" fmla="*/ 36000 h 108000"/>
              <a:gd name="connsiteX4" fmla="*/ 909638 w 1819275"/>
              <a:gd name="connsiteY4" fmla="*/ 108000 h 108000"/>
              <a:gd name="connsiteX5" fmla="*/ 638 w 1819275"/>
              <a:gd name="connsiteY5" fmla="*/ 36000 h 108000"/>
              <a:gd name="connsiteX6" fmla="*/ 0 w 1819275"/>
              <a:gd name="connsiteY6" fmla="*/ 36000 h 1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9275" h="108000">
                <a:moveTo>
                  <a:pt x="0" y="0"/>
                </a:moveTo>
                <a:lnTo>
                  <a:pt x="1819275" y="0"/>
                </a:lnTo>
                <a:lnTo>
                  <a:pt x="1819275" y="36000"/>
                </a:lnTo>
                <a:lnTo>
                  <a:pt x="1818638" y="36000"/>
                </a:lnTo>
                <a:lnTo>
                  <a:pt x="909638" y="108000"/>
                </a:lnTo>
                <a:lnTo>
                  <a:pt x="638" y="36000"/>
                </a:lnTo>
                <a:lnTo>
                  <a:pt x="0" y="36000"/>
                </a:lnTo>
                <a:close/>
              </a:path>
            </a:pathLst>
          </a:custGeom>
          <a:solidFill>
            <a:srgbClr val="1D62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4906656" y="4686877"/>
            <a:ext cx="1980672" cy="661722"/>
            <a:chOff x="3894466" y="3748347"/>
            <a:chExt cx="1980672" cy="661722"/>
          </a:xfrm>
          <a:solidFill>
            <a:srgbClr val="1D6269"/>
          </a:solidFill>
        </p:grpSpPr>
        <p:sp>
          <p:nvSpPr>
            <p:cNvPr id="33" name="矩形 32"/>
            <p:cNvSpPr/>
            <p:nvPr/>
          </p:nvSpPr>
          <p:spPr>
            <a:xfrm>
              <a:off x="3894467" y="3748347"/>
              <a:ext cx="1980671" cy="3990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3894466" y="3764909"/>
              <a:ext cx="1980671" cy="645160"/>
            </a:xfrm>
            <a:prstGeom prst="rect">
              <a:avLst/>
            </a:prstGeom>
            <a:grpFill/>
          </p:spPr>
          <p:txBody>
            <a:bodyPr wrap="square" rtlCol="0">
              <a:spAutoFit/>
            </a:bodyPr>
            <a:lstStyle/>
            <a:p>
              <a:pPr algn="ctr">
                <a:spcBef>
                  <a:spcPts val="1000"/>
                </a:spcBef>
              </a:pPr>
              <a:r>
                <a:rPr lang="zh-CN" altLang="en-US" b="1" dirty="0">
                  <a:solidFill>
                    <a:srgbClr val="E5F5F7"/>
                  </a:solidFill>
                  <a:latin typeface="Times New Roman Bold" panose="02020603050405020304" charset="0"/>
                  <a:ea typeface="Microsoft YaHei" panose="020B0503020204020204" pitchFamily="34" charset="-122"/>
                  <a:cs typeface="Times New Roman Bold" panose="02020603050405020304" charset="0"/>
                </a:rPr>
                <a:t>Better Performance</a:t>
              </a:r>
              <a:endParaRPr lang="zh-CN" altLang="en-US" b="1" dirty="0">
                <a:solidFill>
                  <a:srgbClr val="E5F5F7"/>
                </a:solidFill>
                <a:latin typeface="Times New Roman Bold" panose="02020603050405020304" charset="0"/>
                <a:ea typeface="Microsoft YaHei" panose="020B0503020204020204" pitchFamily="34" charset="-122"/>
                <a:cs typeface="Times New Roman Bold" panose="02020603050405020304" charset="0"/>
              </a:endParaRPr>
            </a:p>
          </p:txBody>
        </p:sp>
      </p:grpSp>
      <p:grpSp>
        <p:nvGrpSpPr>
          <p:cNvPr id="5" name="组合 4"/>
          <p:cNvGrpSpPr/>
          <p:nvPr/>
        </p:nvGrpSpPr>
        <p:grpSpPr>
          <a:xfrm>
            <a:off x="4906657" y="2215694"/>
            <a:ext cx="1980671" cy="2157566"/>
            <a:chOff x="3894467" y="1277164"/>
            <a:chExt cx="1980671" cy="2157566"/>
          </a:xfrm>
          <a:solidFill>
            <a:srgbClr val="1D6269"/>
          </a:solidFill>
        </p:grpSpPr>
        <p:pic>
          <p:nvPicPr>
            <p:cNvPr id="13" name="图片 12"/>
            <p:cNvPicPr>
              <a:picLocks noChangeAspect="1"/>
            </p:cNvPicPr>
            <p:nvPr/>
          </p:nvPicPr>
          <p:blipFill>
            <a:blip r:embed="rId3">
              <a:biLevel thresh="50000"/>
            </a:blip>
            <a:stretch>
              <a:fillRect/>
            </a:stretch>
          </p:blipFill>
          <p:spPr>
            <a:xfrm>
              <a:off x="4437739" y="1864177"/>
              <a:ext cx="894126" cy="983540"/>
            </a:xfrm>
            <a:prstGeom prst="rect">
              <a:avLst/>
            </a:prstGeom>
            <a:grpFill/>
          </p:spPr>
        </p:pic>
        <p:sp>
          <p:nvSpPr>
            <p:cNvPr id="31" name="矩形 30"/>
            <p:cNvSpPr/>
            <p:nvPr/>
          </p:nvSpPr>
          <p:spPr>
            <a:xfrm>
              <a:off x="3894467" y="1277164"/>
              <a:ext cx="1980671" cy="2157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Picture 1"/>
          <p:cNvPicPr>
            <a:picLocks noChangeAspect="1"/>
          </p:cNvPicPr>
          <p:nvPr/>
        </p:nvPicPr>
        <p:blipFill>
          <a:blip r:embed="rId4"/>
          <a:stretch>
            <a:fillRect/>
          </a:stretch>
        </p:blipFill>
        <p:spPr>
          <a:xfrm>
            <a:off x="2927350" y="2785110"/>
            <a:ext cx="1071245" cy="1071245"/>
          </a:xfrm>
          <a:prstGeom prst="rect">
            <a:avLst/>
          </a:prstGeom>
        </p:spPr>
      </p:pic>
      <p:pic>
        <p:nvPicPr>
          <p:cNvPr id="9" name="Picture 8"/>
          <p:cNvPicPr>
            <a:picLocks noChangeAspect="1"/>
          </p:cNvPicPr>
          <p:nvPr/>
        </p:nvPicPr>
        <p:blipFill>
          <a:blip r:embed="rId5"/>
          <a:stretch>
            <a:fillRect/>
          </a:stretch>
        </p:blipFill>
        <p:spPr>
          <a:xfrm>
            <a:off x="5284470" y="2785110"/>
            <a:ext cx="1243965" cy="1243965"/>
          </a:xfrm>
          <a:prstGeom prst="rect">
            <a:avLst/>
          </a:prstGeom>
        </p:spPr>
      </p:pic>
      <p:pic>
        <p:nvPicPr>
          <p:cNvPr id="14" name="Picture 13"/>
          <p:cNvPicPr>
            <a:picLocks noChangeAspect="1"/>
          </p:cNvPicPr>
          <p:nvPr/>
        </p:nvPicPr>
        <p:blipFill>
          <a:blip r:embed="rId6"/>
          <a:stretch>
            <a:fillRect/>
          </a:stretch>
        </p:blipFill>
        <p:spPr>
          <a:xfrm>
            <a:off x="7696200" y="2785110"/>
            <a:ext cx="1209675" cy="12096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nodeType="withEffect">
                                  <p:stCondLst>
                                    <p:cond delay="50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250" fill="hold"/>
                                        <p:tgtEl>
                                          <p:spTgt spid="16"/>
                                        </p:tgtEl>
                                        <p:attrNameLst>
                                          <p:attrName>ppt_x</p:attrName>
                                        </p:attrNameLst>
                                      </p:cBhvr>
                                      <p:tavLst>
                                        <p:tav tm="0">
                                          <p:val>
                                            <p:strVal val="#ppt_x"/>
                                          </p:val>
                                        </p:tav>
                                        <p:tav tm="100000">
                                          <p:val>
                                            <p:strVal val="#ppt_x"/>
                                          </p:val>
                                        </p:tav>
                                      </p:tavLst>
                                    </p:anim>
                                    <p:anim calcmode="lin" valueType="num">
                                      <p:cBhvr additive="base">
                                        <p:cTn id="18" dur="250" fill="hold"/>
                                        <p:tgtEl>
                                          <p:spTgt spid="16"/>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32"/>
                                        </p:tgtEl>
                                        <p:attrNameLst>
                                          <p:attrName>style.visibility</p:attrName>
                                        </p:attrNameLst>
                                      </p:cBhvr>
                                      <p:to>
                                        <p:strVal val="visible"/>
                                      </p:to>
                                    </p:set>
                                    <p:anim calcmode="lin" valueType="num">
                                      <p:cBhvr additive="base">
                                        <p:cTn id="26" dur="250" fill="hold"/>
                                        <p:tgtEl>
                                          <p:spTgt spid="32"/>
                                        </p:tgtEl>
                                        <p:attrNameLst>
                                          <p:attrName>ppt_x</p:attrName>
                                        </p:attrNameLst>
                                      </p:cBhvr>
                                      <p:tavLst>
                                        <p:tav tm="0">
                                          <p:val>
                                            <p:strVal val="#ppt_x"/>
                                          </p:val>
                                        </p:tav>
                                        <p:tav tm="100000">
                                          <p:val>
                                            <p:strVal val="#ppt_x"/>
                                          </p:val>
                                        </p:tav>
                                      </p:tavLst>
                                    </p:anim>
                                    <p:anim calcmode="lin" valueType="num">
                                      <p:cBhvr additive="base">
                                        <p:cTn id="27" dur="250" fill="hold"/>
                                        <p:tgtEl>
                                          <p:spTgt spid="32"/>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par>
                          <p:cTn id="32" fill="hold">
                            <p:stCondLst>
                              <p:cond delay="2500"/>
                            </p:stCondLst>
                            <p:childTnLst>
                              <p:par>
                                <p:cTn id="33" presetID="2" presetClass="entr" presetSubtype="4" fill="hold" grpId="0" nodeType="afterEffect">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250" fill="hold"/>
                                        <p:tgtEl>
                                          <p:spTgt spid="38"/>
                                        </p:tgtEl>
                                        <p:attrNameLst>
                                          <p:attrName>ppt_x</p:attrName>
                                        </p:attrNameLst>
                                      </p:cBhvr>
                                      <p:tavLst>
                                        <p:tav tm="0">
                                          <p:val>
                                            <p:strVal val="#ppt_x"/>
                                          </p:val>
                                        </p:tav>
                                        <p:tav tm="100000">
                                          <p:val>
                                            <p:strVal val="#ppt_x"/>
                                          </p:val>
                                        </p:tav>
                                      </p:tavLst>
                                    </p:anim>
                                    <p:anim calcmode="lin" valueType="num">
                                      <p:cBhvr additive="base">
                                        <p:cTn id="36" dur="250" fill="hold"/>
                                        <p:tgtEl>
                                          <p:spTgt spid="38"/>
                                        </p:tgtEl>
                                        <p:attrNameLst>
                                          <p:attrName>ppt_y</p:attrName>
                                        </p:attrNameLst>
                                      </p:cBhvr>
                                      <p:tavLst>
                                        <p:tav tm="0">
                                          <p:val>
                                            <p:strVal val="1+#ppt_h/2"/>
                                          </p:val>
                                        </p:tav>
                                        <p:tav tm="100000">
                                          <p:val>
                                            <p:strVal val="#ppt_y"/>
                                          </p:val>
                                        </p:tav>
                                      </p:tavLst>
                                    </p:anim>
                                  </p:childTnLst>
                                </p:cTn>
                              </p:par>
                            </p:childTnLst>
                          </p:cTn>
                        </p:par>
                        <p:par>
                          <p:cTn id="37" fill="hold">
                            <p:stCondLst>
                              <p:cond delay="3000"/>
                            </p:stCondLst>
                            <p:childTnLst>
                              <p:par>
                                <p:cTn id="38" presetID="10" presetClass="entr" presetSubtype="0" fill="hold" nodeType="after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ldLvl="0" animBg="1"/>
      <p:bldP spid="16" grpId="0" bldLvl="0" animBg="1"/>
      <p:bldP spid="32"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6148" y="216796"/>
            <a:ext cx="6914907" cy="755650"/>
          </a:xfrm>
          <a:prstGeom prst="rect">
            <a:avLst/>
          </a:prstGeom>
          <a:noFill/>
        </p:spPr>
        <p:txBody>
          <a:bodyPr wrap="square" rtlCol="0">
            <a:spAutoFit/>
          </a:bodyPr>
          <a:lstStyle/>
          <a:p>
            <a:pPr>
              <a:lnSpc>
                <a:spcPct val="90000"/>
              </a:lnSpc>
              <a:spcBef>
                <a:spcPct val="0"/>
              </a:spcBef>
            </a:pPr>
            <a:r>
              <a:rPr lang="zh-CN" altLang="en-US" sz="4800" dirty="0">
                <a:solidFill>
                  <a:schemeClr val="tx1">
                    <a:lumMod val="75000"/>
                    <a:lumOff val="25000"/>
                  </a:schemeClr>
                </a:solidFill>
                <a:latin typeface="Times New Roman" panose="02020603050405020304" charset="0"/>
                <a:ea typeface="Microsoft YaHei" panose="020B0503020204020204" pitchFamily="34" charset="-122"/>
                <a:cs typeface="Times New Roman" panose="02020603050405020304" charset="0"/>
              </a:rPr>
              <a:t>When to Use a SAN</a:t>
            </a:r>
            <a:endParaRPr lang="zh-CN" altLang="en-US" sz="4800" dirty="0">
              <a:solidFill>
                <a:schemeClr val="tx1">
                  <a:lumMod val="75000"/>
                  <a:lumOff val="25000"/>
                </a:schemeClr>
              </a:solidFill>
              <a:latin typeface="Times New Roman" panose="02020603050405020304" charset="0"/>
              <a:ea typeface="Microsoft YaHei" panose="020B0503020204020204" pitchFamily="34" charset="-122"/>
              <a:cs typeface="Times New Roman" panose="02020603050405020304" charset="0"/>
            </a:endParaRPr>
          </a:p>
        </p:txBody>
      </p:sp>
      <p:grpSp>
        <p:nvGrpSpPr>
          <p:cNvPr id="20" name="组合 19"/>
          <p:cNvGrpSpPr/>
          <p:nvPr/>
        </p:nvGrpSpPr>
        <p:grpSpPr>
          <a:xfrm>
            <a:off x="2723166" y="1288932"/>
            <a:ext cx="2934970" cy="2119630"/>
            <a:chOff x="2898173" y="1777489"/>
            <a:chExt cx="2934970" cy="2119630"/>
          </a:xfrm>
        </p:grpSpPr>
        <p:cxnSp>
          <p:nvCxnSpPr>
            <p:cNvPr id="8" name="直接连接符 7"/>
            <p:cNvCxnSpPr/>
            <p:nvPr/>
          </p:nvCxnSpPr>
          <p:spPr>
            <a:xfrm>
              <a:off x="2898173" y="2119122"/>
              <a:ext cx="2627914"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98173" y="1777489"/>
              <a:ext cx="2188176" cy="339725"/>
            </a:xfrm>
            <a:prstGeom prst="rect">
              <a:avLst/>
            </a:prstGeom>
            <a:noFill/>
          </p:spPr>
          <p:txBody>
            <a:bodyPr wrap="square" rtlCol="0">
              <a:spAutoFit/>
            </a:bodyPr>
            <a:lstStyle/>
            <a:p>
              <a:pPr algn="just">
                <a:lnSpc>
                  <a:spcPct val="90000"/>
                </a:lnSpc>
                <a:spcBef>
                  <a:spcPts val="1000"/>
                </a:spcBef>
              </a:pPr>
              <a:r>
                <a:rPr lang="zh-CN" altLang="en-US" b="1" dirty="0">
                  <a:solidFill>
                    <a:srgbClr val="277C85"/>
                  </a:solidFill>
                  <a:latin typeface="Microsoft YaHei" panose="020B0503020204020204" pitchFamily="34" charset="-122"/>
                  <a:ea typeface="Microsoft YaHei" panose="020B0503020204020204" pitchFamily="34" charset="-122"/>
                </a:rPr>
                <a:t>Database Servers</a:t>
              </a:r>
              <a:endParaRPr lang="zh-CN" altLang="en-US" b="1" dirty="0">
                <a:solidFill>
                  <a:srgbClr val="277C85"/>
                </a:solidFill>
                <a:latin typeface="Microsoft YaHei" panose="020B0503020204020204" pitchFamily="34" charset="-122"/>
                <a:ea typeface="Microsoft YaHei" panose="020B0503020204020204" pitchFamily="34" charset="-122"/>
              </a:endParaRPr>
            </a:p>
          </p:txBody>
        </p:sp>
        <p:sp>
          <p:nvSpPr>
            <p:cNvPr id="10" name="文本框 9"/>
            <p:cNvSpPr txBox="1"/>
            <p:nvPr/>
          </p:nvSpPr>
          <p:spPr>
            <a:xfrm>
              <a:off x="2898173" y="2128644"/>
              <a:ext cx="2934970" cy="1768475"/>
            </a:xfrm>
            <a:prstGeom prst="rect">
              <a:avLst/>
            </a:prstGeom>
            <a:noFill/>
          </p:spPr>
          <p:txBody>
            <a:bodyPr wrap="square" rtlCol="0">
              <a:spAutoFit/>
            </a:bodyPr>
            <a:lstStyle/>
            <a:p>
              <a:pPr algn="l">
                <a:lnSpc>
                  <a:spcPct val="130000"/>
                </a:lnSpc>
              </a:pPr>
              <a:r>
                <a:rPr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rPr>
                <a:t>For OLTP (online transaction processing), OLAP (online analytical processing) and other database applications that require high-performance block level I/O .</a:t>
              </a:r>
              <a:endParaRPr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grpSp>
        <p:nvGrpSpPr>
          <p:cNvPr id="21" name="组合 20"/>
          <p:cNvGrpSpPr/>
          <p:nvPr/>
        </p:nvGrpSpPr>
        <p:grpSpPr>
          <a:xfrm>
            <a:off x="1275968" y="1276743"/>
            <a:ext cx="1316037" cy="2019300"/>
            <a:chOff x="1450975" y="1409700"/>
            <a:chExt cx="1316037" cy="2019300"/>
          </a:xfrm>
          <a:solidFill>
            <a:srgbClr val="1D6269"/>
          </a:solidFill>
        </p:grpSpPr>
        <p:sp>
          <p:nvSpPr>
            <p:cNvPr id="4" name="圆角矩形 3"/>
            <p:cNvSpPr/>
            <p:nvPr/>
          </p:nvSpPr>
          <p:spPr>
            <a:xfrm>
              <a:off x="1450975" y="1409700"/>
              <a:ext cx="1316037" cy="2019300"/>
            </a:xfrm>
            <a:prstGeom prst="roundRect">
              <a:avLst>
                <a:gd name="adj" fmla="val 0"/>
              </a:avLst>
            </a:prstGeom>
            <a:grpFill/>
            <a:ln w="28575">
              <a:solidFill>
                <a:srgbClr val="A1D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450975" y="2217218"/>
              <a:ext cx="133350" cy="404265"/>
            </a:xfrm>
            <a:prstGeom prst="rect">
              <a:avLst/>
            </a:prstGeom>
            <a:grpFill/>
            <a:ln>
              <a:solidFill>
                <a:srgbClr val="A1D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633662" y="2217218"/>
              <a:ext cx="133350" cy="404265"/>
            </a:xfrm>
            <a:prstGeom prst="rect">
              <a:avLst/>
            </a:prstGeom>
            <a:grpFill/>
            <a:ln>
              <a:solidFill>
                <a:srgbClr val="A1D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a:stCxn id="14" idx="3"/>
              <a:endCxn id="15" idx="1"/>
            </p:cNvCxnSpPr>
            <p:nvPr/>
          </p:nvCxnSpPr>
          <p:spPr>
            <a:xfrm>
              <a:off x="1584325" y="2419351"/>
              <a:ext cx="1049337" cy="0"/>
            </a:xfrm>
            <a:prstGeom prst="line">
              <a:avLst/>
            </a:prstGeom>
            <a:grpFill/>
            <a:ln>
              <a:solidFill>
                <a:srgbClr val="A1DDE3"/>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736135" y="1488326"/>
              <a:ext cx="745717" cy="1862048"/>
            </a:xfrm>
            <a:prstGeom prst="rect">
              <a:avLst/>
            </a:prstGeom>
            <a:grpFill/>
          </p:spPr>
          <p:txBody>
            <a:bodyPr wrap="none" rtlCol="0">
              <a:spAutoFit/>
            </a:bodyPr>
            <a:lstStyle/>
            <a:p>
              <a:pPr algn="ctr"/>
              <a:r>
                <a:rPr lang="en-US" altLang="zh-CN" sz="11500" dirty="0" smtClean="0">
                  <a:solidFill>
                    <a:srgbClr val="C8ECF0"/>
                  </a:solidFill>
                  <a:latin typeface="Impact" panose="020B0806030902050204" pitchFamily="34" charset="0"/>
                </a:rPr>
                <a:t>1</a:t>
              </a:r>
              <a:endParaRPr lang="zh-CN" altLang="en-US" sz="11500" dirty="0">
                <a:solidFill>
                  <a:srgbClr val="C8ECF0"/>
                </a:solidFill>
                <a:latin typeface="Impact" panose="020B0806030902050204" pitchFamily="34" charset="0"/>
              </a:endParaRPr>
            </a:p>
          </p:txBody>
        </p:sp>
      </p:grpSp>
      <p:grpSp>
        <p:nvGrpSpPr>
          <p:cNvPr id="22" name="组合 21"/>
          <p:cNvGrpSpPr/>
          <p:nvPr/>
        </p:nvGrpSpPr>
        <p:grpSpPr>
          <a:xfrm>
            <a:off x="7253891" y="1306712"/>
            <a:ext cx="3836670" cy="1280795"/>
            <a:chOff x="2898173" y="1777489"/>
            <a:chExt cx="3836670" cy="1280795"/>
          </a:xfrm>
        </p:grpSpPr>
        <p:cxnSp>
          <p:nvCxnSpPr>
            <p:cNvPr id="23" name="直接连接符 22"/>
            <p:cNvCxnSpPr/>
            <p:nvPr/>
          </p:nvCxnSpPr>
          <p:spPr>
            <a:xfrm>
              <a:off x="2898173" y="2119122"/>
              <a:ext cx="2627914"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898173" y="1777489"/>
              <a:ext cx="3836670" cy="339725"/>
            </a:xfrm>
            <a:prstGeom prst="rect">
              <a:avLst/>
            </a:prstGeom>
            <a:noFill/>
          </p:spPr>
          <p:txBody>
            <a:bodyPr wrap="square" rtlCol="0">
              <a:spAutoFit/>
            </a:bodyPr>
            <a:lstStyle/>
            <a:p>
              <a:pPr algn="just">
                <a:lnSpc>
                  <a:spcPct val="90000"/>
                </a:lnSpc>
                <a:spcBef>
                  <a:spcPts val="1000"/>
                </a:spcBef>
              </a:pPr>
              <a:r>
                <a:rPr lang="zh-CN" altLang="en-US" b="1" dirty="0">
                  <a:solidFill>
                    <a:srgbClr val="277C85"/>
                  </a:solidFill>
                  <a:latin typeface="Microsoft YaHei" panose="020B0503020204020204" pitchFamily="34" charset="-122"/>
                  <a:ea typeface="Microsoft YaHei" panose="020B0503020204020204" pitchFamily="34" charset="-122"/>
                </a:rPr>
                <a:t>Transaction Processing Systems</a:t>
              </a:r>
              <a:endParaRPr lang="zh-CN" altLang="en-US" b="1" dirty="0">
                <a:solidFill>
                  <a:srgbClr val="277C85"/>
                </a:solidFill>
                <a:latin typeface="Microsoft YaHei" panose="020B0503020204020204" pitchFamily="34" charset="-122"/>
                <a:ea typeface="Microsoft YaHei" panose="020B0503020204020204" pitchFamily="34" charset="-122"/>
              </a:endParaRPr>
            </a:p>
          </p:txBody>
        </p:sp>
        <p:sp>
          <p:nvSpPr>
            <p:cNvPr id="25" name="文本框 24"/>
            <p:cNvSpPr txBox="1"/>
            <p:nvPr/>
          </p:nvSpPr>
          <p:spPr>
            <a:xfrm>
              <a:off x="2898173" y="2128644"/>
              <a:ext cx="3650615" cy="929640"/>
            </a:xfrm>
            <a:prstGeom prst="rect">
              <a:avLst/>
            </a:prstGeom>
            <a:noFill/>
          </p:spPr>
          <p:txBody>
            <a:bodyPr wrap="square" rtlCol="0">
              <a:spAutoFit/>
            </a:bodyPr>
            <a:lstStyle/>
            <a:p>
              <a:pPr algn="l">
                <a:lnSpc>
                  <a:spcPct val="130000"/>
                </a:lnSpc>
              </a:pPr>
              <a:r>
                <a:rPr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rPr>
                <a:t>For systems that require large amounts of throughput, such as credit card processing or telecommunications.</a:t>
              </a:r>
              <a:endParaRPr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grpSp>
        <p:nvGrpSpPr>
          <p:cNvPr id="26" name="组合 25"/>
          <p:cNvGrpSpPr/>
          <p:nvPr/>
        </p:nvGrpSpPr>
        <p:grpSpPr>
          <a:xfrm>
            <a:off x="5806693" y="1276743"/>
            <a:ext cx="1316037" cy="2019300"/>
            <a:chOff x="1450975" y="1409700"/>
            <a:chExt cx="1316037" cy="2019300"/>
          </a:xfrm>
          <a:solidFill>
            <a:srgbClr val="1D6269"/>
          </a:solidFill>
        </p:grpSpPr>
        <p:sp>
          <p:nvSpPr>
            <p:cNvPr id="27" name="圆角矩形 26"/>
            <p:cNvSpPr/>
            <p:nvPr/>
          </p:nvSpPr>
          <p:spPr>
            <a:xfrm>
              <a:off x="1450975" y="1409700"/>
              <a:ext cx="1316037" cy="2019300"/>
            </a:xfrm>
            <a:prstGeom prst="roundRect">
              <a:avLst>
                <a:gd name="adj" fmla="val 0"/>
              </a:avLst>
            </a:prstGeom>
            <a:grpFill/>
            <a:ln w="28575">
              <a:solidFill>
                <a:srgbClr val="A1D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450975" y="2217218"/>
              <a:ext cx="133350" cy="404265"/>
            </a:xfrm>
            <a:prstGeom prst="rect">
              <a:avLst/>
            </a:prstGeom>
            <a:grpFill/>
            <a:ln>
              <a:solidFill>
                <a:srgbClr val="A1D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633662" y="2217218"/>
              <a:ext cx="133350" cy="404265"/>
            </a:xfrm>
            <a:prstGeom prst="rect">
              <a:avLst/>
            </a:prstGeom>
            <a:grpFill/>
            <a:ln>
              <a:solidFill>
                <a:srgbClr val="A1D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连接符 29"/>
            <p:cNvCxnSpPr>
              <a:stCxn id="28" idx="3"/>
              <a:endCxn id="29" idx="1"/>
            </p:cNvCxnSpPr>
            <p:nvPr/>
          </p:nvCxnSpPr>
          <p:spPr>
            <a:xfrm>
              <a:off x="1584325" y="2419351"/>
              <a:ext cx="1049337" cy="0"/>
            </a:xfrm>
            <a:prstGeom prst="line">
              <a:avLst/>
            </a:prstGeom>
            <a:grpFill/>
            <a:ln>
              <a:solidFill>
                <a:srgbClr val="A1DDE3"/>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1646367" y="1488326"/>
              <a:ext cx="925253" cy="1862048"/>
            </a:xfrm>
            <a:prstGeom prst="rect">
              <a:avLst/>
            </a:prstGeom>
            <a:grpFill/>
          </p:spPr>
          <p:txBody>
            <a:bodyPr wrap="none" rtlCol="0">
              <a:spAutoFit/>
            </a:bodyPr>
            <a:lstStyle/>
            <a:p>
              <a:pPr algn="ctr"/>
              <a:r>
                <a:rPr lang="en-US" altLang="zh-CN" sz="11500" dirty="0" smtClean="0">
                  <a:solidFill>
                    <a:srgbClr val="C8ECF0"/>
                  </a:solidFill>
                  <a:latin typeface="Impact" panose="020B0806030902050204" pitchFamily="34" charset="0"/>
                </a:rPr>
                <a:t>2</a:t>
              </a:r>
              <a:endParaRPr lang="zh-CN" altLang="en-US" sz="11500" dirty="0">
                <a:solidFill>
                  <a:srgbClr val="C8ECF0"/>
                </a:solidFill>
                <a:latin typeface="Impact" panose="020B0806030902050204" pitchFamily="34" charset="0"/>
              </a:endParaRPr>
            </a:p>
          </p:txBody>
        </p:sp>
      </p:grpSp>
      <p:grpSp>
        <p:nvGrpSpPr>
          <p:cNvPr id="32" name="组合 31"/>
          <p:cNvGrpSpPr/>
          <p:nvPr/>
        </p:nvGrpSpPr>
        <p:grpSpPr>
          <a:xfrm>
            <a:off x="2723165" y="3847148"/>
            <a:ext cx="2926080" cy="1840230"/>
            <a:chOff x="2898173" y="1777489"/>
            <a:chExt cx="2926080" cy="1840230"/>
          </a:xfrm>
        </p:grpSpPr>
        <p:cxnSp>
          <p:nvCxnSpPr>
            <p:cNvPr id="33" name="直接连接符 32"/>
            <p:cNvCxnSpPr/>
            <p:nvPr/>
          </p:nvCxnSpPr>
          <p:spPr>
            <a:xfrm>
              <a:off x="2898173" y="2119122"/>
              <a:ext cx="2627914"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2898173" y="1777489"/>
              <a:ext cx="2627630" cy="339725"/>
            </a:xfrm>
            <a:prstGeom prst="rect">
              <a:avLst/>
            </a:prstGeom>
            <a:noFill/>
          </p:spPr>
          <p:txBody>
            <a:bodyPr wrap="square" rtlCol="0">
              <a:spAutoFit/>
            </a:bodyPr>
            <a:lstStyle/>
            <a:p>
              <a:pPr algn="just">
                <a:lnSpc>
                  <a:spcPct val="90000"/>
                </a:lnSpc>
                <a:spcBef>
                  <a:spcPts val="1000"/>
                </a:spcBef>
              </a:pPr>
              <a:r>
                <a:rPr lang="zh-CN" altLang="en-US" b="1" dirty="0">
                  <a:solidFill>
                    <a:srgbClr val="277C85"/>
                  </a:solidFill>
                  <a:latin typeface="Microsoft YaHei" panose="020B0503020204020204" pitchFamily="34" charset="-122"/>
                  <a:ea typeface="Microsoft YaHei" panose="020B0503020204020204" pitchFamily="34" charset="-122"/>
                </a:rPr>
                <a:t>Virtualization Hosts</a:t>
              </a:r>
              <a:endParaRPr lang="zh-CN" altLang="en-US" b="1" dirty="0">
                <a:solidFill>
                  <a:srgbClr val="277C85"/>
                </a:solidFill>
                <a:latin typeface="Microsoft YaHei" panose="020B0503020204020204" pitchFamily="34" charset="-122"/>
                <a:ea typeface="Microsoft YaHei" panose="020B0503020204020204" pitchFamily="34" charset="-122"/>
              </a:endParaRPr>
            </a:p>
          </p:txBody>
        </p:sp>
        <p:sp>
          <p:nvSpPr>
            <p:cNvPr id="35" name="文本框 34"/>
            <p:cNvSpPr txBox="1"/>
            <p:nvPr/>
          </p:nvSpPr>
          <p:spPr>
            <a:xfrm>
              <a:off x="2898173" y="2128644"/>
              <a:ext cx="2926080" cy="1489075"/>
            </a:xfrm>
            <a:prstGeom prst="rect">
              <a:avLst/>
            </a:prstGeom>
            <a:noFill/>
          </p:spPr>
          <p:txBody>
            <a:bodyPr wrap="square" rtlCol="0">
              <a:spAutoFit/>
            </a:bodyPr>
            <a:lstStyle/>
            <a:p>
              <a:pPr algn="l">
                <a:lnSpc>
                  <a:spcPct val="130000"/>
                </a:lnSpc>
              </a:pPr>
              <a:r>
                <a:rPr lang="zh-CN" altLang="en-US" sz="1400" b="1" dirty="0">
                  <a:solidFill>
                    <a:schemeClr val="tx1">
                      <a:lumMod val="75000"/>
                      <a:lumOff val="25000"/>
                    </a:schemeClr>
                  </a:solidFill>
                  <a:latin typeface="Microsoft YaHei" panose="020B0503020204020204" pitchFamily="34" charset="-122"/>
                  <a:ea typeface="Microsoft YaHei" panose="020B0503020204020204" pitchFamily="34" charset="-122"/>
                </a:rPr>
                <a:t>SAN storage</a:t>
              </a:r>
              <a:r>
                <a:rPr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rPr>
                <a:t> is a popular platform for virtualizing servers because it delivers high performance and the ability to scale capacity easily</a:t>
              </a:r>
              <a:endParaRPr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grpSp>
        <p:nvGrpSpPr>
          <p:cNvPr id="36" name="组合 35"/>
          <p:cNvGrpSpPr/>
          <p:nvPr/>
        </p:nvGrpSpPr>
        <p:grpSpPr>
          <a:xfrm>
            <a:off x="1275967" y="3799399"/>
            <a:ext cx="1316037" cy="2019300"/>
            <a:chOff x="1450975" y="1409700"/>
            <a:chExt cx="1316037" cy="2019300"/>
          </a:xfrm>
          <a:solidFill>
            <a:srgbClr val="1D6269"/>
          </a:solidFill>
        </p:grpSpPr>
        <p:sp>
          <p:nvSpPr>
            <p:cNvPr id="37" name="圆角矩形 36"/>
            <p:cNvSpPr/>
            <p:nvPr/>
          </p:nvSpPr>
          <p:spPr>
            <a:xfrm>
              <a:off x="1450975" y="1409700"/>
              <a:ext cx="1316037" cy="2019300"/>
            </a:xfrm>
            <a:prstGeom prst="roundRect">
              <a:avLst>
                <a:gd name="adj" fmla="val 0"/>
              </a:avLst>
            </a:prstGeom>
            <a:grpFill/>
            <a:ln w="28575">
              <a:solidFill>
                <a:srgbClr val="A1D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1450975" y="2217218"/>
              <a:ext cx="133350" cy="404265"/>
            </a:xfrm>
            <a:prstGeom prst="rect">
              <a:avLst/>
            </a:prstGeom>
            <a:grpFill/>
            <a:ln>
              <a:solidFill>
                <a:srgbClr val="A1D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2633662" y="2217218"/>
              <a:ext cx="133350" cy="404265"/>
            </a:xfrm>
            <a:prstGeom prst="rect">
              <a:avLst/>
            </a:prstGeom>
            <a:grpFill/>
            <a:ln>
              <a:solidFill>
                <a:srgbClr val="A1D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a:stCxn id="38" idx="3"/>
              <a:endCxn id="39" idx="1"/>
            </p:cNvCxnSpPr>
            <p:nvPr/>
          </p:nvCxnSpPr>
          <p:spPr>
            <a:xfrm>
              <a:off x="1584325" y="2419351"/>
              <a:ext cx="1049337" cy="0"/>
            </a:xfrm>
            <a:prstGeom prst="line">
              <a:avLst/>
            </a:prstGeom>
            <a:grpFill/>
            <a:ln>
              <a:solidFill>
                <a:srgbClr val="A1DDE3"/>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625528" y="1488326"/>
              <a:ext cx="966932" cy="1862048"/>
            </a:xfrm>
            <a:prstGeom prst="rect">
              <a:avLst/>
            </a:prstGeom>
            <a:grpFill/>
          </p:spPr>
          <p:txBody>
            <a:bodyPr wrap="none" rtlCol="0">
              <a:spAutoFit/>
            </a:bodyPr>
            <a:lstStyle/>
            <a:p>
              <a:pPr algn="ctr"/>
              <a:r>
                <a:rPr lang="en-US" altLang="zh-CN" sz="11500" dirty="0" smtClean="0">
                  <a:solidFill>
                    <a:srgbClr val="C8ECF0"/>
                  </a:solidFill>
                  <a:latin typeface="Impact" panose="020B0806030902050204" pitchFamily="34" charset="0"/>
                </a:rPr>
                <a:t>3</a:t>
              </a:r>
              <a:endParaRPr lang="zh-CN" altLang="en-US" sz="11500" dirty="0">
                <a:solidFill>
                  <a:srgbClr val="C8ECF0"/>
                </a:solidFill>
                <a:latin typeface="Impact" panose="020B0806030902050204" pitchFamily="34" charset="0"/>
              </a:endParaRPr>
            </a:p>
          </p:txBody>
        </p:sp>
      </p:grpSp>
      <p:grpSp>
        <p:nvGrpSpPr>
          <p:cNvPr id="42" name="组合 41"/>
          <p:cNvGrpSpPr/>
          <p:nvPr/>
        </p:nvGrpSpPr>
        <p:grpSpPr>
          <a:xfrm>
            <a:off x="7253891" y="3829368"/>
            <a:ext cx="3792220" cy="1840230"/>
            <a:chOff x="2898173" y="1777489"/>
            <a:chExt cx="3792220" cy="1840230"/>
          </a:xfrm>
        </p:grpSpPr>
        <p:cxnSp>
          <p:nvCxnSpPr>
            <p:cNvPr id="43" name="直接连接符 42"/>
            <p:cNvCxnSpPr/>
            <p:nvPr/>
          </p:nvCxnSpPr>
          <p:spPr>
            <a:xfrm>
              <a:off x="2898173" y="2119122"/>
              <a:ext cx="2627914"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898173" y="1777489"/>
              <a:ext cx="2866390" cy="339725"/>
            </a:xfrm>
            <a:prstGeom prst="rect">
              <a:avLst/>
            </a:prstGeom>
            <a:noFill/>
          </p:spPr>
          <p:txBody>
            <a:bodyPr wrap="square" rtlCol="0">
              <a:spAutoFit/>
            </a:bodyPr>
            <a:lstStyle/>
            <a:p>
              <a:pPr algn="just">
                <a:lnSpc>
                  <a:spcPct val="90000"/>
                </a:lnSpc>
                <a:spcBef>
                  <a:spcPts val="1000"/>
                </a:spcBef>
              </a:pPr>
              <a:r>
                <a:rPr lang="zh-CN" altLang="en-US" b="1" dirty="0">
                  <a:solidFill>
                    <a:srgbClr val="277C85"/>
                  </a:solidFill>
                  <a:latin typeface="Microsoft YaHei" panose="020B0503020204020204" pitchFamily="34" charset="-122"/>
                  <a:ea typeface="Microsoft YaHei" panose="020B0503020204020204" pitchFamily="34" charset="-122"/>
                </a:rPr>
                <a:t>Enterprise Applications</a:t>
              </a:r>
              <a:endParaRPr lang="zh-CN" altLang="en-US" b="1" dirty="0">
                <a:solidFill>
                  <a:srgbClr val="277C85"/>
                </a:solidFill>
                <a:latin typeface="Microsoft YaHei" panose="020B0503020204020204" pitchFamily="34" charset="-122"/>
                <a:ea typeface="Microsoft YaHei" panose="020B0503020204020204" pitchFamily="34" charset="-122"/>
              </a:endParaRPr>
            </a:p>
          </p:txBody>
        </p:sp>
        <p:sp>
          <p:nvSpPr>
            <p:cNvPr id="45" name="文本框 44"/>
            <p:cNvSpPr txBox="1"/>
            <p:nvPr/>
          </p:nvSpPr>
          <p:spPr>
            <a:xfrm>
              <a:off x="2898173" y="2128644"/>
              <a:ext cx="3792220" cy="1489075"/>
            </a:xfrm>
            <a:prstGeom prst="rect">
              <a:avLst/>
            </a:prstGeom>
            <a:noFill/>
          </p:spPr>
          <p:txBody>
            <a:bodyPr wrap="square" rtlCol="0">
              <a:spAutoFit/>
            </a:bodyPr>
            <a:lstStyle/>
            <a:p>
              <a:pPr algn="l">
                <a:lnSpc>
                  <a:spcPct val="130000"/>
                </a:lnSpc>
              </a:pPr>
              <a:r>
                <a:rPr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rPr>
                <a:t>Storage area networks are commonly used to consolidate enterprise applications onto a shared platform that can be centrally managed and/or facilitate disaster recovery (DR).</a:t>
              </a:r>
              <a:endParaRPr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grpSp>
        <p:nvGrpSpPr>
          <p:cNvPr id="46" name="组合 45"/>
          <p:cNvGrpSpPr/>
          <p:nvPr/>
        </p:nvGrpSpPr>
        <p:grpSpPr>
          <a:xfrm>
            <a:off x="5806693" y="3799399"/>
            <a:ext cx="1316037" cy="2019300"/>
            <a:chOff x="1450975" y="1409700"/>
            <a:chExt cx="1316037" cy="2019300"/>
          </a:xfrm>
          <a:solidFill>
            <a:srgbClr val="1D6269"/>
          </a:solidFill>
        </p:grpSpPr>
        <p:sp>
          <p:nvSpPr>
            <p:cNvPr id="47" name="圆角矩形 46"/>
            <p:cNvSpPr/>
            <p:nvPr/>
          </p:nvSpPr>
          <p:spPr>
            <a:xfrm>
              <a:off x="1450975" y="1409700"/>
              <a:ext cx="1316037" cy="2019300"/>
            </a:xfrm>
            <a:prstGeom prst="roundRect">
              <a:avLst>
                <a:gd name="adj" fmla="val 0"/>
              </a:avLst>
            </a:prstGeom>
            <a:grpFill/>
            <a:ln w="28575">
              <a:solidFill>
                <a:srgbClr val="A1D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1450975" y="2217218"/>
              <a:ext cx="133350" cy="404265"/>
            </a:xfrm>
            <a:prstGeom prst="rect">
              <a:avLst/>
            </a:prstGeom>
            <a:grpFill/>
            <a:ln>
              <a:solidFill>
                <a:srgbClr val="A1D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2633662" y="2217218"/>
              <a:ext cx="133350" cy="404265"/>
            </a:xfrm>
            <a:prstGeom prst="rect">
              <a:avLst/>
            </a:prstGeom>
            <a:grpFill/>
            <a:ln>
              <a:solidFill>
                <a:srgbClr val="A1D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48" idx="3"/>
              <a:endCxn id="49" idx="1"/>
            </p:cNvCxnSpPr>
            <p:nvPr/>
          </p:nvCxnSpPr>
          <p:spPr>
            <a:xfrm>
              <a:off x="1584325" y="2419351"/>
              <a:ext cx="1049337" cy="0"/>
            </a:xfrm>
            <a:prstGeom prst="line">
              <a:avLst/>
            </a:prstGeom>
            <a:grpFill/>
            <a:ln>
              <a:solidFill>
                <a:srgbClr val="A1DDE3"/>
              </a:solidFill>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1647970" y="1488326"/>
              <a:ext cx="922048" cy="1862048"/>
            </a:xfrm>
            <a:prstGeom prst="rect">
              <a:avLst/>
            </a:prstGeom>
            <a:grpFill/>
          </p:spPr>
          <p:txBody>
            <a:bodyPr wrap="none" rtlCol="0">
              <a:spAutoFit/>
            </a:bodyPr>
            <a:lstStyle/>
            <a:p>
              <a:pPr algn="ctr"/>
              <a:r>
                <a:rPr lang="en-US" altLang="zh-CN" sz="11500" dirty="0" smtClean="0">
                  <a:solidFill>
                    <a:srgbClr val="C8ECF0"/>
                  </a:solidFill>
                  <a:latin typeface="Impact" panose="020B0806030902050204" pitchFamily="34" charset="0"/>
                </a:rPr>
                <a:t>4</a:t>
              </a:r>
              <a:endParaRPr lang="zh-CN" altLang="en-US" sz="11500" dirty="0">
                <a:solidFill>
                  <a:srgbClr val="C8ECF0"/>
                </a:solidFill>
                <a:latin typeface="Impact" panose="020B080603090205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1+#ppt_w/2"/>
                                          </p:val>
                                        </p:tav>
                                        <p:tav tm="100000">
                                          <p:val>
                                            <p:strVal val="#ppt_x"/>
                                          </p:val>
                                        </p:tav>
                                      </p:tavLst>
                                    </p:anim>
                                    <p:anim calcmode="lin" valueType="num">
                                      <p:cBhvr additive="base">
                                        <p:cTn id="16" dur="500" fill="hold"/>
                                        <p:tgtEl>
                                          <p:spTgt spid="26"/>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75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1+#ppt_w/2"/>
                                          </p:val>
                                        </p:tav>
                                        <p:tav tm="100000">
                                          <p:val>
                                            <p:strVal val="#ppt_x"/>
                                          </p:val>
                                        </p:tav>
                                      </p:tavLst>
                                    </p:anim>
                                    <p:anim calcmode="lin" valueType="num">
                                      <p:cBhvr additive="base">
                                        <p:cTn id="20" dur="500" fill="hold"/>
                                        <p:tgtEl>
                                          <p:spTgt spid="22"/>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2" fill="hold" nodeType="afterEffect">
                                  <p:stCondLst>
                                    <p:cond delay="0"/>
                                  </p:stCondLst>
                                  <p:childTnLst>
                                    <p:set>
                                      <p:cBhvr>
                                        <p:cTn id="23" dur="1" fill="hold">
                                          <p:stCondLst>
                                            <p:cond delay="0"/>
                                          </p:stCondLst>
                                        </p:cTn>
                                        <p:tgtEl>
                                          <p:spTgt spid="36"/>
                                        </p:tgtEl>
                                        <p:attrNameLst>
                                          <p:attrName>style.visibility</p:attrName>
                                        </p:attrNameLst>
                                      </p:cBhvr>
                                      <p:to>
                                        <p:strVal val="visible"/>
                                      </p:to>
                                    </p:set>
                                    <p:anim calcmode="lin" valueType="num">
                                      <p:cBhvr additive="base">
                                        <p:cTn id="24" dur="500" fill="hold"/>
                                        <p:tgtEl>
                                          <p:spTgt spid="36"/>
                                        </p:tgtEl>
                                        <p:attrNameLst>
                                          <p:attrName>ppt_x</p:attrName>
                                        </p:attrNameLst>
                                      </p:cBhvr>
                                      <p:tavLst>
                                        <p:tav tm="0">
                                          <p:val>
                                            <p:strVal val="1+#ppt_w/2"/>
                                          </p:val>
                                        </p:tav>
                                        <p:tav tm="100000">
                                          <p:val>
                                            <p:strVal val="#ppt_x"/>
                                          </p:val>
                                        </p:tav>
                                      </p:tavLst>
                                    </p:anim>
                                    <p:anim calcmode="lin" valueType="num">
                                      <p:cBhvr additive="base">
                                        <p:cTn id="25" dur="500" fill="hold"/>
                                        <p:tgtEl>
                                          <p:spTgt spid="36"/>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250"/>
                                  </p:stCondLst>
                                  <p:childTnLst>
                                    <p:set>
                                      <p:cBhvr>
                                        <p:cTn id="27" dur="1" fill="hold">
                                          <p:stCondLst>
                                            <p:cond delay="0"/>
                                          </p:stCondLst>
                                        </p:cTn>
                                        <p:tgtEl>
                                          <p:spTgt spid="32"/>
                                        </p:tgtEl>
                                        <p:attrNameLst>
                                          <p:attrName>style.visibility</p:attrName>
                                        </p:attrNameLst>
                                      </p:cBhvr>
                                      <p:to>
                                        <p:strVal val="visible"/>
                                      </p:to>
                                    </p:set>
                                    <p:anim calcmode="lin" valueType="num">
                                      <p:cBhvr additive="base">
                                        <p:cTn id="28" dur="500" fill="hold"/>
                                        <p:tgtEl>
                                          <p:spTgt spid="32"/>
                                        </p:tgtEl>
                                        <p:attrNameLst>
                                          <p:attrName>ppt_x</p:attrName>
                                        </p:attrNameLst>
                                      </p:cBhvr>
                                      <p:tavLst>
                                        <p:tav tm="0">
                                          <p:val>
                                            <p:strVal val="1+#ppt_w/2"/>
                                          </p:val>
                                        </p:tav>
                                        <p:tav tm="100000">
                                          <p:val>
                                            <p:strVal val="#ppt_x"/>
                                          </p:val>
                                        </p:tav>
                                      </p:tavLst>
                                    </p:anim>
                                    <p:anim calcmode="lin" valueType="num">
                                      <p:cBhvr additive="base">
                                        <p:cTn id="29" dur="500" fill="hold"/>
                                        <p:tgtEl>
                                          <p:spTgt spid="32"/>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stCondLst>
                                    <p:cond delay="500"/>
                                  </p:stCondLst>
                                  <p:childTnLst>
                                    <p:set>
                                      <p:cBhvr>
                                        <p:cTn id="31" dur="1" fill="hold">
                                          <p:stCondLst>
                                            <p:cond delay="0"/>
                                          </p:stCondLst>
                                        </p:cTn>
                                        <p:tgtEl>
                                          <p:spTgt spid="46"/>
                                        </p:tgtEl>
                                        <p:attrNameLst>
                                          <p:attrName>style.visibility</p:attrName>
                                        </p:attrNameLst>
                                      </p:cBhvr>
                                      <p:to>
                                        <p:strVal val="visible"/>
                                      </p:to>
                                    </p:set>
                                    <p:anim calcmode="lin" valueType="num">
                                      <p:cBhvr additive="base">
                                        <p:cTn id="32" dur="500" fill="hold"/>
                                        <p:tgtEl>
                                          <p:spTgt spid="46"/>
                                        </p:tgtEl>
                                        <p:attrNameLst>
                                          <p:attrName>ppt_x</p:attrName>
                                        </p:attrNameLst>
                                      </p:cBhvr>
                                      <p:tavLst>
                                        <p:tav tm="0">
                                          <p:val>
                                            <p:strVal val="1+#ppt_w/2"/>
                                          </p:val>
                                        </p:tav>
                                        <p:tav tm="100000">
                                          <p:val>
                                            <p:strVal val="#ppt_x"/>
                                          </p:val>
                                        </p:tav>
                                      </p:tavLst>
                                    </p:anim>
                                    <p:anim calcmode="lin" valueType="num">
                                      <p:cBhvr additive="base">
                                        <p:cTn id="33" dur="500" fill="hold"/>
                                        <p:tgtEl>
                                          <p:spTgt spid="46"/>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750"/>
                                  </p:stCondLst>
                                  <p:childTnLst>
                                    <p:set>
                                      <p:cBhvr>
                                        <p:cTn id="35" dur="1" fill="hold">
                                          <p:stCondLst>
                                            <p:cond delay="0"/>
                                          </p:stCondLst>
                                        </p:cTn>
                                        <p:tgtEl>
                                          <p:spTgt spid="42"/>
                                        </p:tgtEl>
                                        <p:attrNameLst>
                                          <p:attrName>style.visibility</p:attrName>
                                        </p:attrNameLst>
                                      </p:cBhvr>
                                      <p:to>
                                        <p:strVal val="visible"/>
                                      </p:to>
                                    </p:set>
                                    <p:anim calcmode="lin" valueType="num">
                                      <p:cBhvr additive="base">
                                        <p:cTn id="36" dur="500" fill="hold"/>
                                        <p:tgtEl>
                                          <p:spTgt spid="42"/>
                                        </p:tgtEl>
                                        <p:attrNameLst>
                                          <p:attrName>ppt_x</p:attrName>
                                        </p:attrNameLst>
                                      </p:cBhvr>
                                      <p:tavLst>
                                        <p:tav tm="0">
                                          <p:val>
                                            <p:strVal val="1+#ppt_w/2"/>
                                          </p:val>
                                        </p:tav>
                                        <p:tav tm="100000">
                                          <p:val>
                                            <p:strVal val="#ppt_x"/>
                                          </p:val>
                                        </p:tav>
                                      </p:tavLst>
                                    </p:anim>
                                    <p:anim calcmode="lin" valueType="num">
                                      <p:cBhvr additive="base">
                                        <p:cTn id="37"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370" y="1099820"/>
            <a:ext cx="10515600" cy="5372100"/>
          </a:xfrm>
        </p:spPr>
        <p:txBody>
          <a:bodyPr/>
          <a:p>
            <a:pPr algn="l">
              <a:lnSpc>
                <a:spcPct val="150000"/>
              </a:lnSpc>
            </a:pPr>
            <a:r>
              <a:rPr lang="en-US" sz="2400" b="0">
                <a:latin typeface="Times New Roman Regular" panose="02020603050405020304" charset="0"/>
                <a:cs typeface="Times New Roman Regular" panose="02020603050405020304" charset="0"/>
              </a:rPr>
              <a:t>	A network-attached storage (NAS) device provides file-level access across the network using NFS or CIFS/SMB NAS storage protocol(s).</a:t>
            </a:r>
            <a:br>
              <a:rPr lang="en-US" sz="2400" b="0">
                <a:latin typeface="Times New Roman Regular" panose="02020603050405020304" charset="0"/>
                <a:cs typeface="Times New Roman Regular" panose="02020603050405020304" charset="0"/>
              </a:rPr>
            </a:br>
            <a:r>
              <a:rPr lang="en-US" sz="2400" b="0">
                <a:latin typeface="Times New Roman Regular" panose="02020603050405020304" charset="0"/>
                <a:cs typeface="Times New Roman Regular" panose="02020603050405020304" charset="0"/>
              </a:rPr>
              <a:t>	However, the term “NAS” is often used as a broad term. Sometimes, Windows servers using SMB protocol to share storage via the local network are also regarded as NAS. Such NAS appliances are monolithic and can only scale up – by adding more drives to the node or by using disk arrays. Alternatively, purpose-built NAS appliances can scale out and scale up.</a:t>
            </a:r>
            <a:br>
              <a:rPr lang="en-US" sz="2400" b="0">
                <a:latin typeface="Times New Roman Regular" panose="02020603050405020304" charset="0"/>
                <a:cs typeface="Times New Roman Regular" panose="02020603050405020304" charset="0"/>
              </a:rPr>
            </a:br>
            <a:r>
              <a:rPr lang="en-US" sz="2400" b="0">
                <a:latin typeface="Times New Roman Regular" panose="02020603050405020304" charset="0"/>
                <a:cs typeface="Times New Roman Regular" panose="02020603050405020304" charset="0"/>
              </a:rPr>
              <a:t>	As opposed to scaling up, scale-out allows users to add performance capabilities in addition to storage capacity by adding NAS appliance nodes.</a:t>
            </a:r>
            <a:br>
              <a:rPr lang="en-US" sz="2400" b="0">
                <a:latin typeface="Times New Roman Regular" panose="02020603050405020304" charset="0"/>
                <a:cs typeface="Times New Roman Regular" panose="02020603050405020304" charset="0"/>
              </a:rPr>
            </a:br>
            <a:r>
              <a:rPr lang="en-US" sz="2400" b="0">
                <a:latin typeface="Times New Roman Regular" panose="02020603050405020304" charset="0"/>
                <a:cs typeface="Times New Roman Regular" panose="02020603050405020304" charset="0"/>
              </a:rPr>
              <a:t>	</a:t>
            </a:r>
            <a:endParaRPr lang="en-US" sz="2400" b="0">
              <a:latin typeface="Times New Roman Regular" panose="02020603050405020304" charset="0"/>
              <a:cs typeface="Times New Roman Regular" panose="02020603050405020304" charset="0"/>
            </a:endParaRPr>
          </a:p>
        </p:txBody>
      </p:sp>
      <p:sp>
        <p:nvSpPr>
          <p:cNvPr id="3" name="文本框 2"/>
          <p:cNvSpPr txBox="1"/>
          <p:nvPr/>
        </p:nvSpPr>
        <p:spPr>
          <a:xfrm>
            <a:off x="219953" y="152026"/>
            <a:ext cx="6914907" cy="755650"/>
          </a:xfrm>
          <a:prstGeom prst="rect">
            <a:avLst/>
          </a:prstGeom>
          <a:noFill/>
        </p:spPr>
        <p:txBody>
          <a:bodyPr wrap="square" rtlCol="0">
            <a:spAutoFit/>
          </a:bodyPr>
          <a:lstStyle/>
          <a:p>
            <a:pPr>
              <a:lnSpc>
                <a:spcPct val="90000"/>
              </a:lnSpc>
              <a:spcBef>
                <a:spcPct val="0"/>
              </a:spcBef>
            </a:pPr>
            <a:r>
              <a:rPr lang="en-US" altLang="zh-CN" sz="4800" b="1"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rPr>
              <a:t>What is NAS Storage ?</a:t>
            </a:r>
            <a:endParaRPr lang="en-US" altLang="zh-CN" sz="4800" b="1"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9875" y="460375"/>
            <a:ext cx="10450195" cy="755650"/>
          </a:xfrm>
          <a:prstGeom prst="rect">
            <a:avLst/>
          </a:prstGeom>
          <a:noFill/>
        </p:spPr>
        <p:txBody>
          <a:bodyPr wrap="square" rtlCol="0">
            <a:spAutoFit/>
          </a:bodyPr>
          <a:lstStyle/>
          <a:p>
            <a:pPr>
              <a:lnSpc>
                <a:spcPct val="90000"/>
              </a:lnSpc>
              <a:spcBef>
                <a:spcPct val="0"/>
              </a:spcBef>
            </a:pPr>
            <a:r>
              <a:rPr lang="zh-CN" altLang="en-US" sz="4800"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rPr>
              <a:t>Advantages of NAS Storage</a:t>
            </a:r>
            <a:endParaRPr lang="zh-CN" altLang="en-US" sz="4800" dirty="0">
              <a:solidFill>
                <a:schemeClr val="tx1">
                  <a:lumMod val="75000"/>
                  <a:lumOff val="25000"/>
                </a:schemeClr>
              </a:solidFill>
              <a:latin typeface="Times New Roman Regular" panose="02020603050405020304" charset="0"/>
              <a:ea typeface="Microsoft YaHei" panose="020B0503020204020204" pitchFamily="34" charset="-122"/>
              <a:cs typeface="Times New Roman Regular" panose="02020603050405020304" charset="0"/>
            </a:endParaRPr>
          </a:p>
        </p:txBody>
      </p:sp>
      <p:sp>
        <p:nvSpPr>
          <p:cNvPr id="38" name="任意多边形 37"/>
          <p:cNvSpPr/>
          <p:nvPr/>
        </p:nvSpPr>
        <p:spPr>
          <a:xfrm>
            <a:off x="7329053" y="4466488"/>
            <a:ext cx="1980671" cy="108000"/>
          </a:xfrm>
          <a:custGeom>
            <a:avLst/>
            <a:gdLst>
              <a:gd name="connsiteX0" fmla="*/ 0 w 1819275"/>
              <a:gd name="connsiteY0" fmla="*/ 0 h 108000"/>
              <a:gd name="connsiteX1" fmla="*/ 1819275 w 1819275"/>
              <a:gd name="connsiteY1" fmla="*/ 0 h 108000"/>
              <a:gd name="connsiteX2" fmla="*/ 1819275 w 1819275"/>
              <a:gd name="connsiteY2" fmla="*/ 36000 h 108000"/>
              <a:gd name="connsiteX3" fmla="*/ 1818638 w 1819275"/>
              <a:gd name="connsiteY3" fmla="*/ 36000 h 108000"/>
              <a:gd name="connsiteX4" fmla="*/ 909638 w 1819275"/>
              <a:gd name="connsiteY4" fmla="*/ 108000 h 108000"/>
              <a:gd name="connsiteX5" fmla="*/ 638 w 1819275"/>
              <a:gd name="connsiteY5" fmla="*/ 36000 h 108000"/>
              <a:gd name="connsiteX6" fmla="*/ 0 w 1819275"/>
              <a:gd name="connsiteY6" fmla="*/ 36000 h 1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9275" h="108000">
                <a:moveTo>
                  <a:pt x="0" y="0"/>
                </a:moveTo>
                <a:lnTo>
                  <a:pt x="1819275" y="0"/>
                </a:lnTo>
                <a:lnTo>
                  <a:pt x="1819275" y="36000"/>
                </a:lnTo>
                <a:lnTo>
                  <a:pt x="1818638" y="36000"/>
                </a:lnTo>
                <a:lnTo>
                  <a:pt x="909638" y="108000"/>
                </a:lnTo>
                <a:lnTo>
                  <a:pt x="638" y="36000"/>
                </a:lnTo>
                <a:lnTo>
                  <a:pt x="0" y="36000"/>
                </a:lnTo>
                <a:close/>
              </a:path>
            </a:pathLst>
          </a:custGeom>
          <a:solidFill>
            <a:srgbClr val="1D62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7329053" y="4686877"/>
            <a:ext cx="1980672" cy="661722"/>
            <a:chOff x="6316863" y="3748347"/>
            <a:chExt cx="1980672" cy="661722"/>
          </a:xfrm>
          <a:solidFill>
            <a:srgbClr val="1D6269"/>
          </a:solidFill>
        </p:grpSpPr>
        <p:sp>
          <p:nvSpPr>
            <p:cNvPr id="39" name="矩形 38"/>
            <p:cNvSpPr/>
            <p:nvPr/>
          </p:nvSpPr>
          <p:spPr>
            <a:xfrm>
              <a:off x="6316864" y="3748347"/>
              <a:ext cx="1980671" cy="3990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6316863" y="3764909"/>
              <a:ext cx="1980671" cy="645160"/>
            </a:xfrm>
            <a:prstGeom prst="rect">
              <a:avLst/>
            </a:prstGeom>
            <a:grpFill/>
          </p:spPr>
          <p:txBody>
            <a:bodyPr wrap="square" rtlCol="0">
              <a:spAutoFit/>
            </a:bodyPr>
            <a:lstStyle/>
            <a:p>
              <a:pPr algn="ctr">
                <a:spcBef>
                  <a:spcPts val="1000"/>
                </a:spcBef>
              </a:pPr>
              <a:r>
                <a:rPr lang="zh-CN" altLang="en-US" b="1" dirty="0">
                  <a:solidFill>
                    <a:srgbClr val="E5F5F7"/>
                  </a:solidFill>
                  <a:latin typeface="Times New Roman Bold" panose="02020603050405020304" charset="0"/>
                  <a:ea typeface="Microsoft YaHei" panose="020B0503020204020204" pitchFamily="34" charset="-122"/>
                  <a:cs typeface="Times New Roman Bold" panose="02020603050405020304" charset="0"/>
                </a:rPr>
                <a:t>Flexible Storage Capacity</a:t>
              </a:r>
              <a:endParaRPr lang="zh-CN" altLang="en-US" b="1" dirty="0">
                <a:solidFill>
                  <a:srgbClr val="E5F5F7"/>
                </a:solidFill>
                <a:latin typeface="Times New Roman Bold" panose="02020603050405020304" charset="0"/>
                <a:ea typeface="Microsoft YaHei" panose="020B0503020204020204" pitchFamily="34" charset="-122"/>
                <a:cs typeface="Times New Roman Bold" panose="02020603050405020304" charset="0"/>
              </a:endParaRPr>
            </a:p>
          </p:txBody>
        </p:sp>
      </p:grpSp>
      <p:grpSp>
        <p:nvGrpSpPr>
          <p:cNvPr id="6" name="组合 5"/>
          <p:cNvGrpSpPr/>
          <p:nvPr/>
        </p:nvGrpSpPr>
        <p:grpSpPr>
          <a:xfrm>
            <a:off x="7308734" y="2215694"/>
            <a:ext cx="1980671" cy="2157566"/>
            <a:chOff x="6316864" y="1277164"/>
            <a:chExt cx="1980671" cy="2157566"/>
          </a:xfrm>
          <a:solidFill>
            <a:srgbClr val="1D6269"/>
          </a:solidFill>
        </p:grpSpPr>
        <p:pic>
          <p:nvPicPr>
            <p:cNvPr id="10" name="图片 9"/>
            <p:cNvPicPr>
              <a:picLocks noChangeAspect="1"/>
            </p:cNvPicPr>
            <p:nvPr/>
          </p:nvPicPr>
          <p:blipFill>
            <a:blip r:embed="rId1">
              <a:biLevel thresh="50000"/>
            </a:blip>
            <a:stretch>
              <a:fillRect/>
            </a:stretch>
          </p:blipFill>
          <p:spPr>
            <a:xfrm>
              <a:off x="6821802" y="1863901"/>
              <a:ext cx="970794" cy="984092"/>
            </a:xfrm>
            <a:prstGeom prst="rect">
              <a:avLst/>
            </a:prstGeom>
            <a:grpFill/>
          </p:spPr>
        </p:pic>
        <p:sp>
          <p:nvSpPr>
            <p:cNvPr id="37" name="矩形 36"/>
            <p:cNvSpPr/>
            <p:nvPr/>
          </p:nvSpPr>
          <p:spPr>
            <a:xfrm>
              <a:off x="6316864" y="1277164"/>
              <a:ext cx="1980671" cy="2157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2484259" y="4466488"/>
            <a:ext cx="1980671" cy="108000"/>
          </a:xfrm>
          <a:custGeom>
            <a:avLst/>
            <a:gdLst>
              <a:gd name="connsiteX0" fmla="*/ 0 w 1819275"/>
              <a:gd name="connsiteY0" fmla="*/ 0 h 108000"/>
              <a:gd name="connsiteX1" fmla="*/ 1819275 w 1819275"/>
              <a:gd name="connsiteY1" fmla="*/ 0 h 108000"/>
              <a:gd name="connsiteX2" fmla="*/ 1819275 w 1819275"/>
              <a:gd name="connsiteY2" fmla="*/ 36000 h 108000"/>
              <a:gd name="connsiteX3" fmla="*/ 1818638 w 1819275"/>
              <a:gd name="connsiteY3" fmla="*/ 36000 h 108000"/>
              <a:gd name="connsiteX4" fmla="*/ 909638 w 1819275"/>
              <a:gd name="connsiteY4" fmla="*/ 108000 h 108000"/>
              <a:gd name="connsiteX5" fmla="*/ 638 w 1819275"/>
              <a:gd name="connsiteY5" fmla="*/ 36000 h 108000"/>
              <a:gd name="connsiteX6" fmla="*/ 0 w 1819275"/>
              <a:gd name="connsiteY6" fmla="*/ 36000 h 1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9275" h="108000">
                <a:moveTo>
                  <a:pt x="0" y="0"/>
                </a:moveTo>
                <a:lnTo>
                  <a:pt x="1819275" y="0"/>
                </a:lnTo>
                <a:lnTo>
                  <a:pt x="1819275" y="36000"/>
                </a:lnTo>
                <a:lnTo>
                  <a:pt x="1818638" y="36000"/>
                </a:lnTo>
                <a:lnTo>
                  <a:pt x="909638" y="108000"/>
                </a:lnTo>
                <a:lnTo>
                  <a:pt x="638" y="36000"/>
                </a:lnTo>
                <a:lnTo>
                  <a:pt x="0" y="36000"/>
                </a:lnTo>
                <a:close/>
              </a:path>
            </a:pathLst>
          </a:custGeom>
          <a:solidFill>
            <a:srgbClr val="1D62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2484259" y="4686877"/>
            <a:ext cx="1980672" cy="399060"/>
            <a:chOff x="1472069" y="3748347"/>
            <a:chExt cx="1980672" cy="399060"/>
          </a:xfrm>
          <a:solidFill>
            <a:srgbClr val="1D6269"/>
          </a:solidFill>
        </p:grpSpPr>
        <p:sp>
          <p:nvSpPr>
            <p:cNvPr id="17" name="矩形 16"/>
            <p:cNvSpPr/>
            <p:nvPr/>
          </p:nvSpPr>
          <p:spPr>
            <a:xfrm>
              <a:off x="1472070" y="3748347"/>
              <a:ext cx="1980671" cy="3990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472069" y="3764909"/>
              <a:ext cx="1980671" cy="368300"/>
            </a:xfrm>
            <a:prstGeom prst="rect">
              <a:avLst/>
            </a:prstGeom>
            <a:grpFill/>
          </p:spPr>
          <p:txBody>
            <a:bodyPr wrap="square" rtlCol="0">
              <a:spAutoFit/>
            </a:bodyPr>
            <a:lstStyle/>
            <a:p>
              <a:pPr algn="ctr">
                <a:spcBef>
                  <a:spcPts val="1000"/>
                </a:spcBef>
              </a:pPr>
              <a:r>
                <a:rPr lang="zh-CN" altLang="en-US" b="1" dirty="0">
                  <a:solidFill>
                    <a:srgbClr val="E5F5F7"/>
                  </a:solidFill>
                  <a:latin typeface="Times New Roman Bold" panose="02020603050405020304" charset="0"/>
                  <a:ea typeface="Microsoft YaHei" panose="020B0503020204020204" pitchFamily="34" charset="-122"/>
                  <a:cs typeface="Times New Roman Bold" panose="02020603050405020304" charset="0"/>
                </a:rPr>
                <a:t>Lower Cost</a:t>
              </a:r>
              <a:endParaRPr lang="zh-CN" altLang="en-US" b="1" dirty="0">
                <a:solidFill>
                  <a:srgbClr val="E5F5F7"/>
                </a:solidFill>
                <a:latin typeface="Times New Roman Bold" panose="02020603050405020304" charset="0"/>
                <a:ea typeface="Microsoft YaHei" panose="020B0503020204020204" pitchFamily="34" charset="-122"/>
                <a:cs typeface="Times New Roman Bold" panose="02020603050405020304" charset="0"/>
              </a:endParaRPr>
            </a:p>
          </p:txBody>
        </p:sp>
      </p:grpSp>
      <p:grpSp>
        <p:nvGrpSpPr>
          <p:cNvPr id="4" name="组合 3"/>
          <p:cNvGrpSpPr/>
          <p:nvPr/>
        </p:nvGrpSpPr>
        <p:grpSpPr>
          <a:xfrm>
            <a:off x="2484260" y="2215694"/>
            <a:ext cx="1980671" cy="2157566"/>
            <a:chOff x="1472070" y="1277164"/>
            <a:chExt cx="1980671" cy="2157566"/>
          </a:xfrm>
          <a:solidFill>
            <a:srgbClr val="1D6269"/>
          </a:solidFill>
        </p:grpSpPr>
        <p:pic>
          <p:nvPicPr>
            <p:cNvPr id="11" name="图片 10"/>
            <p:cNvPicPr>
              <a:picLocks noChangeAspect="1"/>
            </p:cNvPicPr>
            <p:nvPr/>
          </p:nvPicPr>
          <p:blipFill>
            <a:blip r:embed="rId2">
              <a:biLevel thresh="50000"/>
            </a:blip>
            <a:stretch>
              <a:fillRect/>
            </a:stretch>
          </p:blipFill>
          <p:spPr>
            <a:xfrm>
              <a:off x="2036258" y="1864563"/>
              <a:ext cx="852295" cy="982769"/>
            </a:xfrm>
            <a:prstGeom prst="rect">
              <a:avLst/>
            </a:prstGeom>
            <a:grpFill/>
          </p:spPr>
        </p:pic>
        <p:sp>
          <p:nvSpPr>
            <p:cNvPr id="8" name="矩形 7"/>
            <p:cNvSpPr/>
            <p:nvPr/>
          </p:nvSpPr>
          <p:spPr>
            <a:xfrm>
              <a:off x="1472070" y="1277164"/>
              <a:ext cx="1980671" cy="2157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任意多边形 31"/>
          <p:cNvSpPr/>
          <p:nvPr/>
        </p:nvSpPr>
        <p:spPr>
          <a:xfrm>
            <a:off x="4906656" y="4466488"/>
            <a:ext cx="1980671" cy="108000"/>
          </a:xfrm>
          <a:custGeom>
            <a:avLst/>
            <a:gdLst>
              <a:gd name="connsiteX0" fmla="*/ 0 w 1819275"/>
              <a:gd name="connsiteY0" fmla="*/ 0 h 108000"/>
              <a:gd name="connsiteX1" fmla="*/ 1819275 w 1819275"/>
              <a:gd name="connsiteY1" fmla="*/ 0 h 108000"/>
              <a:gd name="connsiteX2" fmla="*/ 1819275 w 1819275"/>
              <a:gd name="connsiteY2" fmla="*/ 36000 h 108000"/>
              <a:gd name="connsiteX3" fmla="*/ 1818638 w 1819275"/>
              <a:gd name="connsiteY3" fmla="*/ 36000 h 108000"/>
              <a:gd name="connsiteX4" fmla="*/ 909638 w 1819275"/>
              <a:gd name="connsiteY4" fmla="*/ 108000 h 108000"/>
              <a:gd name="connsiteX5" fmla="*/ 638 w 1819275"/>
              <a:gd name="connsiteY5" fmla="*/ 36000 h 108000"/>
              <a:gd name="connsiteX6" fmla="*/ 0 w 1819275"/>
              <a:gd name="connsiteY6" fmla="*/ 36000 h 1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9275" h="108000">
                <a:moveTo>
                  <a:pt x="0" y="0"/>
                </a:moveTo>
                <a:lnTo>
                  <a:pt x="1819275" y="0"/>
                </a:lnTo>
                <a:lnTo>
                  <a:pt x="1819275" y="36000"/>
                </a:lnTo>
                <a:lnTo>
                  <a:pt x="1818638" y="36000"/>
                </a:lnTo>
                <a:lnTo>
                  <a:pt x="909638" y="108000"/>
                </a:lnTo>
                <a:lnTo>
                  <a:pt x="638" y="36000"/>
                </a:lnTo>
                <a:lnTo>
                  <a:pt x="0" y="36000"/>
                </a:lnTo>
                <a:close/>
              </a:path>
            </a:pathLst>
          </a:custGeom>
          <a:solidFill>
            <a:srgbClr val="1D62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4906656" y="4686877"/>
            <a:ext cx="1980672" cy="661722"/>
            <a:chOff x="3894466" y="3748347"/>
            <a:chExt cx="1980672" cy="661722"/>
          </a:xfrm>
          <a:solidFill>
            <a:srgbClr val="1D6269"/>
          </a:solidFill>
        </p:grpSpPr>
        <p:sp>
          <p:nvSpPr>
            <p:cNvPr id="33" name="矩形 32"/>
            <p:cNvSpPr/>
            <p:nvPr/>
          </p:nvSpPr>
          <p:spPr>
            <a:xfrm>
              <a:off x="3894467" y="3748347"/>
              <a:ext cx="1980671" cy="3990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3894466" y="3764909"/>
              <a:ext cx="1980671" cy="645160"/>
            </a:xfrm>
            <a:prstGeom prst="rect">
              <a:avLst/>
            </a:prstGeom>
            <a:grpFill/>
          </p:spPr>
          <p:txBody>
            <a:bodyPr wrap="square" rtlCol="0">
              <a:spAutoFit/>
            </a:bodyPr>
            <a:lstStyle/>
            <a:p>
              <a:pPr algn="ctr">
                <a:spcBef>
                  <a:spcPts val="1000"/>
                </a:spcBef>
              </a:pPr>
              <a:r>
                <a:rPr lang="zh-CN" altLang="en-US" b="1" dirty="0">
                  <a:solidFill>
                    <a:srgbClr val="E5F5F7"/>
                  </a:solidFill>
                  <a:latin typeface="Times New Roman Bold" panose="02020603050405020304" charset="0"/>
                  <a:ea typeface="Microsoft YaHei" panose="020B0503020204020204" pitchFamily="34" charset="-122"/>
                  <a:cs typeface="Times New Roman Bold" panose="02020603050405020304" charset="0"/>
                </a:rPr>
                <a:t>Simplified Management</a:t>
              </a:r>
              <a:endParaRPr lang="zh-CN" altLang="en-US" b="1" dirty="0">
                <a:solidFill>
                  <a:srgbClr val="E5F5F7"/>
                </a:solidFill>
                <a:latin typeface="Times New Roman Bold" panose="02020603050405020304" charset="0"/>
                <a:ea typeface="Microsoft YaHei" panose="020B0503020204020204" pitchFamily="34" charset="-122"/>
                <a:cs typeface="Times New Roman Bold" panose="02020603050405020304" charset="0"/>
              </a:endParaRPr>
            </a:p>
          </p:txBody>
        </p:sp>
      </p:grpSp>
      <p:grpSp>
        <p:nvGrpSpPr>
          <p:cNvPr id="5" name="组合 4"/>
          <p:cNvGrpSpPr/>
          <p:nvPr/>
        </p:nvGrpSpPr>
        <p:grpSpPr>
          <a:xfrm>
            <a:off x="4906657" y="2215694"/>
            <a:ext cx="1980671" cy="2157566"/>
            <a:chOff x="3894467" y="1277164"/>
            <a:chExt cx="1980671" cy="2157566"/>
          </a:xfrm>
          <a:solidFill>
            <a:srgbClr val="1D6269"/>
          </a:solidFill>
        </p:grpSpPr>
        <p:pic>
          <p:nvPicPr>
            <p:cNvPr id="13" name="图片 12"/>
            <p:cNvPicPr>
              <a:picLocks noChangeAspect="1"/>
            </p:cNvPicPr>
            <p:nvPr/>
          </p:nvPicPr>
          <p:blipFill>
            <a:blip r:embed="rId3">
              <a:biLevel thresh="50000"/>
            </a:blip>
            <a:stretch>
              <a:fillRect/>
            </a:stretch>
          </p:blipFill>
          <p:spPr>
            <a:xfrm>
              <a:off x="4437739" y="1864177"/>
              <a:ext cx="894126" cy="983540"/>
            </a:xfrm>
            <a:prstGeom prst="rect">
              <a:avLst/>
            </a:prstGeom>
            <a:grpFill/>
          </p:spPr>
        </p:pic>
        <p:sp>
          <p:nvSpPr>
            <p:cNvPr id="31" name="矩形 30"/>
            <p:cNvSpPr/>
            <p:nvPr/>
          </p:nvSpPr>
          <p:spPr>
            <a:xfrm>
              <a:off x="3894467" y="1277164"/>
              <a:ext cx="1980671" cy="2157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Picture 6"/>
          <p:cNvPicPr>
            <a:picLocks noChangeAspect="1"/>
          </p:cNvPicPr>
          <p:nvPr/>
        </p:nvPicPr>
        <p:blipFill>
          <a:blip r:embed="rId4"/>
          <a:stretch>
            <a:fillRect/>
          </a:stretch>
        </p:blipFill>
        <p:spPr>
          <a:xfrm>
            <a:off x="2917825" y="2861310"/>
            <a:ext cx="1092200" cy="1092200"/>
          </a:xfrm>
          <a:prstGeom prst="rect">
            <a:avLst/>
          </a:prstGeom>
        </p:spPr>
      </p:pic>
      <p:pic>
        <p:nvPicPr>
          <p:cNvPr id="12" name="Picture 11"/>
          <p:cNvPicPr>
            <a:picLocks noChangeAspect="1"/>
          </p:cNvPicPr>
          <p:nvPr/>
        </p:nvPicPr>
        <p:blipFill>
          <a:blip r:embed="rId5"/>
          <a:stretch>
            <a:fillRect/>
          </a:stretch>
        </p:blipFill>
        <p:spPr>
          <a:xfrm>
            <a:off x="5266055" y="2802890"/>
            <a:ext cx="1330325" cy="1330325"/>
          </a:xfrm>
          <a:prstGeom prst="rect">
            <a:avLst/>
          </a:prstGeom>
        </p:spPr>
      </p:pic>
      <p:pic>
        <p:nvPicPr>
          <p:cNvPr id="15" name="Picture 14"/>
          <p:cNvPicPr>
            <a:picLocks noChangeAspect="1"/>
          </p:cNvPicPr>
          <p:nvPr/>
        </p:nvPicPr>
        <p:blipFill>
          <a:blip r:embed="rId6"/>
          <a:stretch>
            <a:fillRect/>
          </a:stretch>
        </p:blipFill>
        <p:spPr>
          <a:xfrm>
            <a:off x="7721600" y="2900680"/>
            <a:ext cx="1134110" cy="11353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nodeType="withEffect">
                                  <p:stCondLst>
                                    <p:cond delay="50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250" fill="hold"/>
                                        <p:tgtEl>
                                          <p:spTgt spid="16"/>
                                        </p:tgtEl>
                                        <p:attrNameLst>
                                          <p:attrName>ppt_x</p:attrName>
                                        </p:attrNameLst>
                                      </p:cBhvr>
                                      <p:tavLst>
                                        <p:tav tm="0">
                                          <p:val>
                                            <p:strVal val="#ppt_x"/>
                                          </p:val>
                                        </p:tav>
                                        <p:tav tm="100000">
                                          <p:val>
                                            <p:strVal val="#ppt_x"/>
                                          </p:val>
                                        </p:tav>
                                      </p:tavLst>
                                    </p:anim>
                                    <p:anim calcmode="lin" valueType="num">
                                      <p:cBhvr additive="base">
                                        <p:cTn id="18" dur="250" fill="hold"/>
                                        <p:tgtEl>
                                          <p:spTgt spid="16"/>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32"/>
                                        </p:tgtEl>
                                        <p:attrNameLst>
                                          <p:attrName>style.visibility</p:attrName>
                                        </p:attrNameLst>
                                      </p:cBhvr>
                                      <p:to>
                                        <p:strVal val="visible"/>
                                      </p:to>
                                    </p:set>
                                    <p:anim calcmode="lin" valueType="num">
                                      <p:cBhvr additive="base">
                                        <p:cTn id="26" dur="250" fill="hold"/>
                                        <p:tgtEl>
                                          <p:spTgt spid="32"/>
                                        </p:tgtEl>
                                        <p:attrNameLst>
                                          <p:attrName>ppt_x</p:attrName>
                                        </p:attrNameLst>
                                      </p:cBhvr>
                                      <p:tavLst>
                                        <p:tav tm="0">
                                          <p:val>
                                            <p:strVal val="#ppt_x"/>
                                          </p:val>
                                        </p:tav>
                                        <p:tav tm="100000">
                                          <p:val>
                                            <p:strVal val="#ppt_x"/>
                                          </p:val>
                                        </p:tav>
                                      </p:tavLst>
                                    </p:anim>
                                    <p:anim calcmode="lin" valueType="num">
                                      <p:cBhvr additive="base">
                                        <p:cTn id="27" dur="250" fill="hold"/>
                                        <p:tgtEl>
                                          <p:spTgt spid="32"/>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par>
                          <p:cTn id="32" fill="hold">
                            <p:stCondLst>
                              <p:cond delay="2500"/>
                            </p:stCondLst>
                            <p:childTnLst>
                              <p:par>
                                <p:cTn id="33" presetID="2" presetClass="entr" presetSubtype="4" fill="hold" grpId="0" nodeType="afterEffect">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250" fill="hold"/>
                                        <p:tgtEl>
                                          <p:spTgt spid="38"/>
                                        </p:tgtEl>
                                        <p:attrNameLst>
                                          <p:attrName>ppt_x</p:attrName>
                                        </p:attrNameLst>
                                      </p:cBhvr>
                                      <p:tavLst>
                                        <p:tav tm="0">
                                          <p:val>
                                            <p:strVal val="#ppt_x"/>
                                          </p:val>
                                        </p:tav>
                                        <p:tav tm="100000">
                                          <p:val>
                                            <p:strVal val="#ppt_x"/>
                                          </p:val>
                                        </p:tav>
                                      </p:tavLst>
                                    </p:anim>
                                    <p:anim calcmode="lin" valueType="num">
                                      <p:cBhvr additive="base">
                                        <p:cTn id="36" dur="250" fill="hold"/>
                                        <p:tgtEl>
                                          <p:spTgt spid="38"/>
                                        </p:tgtEl>
                                        <p:attrNameLst>
                                          <p:attrName>ppt_y</p:attrName>
                                        </p:attrNameLst>
                                      </p:cBhvr>
                                      <p:tavLst>
                                        <p:tav tm="0">
                                          <p:val>
                                            <p:strVal val="1+#ppt_h/2"/>
                                          </p:val>
                                        </p:tav>
                                        <p:tav tm="100000">
                                          <p:val>
                                            <p:strVal val="#ppt_y"/>
                                          </p:val>
                                        </p:tav>
                                      </p:tavLst>
                                    </p:anim>
                                  </p:childTnLst>
                                </p:cTn>
                              </p:par>
                            </p:childTnLst>
                          </p:cTn>
                        </p:par>
                        <p:par>
                          <p:cTn id="37" fill="hold">
                            <p:stCondLst>
                              <p:cond delay="3000"/>
                            </p:stCondLst>
                            <p:childTnLst>
                              <p:par>
                                <p:cTn id="38" presetID="10" presetClass="entr" presetSubtype="0" fill="hold" nodeType="after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ldLvl="0" animBg="1"/>
      <p:bldP spid="16" grpId="0" bldLvl="0" animBg="1"/>
      <p:bldP spid="32"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6148" y="216796"/>
            <a:ext cx="6914907" cy="755650"/>
          </a:xfrm>
          <a:prstGeom prst="rect">
            <a:avLst/>
          </a:prstGeom>
          <a:noFill/>
        </p:spPr>
        <p:txBody>
          <a:bodyPr wrap="square" rtlCol="0">
            <a:spAutoFit/>
          </a:bodyPr>
          <a:lstStyle/>
          <a:p>
            <a:pPr>
              <a:lnSpc>
                <a:spcPct val="90000"/>
              </a:lnSpc>
              <a:spcBef>
                <a:spcPct val="0"/>
              </a:spcBef>
            </a:pPr>
            <a:r>
              <a:rPr lang="zh-CN" altLang="en-US" sz="4800" dirty="0">
                <a:solidFill>
                  <a:schemeClr val="tx1">
                    <a:lumMod val="75000"/>
                    <a:lumOff val="25000"/>
                  </a:schemeClr>
                </a:solidFill>
                <a:latin typeface="Times New Roman" panose="02020603050405020304" charset="0"/>
                <a:ea typeface="Microsoft YaHei" panose="020B0503020204020204" pitchFamily="34" charset="-122"/>
                <a:cs typeface="Times New Roman" panose="02020603050405020304" charset="0"/>
              </a:rPr>
              <a:t>When to Use a </a:t>
            </a:r>
            <a:r>
              <a:rPr lang="en-US" altLang="zh-CN" sz="4800" dirty="0">
                <a:solidFill>
                  <a:schemeClr val="tx1">
                    <a:lumMod val="75000"/>
                    <a:lumOff val="25000"/>
                  </a:schemeClr>
                </a:solidFill>
                <a:latin typeface="Times New Roman" panose="02020603050405020304" charset="0"/>
                <a:ea typeface="Microsoft YaHei" panose="020B0503020204020204" pitchFamily="34" charset="-122"/>
                <a:cs typeface="Times New Roman" panose="02020603050405020304" charset="0"/>
              </a:rPr>
              <a:t>N</a:t>
            </a:r>
            <a:r>
              <a:rPr lang="zh-CN" altLang="en-US" sz="4800" dirty="0">
                <a:solidFill>
                  <a:schemeClr val="tx1">
                    <a:lumMod val="75000"/>
                    <a:lumOff val="25000"/>
                  </a:schemeClr>
                </a:solidFill>
                <a:latin typeface="Times New Roman" panose="02020603050405020304" charset="0"/>
                <a:ea typeface="Microsoft YaHei" panose="020B0503020204020204" pitchFamily="34" charset="-122"/>
                <a:cs typeface="Times New Roman" panose="02020603050405020304" charset="0"/>
              </a:rPr>
              <a:t>A</a:t>
            </a:r>
            <a:r>
              <a:rPr lang="en-US" altLang="zh-CN" sz="4800" dirty="0">
                <a:solidFill>
                  <a:schemeClr val="tx1">
                    <a:lumMod val="75000"/>
                    <a:lumOff val="25000"/>
                  </a:schemeClr>
                </a:solidFill>
                <a:latin typeface="Times New Roman" panose="02020603050405020304" charset="0"/>
                <a:ea typeface="Microsoft YaHei" panose="020B0503020204020204" pitchFamily="34" charset="-122"/>
                <a:cs typeface="Times New Roman" panose="02020603050405020304" charset="0"/>
              </a:rPr>
              <a:t>S</a:t>
            </a:r>
            <a:endParaRPr lang="en-US" altLang="zh-CN" sz="4800" dirty="0">
              <a:solidFill>
                <a:schemeClr val="tx1">
                  <a:lumMod val="75000"/>
                  <a:lumOff val="25000"/>
                </a:schemeClr>
              </a:solidFill>
              <a:latin typeface="Times New Roman" panose="02020603050405020304" charset="0"/>
              <a:ea typeface="Microsoft YaHei" panose="020B0503020204020204" pitchFamily="34" charset="-122"/>
              <a:cs typeface="Times New Roman" panose="02020603050405020304" charset="0"/>
            </a:endParaRPr>
          </a:p>
        </p:txBody>
      </p:sp>
      <p:grpSp>
        <p:nvGrpSpPr>
          <p:cNvPr id="20" name="组合 19"/>
          <p:cNvGrpSpPr/>
          <p:nvPr/>
        </p:nvGrpSpPr>
        <p:grpSpPr>
          <a:xfrm>
            <a:off x="2936526" y="1288932"/>
            <a:ext cx="2934970" cy="1840230"/>
            <a:chOff x="2898173" y="1777489"/>
            <a:chExt cx="2934970" cy="1840230"/>
          </a:xfrm>
        </p:grpSpPr>
        <p:cxnSp>
          <p:nvCxnSpPr>
            <p:cNvPr id="8" name="直接连接符 7"/>
            <p:cNvCxnSpPr/>
            <p:nvPr/>
          </p:nvCxnSpPr>
          <p:spPr>
            <a:xfrm>
              <a:off x="2898173" y="2119122"/>
              <a:ext cx="2627914"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98173" y="1777489"/>
              <a:ext cx="2709545" cy="339725"/>
            </a:xfrm>
            <a:prstGeom prst="rect">
              <a:avLst/>
            </a:prstGeom>
            <a:noFill/>
          </p:spPr>
          <p:txBody>
            <a:bodyPr wrap="square" rtlCol="0">
              <a:spAutoFit/>
            </a:bodyPr>
            <a:lstStyle/>
            <a:p>
              <a:pPr algn="just">
                <a:lnSpc>
                  <a:spcPct val="90000"/>
                </a:lnSpc>
                <a:spcBef>
                  <a:spcPts val="1000"/>
                </a:spcBef>
              </a:pPr>
              <a:r>
                <a:rPr lang="zh-CN" altLang="en-US" b="1" dirty="0">
                  <a:solidFill>
                    <a:srgbClr val="277C85"/>
                  </a:solidFill>
                  <a:latin typeface="Microsoft YaHei" panose="020B0503020204020204" pitchFamily="34" charset="-122"/>
                  <a:ea typeface="Microsoft YaHei" panose="020B0503020204020204" pitchFamily="34" charset="-122"/>
                </a:rPr>
                <a:t>Departmental Servers</a:t>
              </a:r>
              <a:endParaRPr lang="zh-CN" altLang="en-US" b="1" dirty="0">
                <a:solidFill>
                  <a:srgbClr val="277C85"/>
                </a:solidFill>
                <a:latin typeface="Microsoft YaHei" panose="020B0503020204020204" pitchFamily="34" charset="-122"/>
                <a:ea typeface="Microsoft YaHei" panose="020B0503020204020204" pitchFamily="34" charset="-122"/>
              </a:endParaRPr>
            </a:p>
          </p:txBody>
        </p:sp>
        <p:sp>
          <p:nvSpPr>
            <p:cNvPr id="10" name="文本框 9"/>
            <p:cNvSpPr txBox="1"/>
            <p:nvPr/>
          </p:nvSpPr>
          <p:spPr>
            <a:xfrm>
              <a:off x="2898173" y="2128644"/>
              <a:ext cx="2934970" cy="1489075"/>
            </a:xfrm>
            <a:prstGeom prst="rect">
              <a:avLst/>
            </a:prstGeom>
            <a:noFill/>
          </p:spPr>
          <p:txBody>
            <a:bodyPr wrap="square" rtlCol="0">
              <a:spAutoFit/>
            </a:bodyPr>
            <a:lstStyle/>
            <a:p>
              <a:pPr algn="l">
                <a:lnSpc>
                  <a:spcPct val="130000"/>
                </a:lnSpc>
              </a:pPr>
              <a:r>
                <a:rPr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rPr>
                <a:t>For small departments or workgroups that need to share files, videos, and digital assets securely on the local area network (LAN).</a:t>
              </a:r>
              <a:endParaRPr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grpSp>
        <p:nvGrpSpPr>
          <p:cNvPr id="21" name="组合 20"/>
          <p:cNvGrpSpPr/>
          <p:nvPr/>
        </p:nvGrpSpPr>
        <p:grpSpPr>
          <a:xfrm>
            <a:off x="1489328" y="1276743"/>
            <a:ext cx="1316037" cy="2019300"/>
            <a:chOff x="1450975" y="1409700"/>
            <a:chExt cx="1316037" cy="2019300"/>
          </a:xfrm>
          <a:solidFill>
            <a:srgbClr val="1D6269"/>
          </a:solidFill>
        </p:grpSpPr>
        <p:sp>
          <p:nvSpPr>
            <p:cNvPr id="4" name="圆角矩形 3"/>
            <p:cNvSpPr/>
            <p:nvPr/>
          </p:nvSpPr>
          <p:spPr>
            <a:xfrm>
              <a:off x="1450975" y="1409700"/>
              <a:ext cx="1316037" cy="2019300"/>
            </a:xfrm>
            <a:prstGeom prst="roundRect">
              <a:avLst>
                <a:gd name="adj" fmla="val 0"/>
              </a:avLst>
            </a:prstGeom>
            <a:grpFill/>
            <a:ln w="28575">
              <a:solidFill>
                <a:srgbClr val="A1D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450975" y="2217218"/>
              <a:ext cx="133350" cy="404265"/>
            </a:xfrm>
            <a:prstGeom prst="rect">
              <a:avLst/>
            </a:prstGeom>
            <a:grpFill/>
            <a:ln>
              <a:solidFill>
                <a:srgbClr val="A1D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633662" y="2217218"/>
              <a:ext cx="133350" cy="404265"/>
            </a:xfrm>
            <a:prstGeom prst="rect">
              <a:avLst/>
            </a:prstGeom>
            <a:grpFill/>
            <a:ln>
              <a:solidFill>
                <a:srgbClr val="A1D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a:stCxn id="14" idx="3"/>
              <a:endCxn id="15" idx="1"/>
            </p:cNvCxnSpPr>
            <p:nvPr/>
          </p:nvCxnSpPr>
          <p:spPr>
            <a:xfrm>
              <a:off x="1584325" y="2419351"/>
              <a:ext cx="1049337" cy="0"/>
            </a:xfrm>
            <a:prstGeom prst="line">
              <a:avLst/>
            </a:prstGeom>
            <a:grpFill/>
            <a:ln>
              <a:solidFill>
                <a:srgbClr val="A1DDE3"/>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736135" y="1488326"/>
              <a:ext cx="745717" cy="1862048"/>
            </a:xfrm>
            <a:prstGeom prst="rect">
              <a:avLst/>
            </a:prstGeom>
            <a:grpFill/>
          </p:spPr>
          <p:txBody>
            <a:bodyPr wrap="none" rtlCol="0">
              <a:spAutoFit/>
            </a:bodyPr>
            <a:lstStyle/>
            <a:p>
              <a:pPr algn="ctr"/>
              <a:r>
                <a:rPr lang="en-US" altLang="zh-CN" sz="11500" dirty="0" smtClean="0">
                  <a:solidFill>
                    <a:srgbClr val="C8ECF0"/>
                  </a:solidFill>
                  <a:latin typeface="Impact" panose="020B0806030902050204" pitchFamily="34" charset="0"/>
                </a:rPr>
                <a:t>1</a:t>
              </a:r>
              <a:endParaRPr lang="zh-CN" altLang="en-US" sz="11500" dirty="0">
                <a:solidFill>
                  <a:srgbClr val="C8ECF0"/>
                </a:solidFill>
                <a:latin typeface="Impact" panose="020B0806030902050204" pitchFamily="34" charset="0"/>
              </a:endParaRPr>
            </a:p>
          </p:txBody>
        </p:sp>
      </p:grpSp>
      <p:grpSp>
        <p:nvGrpSpPr>
          <p:cNvPr id="22" name="组合 21"/>
          <p:cNvGrpSpPr/>
          <p:nvPr/>
        </p:nvGrpSpPr>
        <p:grpSpPr>
          <a:xfrm>
            <a:off x="7467251" y="1306712"/>
            <a:ext cx="3836670" cy="1560830"/>
            <a:chOff x="2898173" y="1777489"/>
            <a:chExt cx="3836670" cy="1560830"/>
          </a:xfrm>
        </p:grpSpPr>
        <p:cxnSp>
          <p:nvCxnSpPr>
            <p:cNvPr id="23" name="直接连接符 22"/>
            <p:cNvCxnSpPr/>
            <p:nvPr/>
          </p:nvCxnSpPr>
          <p:spPr>
            <a:xfrm>
              <a:off x="2898173" y="2119122"/>
              <a:ext cx="2627914"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898173" y="1777489"/>
              <a:ext cx="3836670" cy="339725"/>
            </a:xfrm>
            <a:prstGeom prst="rect">
              <a:avLst/>
            </a:prstGeom>
            <a:noFill/>
          </p:spPr>
          <p:txBody>
            <a:bodyPr wrap="square" rtlCol="0">
              <a:spAutoFit/>
            </a:bodyPr>
            <a:lstStyle/>
            <a:p>
              <a:pPr algn="just">
                <a:lnSpc>
                  <a:spcPct val="90000"/>
                </a:lnSpc>
                <a:spcBef>
                  <a:spcPts val="1000"/>
                </a:spcBef>
              </a:pPr>
              <a:r>
                <a:rPr lang="zh-CN" altLang="en-US" b="1" dirty="0">
                  <a:solidFill>
                    <a:srgbClr val="277C85"/>
                  </a:solidFill>
                  <a:latin typeface="Microsoft YaHei" panose="020B0503020204020204" pitchFamily="34" charset="-122"/>
                  <a:ea typeface="Microsoft YaHei" panose="020B0503020204020204" pitchFamily="34" charset="-122"/>
                </a:rPr>
                <a:t>Home Networks </a:t>
              </a:r>
              <a:endParaRPr lang="zh-CN" altLang="en-US" b="1" dirty="0">
                <a:solidFill>
                  <a:srgbClr val="277C85"/>
                </a:solidFill>
                <a:latin typeface="Microsoft YaHei" panose="020B0503020204020204" pitchFamily="34" charset="-122"/>
                <a:ea typeface="Microsoft YaHei" panose="020B0503020204020204" pitchFamily="34" charset="-122"/>
              </a:endParaRPr>
            </a:p>
          </p:txBody>
        </p:sp>
        <p:sp>
          <p:nvSpPr>
            <p:cNvPr id="25" name="文本框 24"/>
            <p:cNvSpPr txBox="1"/>
            <p:nvPr/>
          </p:nvSpPr>
          <p:spPr>
            <a:xfrm>
              <a:off x="2898173" y="2128644"/>
              <a:ext cx="3650615" cy="1209675"/>
            </a:xfrm>
            <a:prstGeom prst="rect">
              <a:avLst/>
            </a:prstGeom>
            <a:noFill/>
          </p:spPr>
          <p:txBody>
            <a:bodyPr wrap="square" rtlCol="0">
              <a:spAutoFit/>
            </a:bodyPr>
            <a:lstStyle/>
            <a:p>
              <a:pPr algn="l">
                <a:lnSpc>
                  <a:spcPct val="130000"/>
                </a:lnSpc>
              </a:pPr>
              <a:r>
                <a:rPr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rPr>
                <a:t>For employees working from home who want to consolidate their business files and media on a secure device that can be centrally managed.</a:t>
              </a:r>
              <a:endParaRPr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grpSp>
        <p:nvGrpSpPr>
          <p:cNvPr id="26" name="组合 25"/>
          <p:cNvGrpSpPr/>
          <p:nvPr/>
        </p:nvGrpSpPr>
        <p:grpSpPr>
          <a:xfrm>
            <a:off x="6020053" y="1276743"/>
            <a:ext cx="1316037" cy="2019300"/>
            <a:chOff x="1450975" y="1409700"/>
            <a:chExt cx="1316037" cy="2019300"/>
          </a:xfrm>
          <a:solidFill>
            <a:srgbClr val="1D6269"/>
          </a:solidFill>
        </p:grpSpPr>
        <p:sp>
          <p:nvSpPr>
            <p:cNvPr id="27" name="圆角矩形 26"/>
            <p:cNvSpPr/>
            <p:nvPr/>
          </p:nvSpPr>
          <p:spPr>
            <a:xfrm>
              <a:off x="1450975" y="1409700"/>
              <a:ext cx="1316037" cy="2019300"/>
            </a:xfrm>
            <a:prstGeom prst="roundRect">
              <a:avLst>
                <a:gd name="adj" fmla="val 0"/>
              </a:avLst>
            </a:prstGeom>
            <a:grpFill/>
            <a:ln w="28575">
              <a:solidFill>
                <a:srgbClr val="A1D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450975" y="2217218"/>
              <a:ext cx="133350" cy="404265"/>
            </a:xfrm>
            <a:prstGeom prst="rect">
              <a:avLst/>
            </a:prstGeom>
            <a:grpFill/>
            <a:ln>
              <a:solidFill>
                <a:srgbClr val="A1D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633662" y="2217218"/>
              <a:ext cx="133350" cy="404265"/>
            </a:xfrm>
            <a:prstGeom prst="rect">
              <a:avLst/>
            </a:prstGeom>
            <a:grpFill/>
            <a:ln>
              <a:solidFill>
                <a:srgbClr val="A1D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连接符 29"/>
            <p:cNvCxnSpPr>
              <a:stCxn id="28" idx="3"/>
              <a:endCxn id="29" idx="1"/>
            </p:cNvCxnSpPr>
            <p:nvPr/>
          </p:nvCxnSpPr>
          <p:spPr>
            <a:xfrm>
              <a:off x="1584325" y="2419351"/>
              <a:ext cx="1049337" cy="0"/>
            </a:xfrm>
            <a:prstGeom prst="line">
              <a:avLst/>
            </a:prstGeom>
            <a:grpFill/>
            <a:ln>
              <a:solidFill>
                <a:srgbClr val="A1DDE3"/>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1646367" y="1488326"/>
              <a:ext cx="925253" cy="1862048"/>
            </a:xfrm>
            <a:prstGeom prst="rect">
              <a:avLst/>
            </a:prstGeom>
            <a:grpFill/>
          </p:spPr>
          <p:txBody>
            <a:bodyPr wrap="none" rtlCol="0">
              <a:spAutoFit/>
            </a:bodyPr>
            <a:lstStyle/>
            <a:p>
              <a:pPr algn="ctr"/>
              <a:r>
                <a:rPr lang="en-US" altLang="zh-CN" sz="11500" dirty="0" smtClean="0">
                  <a:solidFill>
                    <a:srgbClr val="C8ECF0"/>
                  </a:solidFill>
                  <a:latin typeface="Impact" panose="020B0806030902050204" pitchFamily="34" charset="0"/>
                </a:rPr>
                <a:t>2</a:t>
              </a:r>
              <a:endParaRPr lang="zh-CN" altLang="en-US" sz="11500" dirty="0">
                <a:solidFill>
                  <a:srgbClr val="C8ECF0"/>
                </a:solidFill>
                <a:latin typeface="Impact" panose="020B0806030902050204" pitchFamily="34" charset="0"/>
              </a:endParaRPr>
            </a:p>
          </p:txBody>
        </p:sp>
      </p:grpSp>
      <p:grpSp>
        <p:nvGrpSpPr>
          <p:cNvPr id="32" name="组合 31"/>
          <p:cNvGrpSpPr/>
          <p:nvPr/>
        </p:nvGrpSpPr>
        <p:grpSpPr>
          <a:xfrm>
            <a:off x="4735480" y="3774123"/>
            <a:ext cx="4055110" cy="1840230"/>
            <a:chOff x="2898173" y="1777489"/>
            <a:chExt cx="4055110" cy="1840230"/>
          </a:xfrm>
        </p:grpSpPr>
        <p:cxnSp>
          <p:nvCxnSpPr>
            <p:cNvPr id="33" name="直接连接符 32"/>
            <p:cNvCxnSpPr/>
            <p:nvPr/>
          </p:nvCxnSpPr>
          <p:spPr>
            <a:xfrm>
              <a:off x="2898173" y="2119122"/>
              <a:ext cx="2627914"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2898173" y="1777489"/>
              <a:ext cx="2627630" cy="339725"/>
            </a:xfrm>
            <a:prstGeom prst="rect">
              <a:avLst/>
            </a:prstGeom>
            <a:noFill/>
          </p:spPr>
          <p:txBody>
            <a:bodyPr wrap="square" rtlCol="0">
              <a:spAutoFit/>
            </a:bodyPr>
            <a:lstStyle/>
            <a:p>
              <a:pPr algn="just">
                <a:lnSpc>
                  <a:spcPct val="90000"/>
                </a:lnSpc>
                <a:spcBef>
                  <a:spcPts val="1000"/>
                </a:spcBef>
              </a:pPr>
              <a:r>
                <a:rPr lang="zh-CN" altLang="en-US" b="1" dirty="0">
                  <a:solidFill>
                    <a:srgbClr val="277C85"/>
                  </a:solidFill>
                  <a:latin typeface="Microsoft YaHei" panose="020B0503020204020204" pitchFamily="34" charset="-122"/>
                  <a:ea typeface="Microsoft YaHei" panose="020B0503020204020204" pitchFamily="34" charset="-122"/>
                </a:rPr>
                <a:t>Remote Access</a:t>
              </a:r>
              <a:endParaRPr lang="zh-CN" altLang="en-US" b="1" dirty="0">
                <a:solidFill>
                  <a:srgbClr val="277C85"/>
                </a:solidFill>
                <a:latin typeface="Microsoft YaHei" panose="020B0503020204020204" pitchFamily="34" charset="-122"/>
                <a:ea typeface="Microsoft YaHei" panose="020B0503020204020204" pitchFamily="34" charset="-122"/>
              </a:endParaRPr>
            </a:p>
          </p:txBody>
        </p:sp>
        <p:sp>
          <p:nvSpPr>
            <p:cNvPr id="35" name="文本框 34"/>
            <p:cNvSpPr txBox="1"/>
            <p:nvPr/>
          </p:nvSpPr>
          <p:spPr>
            <a:xfrm>
              <a:off x="2898173" y="2128644"/>
              <a:ext cx="4055110" cy="1489075"/>
            </a:xfrm>
            <a:prstGeom prst="rect">
              <a:avLst/>
            </a:prstGeom>
            <a:noFill/>
          </p:spPr>
          <p:txBody>
            <a:bodyPr wrap="square" rtlCol="0">
              <a:spAutoFit/>
            </a:bodyPr>
            <a:lstStyle/>
            <a:p>
              <a:pPr algn="l">
                <a:lnSpc>
                  <a:spcPct val="130000"/>
                </a:lnSpc>
              </a:pPr>
              <a:r>
                <a:rPr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rPr>
                <a:t>For businesses, remote branches, and home offices who need to access the same set of data from multiple locations at once using protocols such as CIFS/SMB, FTP, NFS, AFP over TCP/IP, SFTP (SSH File Transfer) / SCP.</a:t>
              </a:r>
              <a:endParaRPr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grpSp>
        <p:nvGrpSpPr>
          <p:cNvPr id="36" name="组合 35"/>
          <p:cNvGrpSpPr/>
          <p:nvPr/>
        </p:nvGrpSpPr>
        <p:grpSpPr>
          <a:xfrm>
            <a:off x="3288282" y="3726374"/>
            <a:ext cx="1316037" cy="2019300"/>
            <a:chOff x="1450975" y="1409700"/>
            <a:chExt cx="1316037" cy="2019300"/>
          </a:xfrm>
          <a:solidFill>
            <a:srgbClr val="1D6269"/>
          </a:solidFill>
        </p:grpSpPr>
        <p:sp>
          <p:nvSpPr>
            <p:cNvPr id="37" name="圆角矩形 36"/>
            <p:cNvSpPr/>
            <p:nvPr/>
          </p:nvSpPr>
          <p:spPr>
            <a:xfrm>
              <a:off x="1450975" y="1409700"/>
              <a:ext cx="1316037" cy="2019300"/>
            </a:xfrm>
            <a:prstGeom prst="roundRect">
              <a:avLst>
                <a:gd name="adj" fmla="val 0"/>
              </a:avLst>
            </a:prstGeom>
            <a:grpFill/>
            <a:ln w="28575">
              <a:solidFill>
                <a:srgbClr val="A1D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1450975" y="2217218"/>
              <a:ext cx="133350" cy="404265"/>
            </a:xfrm>
            <a:prstGeom prst="rect">
              <a:avLst/>
            </a:prstGeom>
            <a:grpFill/>
            <a:ln>
              <a:solidFill>
                <a:srgbClr val="A1D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2633662" y="2217218"/>
              <a:ext cx="133350" cy="404265"/>
            </a:xfrm>
            <a:prstGeom prst="rect">
              <a:avLst/>
            </a:prstGeom>
            <a:grpFill/>
            <a:ln>
              <a:solidFill>
                <a:srgbClr val="A1D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a:stCxn id="38" idx="3"/>
              <a:endCxn id="39" idx="1"/>
            </p:cNvCxnSpPr>
            <p:nvPr/>
          </p:nvCxnSpPr>
          <p:spPr>
            <a:xfrm>
              <a:off x="1584325" y="2419351"/>
              <a:ext cx="1049337" cy="0"/>
            </a:xfrm>
            <a:prstGeom prst="line">
              <a:avLst/>
            </a:prstGeom>
            <a:grpFill/>
            <a:ln>
              <a:solidFill>
                <a:srgbClr val="A1DDE3"/>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625528" y="1488326"/>
              <a:ext cx="966932" cy="1862048"/>
            </a:xfrm>
            <a:prstGeom prst="rect">
              <a:avLst/>
            </a:prstGeom>
            <a:grpFill/>
          </p:spPr>
          <p:txBody>
            <a:bodyPr wrap="none" rtlCol="0">
              <a:spAutoFit/>
            </a:bodyPr>
            <a:lstStyle/>
            <a:p>
              <a:pPr algn="ctr"/>
              <a:r>
                <a:rPr lang="en-US" altLang="zh-CN" sz="11500" dirty="0" smtClean="0">
                  <a:solidFill>
                    <a:srgbClr val="C8ECF0"/>
                  </a:solidFill>
                  <a:latin typeface="Impact" panose="020B0806030902050204" pitchFamily="34" charset="0"/>
                </a:rPr>
                <a:t>3</a:t>
              </a:r>
              <a:endParaRPr lang="zh-CN" altLang="en-US" sz="11500" dirty="0">
                <a:solidFill>
                  <a:srgbClr val="C8ECF0"/>
                </a:solidFill>
                <a:latin typeface="Impact" panose="020B080603090205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1+#ppt_w/2"/>
                                          </p:val>
                                        </p:tav>
                                        <p:tav tm="100000">
                                          <p:val>
                                            <p:strVal val="#ppt_x"/>
                                          </p:val>
                                        </p:tav>
                                      </p:tavLst>
                                    </p:anim>
                                    <p:anim calcmode="lin" valueType="num">
                                      <p:cBhvr additive="base">
                                        <p:cTn id="16" dur="500" fill="hold"/>
                                        <p:tgtEl>
                                          <p:spTgt spid="26"/>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75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1+#ppt_w/2"/>
                                          </p:val>
                                        </p:tav>
                                        <p:tav tm="100000">
                                          <p:val>
                                            <p:strVal val="#ppt_x"/>
                                          </p:val>
                                        </p:tav>
                                      </p:tavLst>
                                    </p:anim>
                                    <p:anim calcmode="lin" valueType="num">
                                      <p:cBhvr additive="base">
                                        <p:cTn id="20" dur="500" fill="hold"/>
                                        <p:tgtEl>
                                          <p:spTgt spid="22"/>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2" fill="hold" nodeType="afterEffect">
                                  <p:stCondLst>
                                    <p:cond delay="0"/>
                                  </p:stCondLst>
                                  <p:childTnLst>
                                    <p:set>
                                      <p:cBhvr>
                                        <p:cTn id="23" dur="1" fill="hold">
                                          <p:stCondLst>
                                            <p:cond delay="0"/>
                                          </p:stCondLst>
                                        </p:cTn>
                                        <p:tgtEl>
                                          <p:spTgt spid="36"/>
                                        </p:tgtEl>
                                        <p:attrNameLst>
                                          <p:attrName>style.visibility</p:attrName>
                                        </p:attrNameLst>
                                      </p:cBhvr>
                                      <p:to>
                                        <p:strVal val="visible"/>
                                      </p:to>
                                    </p:set>
                                    <p:anim calcmode="lin" valueType="num">
                                      <p:cBhvr additive="base">
                                        <p:cTn id="24" dur="500" fill="hold"/>
                                        <p:tgtEl>
                                          <p:spTgt spid="36"/>
                                        </p:tgtEl>
                                        <p:attrNameLst>
                                          <p:attrName>ppt_x</p:attrName>
                                        </p:attrNameLst>
                                      </p:cBhvr>
                                      <p:tavLst>
                                        <p:tav tm="0">
                                          <p:val>
                                            <p:strVal val="1+#ppt_w/2"/>
                                          </p:val>
                                        </p:tav>
                                        <p:tav tm="100000">
                                          <p:val>
                                            <p:strVal val="#ppt_x"/>
                                          </p:val>
                                        </p:tav>
                                      </p:tavLst>
                                    </p:anim>
                                    <p:anim calcmode="lin" valueType="num">
                                      <p:cBhvr additive="base">
                                        <p:cTn id="25" dur="500" fill="hold"/>
                                        <p:tgtEl>
                                          <p:spTgt spid="36"/>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250"/>
                                  </p:stCondLst>
                                  <p:childTnLst>
                                    <p:set>
                                      <p:cBhvr>
                                        <p:cTn id="27" dur="1" fill="hold">
                                          <p:stCondLst>
                                            <p:cond delay="0"/>
                                          </p:stCondLst>
                                        </p:cTn>
                                        <p:tgtEl>
                                          <p:spTgt spid="32"/>
                                        </p:tgtEl>
                                        <p:attrNameLst>
                                          <p:attrName>style.visibility</p:attrName>
                                        </p:attrNameLst>
                                      </p:cBhvr>
                                      <p:to>
                                        <p:strVal val="visible"/>
                                      </p:to>
                                    </p:set>
                                    <p:anim calcmode="lin" valueType="num">
                                      <p:cBhvr additive="base">
                                        <p:cTn id="28" dur="500" fill="hold"/>
                                        <p:tgtEl>
                                          <p:spTgt spid="32"/>
                                        </p:tgtEl>
                                        <p:attrNameLst>
                                          <p:attrName>ppt_x</p:attrName>
                                        </p:attrNameLst>
                                      </p:cBhvr>
                                      <p:tavLst>
                                        <p:tav tm="0">
                                          <p:val>
                                            <p:strVal val="1+#ppt_w/2"/>
                                          </p:val>
                                        </p:tav>
                                        <p:tav tm="100000">
                                          <p:val>
                                            <p:strVal val="#ppt_x"/>
                                          </p:val>
                                        </p:tav>
                                      </p:tavLst>
                                    </p:anim>
                                    <p:anim calcmode="lin" valueType="num">
                                      <p:cBhvr additive="base">
                                        <p:cTn id="29"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复合">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7855</Words>
  <Application>WPS Presentation</Application>
  <PresentationFormat>自定义</PresentationFormat>
  <Paragraphs>179</Paragraphs>
  <Slides>26</Slides>
  <Notes>26</Notes>
  <HiddenSlides>0</HiddenSlides>
  <MMClips>0</MMClips>
  <ScaleCrop>false</ScaleCrop>
  <HeadingPairs>
    <vt:vector size="6" baseType="variant">
      <vt:variant>
        <vt:lpstr>已用的字体</vt:lpstr>
      </vt:variant>
      <vt:variant>
        <vt:i4>34</vt:i4>
      </vt:variant>
      <vt:variant>
        <vt:lpstr>主题</vt:lpstr>
      </vt:variant>
      <vt:variant>
        <vt:i4>1</vt:i4>
      </vt:variant>
      <vt:variant>
        <vt:lpstr>幻灯片标题</vt:lpstr>
      </vt:variant>
      <vt:variant>
        <vt:i4>26</vt:i4>
      </vt:variant>
    </vt:vector>
  </HeadingPairs>
  <TitlesOfParts>
    <vt:vector size="61" baseType="lpstr">
      <vt:lpstr>Arial</vt:lpstr>
      <vt:lpstr>SimSun</vt:lpstr>
      <vt:lpstr>Wingdings</vt:lpstr>
      <vt:lpstr>Courier New</vt:lpstr>
      <vt:lpstr>Microsoft YaHei</vt:lpstr>
      <vt:lpstr>汉仪旗黑</vt:lpstr>
      <vt:lpstr>Impact</vt:lpstr>
      <vt:lpstr>Gulim</vt:lpstr>
      <vt:lpstr>Apple SD Gothic Neo</vt:lpstr>
      <vt:lpstr>DFPYanKaiW5-B5</vt:lpstr>
      <vt:lpstr>DFLiSong-Lt</vt:lpstr>
      <vt:lpstr>Batang</vt:lpstr>
      <vt:lpstr>BankGothic Md BT</vt:lpstr>
      <vt:lpstr>苹方-简</vt:lpstr>
      <vt:lpstr>Algerian</vt:lpstr>
      <vt:lpstr>楷体</vt:lpstr>
      <vt:lpstr>Adobe Myungjo Std M</vt:lpstr>
      <vt:lpstr>Palatino Linotype</vt:lpstr>
      <vt:lpstr>Microsoft YaHei</vt:lpstr>
      <vt:lpstr>Arial Unicode MS</vt:lpstr>
      <vt:lpstr>Century Gothic</vt:lpstr>
      <vt:lpstr>Calibri</vt:lpstr>
      <vt:lpstr>Helvetica Neue</vt:lpstr>
      <vt:lpstr>SimSun</vt:lpstr>
      <vt:lpstr>宋体-简</vt:lpstr>
      <vt:lpstr>楷体-简</vt:lpstr>
      <vt:lpstr>幼圆</vt:lpstr>
      <vt:lpstr>Wawati SC</vt:lpstr>
      <vt:lpstr>October Condensed Devanagari Regular</vt:lpstr>
      <vt:lpstr>Tamil Sangam MN Medium</vt:lpstr>
      <vt:lpstr>Thonburi Regular</vt:lpstr>
      <vt:lpstr>Times New Roman Regular</vt:lpstr>
      <vt:lpstr>Times New Roman Bold</vt:lpstr>
      <vt:lpstr>Times New Roman</vt:lpstr>
      <vt:lpstr>主管人员</vt:lpstr>
      <vt:lpstr>PowerPoint 演示文稿</vt:lpstr>
      <vt:lpstr>PowerPoint 演示文稿</vt:lpstr>
      <vt:lpstr>PowerPoint 演示文稿</vt:lpstr>
      <vt:lpstr>PowerPoint 演示文稿</vt:lpstr>
      <vt:lpstr>PowerPoint 演示文稿</vt:lpstr>
      <vt:lpstr>PowerPoint 演示文稿</vt:lpstr>
      <vt:lpstr>SAN (Storage Area Networking) Storage area network (SAN) is a type of storage network that allows businesses to connect storage devices, such as disk arrays, network switches, and tape libraries, to servers. This allows businesses to pool their storage resources and access them from any server on the network.</vt:lpstr>
      <vt:lpstr>PowerPoint 演示文稿</vt:lpstr>
      <vt:lpstr>PowerPoint 演示文稿</vt:lpstr>
      <vt:lpstr>	A network-attached storage (NAS) device provides file-level access across the network using NFS or CIFS/SMB NAS storage protocol(s). 	However, the term “NAS” is often used as a broad term. Sometimes, Windows servers using SMB protocol to share storage via the local network are also regarded as NAS. Such NAS appliances are monolithic and can only scale up – by adding more drives to the node or by using disk arrays. Alternatively, purpose-built NAS appliances can scale out and scale up. 	As opposed to scaling up, scale-out allows users to add performance capabilities in addition to storage capacity by adding NAS appliance nodes. 	</vt:lpstr>
      <vt:lpstr>PowerPoint 演示文稿</vt:lpstr>
      <vt:lpstr>PowerPoint 演示文稿</vt:lpstr>
      <vt:lpstr>PowerPoint 演示文稿</vt:lpstr>
      <vt:lpstr>The primary difference between the three is how the storage is made accessible to the server. Both NAS and SAN use the network to create pools of storage whereas DAS connects directly to the server. Network-attached storage provides access to multiple devices and user groups using the local network. NAS devices can scale up to increase storage capacity and scale out to increase both performance and storage capacity. </vt:lpstr>
      <vt:lpstr>A SAN stores data in a block-level format and uses multiple storage appliances to create a consolidated shared pool of storage which is accessible to servers and user groups using iSCSI and/or Fibre Channel protocols. Built for high-performance computing workloads, SAN is often used as dedicated storage for professional and enterprise environments.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quocphu97</cp:lastModifiedBy>
  <cp:revision>323</cp:revision>
  <dcterms:created xsi:type="dcterms:W3CDTF">2023-02-03T15:06:25Z</dcterms:created>
  <dcterms:modified xsi:type="dcterms:W3CDTF">2023-02-03T15:06:25Z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1033-4.9.0.7859</vt:lpwstr>
  </property>
  <property fmtid="{D5CDD505-2E9C-101B-9397-08002B2CF9AE}" pid="3" name="ICV">
    <vt:lpwstr>F6F604347C3F4DCB872737DD9F30A293</vt:lpwstr>
  </property>
</Properties>
</file>