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7"/>
  </p:notesMasterIdLst>
  <p:sldIdLst>
    <p:sldId id="257" r:id="rId5"/>
    <p:sldId id="258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363" r:id="rId18"/>
    <p:sldId id="364" r:id="rId19"/>
    <p:sldId id="366" r:id="rId20"/>
    <p:sldId id="367" r:id="rId21"/>
    <p:sldId id="368" r:id="rId22"/>
    <p:sldId id="373" r:id="rId23"/>
    <p:sldId id="374" r:id="rId24"/>
    <p:sldId id="369" r:id="rId25"/>
    <p:sldId id="370" r:id="rId26"/>
    <p:sldId id="371" r:id="rId27"/>
    <p:sldId id="350" r:id="rId28"/>
    <p:sldId id="351" r:id="rId29"/>
    <p:sldId id="352" r:id="rId30"/>
    <p:sldId id="353" r:id="rId31"/>
    <p:sldId id="362" r:id="rId32"/>
    <p:sldId id="360" r:id="rId33"/>
    <p:sldId id="361" r:id="rId34"/>
    <p:sldId id="354" r:id="rId35"/>
    <p:sldId id="355" r:id="rId36"/>
    <p:sldId id="356" r:id="rId37"/>
    <p:sldId id="357" r:id="rId38"/>
    <p:sldId id="358" r:id="rId39"/>
    <p:sldId id="359" r:id="rId40"/>
    <p:sldId id="274" r:id="rId41"/>
    <p:sldId id="278" r:id="rId42"/>
    <p:sldId id="279" r:id="rId43"/>
    <p:sldId id="280" r:id="rId44"/>
    <p:sldId id="281" r:id="rId45"/>
    <p:sldId id="372" r:id="rId46"/>
    <p:sldId id="282" r:id="rId47"/>
    <p:sldId id="283" r:id="rId48"/>
    <p:sldId id="287" r:id="rId49"/>
    <p:sldId id="288" r:id="rId50"/>
    <p:sldId id="289" r:id="rId51"/>
    <p:sldId id="292" r:id="rId52"/>
    <p:sldId id="293" r:id="rId53"/>
    <p:sldId id="294" r:id="rId54"/>
    <p:sldId id="295" r:id="rId55"/>
    <p:sldId id="296" r:id="rId56"/>
    <p:sldId id="297" r:id="rId57"/>
    <p:sldId id="298" r:id="rId58"/>
    <p:sldId id="299" r:id="rId59"/>
    <p:sldId id="300" r:id="rId60"/>
    <p:sldId id="302" r:id="rId61"/>
    <p:sldId id="303" r:id="rId62"/>
    <p:sldId id="304" r:id="rId63"/>
    <p:sldId id="305" r:id="rId64"/>
    <p:sldId id="306" r:id="rId65"/>
    <p:sldId id="307" r:id="rId66"/>
    <p:sldId id="308" r:id="rId67"/>
    <p:sldId id="309" r:id="rId68"/>
    <p:sldId id="310" r:id="rId69"/>
    <p:sldId id="333" r:id="rId70"/>
    <p:sldId id="344" r:id="rId71"/>
    <p:sldId id="345" r:id="rId72"/>
    <p:sldId id="346" r:id="rId73"/>
    <p:sldId id="347" r:id="rId74"/>
    <p:sldId id="348" r:id="rId75"/>
    <p:sldId id="349" r:id="rId76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60DFBF-EDA1-412A-86DB-4F12F853C3E6}" v="39" dt="2020-08-04T06:50:04.237"/>
    <p1510:client id="{57B19848-3B1D-421C-A654-8097DDE5D5E0}" vWet="4" dt="2020-08-04T04:03:07.658"/>
    <p1510:client id="{85C77A11-4F44-4B09-A786-4423EB36231B}" v="2" dt="2020-08-04T07:29:10.928"/>
    <p1510:client id="{E27CEF4F-6776-A84C-8D88-EA732011A839}" v="8" dt="2020-08-04T07:36:55.588"/>
    <p1510:client id="{F18B2D0E-E9E5-4C58-941F-1CFC64BE3BF0}" v="3" dt="2020-08-04T04:16:08.7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microsoft.com/office/2016/11/relationships/changesInfo" Target="changesInfos/changesInfo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TAWUT KRONGAREETHAM" userId="S::62010293@kmitl.ac.th::b180ea49-0d08-4d08-999b-208cf2f0434f" providerId="AD" clId="Web-{85C77A11-4F44-4B09-A786-4423EB36231B}"/>
    <pc:docChg chg="modSld">
      <pc:chgData name="NATTAWUT KRONGAREETHAM" userId="S::62010293@kmitl.ac.th::b180ea49-0d08-4d08-999b-208cf2f0434f" providerId="AD" clId="Web-{85C77A11-4F44-4B09-A786-4423EB36231B}" dt="2020-08-04T07:29:10.928" v="1" actId="14100"/>
      <pc:docMkLst>
        <pc:docMk/>
      </pc:docMkLst>
      <pc:sldChg chg="modSp">
        <pc:chgData name="NATTAWUT KRONGAREETHAM" userId="S::62010293@kmitl.ac.th::b180ea49-0d08-4d08-999b-208cf2f0434f" providerId="AD" clId="Web-{85C77A11-4F44-4B09-A786-4423EB36231B}" dt="2020-08-04T07:29:10.928" v="1" actId="14100"/>
        <pc:sldMkLst>
          <pc:docMk/>
          <pc:sldMk cId="2262919758" sldId="364"/>
        </pc:sldMkLst>
        <pc:spChg chg="mod">
          <ac:chgData name="NATTAWUT KRONGAREETHAM" userId="S::62010293@kmitl.ac.th::b180ea49-0d08-4d08-999b-208cf2f0434f" providerId="AD" clId="Web-{85C77A11-4F44-4B09-A786-4423EB36231B}" dt="2020-08-04T07:29:01.459" v="0" actId="1076"/>
          <ac:spMkLst>
            <pc:docMk/>
            <pc:sldMk cId="2262919758" sldId="364"/>
            <ac:spMk id="10" creationId="{00000000-0000-0000-0000-000000000000}"/>
          </ac:spMkLst>
        </pc:spChg>
        <pc:spChg chg="mod">
          <ac:chgData name="NATTAWUT KRONGAREETHAM" userId="S::62010293@kmitl.ac.th::b180ea49-0d08-4d08-999b-208cf2f0434f" providerId="AD" clId="Web-{85C77A11-4F44-4B09-A786-4423EB36231B}" dt="2020-08-04T07:29:10.928" v="1" actId="14100"/>
          <ac:spMkLst>
            <pc:docMk/>
            <pc:sldMk cId="2262919758" sldId="364"/>
            <ac:spMk id="11" creationId="{00000000-0000-0000-0000-000000000000}"/>
          </ac:spMkLst>
        </pc:spChg>
      </pc:sldChg>
    </pc:docChg>
  </pc:docChgLst>
  <pc:docChgLst>
    <pc:chgData name="CHOTIKA TRAKULNUCH" userId="42254ef3-0670-444a-b7d8-86e0f74efc26" providerId="ADAL" clId="{E27CEF4F-6776-A84C-8D88-EA732011A839}"/>
    <pc:docChg chg="undo custSel modSld">
      <pc:chgData name="CHOTIKA TRAKULNUCH" userId="42254ef3-0670-444a-b7d8-86e0f74efc26" providerId="ADAL" clId="{E27CEF4F-6776-A84C-8D88-EA732011A839}" dt="2020-08-04T07:36:55.588" v="7"/>
      <pc:docMkLst>
        <pc:docMk/>
      </pc:docMkLst>
      <pc:sldChg chg="addSp delSp">
        <pc:chgData name="CHOTIKA TRAKULNUCH" userId="42254ef3-0670-444a-b7d8-86e0f74efc26" providerId="ADAL" clId="{E27CEF4F-6776-A84C-8D88-EA732011A839}" dt="2020-08-04T07:36:55.588" v="7"/>
        <pc:sldMkLst>
          <pc:docMk/>
          <pc:sldMk cId="2107615897" sldId="373"/>
        </pc:sldMkLst>
        <pc:inkChg chg="add del">
          <ac:chgData name="CHOTIKA TRAKULNUCH" userId="42254ef3-0670-444a-b7d8-86e0f74efc26" providerId="ADAL" clId="{E27CEF4F-6776-A84C-8D88-EA732011A839}" dt="2020-08-04T07:36:23.170" v="1"/>
          <ac:inkMkLst>
            <pc:docMk/>
            <pc:sldMk cId="2107615897" sldId="373"/>
            <ac:inkMk id="7" creationId="{8F16A3D3-88B9-894F-B38E-4D1D5CE7914D}"/>
          </ac:inkMkLst>
        </pc:inkChg>
        <pc:inkChg chg="add del">
          <ac:chgData name="CHOTIKA TRAKULNUCH" userId="42254ef3-0670-444a-b7d8-86e0f74efc26" providerId="ADAL" clId="{E27CEF4F-6776-A84C-8D88-EA732011A839}" dt="2020-08-04T07:36:39.062" v="3"/>
          <ac:inkMkLst>
            <pc:docMk/>
            <pc:sldMk cId="2107615897" sldId="373"/>
            <ac:inkMk id="8" creationId="{C71F652D-B7C5-D341-998B-57C9F0DB3910}"/>
          </ac:inkMkLst>
        </pc:inkChg>
        <pc:inkChg chg="add del">
          <ac:chgData name="CHOTIKA TRAKULNUCH" userId="42254ef3-0670-444a-b7d8-86e0f74efc26" providerId="ADAL" clId="{E27CEF4F-6776-A84C-8D88-EA732011A839}" dt="2020-08-04T07:36:49.699" v="5"/>
          <ac:inkMkLst>
            <pc:docMk/>
            <pc:sldMk cId="2107615897" sldId="373"/>
            <ac:inkMk id="9" creationId="{CC28700B-EEFE-2343-9091-564B45F6291A}"/>
          </ac:inkMkLst>
        </pc:inkChg>
        <pc:inkChg chg="add del">
          <ac:chgData name="CHOTIKA TRAKULNUCH" userId="42254ef3-0670-444a-b7d8-86e0f74efc26" providerId="ADAL" clId="{E27CEF4F-6776-A84C-8D88-EA732011A839}" dt="2020-08-04T07:36:55.588" v="7"/>
          <ac:inkMkLst>
            <pc:docMk/>
            <pc:sldMk cId="2107615897" sldId="373"/>
            <ac:inkMk id="10" creationId="{4B9B50FA-D42F-5245-B009-A1B52C071185}"/>
          </ac:inkMkLst>
        </pc:inkChg>
      </pc:sldChg>
    </pc:docChg>
  </pc:docChgLst>
  <pc:docChgLst>
    <pc:chgData name="NITIPOOM KLAYNIUM" userId="S::62010496@kmitl.ac.th::fff9ddaf-9113-49a4-88a7-ae917ab3b2bc" providerId="AD" clId="Web-{3360DFBF-EDA1-412A-86DB-4F12F853C3E6}"/>
    <pc:docChg chg="modSld">
      <pc:chgData name="NITIPOOM KLAYNIUM" userId="S::62010496@kmitl.ac.th::fff9ddaf-9113-49a4-88a7-ae917ab3b2bc" providerId="AD" clId="Web-{3360DFBF-EDA1-412A-86DB-4F12F853C3E6}" dt="2020-08-04T06:49:59.659" v="5"/>
      <pc:docMkLst>
        <pc:docMk/>
      </pc:docMkLst>
      <pc:sldChg chg="addSp delSp">
        <pc:chgData name="NITIPOOM KLAYNIUM" userId="S::62010496@kmitl.ac.th::fff9ddaf-9113-49a4-88a7-ae917ab3b2bc" providerId="AD" clId="Web-{3360DFBF-EDA1-412A-86DB-4F12F853C3E6}" dt="2020-08-04T06:48:52.893" v="1"/>
        <pc:sldMkLst>
          <pc:docMk/>
          <pc:sldMk cId="0" sldId="258"/>
        </pc:sldMkLst>
        <pc:inkChg chg="add del">
          <ac:chgData name="NITIPOOM KLAYNIUM" userId="S::62010496@kmitl.ac.th::fff9ddaf-9113-49a4-88a7-ae917ab3b2bc" providerId="AD" clId="Web-{3360DFBF-EDA1-412A-86DB-4F12F853C3E6}" dt="2020-08-04T06:48:52.893" v="1"/>
          <ac:inkMkLst>
            <pc:docMk/>
            <pc:sldMk cId="0" sldId="258"/>
            <ac:inkMk id="6" creationId="{ED2195DD-2DE1-4C78-A745-F7856FCA8468}"/>
          </ac:inkMkLst>
        </pc:inkChg>
      </pc:sldChg>
      <pc:sldChg chg="addSp delSp">
        <pc:chgData name="NITIPOOM KLAYNIUM" userId="S::62010496@kmitl.ac.th::fff9ddaf-9113-49a4-88a7-ae917ab3b2bc" providerId="AD" clId="Web-{3360DFBF-EDA1-412A-86DB-4F12F853C3E6}" dt="2020-08-04T06:49:59.659" v="5"/>
        <pc:sldMkLst>
          <pc:docMk/>
          <pc:sldMk cId="0" sldId="259"/>
        </pc:sldMkLst>
        <pc:inkChg chg="add del">
          <ac:chgData name="NITIPOOM KLAYNIUM" userId="S::62010496@kmitl.ac.th::fff9ddaf-9113-49a4-88a7-ae917ab3b2bc" providerId="AD" clId="Web-{3360DFBF-EDA1-412A-86DB-4F12F853C3E6}" dt="2020-08-04T06:49:52.300" v="3"/>
          <ac:inkMkLst>
            <pc:docMk/>
            <pc:sldMk cId="0" sldId="259"/>
            <ac:inkMk id="2" creationId="{90E82BFD-AE2E-4EC3-8E2B-1C0292136D33}"/>
          </ac:inkMkLst>
        </pc:inkChg>
        <pc:inkChg chg="add del">
          <ac:chgData name="NITIPOOM KLAYNIUM" userId="S::62010496@kmitl.ac.th::fff9ddaf-9113-49a4-88a7-ae917ab3b2bc" providerId="AD" clId="Web-{3360DFBF-EDA1-412A-86DB-4F12F853C3E6}" dt="2020-08-04T06:49:59.659" v="5"/>
          <ac:inkMkLst>
            <pc:docMk/>
            <pc:sldMk cId="0" sldId="259"/>
            <ac:inkMk id="3" creationId="{F2552E50-EDFC-4081-82D0-365BB2C5F0AD}"/>
          </ac:inkMkLst>
        </pc:inkChg>
      </pc:sldChg>
    </pc:docChg>
  </pc:docChgLst>
  <pc:docChgLst>
    <pc:chgData name="NAWAPAT SRIBOONRUENG" userId="S::62010472@kmitl.ac.th::73c97f42-40b9-437c-86ce-eec9d3fd19fb" providerId="AD" clId="Web-{F18B2D0E-E9E5-4C58-941F-1CFC64BE3BF0}"/>
    <pc:docChg chg="modSld">
      <pc:chgData name="NAWAPAT SRIBOONRUENG" userId="S::62010472@kmitl.ac.th::73c97f42-40b9-437c-86ce-eec9d3fd19fb" providerId="AD" clId="Web-{F18B2D0E-E9E5-4C58-941F-1CFC64BE3BF0}" dt="2020-08-04T04:16:08.686" v="2" actId="1076"/>
      <pc:docMkLst>
        <pc:docMk/>
      </pc:docMkLst>
      <pc:sldChg chg="modSp">
        <pc:chgData name="NAWAPAT SRIBOONRUENG" userId="S::62010472@kmitl.ac.th::73c97f42-40b9-437c-86ce-eec9d3fd19fb" providerId="AD" clId="Web-{F18B2D0E-E9E5-4C58-941F-1CFC64BE3BF0}" dt="2020-08-04T04:16:08.686" v="2" actId="1076"/>
        <pc:sldMkLst>
          <pc:docMk/>
          <pc:sldMk cId="2107615897" sldId="373"/>
        </pc:sldMkLst>
        <pc:spChg chg="mod">
          <ac:chgData name="NAWAPAT SRIBOONRUENG" userId="S::62010472@kmitl.ac.th::73c97f42-40b9-437c-86ce-eec9d3fd19fb" providerId="AD" clId="Web-{F18B2D0E-E9E5-4C58-941F-1CFC64BE3BF0}" dt="2020-08-04T04:16:08.686" v="2" actId="1076"/>
          <ac:spMkLst>
            <pc:docMk/>
            <pc:sldMk cId="2107615897" sldId="373"/>
            <ac:spMk id="3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C5B781-C23B-4444-91CB-ECB740228BA1}" type="datetimeFigureOut">
              <a:rPr lang="th-TH" smtClean="0"/>
              <a:pPr/>
              <a:t>04/08/63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23A1B4-BB8B-4C5C-84DF-53E23A6C52F7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F0D8C3-B869-4D9C-83E5-22D6CBE495E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536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536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88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F68083-BE04-4C78-B982-2DFDC96A73E8}" type="slidenum">
              <a:rPr lang="he-IL"/>
              <a:pPr/>
              <a:t>14</a:t>
            </a:fld>
            <a:endParaRPr lang="en-US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F391CA-73E8-43B7-8081-B8441088E88B}" type="slidenum">
              <a:rPr lang="he-IL"/>
              <a:pPr/>
              <a:t>16</a:t>
            </a:fld>
            <a:endParaRPr lang="en-US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20BBF-C8BA-47F7-A503-A62044D7B6F0}" type="slidenum">
              <a:rPr lang="he-IL" smtClean="0"/>
              <a:pPr/>
              <a:t>25</a:t>
            </a:fld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6326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40DFA-B482-4AD0-A536-856EB395CEAD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8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40DFA-B482-4AD0-A536-856EB395CEAD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4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212D-FBA1-44D9-9591-980435E61CAC}" type="datetimeFigureOut">
              <a:rPr lang="th-TH" smtClean="0"/>
              <a:pPr/>
              <a:t>04/08/63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415E-4F43-4F88-9AF9-E821249F5B13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212D-FBA1-44D9-9591-980435E61CAC}" type="datetimeFigureOut">
              <a:rPr lang="th-TH" smtClean="0"/>
              <a:pPr/>
              <a:t>04/08/63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415E-4F43-4F88-9AF9-E821249F5B13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212D-FBA1-44D9-9591-980435E61CAC}" type="datetimeFigureOut">
              <a:rPr lang="th-TH" smtClean="0"/>
              <a:pPr/>
              <a:t>04/08/63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415E-4F43-4F88-9AF9-E821249F5B13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4282" y="785794"/>
            <a:ext cx="8712000" cy="5724000"/>
          </a:xfrm>
          <a:prstGeom prst="rect">
            <a:avLst/>
          </a:prstGeom>
          <a:solidFill>
            <a:srgbClr val="FFF5EB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ln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>
            <a:norm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04/08/63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9" name="Rectangle 8"/>
          <p:cNvSpPr/>
          <p:nvPr userDrawn="1"/>
        </p:nvSpPr>
        <p:spPr>
          <a:xfrm>
            <a:off x="142876" y="6500834"/>
            <a:ext cx="88582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th-TH" sz="1800">
                <a:solidFill>
                  <a:schemeClr val="accent6">
                    <a:lumMod val="40000"/>
                    <a:lumOff val="60000"/>
                  </a:schemeClr>
                </a:solidFill>
              </a:rPr>
              <a:t>รศ.ดร.บุญธีร์ เครือตราชู  รศ.กฤตวัน ศิริบูรณ์ </a:t>
            </a:r>
            <a:r>
              <a:rPr lang="en-US" sz="1800">
                <a:solidFill>
                  <a:schemeClr val="accent6">
                    <a:lumMod val="40000"/>
                    <a:lumOff val="60000"/>
                  </a:schemeClr>
                </a:solidFill>
              </a:rPr>
              <a:t>       </a:t>
            </a:r>
            <a:r>
              <a:rPr lang="en-US" sz="1200">
                <a:solidFill>
                  <a:schemeClr val="accent6">
                    <a:lumMod val="40000"/>
                    <a:lumOff val="60000"/>
                  </a:schemeClr>
                </a:solidFill>
              </a:rPr>
              <a:t>KMITL    01076249 Data Structures &amp; Algorithms : Tree 2</a:t>
            </a:r>
            <a:r>
              <a:rPr lang="en-US" sz="1600">
                <a:solidFill>
                  <a:schemeClr val="accent6">
                    <a:lumMod val="40000"/>
                    <a:lumOff val="60000"/>
                  </a:schemeClr>
                </a:solidFill>
              </a:rPr>
              <a:t>                                        </a:t>
            </a:r>
            <a:fld id="{A60F55EF-B4CA-4554-B66E-E17FCF5F13B7}" type="slidenum">
              <a:rPr lang="en-US" sz="120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pPr eaLnBrk="1" hangingPunct="1">
                <a:defRPr/>
              </a:pPr>
              <a:t>‹#›</a:t>
            </a:fld>
            <a:endParaRPr lang="th-TH" sz="180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5EB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04/08/63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9" name="Rectangle 8"/>
          <p:cNvSpPr/>
          <p:nvPr userDrawn="1"/>
        </p:nvSpPr>
        <p:spPr>
          <a:xfrm>
            <a:off x="142876" y="6500834"/>
            <a:ext cx="88582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th-TH" sz="1800">
                <a:solidFill>
                  <a:schemeClr val="accent6">
                    <a:lumMod val="40000"/>
                    <a:lumOff val="60000"/>
                  </a:schemeClr>
                </a:solidFill>
              </a:rPr>
              <a:t>รศ.ดร.บุญธีร์ เครือตราชู  รศ.กฤตวัน ศิริบูรณ์ </a:t>
            </a:r>
            <a:r>
              <a:rPr lang="en-US" sz="1800">
                <a:solidFill>
                  <a:schemeClr val="accent6">
                    <a:lumMod val="40000"/>
                    <a:lumOff val="60000"/>
                  </a:schemeClr>
                </a:solidFill>
              </a:rPr>
              <a:t>       </a:t>
            </a:r>
            <a:r>
              <a:rPr lang="en-US" sz="1200">
                <a:solidFill>
                  <a:schemeClr val="accent6">
                    <a:lumMod val="40000"/>
                    <a:lumOff val="60000"/>
                  </a:schemeClr>
                </a:solidFill>
              </a:rPr>
              <a:t>KMITL    01076249 Data Structures &amp; Algorithms : Tree 2</a:t>
            </a:r>
            <a:r>
              <a:rPr lang="en-US" sz="1600">
                <a:solidFill>
                  <a:schemeClr val="accent6">
                    <a:lumMod val="40000"/>
                    <a:lumOff val="60000"/>
                  </a:schemeClr>
                </a:solidFill>
              </a:rPr>
              <a:t>                                        </a:t>
            </a:r>
            <a:fld id="{A60F55EF-B4CA-4554-B66E-E17FCF5F13B7}" type="slidenum">
              <a:rPr lang="en-US" sz="120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pPr eaLnBrk="1" hangingPunct="1">
                <a:defRPr/>
              </a:pPr>
              <a:t>‹#›</a:t>
            </a:fld>
            <a:endParaRPr lang="th-TH" sz="180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212D-FBA1-44D9-9591-980435E61CAC}" type="datetimeFigureOut">
              <a:rPr lang="th-TH" smtClean="0"/>
              <a:pPr/>
              <a:t>04/08/63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415E-4F43-4F88-9AF9-E821249F5B13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212D-FBA1-44D9-9591-980435E61CAC}" type="datetimeFigureOut">
              <a:rPr lang="th-TH" smtClean="0"/>
              <a:pPr/>
              <a:t>04/08/63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415E-4F43-4F88-9AF9-E821249F5B13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212D-FBA1-44D9-9591-980435E61CAC}" type="datetimeFigureOut">
              <a:rPr lang="th-TH" smtClean="0"/>
              <a:pPr/>
              <a:t>04/08/63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415E-4F43-4F88-9AF9-E821249F5B13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212D-FBA1-44D9-9591-980435E61CAC}" type="datetimeFigureOut">
              <a:rPr lang="th-TH" smtClean="0"/>
              <a:pPr/>
              <a:t>04/08/63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415E-4F43-4F88-9AF9-E821249F5B13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212D-FBA1-44D9-9591-980435E61CAC}" type="datetimeFigureOut">
              <a:rPr lang="th-TH" smtClean="0"/>
              <a:pPr/>
              <a:t>04/08/63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415E-4F43-4F88-9AF9-E821249F5B13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212D-FBA1-44D9-9591-980435E61CAC}" type="datetimeFigureOut">
              <a:rPr lang="th-TH" smtClean="0"/>
              <a:pPr/>
              <a:t>04/08/63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415E-4F43-4F88-9AF9-E821249F5B13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212D-FBA1-44D9-9591-980435E61CAC}" type="datetimeFigureOut">
              <a:rPr lang="th-TH" smtClean="0"/>
              <a:pPr/>
              <a:t>04/08/63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415E-4F43-4F88-9AF9-E821249F5B13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212D-FBA1-44D9-9591-980435E61CAC}" type="datetimeFigureOut">
              <a:rPr lang="th-TH" smtClean="0"/>
              <a:pPr/>
              <a:t>04/08/63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415E-4F43-4F88-9AF9-E821249F5B13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8212D-FBA1-44D9-9591-980435E61CAC}" type="datetimeFigureOut">
              <a:rPr lang="th-TH" smtClean="0"/>
              <a:pPr/>
              <a:t>04/08/63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B415E-4F43-4F88-9AF9-E821249F5B13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python.org/moin/OrganizationsUsingPytho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hyperlink" Target="https://careers.stackoverflow.com/jobs?searchTerm=python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docs.python.org/3/reference/compound_stmts.html" TargetMode="Externa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4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-course.eu/python3_course.php" TargetMode="External"/><Relationship Id="rId2" Type="http://schemas.openxmlformats.org/officeDocument/2006/relationships/hyperlink" Target="http://www.python-course.eu/python3_lambda.php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docs.python.org/3/tutorial/index.html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5.emf"/><Relationship Id="rId5" Type="http://schemas.openxmlformats.org/officeDocument/2006/relationships/image" Target="../media/image44.emf"/><Relationship Id="rId4" Type="http://schemas.openxmlformats.org/officeDocument/2006/relationships/image" Target="../media/image43.emf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3" Type="http://schemas.openxmlformats.org/officeDocument/2006/relationships/image" Target="../media/image47.emf"/><Relationship Id="rId7" Type="http://schemas.openxmlformats.org/officeDocument/2006/relationships/image" Target="../media/image51.emf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0.emf"/><Relationship Id="rId5" Type="http://schemas.openxmlformats.org/officeDocument/2006/relationships/image" Target="../media/image49.emf"/><Relationship Id="rId4" Type="http://schemas.openxmlformats.org/officeDocument/2006/relationships/image" Target="../media/image48.e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6.emf"/><Relationship Id="rId4" Type="http://schemas.openxmlformats.org/officeDocument/2006/relationships/image" Target="../media/image5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9.em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image" Target="../media/image60.e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2.e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Quick Python</a:t>
            </a:r>
            <a:endParaRPr lang="th-TH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l" eaLnBrk="1" hangingPunct="1">
              <a:lnSpc>
                <a:spcPct val="80000"/>
              </a:lnSpc>
              <a:defRPr/>
            </a:pPr>
            <a:r>
              <a:rPr lang="en-US" sz="2000"/>
              <a:t>       Lecturers : </a:t>
            </a:r>
            <a:br>
              <a:rPr lang="en-US" sz="2000"/>
            </a:br>
            <a:r>
              <a:rPr lang="en-US" sz="2000"/>
              <a:t>		</a:t>
            </a:r>
            <a:r>
              <a:rPr lang="en-US" sz="2000" err="1"/>
              <a:t>Boontee</a:t>
            </a:r>
            <a:r>
              <a:rPr lang="en-US" sz="2000"/>
              <a:t> </a:t>
            </a:r>
            <a:r>
              <a:rPr lang="en-US" sz="2000" err="1"/>
              <a:t>Kruatrachue</a:t>
            </a:r>
            <a:r>
              <a:rPr lang="en-US" sz="2000"/>
              <a:t>    Room no. 913 </a:t>
            </a:r>
            <a:br>
              <a:rPr lang="en-US" sz="2000"/>
            </a:br>
            <a:r>
              <a:rPr lang="en-US" sz="2000"/>
              <a:t>     		</a:t>
            </a:r>
            <a:r>
              <a:rPr lang="en-US" sz="2000" err="1"/>
              <a:t>Kritawan</a:t>
            </a:r>
            <a:r>
              <a:rPr lang="en-US" sz="2000"/>
              <a:t> </a:t>
            </a:r>
            <a:r>
              <a:rPr lang="en-US" sz="2000" err="1"/>
              <a:t>Siriboon</a:t>
            </a:r>
            <a:r>
              <a:rPr lang="en-US" sz="2000"/>
              <a:t>          Room no. 913</a:t>
            </a:r>
            <a:br>
              <a:rPr lang="en-US" sz="2000"/>
            </a:br>
            <a:endParaRPr lang="en-US" sz="200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18750" y1="72202" x2="18750" y2="72202"/>
                        <a14:foregroundMark x1="51563" y1="86282" x2="51563" y2="86282"/>
                        <a14:foregroundMark x1="55208" y1="86643" x2="50000" y2="85560"/>
                        <a14:foregroundMark x1="23438" y1="84477" x2="23438" y2="84477"/>
                        <a14:foregroundMark x1="39583" y1="97834" x2="42188" y2="97834"/>
                        <a14:foregroundMark x1="23958" y1="22383" x2="23958" y2="22383"/>
                        <a14:foregroundMark x1="10417" y1="16606" x2="10417" y2="16606"/>
                        <a14:foregroundMark x1="4167" y1="22022" x2="4688" y2="18773"/>
                        <a14:foregroundMark x1="51042" y1="97834" x2="55729" y2="97834"/>
                        <a14:foregroundMark x1="19792" y1="89170" x2="19792" y2="89170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3977934" y="1052742"/>
            <a:ext cx="1371600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ython Variable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636" y="1969098"/>
            <a:ext cx="2354767" cy="209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94403" y="859385"/>
            <a:ext cx="3920687" cy="892504"/>
          </a:xfrm>
          <a:prstGeom prst="rect">
            <a:avLst/>
          </a:prstGeom>
          <a:solidFill>
            <a:srgbClr val="DDFF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7132" tIns="76176" rIns="57132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Courier New" pitchFamily="49" charset="0"/>
                <a:cs typeface="Courier New" pitchFamily="49" charset="0"/>
              </a:rPr>
              <a:t>&gt;&gt;&gt;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Courier New" pitchFamily="49" charset="0"/>
                <a:cs typeface="Courier New" pitchFamily="49" charset="0"/>
              </a:rPr>
              <a:t>x = 42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Courier New" pitchFamily="49" charset="0"/>
                <a:cs typeface="Courier New" pitchFamily="49" charset="0"/>
              </a:rPr>
              <a:t>&gt;&gt;&gt; y = x</a:t>
            </a:r>
          </a:p>
          <a:p>
            <a:pPr lvl="0"/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1600" b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&gt;&gt;&gt; y = 78</a:t>
            </a:r>
          </a:p>
        </p:txBody>
      </p:sp>
      <p:sp>
        <p:nvSpPr>
          <p:cNvPr id="3" name="Rectangle 2"/>
          <p:cNvSpPr/>
          <p:nvPr/>
        </p:nvSpPr>
        <p:spPr>
          <a:xfrm>
            <a:off x="1138572" y="4201346"/>
            <a:ext cx="1446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/>
              <a:t>id Function( )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988041" y="4575950"/>
            <a:ext cx="4805766" cy="1877389"/>
          </a:xfrm>
          <a:prstGeom prst="rect">
            <a:avLst/>
          </a:prstGeom>
          <a:solidFill>
            <a:srgbClr val="DDFF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7132" tIns="76176" rIns="57132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Courier New" pitchFamily="49" charset="0"/>
                <a:cs typeface="Courier New" pitchFamily="49" charset="0"/>
              </a:rPr>
              <a:t>&gt;&gt;&gt; x = 42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Courier New" pitchFamily="49" charset="0"/>
                <a:cs typeface="Courier New" pitchFamily="49" charset="0"/>
              </a:rPr>
              <a:t>&gt;&gt;&gt; id(x) 10107136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Courier New" pitchFamily="49" charset="0"/>
                <a:cs typeface="Courier New" pitchFamily="49" charset="0"/>
              </a:rPr>
              <a:t>&gt;&gt;&gt; y = x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Courier New" pitchFamily="49" charset="0"/>
                <a:cs typeface="Courier New" pitchFamily="49" charset="0"/>
              </a:rPr>
              <a:t>&gt;&gt;&gt; id(x), id(y) (10107136, 10107136)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Courier New" pitchFamily="49" charset="0"/>
                <a:cs typeface="Courier New" pitchFamily="49" charset="0"/>
              </a:rPr>
              <a:t>&gt;&gt;&gt; y = 78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Courier New" pitchFamily="49" charset="0"/>
                <a:cs typeface="Courier New" pitchFamily="49" charset="0"/>
              </a:rPr>
              <a:t>&gt;&gt;&gt; id(x), id(y) (10107136, 10108288)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Courier New" pitchFamily="49" charset="0"/>
                <a:cs typeface="Courier New" pitchFamily="49" charset="0"/>
              </a:rPr>
              <a:t>&gt;&gt;&gt; </a:t>
            </a:r>
            <a:endParaRPr kumimoji="0" lang="en-US" alt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23470" y="2223222"/>
            <a:ext cx="1318846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73781" y="3337253"/>
            <a:ext cx="483577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6747" y="1796482"/>
            <a:ext cx="1512277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47369" y="2617173"/>
            <a:ext cx="67700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771408" y="2316438"/>
            <a:ext cx="88802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Variable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34397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517394" y="1124744"/>
            <a:ext cx="8375085" cy="5184576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th-TH" sz="1800">
                <a:latin typeface="Tahoma" pitchFamily="34" charset="0"/>
                <a:ea typeface="Tahoma" pitchFamily="34" charset="0"/>
                <a:cs typeface="Tahoma" pitchFamily="34" charset="0"/>
              </a:rPr>
              <a:t>เป็น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dynamic typing model </a:t>
            </a:r>
          </a:p>
          <a:p>
            <a:pPr marL="342900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th-TH" sz="1800">
                <a:latin typeface="Tahoma" pitchFamily="34" charset="0"/>
                <a:ea typeface="Tahoma" pitchFamily="34" charset="0"/>
                <a:cs typeface="Tahoma" pitchFamily="34" charset="0"/>
              </a:rPr>
              <a:t>ไม่ได้ถูก</a:t>
            </a:r>
            <a:r>
              <a:rPr lang="en-US" sz="180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declared</a:t>
            </a:r>
            <a:r>
              <a:rPr lang="th-TH" sz="180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th-TH" sz="1800">
                <a:latin typeface="Tahoma" pitchFamily="34" charset="0"/>
                <a:ea typeface="Tahoma" pitchFamily="34" charset="0"/>
                <a:cs typeface="Tahoma" pitchFamily="34" charset="0"/>
              </a:rPr>
              <a:t>แต่ถูกสร้างโดยการ </a:t>
            </a:r>
            <a:r>
              <a:rPr lang="en-US" sz="1800">
                <a:latin typeface="Tahoma" pitchFamily="34" charset="0"/>
                <a:ea typeface="Tahoma" pitchFamily="34" charset="0"/>
                <a:cs typeface="Tahoma" pitchFamily="34" charset="0"/>
              </a:rPr>
              <a:t>assign </a:t>
            </a:r>
            <a:r>
              <a:rPr lang="th-TH" sz="1800">
                <a:latin typeface="Tahoma" pitchFamily="34" charset="0"/>
                <a:ea typeface="Tahoma" pitchFamily="34" charset="0"/>
                <a:cs typeface="Tahoma" pitchFamily="34" charset="0"/>
              </a:rPr>
              <a:t>ค่าให้มันครั้งแรก</a:t>
            </a:r>
            <a:r>
              <a:rPr lang="en-US" sz="180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th-TH" sz="1800">
                <a:latin typeface="Tahoma" pitchFamily="34" charset="0"/>
                <a:ea typeface="Tahoma" pitchFamily="34" charset="0"/>
                <a:cs typeface="Tahoma" pitchFamily="34" charset="0"/>
              </a:rPr>
              <a:t>เช่นในตย</a:t>
            </a:r>
            <a:r>
              <a:rPr lang="en-US" sz="1800">
                <a:latin typeface="Tahoma" pitchFamily="34" charset="0"/>
                <a:ea typeface="Tahoma" pitchFamily="34" charset="0"/>
                <a:cs typeface="Tahoma" pitchFamily="34" charset="0"/>
              </a:rPr>
              <a:t>. assign </a:t>
            </a:r>
            <a:r>
              <a:rPr lang="th-TH" sz="1800">
                <a:latin typeface="Tahoma" pitchFamily="34" charset="0"/>
                <a:ea typeface="Tahoma" pitchFamily="34" charset="0"/>
                <a:cs typeface="Tahoma" pitchFamily="34" charset="0"/>
              </a:rPr>
              <a:t>ค่า </a:t>
            </a:r>
            <a:r>
              <a:rPr lang="en-US" sz="1800">
                <a:latin typeface="Tahoma" pitchFamily="34" charset="0"/>
                <a:ea typeface="Tahoma" pitchFamily="34" charset="0"/>
                <a:cs typeface="Tahoma" pitchFamily="34" charset="0"/>
              </a:rPr>
              <a:t>42 </a:t>
            </a:r>
            <a:r>
              <a:rPr lang="th-TH" sz="1800">
                <a:latin typeface="Tahoma" pitchFamily="34" charset="0"/>
                <a:ea typeface="Tahoma" pitchFamily="34" charset="0"/>
                <a:cs typeface="Tahoma" pitchFamily="34" charset="0"/>
              </a:rPr>
              <a:t>ให้ </a:t>
            </a:r>
            <a:r>
              <a:rPr lang="en-US" sz="1800">
                <a:latin typeface="Tahoma" pitchFamily="34" charset="0"/>
                <a:ea typeface="Tahoma" pitchFamily="34" charset="0"/>
                <a:cs typeface="Tahoma" pitchFamily="34" charset="0"/>
              </a:rPr>
              <a:t>variable x</a:t>
            </a:r>
            <a:b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        </a:t>
            </a:r>
            <a:r>
              <a:rPr lang="en-US" altLang="en-US" sz="1800" b="1">
                <a:solidFill>
                  <a:srgbClr val="00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&gt;&gt;&gt;</a:t>
            </a:r>
            <a:r>
              <a:rPr lang="en-US" altLang="en-US" sz="1800">
                <a:solidFill>
                  <a:srgbClr val="00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en-US" sz="1800" b="1">
                <a:solidFill>
                  <a:srgbClr val="00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 = 42 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lvl="0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th-TH" sz="180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lvl="0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th-TH" sz="180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เรียกว่า ตอนนี้  </a:t>
            </a:r>
            <a:r>
              <a:rPr lang="en-US" sz="180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variable x </a:t>
            </a:r>
            <a:r>
              <a:rPr lang="th-TH" sz="180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</a:t>
            </a:r>
            <a:r>
              <a:rPr lang="en-US" sz="180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reference </a:t>
            </a:r>
            <a:r>
              <a:rPr lang="th-TH" sz="180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(อิงกับ</a:t>
            </a:r>
            <a:r>
              <a:rPr lang="en-US" sz="180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th-TH" sz="180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ชี้ไปที่) </a:t>
            </a:r>
            <a:r>
              <a:rPr lang="en-US" sz="180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object 42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th-TH" sz="180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ค่าของ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variable </a:t>
            </a:r>
            <a:r>
              <a:rPr kumimoji="0" lang="th-TH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หมายถึงค่า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object </a:t>
            </a:r>
            <a:r>
              <a:rPr kumimoji="0" lang="th-TH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ที่มัน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references </a:t>
            </a:r>
            <a:r>
              <a:rPr kumimoji="0" lang="th-TH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ขณะนั้น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Type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th-TH" sz="1800">
                <a:latin typeface="Tahoma" pitchFamily="34" charset="0"/>
                <a:ea typeface="Tahoma" pitchFamily="34" charset="0"/>
                <a:cs typeface="Tahoma" pitchFamily="34" charset="0"/>
              </a:rPr>
              <a:t>ของข้อมูล อยู่ที่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object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0" lang="th-TH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ไม่ใช่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variable 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th-TH" sz="1800">
                <a:latin typeface="Tahoma" pitchFamily="34" charset="0"/>
                <a:ea typeface="Tahoma" pitchFamily="34" charset="0"/>
                <a:cs typeface="Tahoma" pitchFamily="34" charset="0"/>
              </a:rPr>
              <a:t>ทุกอย่างใน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Python </a:t>
            </a:r>
            <a:r>
              <a:rPr lang="th-TH" sz="1800">
                <a:latin typeface="Tahoma" pitchFamily="34" charset="0"/>
                <a:ea typeface="Tahoma" pitchFamily="34" charset="0"/>
                <a:cs typeface="Tahoma" pitchFamily="34" charset="0"/>
              </a:rPr>
              <a:t>เป็น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object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 OOP</a:t>
            </a: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Variable</a:t>
            </a:r>
            <a:endParaRPr lang="th-TH"/>
          </a:p>
        </p:txBody>
      </p:sp>
      <p:sp>
        <p:nvSpPr>
          <p:cNvPr id="4" name="Rectangle 3"/>
          <p:cNvSpPr/>
          <p:nvPr/>
        </p:nvSpPr>
        <p:spPr>
          <a:xfrm>
            <a:off x="5436096" y="5229200"/>
            <a:ext cx="3096344" cy="1015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Identifier </a:t>
            </a:r>
            <a:r>
              <a:rPr lang="th-TH" sz="2000" b="1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ไม่</a:t>
            </a:r>
            <a:r>
              <a:rPr lang="en-US" sz="2000" b="1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 declared type</a:t>
            </a:r>
          </a:p>
          <a:p>
            <a:r>
              <a:rPr lang="th-TH" sz="2000" b="1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แต่ </a:t>
            </a:r>
            <a:endParaRPr lang="en-US" sz="2000" b="1">
              <a:solidFill>
                <a:srgbClr val="0070C0"/>
              </a:solidFill>
              <a:latin typeface="TH SarabunPSK" pitchFamily="34" charset="-34"/>
              <a:ea typeface="SimSun" pitchFamily="2" charset="-122"/>
              <a:cs typeface="TH SarabunPSK" pitchFamily="34" charset="-34"/>
            </a:endParaRPr>
          </a:p>
          <a:p>
            <a:r>
              <a:rPr lang="en-US" sz="2000" b="1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object </a:t>
            </a:r>
            <a:r>
              <a:rPr lang="th-TH" sz="2000" b="1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ที่มัน </a:t>
            </a:r>
            <a:r>
              <a:rPr lang="en-US" sz="2000" b="1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reference  </a:t>
            </a:r>
            <a:r>
              <a:rPr lang="th-TH" sz="2000" b="1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มี </a:t>
            </a:r>
            <a:r>
              <a:rPr lang="en-US" sz="2000" b="1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type</a:t>
            </a:r>
            <a:endParaRPr lang="th-TH" sz="2000">
              <a:solidFill>
                <a:srgbClr val="0070C0"/>
              </a:solidFill>
            </a:endParaRPr>
          </a:p>
        </p:txBody>
      </p:sp>
      <p:pic>
        <p:nvPicPr>
          <p:cNvPr id="5" name="Picture 2" descr="Python Variable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276872"/>
            <a:ext cx="3356680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67544" y="836712"/>
            <a:ext cx="22107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Python variables: </a:t>
            </a:r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Closer Look</a:t>
            </a:r>
            <a:endParaRPr lang="th-TH"/>
          </a:p>
        </p:txBody>
      </p:sp>
      <p:sp>
        <p:nvSpPr>
          <p:cNvPr id="52" name="Rectangle 51"/>
          <p:cNvSpPr/>
          <p:nvPr/>
        </p:nvSpPr>
        <p:spPr>
          <a:xfrm>
            <a:off x="5635503" y="4486210"/>
            <a:ext cx="997034" cy="4320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/>
              <a:t>float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635503" y="4918258"/>
            <a:ext cx="997034" cy="5760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/>
              <a:t>98.6</a:t>
            </a:r>
          </a:p>
        </p:txBody>
      </p:sp>
      <p:sp>
        <p:nvSpPr>
          <p:cNvPr id="54" name="Rectangle 53"/>
          <p:cNvSpPr/>
          <p:nvPr/>
        </p:nvSpPr>
        <p:spPr>
          <a:xfrm>
            <a:off x="919380" y="1181524"/>
            <a:ext cx="22034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temperature = 98.6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985410" y="3812198"/>
            <a:ext cx="15061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temperature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635503" y="5494322"/>
            <a:ext cx="997034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57" name="Rectangle 56"/>
          <p:cNvSpPr/>
          <p:nvPr/>
        </p:nvSpPr>
        <p:spPr>
          <a:xfrm>
            <a:off x="819304" y="1788926"/>
            <a:ext cx="25305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original = temperature</a:t>
            </a:r>
          </a:p>
        </p:txBody>
      </p:sp>
      <p:sp>
        <p:nvSpPr>
          <p:cNvPr id="58" name="Rectangle 57"/>
          <p:cNvSpPr/>
          <p:nvPr/>
        </p:nvSpPr>
        <p:spPr>
          <a:xfrm>
            <a:off x="5635503" y="5481048"/>
            <a:ext cx="997034" cy="36004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272934" y="5549170"/>
            <a:ext cx="9653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original</a:t>
            </a:r>
          </a:p>
        </p:txBody>
      </p:sp>
      <p:sp>
        <p:nvSpPr>
          <p:cNvPr id="61" name="Rectangle 60"/>
          <p:cNvSpPr/>
          <p:nvPr/>
        </p:nvSpPr>
        <p:spPr>
          <a:xfrm>
            <a:off x="763554" y="2758492"/>
            <a:ext cx="34448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temperature = temperature + 2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901378" y="2135671"/>
            <a:ext cx="997034" cy="4320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/>
              <a:t>float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901378" y="2567719"/>
            <a:ext cx="997034" cy="5760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/>
              <a:t>100.6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901378" y="3143783"/>
            <a:ext cx="997034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959981" y="2239796"/>
            <a:ext cx="33239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original is temperature -&gt; true</a:t>
            </a:r>
          </a:p>
        </p:txBody>
      </p:sp>
      <p:sp>
        <p:nvSpPr>
          <p:cNvPr id="67" name="Rectangle 66"/>
          <p:cNvSpPr/>
          <p:nvPr/>
        </p:nvSpPr>
        <p:spPr>
          <a:xfrm>
            <a:off x="3457802" y="3693264"/>
            <a:ext cx="505232" cy="534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3383191" y="5487256"/>
            <a:ext cx="505232" cy="534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5640397" y="5492771"/>
            <a:ext cx="997034" cy="3600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3840843" y="2639558"/>
            <a:ext cx="2060537" cy="12934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3641436" y="5307420"/>
            <a:ext cx="1945803" cy="4978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781832" y="4077075"/>
            <a:ext cx="1805406" cy="6979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183158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/>
      <p:bldP spid="55" grpId="0"/>
      <p:bldP spid="56" grpId="0" animBg="1"/>
      <p:bldP spid="57" grpId="0"/>
      <p:bldP spid="58" grpId="0" animBg="1"/>
      <p:bldP spid="59" grpId="0"/>
      <p:bldP spid="61" grpId="0"/>
      <p:bldP spid="62" grpId="0" animBg="1"/>
      <p:bldP spid="63" grpId="0" animBg="1"/>
      <p:bldP spid="64" grpId="0" animBg="1"/>
      <p:bldP spid="66" grpId="0"/>
      <p:bldP spid="67" grpId="0" animBg="1"/>
      <p:bldP spid="68" grpId="0" animBg="1"/>
      <p:bldP spid="6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977522" y="3614246"/>
            <a:ext cx="576064" cy="5760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9" name="Rectangle 28"/>
          <p:cNvSpPr/>
          <p:nvPr/>
        </p:nvSpPr>
        <p:spPr>
          <a:xfrm>
            <a:off x="8025759" y="3698243"/>
            <a:ext cx="576064" cy="5760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" name="Rectangle 3"/>
          <p:cNvSpPr/>
          <p:nvPr/>
        </p:nvSpPr>
        <p:spPr>
          <a:xfrm>
            <a:off x="776983" y="2599288"/>
            <a:ext cx="10735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err="1"/>
              <a:t>int</a:t>
            </a:r>
            <a:r>
              <a:rPr lang="en-US" sz="2000"/>
              <a:t> x = 5;</a:t>
            </a:r>
          </a:p>
        </p:txBody>
      </p:sp>
      <p:sp>
        <p:nvSpPr>
          <p:cNvPr id="5" name="Rectangle 4"/>
          <p:cNvSpPr/>
          <p:nvPr/>
        </p:nvSpPr>
        <p:spPr>
          <a:xfrm>
            <a:off x="745765" y="3288844"/>
            <a:ext cx="10591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err="1"/>
              <a:t>int</a:t>
            </a:r>
            <a:r>
              <a:rPr lang="en-US" sz="2000"/>
              <a:t> y = x;</a:t>
            </a:r>
          </a:p>
        </p:txBody>
      </p:sp>
      <p:sp>
        <p:nvSpPr>
          <p:cNvPr id="6" name="Rectangle 5"/>
          <p:cNvSpPr/>
          <p:nvPr/>
        </p:nvSpPr>
        <p:spPr>
          <a:xfrm>
            <a:off x="776986" y="4152940"/>
            <a:ext cx="8723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y = 10;</a:t>
            </a:r>
          </a:p>
        </p:txBody>
      </p:sp>
      <p:sp>
        <p:nvSpPr>
          <p:cNvPr id="8" name="Rectangle 7"/>
          <p:cNvSpPr/>
          <p:nvPr/>
        </p:nvSpPr>
        <p:spPr>
          <a:xfrm>
            <a:off x="2998904" y="2648123"/>
            <a:ext cx="576064" cy="5760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" name="Rectangle 6"/>
          <p:cNvSpPr/>
          <p:nvPr/>
        </p:nvSpPr>
        <p:spPr>
          <a:xfrm>
            <a:off x="2987824" y="3614246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5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27811" y="3666440"/>
            <a:ext cx="3000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49968" y="2710080"/>
            <a:ext cx="2952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x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45479" y="2705323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5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131840" y="3757453"/>
            <a:ext cx="444352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/>
              <a:t>10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577306" y="303040"/>
            <a:ext cx="1224053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/>
              <a:t>Python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553063" y="245840"/>
            <a:ext cx="375424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148066" y="2627366"/>
            <a:ext cx="7377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x = 5;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116845" y="3316922"/>
            <a:ext cx="6543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y = x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148065" y="4181018"/>
            <a:ext cx="8755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y = 'Hi'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085899" y="3816240"/>
            <a:ext cx="5164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'Hi'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015391" y="2705322"/>
            <a:ext cx="576064" cy="5760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0" name="Rectangle 29"/>
          <p:cNvSpPr/>
          <p:nvPr/>
        </p:nvSpPr>
        <p:spPr>
          <a:xfrm>
            <a:off x="6523622" y="3698244"/>
            <a:ext cx="3000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y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475987" y="2644894"/>
            <a:ext cx="2952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x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134146" y="2762523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5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802295" y="2644893"/>
            <a:ext cx="440432" cy="57929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5" name="Rectangle 44"/>
          <p:cNvSpPr/>
          <p:nvPr/>
        </p:nvSpPr>
        <p:spPr>
          <a:xfrm>
            <a:off x="6814541" y="3719352"/>
            <a:ext cx="397426" cy="5760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   </a:t>
            </a:r>
            <a:r>
              <a:rPr lang="en-US" err="1"/>
              <a:t>vs</a:t>
            </a:r>
            <a:r>
              <a:rPr lang="en-US"/>
              <a:t>  Python</a:t>
            </a:r>
            <a:endParaRPr lang="th-TH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7031350" y="3049116"/>
            <a:ext cx="984042" cy="8611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28" idx="1"/>
          </p:cNvCxnSpPr>
          <p:nvPr/>
        </p:nvCxnSpPr>
        <p:spPr>
          <a:xfrm>
            <a:off x="7031351" y="2974136"/>
            <a:ext cx="984041" cy="192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9" idx="1"/>
          </p:cNvCxnSpPr>
          <p:nvPr/>
        </p:nvCxnSpPr>
        <p:spPr>
          <a:xfrm>
            <a:off x="7031351" y="3982251"/>
            <a:ext cx="994409" cy="40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846774" y="1526014"/>
            <a:ext cx="3690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solidFill>
                  <a:prstClr val="black"/>
                </a:solidFill>
                <a:latin typeface="Comic Sans MS" pitchFamily="66" charset="0"/>
                <a:ea typeface="+mj-ea"/>
                <a:cs typeface="+mj-cs"/>
              </a:rPr>
              <a:t>C </a:t>
            </a:r>
            <a:endParaRPr lang="th-TH" sz="2000"/>
          </a:p>
        </p:txBody>
      </p:sp>
      <p:sp>
        <p:nvSpPr>
          <p:cNvPr id="40" name="Rectangle 39"/>
          <p:cNvSpPr/>
          <p:nvPr/>
        </p:nvSpPr>
        <p:spPr>
          <a:xfrm>
            <a:off x="6034318" y="1526014"/>
            <a:ext cx="8290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solidFill>
                  <a:prstClr val="black"/>
                </a:solidFill>
                <a:latin typeface="Comic Sans MS" pitchFamily="66" charset="0"/>
                <a:ea typeface="+mj-ea"/>
                <a:cs typeface="+mj-cs"/>
              </a:rPr>
              <a:t>Python</a:t>
            </a:r>
            <a:endParaRPr lang="th-TH" sz="2000"/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3037807" y="3734816"/>
            <a:ext cx="226326" cy="14401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293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9" grpId="0" animBg="1"/>
      <p:bldP spid="4" grpId="0"/>
      <p:bldP spid="5" grpId="0"/>
      <p:bldP spid="6" grpId="0"/>
      <p:bldP spid="8" grpId="0" animBg="1"/>
      <p:bldP spid="7" grpId="0"/>
      <p:bldP spid="11" grpId="0"/>
      <p:bldP spid="12" grpId="0"/>
      <p:bldP spid="13" grpId="0"/>
      <p:bldP spid="18" grpId="0"/>
      <p:bldP spid="24" grpId="0"/>
      <p:bldP spid="25" grpId="0"/>
      <p:bldP spid="26" grpId="0"/>
      <p:bldP spid="27" grpId="0"/>
      <p:bldP spid="28" grpId="0" animBg="1"/>
      <p:bldP spid="30" grpId="0"/>
      <p:bldP spid="31" grpId="0"/>
      <p:bldP spid="32" grpId="0"/>
      <p:bldP spid="42" grpId="0" animBg="1"/>
      <p:bldP spid="4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Basic</a:t>
            </a:r>
            <a:endParaRPr lang="th-TH"/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5562601" y="2966010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2000"/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1775024" y="2380821"/>
            <a:ext cx="2133600" cy="3477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err="1"/>
              <a:t>def</a:t>
            </a:r>
            <a:r>
              <a:rPr lang="en-US" sz="2000"/>
              <a:t> max(</a:t>
            </a:r>
            <a:r>
              <a:rPr lang="en-US" sz="2000" err="1"/>
              <a:t>x,y</a:t>
            </a:r>
            <a:r>
              <a:rPr lang="en-US" sz="2000"/>
              <a:t>) :</a:t>
            </a:r>
          </a:p>
          <a:p>
            <a:r>
              <a:rPr lang="en-US" sz="2000"/>
              <a:t>    if x &gt; y :</a:t>
            </a:r>
          </a:p>
          <a:p>
            <a:r>
              <a:rPr lang="en-US" sz="2000"/>
              <a:t>        return x</a:t>
            </a:r>
          </a:p>
          <a:p>
            <a:r>
              <a:rPr lang="en-US" sz="2000"/>
              <a:t>    else :</a:t>
            </a:r>
          </a:p>
          <a:p>
            <a:r>
              <a:rPr lang="en-US" sz="2000"/>
              <a:t>        return y</a:t>
            </a:r>
          </a:p>
          <a:p>
            <a:endParaRPr lang="en-US" sz="2000"/>
          </a:p>
          <a:p>
            <a:r>
              <a:rPr lang="en-US" sz="2000"/>
              <a:t>def f():</a:t>
            </a:r>
          </a:p>
          <a:p>
            <a:r>
              <a:rPr lang="en-US" sz="2000"/>
              <a:t>    return</a:t>
            </a:r>
          </a:p>
          <a:p>
            <a:endParaRPr lang="en-US" sz="2000"/>
          </a:p>
          <a:p>
            <a:r>
              <a:rPr lang="en-US" sz="2000"/>
              <a:t>def ff():</a:t>
            </a:r>
          </a:p>
          <a:p>
            <a:r>
              <a:rPr lang="en-US" sz="2000"/>
              <a:t>    </a:t>
            </a:r>
            <a:r>
              <a:rPr lang="en-US" sz="2000" err="1"/>
              <a:t>i</a:t>
            </a:r>
            <a:r>
              <a:rPr lang="en-US" sz="2000"/>
              <a:t>=5</a:t>
            </a:r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4788024" y="2380821"/>
            <a:ext cx="3312368" cy="31700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/>
              <a:t>&gt;&gt;&gt; </a:t>
            </a:r>
            <a:r>
              <a:rPr lang="en-US" sz="2000">
                <a:solidFill>
                  <a:srgbClr val="C00000"/>
                </a:solidFill>
              </a:rPr>
              <a:t>import</a:t>
            </a:r>
            <a:r>
              <a:rPr lang="en-US" sz="2000"/>
              <a:t>  </a:t>
            </a:r>
            <a:r>
              <a:rPr lang="en-US" sz="2000" err="1">
                <a:solidFill>
                  <a:srgbClr val="0070C0"/>
                </a:solidFill>
              </a:rPr>
              <a:t>functionbasics</a:t>
            </a:r>
            <a:endParaRPr lang="en-US" sz="2000">
              <a:solidFill>
                <a:srgbClr val="0070C0"/>
              </a:solidFill>
            </a:endParaRPr>
          </a:p>
          <a:p>
            <a:r>
              <a:rPr lang="en-US" sz="2000"/>
              <a:t>&gt;&gt;&gt; max(3,5)</a:t>
            </a:r>
          </a:p>
          <a:p>
            <a:r>
              <a:rPr lang="en-US" sz="2000"/>
              <a:t>5</a:t>
            </a:r>
          </a:p>
          <a:p>
            <a:r>
              <a:rPr lang="en-US" sz="2000"/>
              <a:t>&gt;&gt;&gt; max('hello', 'there')</a:t>
            </a:r>
          </a:p>
          <a:p>
            <a:r>
              <a:rPr lang="en-US" sz="2000"/>
              <a:t>'there'</a:t>
            </a:r>
          </a:p>
          <a:p>
            <a:r>
              <a:rPr lang="en-US" sz="2000"/>
              <a:t>&gt;&gt;&gt; max('3', 'hello')</a:t>
            </a:r>
          </a:p>
          <a:p>
            <a:r>
              <a:rPr lang="en-US" sz="2000"/>
              <a:t>'hello'</a:t>
            </a:r>
          </a:p>
          <a:p>
            <a:endParaRPr lang="en-US" sz="2000"/>
          </a:p>
          <a:p>
            <a:r>
              <a:rPr lang="en-US" sz="2000"/>
              <a:t>&gt;&gt;&gt;print(f(),</a:t>
            </a:r>
            <a:r>
              <a:rPr lang="en-US" sz="2000" err="1"/>
              <a:t>ff</a:t>
            </a:r>
            <a:r>
              <a:rPr lang="en-US" sz="2000"/>
              <a:t>())</a:t>
            </a:r>
          </a:p>
          <a:p>
            <a:r>
              <a:rPr lang="en-US" sz="2000"/>
              <a:t>(None, None)</a:t>
            </a:r>
          </a:p>
        </p:txBody>
      </p:sp>
      <p:sp>
        <p:nvSpPr>
          <p:cNvPr id="54280" name="Text Box 8"/>
          <p:cNvSpPr txBox="1">
            <a:spLocks noChangeArrowheads="1"/>
          </p:cNvSpPr>
          <p:nvPr/>
        </p:nvSpPr>
        <p:spPr bwMode="auto">
          <a:xfrm>
            <a:off x="1763688" y="1988840"/>
            <a:ext cx="208823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0070C0"/>
                </a:solidFill>
              </a:rPr>
              <a:t>functionbasics.py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259632" y="1052736"/>
            <a:ext cx="734481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Dynamic typing parameter and return value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990" y="836715"/>
            <a:ext cx="8496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>
                <a:latin typeface="Times-Roman"/>
              </a:rPr>
              <a:t>Parameter passing</a:t>
            </a:r>
          </a:p>
          <a:p>
            <a:r>
              <a:rPr lang="en-US" sz="1800">
                <a:latin typeface="Times-Roman"/>
              </a:rPr>
              <a:t>follows the semantics of standard </a:t>
            </a:r>
            <a:r>
              <a:rPr lang="en-US" sz="1800" b="1" i="1">
                <a:latin typeface="Times-BoldItalic"/>
              </a:rPr>
              <a:t>assignment statement</a:t>
            </a:r>
            <a:r>
              <a:rPr lang="en-US" sz="1800">
                <a:latin typeface="Times-Roman"/>
              </a:rPr>
              <a:t>.</a:t>
            </a:r>
            <a:endParaRPr lang="en-US" sz="1800"/>
          </a:p>
        </p:txBody>
      </p:sp>
      <p:sp>
        <p:nvSpPr>
          <p:cNvPr id="5" name="Rectangle 4"/>
          <p:cNvSpPr/>
          <p:nvPr/>
        </p:nvSpPr>
        <p:spPr>
          <a:xfrm>
            <a:off x="517396" y="1628800"/>
            <a:ext cx="4392488" cy="17543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err="1">
                <a:solidFill>
                  <a:srgbClr val="0000FF"/>
                </a:solidFill>
              </a:rPr>
              <a:t>def</a:t>
            </a:r>
            <a:r>
              <a:rPr lang="en-US" sz="1800"/>
              <a:t> count(data, target):</a:t>
            </a:r>
          </a:p>
          <a:p>
            <a:r>
              <a:rPr lang="en-US" sz="1800"/>
              <a:t>    n = 0</a:t>
            </a:r>
          </a:p>
          <a:p>
            <a:r>
              <a:rPr lang="en-US" sz="1800"/>
              <a:t>    for item in data:</a:t>
            </a:r>
          </a:p>
          <a:p>
            <a:r>
              <a:rPr lang="en-US" sz="1800"/>
              <a:t>        if item == target:     </a:t>
            </a:r>
            <a:r>
              <a:rPr lang="en-US" sz="1800">
                <a:solidFill>
                  <a:srgbClr val="00B050"/>
                </a:solidFill>
              </a:rPr>
              <a:t># a match</a:t>
            </a:r>
          </a:p>
          <a:p>
            <a:r>
              <a:rPr lang="en-US" sz="1800"/>
              <a:t>            n += 1</a:t>
            </a:r>
          </a:p>
          <a:p>
            <a:r>
              <a:rPr lang="en-US" sz="1800"/>
              <a:t>    return n</a:t>
            </a:r>
          </a:p>
        </p:txBody>
      </p:sp>
      <p:sp>
        <p:nvSpPr>
          <p:cNvPr id="8" name="Rectangle 7"/>
          <p:cNvSpPr/>
          <p:nvPr/>
        </p:nvSpPr>
        <p:spPr>
          <a:xfrm>
            <a:off x="5148064" y="1916836"/>
            <a:ext cx="26356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err="1"/>
              <a:t>ch</a:t>
            </a:r>
            <a:r>
              <a:rPr lang="en-US" sz="1800"/>
              <a:t>  = ‘A’</a:t>
            </a:r>
          </a:p>
          <a:p>
            <a:r>
              <a:rPr lang="en-US" sz="1800"/>
              <a:t>prizes = count(grades, </a:t>
            </a:r>
            <a:r>
              <a:rPr lang="en-US" sz="1800" err="1"/>
              <a:t>ch</a:t>
            </a:r>
            <a:r>
              <a:rPr lang="en-US" sz="1800"/>
              <a:t> )</a:t>
            </a:r>
          </a:p>
        </p:txBody>
      </p:sp>
      <p:sp>
        <p:nvSpPr>
          <p:cNvPr id="9" name="Rectangle 8"/>
          <p:cNvSpPr/>
          <p:nvPr/>
        </p:nvSpPr>
        <p:spPr>
          <a:xfrm>
            <a:off x="5508106" y="2996956"/>
            <a:ext cx="2937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/>
              <a:t>data = grades</a:t>
            </a:r>
          </a:p>
          <a:p>
            <a:r>
              <a:rPr lang="en-US" sz="1800"/>
              <a:t>target = ‘A’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18051" y="5166697"/>
            <a:ext cx="1080120" cy="4320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/>
              <a:t>List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18051" y="5531261"/>
            <a:ext cx="1071685" cy="4832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2915816" y="4487560"/>
            <a:ext cx="599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/>
              <a:t>data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30281" y="4449271"/>
            <a:ext cx="806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/>
              <a:t>grades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65222" y="4012709"/>
            <a:ext cx="744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/>
              <a:t>target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740352" y="3903440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err="1"/>
              <a:t>ch</a:t>
            </a:r>
            <a:endParaRPr lang="en-US" sz="1800"/>
          </a:p>
        </p:txBody>
      </p:sp>
      <p:sp>
        <p:nvSpPr>
          <p:cNvPr id="16" name="Rectangle 15"/>
          <p:cNvSpPr/>
          <p:nvPr/>
        </p:nvSpPr>
        <p:spPr>
          <a:xfrm>
            <a:off x="6337003" y="4949224"/>
            <a:ext cx="1080120" cy="4320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err="1"/>
              <a:t>Str</a:t>
            </a:r>
            <a:endParaRPr lang="en-US" sz="1800"/>
          </a:p>
        </p:txBody>
      </p:sp>
      <p:sp>
        <p:nvSpPr>
          <p:cNvPr id="17" name="Rectangle 16"/>
          <p:cNvSpPr/>
          <p:nvPr/>
        </p:nvSpPr>
        <p:spPr>
          <a:xfrm>
            <a:off x="6337003" y="5381272"/>
            <a:ext cx="1080120" cy="5760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/>
              <a:t>A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164288" y="4293100"/>
            <a:ext cx="576064" cy="6178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23" name="Straight Arrow Connector 22"/>
          <p:cNvCxnSpPr>
            <a:stCxn id="13" idx="3"/>
          </p:cNvCxnSpPr>
          <p:nvPr/>
        </p:nvCxnSpPr>
        <p:spPr>
          <a:xfrm>
            <a:off x="1336977" y="4633937"/>
            <a:ext cx="570728" cy="2769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787441" y="4429392"/>
            <a:ext cx="1549562" cy="4815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2598173" y="4820576"/>
            <a:ext cx="533669" cy="1858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28" name="Rectangle 27"/>
          <p:cNvSpPr/>
          <p:nvPr/>
        </p:nvSpPr>
        <p:spPr>
          <a:xfrm>
            <a:off x="323528" y="6093296"/>
            <a:ext cx="720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/>
              <a:t>reassigning a new value to parameter, setting data = [ ], breaks the alias.</a:t>
            </a:r>
          </a:p>
        </p:txBody>
      </p:sp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Times-Roman"/>
              </a:rPr>
              <a:t>Parameter Passing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62919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/>
      <p:bldP spid="14" grpId="0"/>
      <p:bldP spid="15" grpId="0"/>
      <p:bldP spid="16" grpId="0" animBg="1"/>
      <p:bldP spid="17" grpId="0" animBg="1"/>
      <p:bldP spid="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names are like any variable</a:t>
            </a:r>
            <a:endParaRPr lang="th-TH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3568" y="2060848"/>
            <a:ext cx="3960935" cy="2016125"/>
          </a:xfrm>
        </p:spPr>
        <p:txBody>
          <a:bodyPr>
            <a:normAutofit/>
          </a:bodyPr>
          <a:lstStyle/>
          <a:p>
            <a:r>
              <a:rPr lang="en-US" sz="1800"/>
              <a:t>Functions are objects</a:t>
            </a:r>
          </a:p>
          <a:p>
            <a:r>
              <a:rPr lang="en-US" sz="1800"/>
              <a:t>The same reference rules hold for them as for other objects</a:t>
            </a:r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5447656" y="1727470"/>
            <a:ext cx="2642903" cy="37856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&gt;&gt;&gt; x = 10</a:t>
            </a:r>
          </a:p>
          <a:p>
            <a:r>
              <a:rPr lang="en-US" sz="2000"/>
              <a:t>&gt;&gt;&gt; x</a:t>
            </a:r>
          </a:p>
          <a:p>
            <a:r>
              <a:rPr lang="en-US" sz="2000"/>
              <a:t>10</a:t>
            </a:r>
          </a:p>
          <a:p>
            <a:r>
              <a:rPr lang="en-US" sz="2000"/>
              <a:t>&gt;&gt;&gt; def x () : </a:t>
            </a:r>
          </a:p>
          <a:p>
            <a:r>
              <a:rPr lang="en-US" sz="2000"/>
              <a:t>...     print 'hello'</a:t>
            </a:r>
          </a:p>
          <a:p>
            <a:r>
              <a:rPr lang="en-US" sz="2000"/>
              <a:t>&gt;&gt;&gt; x</a:t>
            </a:r>
          </a:p>
          <a:p>
            <a:r>
              <a:rPr lang="en-US" sz="2000"/>
              <a:t>&lt;function x at 0x619f0&gt;</a:t>
            </a:r>
          </a:p>
          <a:p>
            <a:r>
              <a:rPr lang="en-US" sz="2000"/>
              <a:t>&gt;&gt;&gt; x()</a:t>
            </a:r>
          </a:p>
          <a:p>
            <a:r>
              <a:rPr lang="en-US" sz="2000"/>
              <a:t>hello</a:t>
            </a:r>
          </a:p>
          <a:p>
            <a:r>
              <a:rPr lang="en-US" sz="2000"/>
              <a:t>&gt;&gt;&gt; x = 'blah'</a:t>
            </a:r>
          </a:p>
          <a:p>
            <a:r>
              <a:rPr lang="en-US" sz="2000"/>
              <a:t>&gt;&gt;&gt; x</a:t>
            </a:r>
          </a:p>
          <a:p>
            <a:r>
              <a:rPr lang="en-US" sz="2000"/>
              <a:t>'blah'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Functons</a:t>
            </a:r>
            <a:r>
              <a:rPr lang="en-US"/>
              <a:t> as Parameters</a:t>
            </a:r>
            <a:endParaRPr lang="th-TH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143000" y="2057401"/>
            <a:ext cx="1596976" cy="16312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def foo(f, a) :</a:t>
            </a:r>
          </a:p>
          <a:p>
            <a:r>
              <a:rPr lang="en-US" sz="2000"/>
              <a:t>    return f(a)</a:t>
            </a:r>
          </a:p>
          <a:p>
            <a:endParaRPr lang="en-US" sz="2000"/>
          </a:p>
          <a:p>
            <a:r>
              <a:rPr lang="en-US" sz="2000"/>
              <a:t>def bar(x) :</a:t>
            </a:r>
          </a:p>
          <a:p>
            <a:r>
              <a:rPr lang="en-US" sz="2000"/>
              <a:t>    return x * x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886200" y="2057403"/>
            <a:ext cx="3782144" cy="13234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/>
              <a:t>&gt;&gt;&gt; </a:t>
            </a:r>
            <a:r>
              <a:rPr lang="en-US" sz="2000">
                <a:solidFill>
                  <a:srgbClr val="C00000"/>
                </a:solidFill>
              </a:rPr>
              <a:t>from</a:t>
            </a:r>
            <a:r>
              <a:rPr lang="en-US" sz="2000"/>
              <a:t>   </a:t>
            </a:r>
            <a:r>
              <a:rPr lang="en-US" sz="2000" err="1">
                <a:solidFill>
                  <a:srgbClr val="0070C0"/>
                </a:solidFill>
              </a:rPr>
              <a:t>funcasparam</a:t>
            </a:r>
            <a:r>
              <a:rPr lang="en-US" sz="2000"/>
              <a:t> </a:t>
            </a:r>
            <a:r>
              <a:rPr lang="en-US" sz="2000">
                <a:solidFill>
                  <a:srgbClr val="C00000"/>
                </a:solidFill>
              </a:rPr>
              <a:t>import</a:t>
            </a:r>
            <a:r>
              <a:rPr lang="en-US" sz="2000"/>
              <a:t> </a:t>
            </a:r>
            <a:r>
              <a:rPr lang="en-US" sz="2000">
                <a:solidFill>
                  <a:srgbClr val="0070C0"/>
                </a:solidFill>
              </a:rPr>
              <a:t>*</a:t>
            </a:r>
          </a:p>
          <a:p>
            <a:r>
              <a:rPr lang="en-US" sz="2000"/>
              <a:t>&gt;&gt;&gt; </a:t>
            </a:r>
            <a:r>
              <a:rPr lang="en-US" sz="2000" err="1"/>
              <a:t>foo</a:t>
            </a:r>
            <a:r>
              <a:rPr lang="en-US" sz="2000"/>
              <a:t>(bar, 3)</a:t>
            </a:r>
          </a:p>
          <a:p>
            <a:r>
              <a:rPr lang="en-US" sz="2000"/>
              <a:t>9</a:t>
            </a:r>
          </a:p>
          <a:p>
            <a:endParaRPr lang="en-US" sz="200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915816" y="4005064"/>
            <a:ext cx="5894809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</a:pPr>
            <a:r>
              <a:rPr lang="en-US" sz="2000"/>
              <a:t>Note that the function </a:t>
            </a:r>
            <a:r>
              <a:rPr lang="en-US" sz="2000" err="1">
                <a:solidFill>
                  <a:srgbClr val="FF0000"/>
                </a:solidFill>
              </a:rPr>
              <a:t>foo</a:t>
            </a:r>
            <a:r>
              <a:rPr lang="en-US" sz="2000"/>
              <a:t> takes two parameters and applies the first as a function </a:t>
            </a:r>
            <a:r>
              <a:rPr lang="en-US" sz="2000">
                <a:solidFill>
                  <a:srgbClr val="0070C0"/>
                </a:solidFill>
              </a:rPr>
              <a:t>(function can be assigned to a variable and can be passed as a parameter) </a:t>
            </a:r>
            <a:br>
              <a:rPr lang="en-US" sz="2000">
                <a:solidFill>
                  <a:srgbClr val="0070C0"/>
                </a:solidFill>
              </a:rPr>
            </a:br>
            <a:r>
              <a:rPr lang="en-US" sz="2000"/>
              <a:t>with the second as its parameter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971600" y="1700808"/>
            <a:ext cx="21605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0070C0"/>
                </a:solidFill>
              </a:rPr>
              <a:t>funcasparam.py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890147" y="4136876"/>
            <a:ext cx="1554061" cy="288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sz="1800"/>
          </a:p>
        </p:txBody>
      </p:sp>
      <p:sp>
        <p:nvSpPr>
          <p:cNvPr id="10" name="Rectangle 9"/>
          <p:cNvSpPr/>
          <p:nvPr/>
        </p:nvSpPr>
        <p:spPr>
          <a:xfrm>
            <a:off x="4427984" y="2032094"/>
            <a:ext cx="2001026" cy="288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sz="1800"/>
          </a:p>
        </p:txBody>
      </p:sp>
      <p:sp>
        <p:nvSpPr>
          <p:cNvPr id="4" name="Rectangle 3"/>
          <p:cNvSpPr/>
          <p:nvPr/>
        </p:nvSpPr>
        <p:spPr>
          <a:xfrm>
            <a:off x="4064339" y="1857598"/>
            <a:ext cx="2343030" cy="888705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1800">
                <a:solidFill>
                  <a:prstClr val="black"/>
                </a:solidFill>
              </a:rPr>
              <a:t>a = </a:t>
            </a:r>
            <a:r>
              <a:rPr lang="en-US" sz="1800" err="1">
                <a:solidFill>
                  <a:prstClr val="black"/>
                </a:solidFill>
              </a:rPr>
              <a:t>triangleArea</a:t>
            </a:r>
            <a:r>
              <a:rPr lang="en-US" sz="1800">
                <a:solidFill>
                  <a:prstClr val="black"/>
                </a:solidFill>
              </a:rPr>
              <a:t>(20, 5)</a:t>
            </a:r>
          </a:p>
          <a:p>
            <a:pPr lvl="0">
              <a:lnSpc>
                <a:spcPct val="150000"/>
              </a:lnSpc>
            </a:pPr>
            <a:r>
              <a:rPr lang="en-US" sz="1800">
                <a:solidFill>
                  <a:prstClr val="black"/>
                </a:solidFill>
              </a:rPr>
              <a:t>print(a)</a:t>
            </a:r>
            <a:endParaRPr lang="th-TH" sz="180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67946" y="3602340"/>
            <a:ext cx="2520278" cy="1338828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/>
              <a:t>a</a:t>
            </a:r>
            <a:r>
              <a:rPr lang="pl-PL" sz="1800"/>
              <a:t>, </a:t>
            </a:r>
            <a:r>
              <a:rPr lang="en-US" sz="1800"/>
              <a:t>b</a:t>
            </a:r>
            <a:r>
              <a:rPr lang="pl-PL" sz="1800"/>
              <a:t>, </a:t>
            </a:r>
            <a:r>
              <a:rPr lang="en-US" sz="1800"/>
              <a:t>c</a:t>
            </a:r>
            <a:r>
              <a:rPr lang="pl-PL" sz="1800"/>
              <a:t> = 5, 10, 15.2</a:t>
            </a:r>
          </a:p>
          <a:p>
            <a:pPr>
              <a:lnSpc>
                <a:spcPct val="150000"/>
              </a:lnSpc>
            </a:pPr>
            <a:r>
              <a:rPr lang="en-US" sz="1800"/>
              <a:t>a</a:t>
            </a:r>
            <a:r>
              <a:rPr lang="pl-PL" sz="1800"/>
              <a:t>, </a:t>
            </a:r>
            <a:r>
              <a:rPr lang="en-US" sz="1800"/>
              <a:t>b</a:t>
            </a:r>
            <a:r>
              <a:rPr lang="pl-PL" sz="1800"/>
              <a:t>, </a:t>
            </a:r>
            <a:r>
              <a:rPr lang="en-US" sz="1800"/>
              <a:t>c</a:t>
            </a:r>
            <a:r>
              <a:rPr lang="pl-PL" sz="1800"/>
              <a:t> = addOne(</a:t>
            </a:r>
            <a:r>
              <a:rPr lang="en-US" sz="1800"/>
              <a:t>a</a:t>
            </a:r>
            <a:r>
              <a:rPr lang="pl-PL" sz="1800"/>
              <a:t>, </a:t>
            </a:r>
            <a:r>
              <a:rPr lang="en-US" sz="1800"/>
              <a:t>b</a:t>
            </a:r>
            <a:r>
              <a:rPr lang="pl-PL" sz="1800"/>
              <a:t>, </a:t>
            </a:r>
            <a:r>
              <a:rPr lang="en-US" sz="1800"/>
              <a:t>c</a:t>
            </a:r>
            <a:r>
              <a:rPr lang="pl-PL" sz="1800"/>
              <a:t>)</a:t>
            </a:r>
          </a:p>
          <a:p>
            <a:pPr>
              <a:lnSpc>
                <a:spcPct val="150000"/>
              </a:lnSpc>
            </a:pPr>
            <a:r>
              <a:rPr lang="en-US" sz="1800"/>
              <a:t>print(a, b, c)</a:t>
            </a:r>
            <a:endParaRPr lang="th-TH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return</a:t>
            </a:r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683568" y="1857598"/>
            <a:ext cx="3240361" cy="923330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>
                <a:solidFill>
                  <a:srgbClr val="0000FF"/>
                </a:solidFill>
              </a:rPr>
              <a:t>def</a:t>
            </a:r>
            <a:r>
              <a:rPr lang="en-US" sz="1800"/>
              <a:t> </a:t>
            </a:r>
            <a:r>
              <a:rPr lang="en-US" sz="1800" err="1"/>
              <a:t>triangleArea</a:t>
            </a:r>
            <a:r>
              <a:rPr lang="en-US" sz="1800"/>
              <a:t>(height, base):</a:t>
            </a:r>
          </a:p>
          <a:p>
            <a:pPr>
              <a:lnSpc>
                <a:spcPct val="150000"/>
              </a:lnSpc>
            </a:pPr>
            <a:r>
              <a:rPr lang="en-US" sz="1800"/>
              <a:t>    </a:t>
            </a:r>
            <a:r>
              <a:rPr lang="en-US" sz="1800">
                <a:solidFill>
                  <a:srgbClr val="0000FF"/>
                </a:solidFill>
              </a:rPr>
              <a:t>return</a:t>
            </a:r>
            <a:r>
              <a:rPr lang="en-US" sz="1800"/>
              <a:t> 1/2 * height * base</a:t>
            </a:r>
          </a:p>
        </p:txBody>
      </p:sp>
      <p:sp>
        <p:nvSpPr>
          <p:cNvPr id="5" name="Rectangle 4"/>
          <p:cNvSpPr/>
          <p:nvPr/>
        </p:nvSpPr>
        <p:spPr>
          <a:xfrm>
            <a:off x="6898415" y="2361653"/>
            <a:ext cx="736099" cy="369332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lvl="0"/>
            <a:r>
              <a:rPr lang="en-US" sz="180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50.0</a:t>
            </a:r>
            <a:endParaRPr lang="th-TH" sz="1800">
              <a:solidFill>
                <a:srgbClr val="00B0F0"/>
              </a:solidFill>
              <a:latin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31946" y="1353542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B0F0"/>
                </a:solidFill>
              </a:rPr>
              <a:t>output</a:t>
            </a:r>
            <a:endParaRPr lang="th-TH" sz="1800"/>
          </a:p>
        </p:txBody>
      </p:sp>
      <p:sp>
        <p:nvSpPr>
          <p:cNvPr id="8" name="Rectangle 7"/>
          <p:cNvSpPr/>
          <p:nvPr/>
        </p:nvSpPr>
        <p:spPr>
          <a:xfrm>
            <a:off x="611560" y="3746356"/>
            <a:ext cx="3312369" cy="923330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>
                <a:solidFill>
                  <a:srgbClr val="0000FF"/>
                </a:solidFill>
              </a:rPr>
              <a:t>def</a:t>
            </a:r>
            <a:r>
              <a:rPr lang="en-US" sz="1800"/>
              <a:t> </a:t>
            </a:r>
            <a:r>
              <a:rPr lang="en-US" sz="1800" err="1"/>
              <a:t>addOne</a:t>
            </a:r>
            <a:r>
              <a:rPr lang="en-US" sz="1800"/>
              <a:t>(x, y, z):</a:t>
            </a:r>
          </a:p>
          <a:p>
            <a:pPr>
              <a:lnSpc>
                <a:spcPct val="150000"/>
              </a:lnSpc>
            </a:pPr>
            <a:r>
              <a:rPr lang="en-US" sz="1800"/>
              <a:t>    </a:t>
            </a:r>
            <a:r>
              <a:rPr lang="en-US" sz="1800">
                <a:solidFill>
                  <a:srgbClr val="0000FF"/>
                </a:solidFill>
              </a:rPr>
              <a:t>return</a:t>
            </a:r>
            <a:r>
              <a:rPr lang="en-US" sz="1800"/>
              <a:t> x+1, y+1, z+1</a:t>
            </a:r>
            <a:endParaRPr lang="th-TH" sz="1800"/>
          </a:p>
        </p:txBody>
      </p:sp>
      <p:sp>
        <p:nvSpPr>
          <p:cNvPr id="9" name="Rectangle 8"/>
          <p:cNvSpPr/>
          <p:nvPr/>
        </p:nvSpPr>
        <p:spPr>
          <a:xfrm>
            <a:off x="6898410" y="4466435"/>
            <a:ext cx="1425390" cy="369332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lvl="0"/>
            <a:r>
              <a:rPr lang="en-US" sz="180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6 11 16.2</a:t>
            </a:r>
            <a:endParaRPr lang="th-TH" sz="1800">
              <a:solidFill>
                <a:srgbClr val="00B0F0"/>
              </a:solidFill>
              <a:latin typeface="Courier New" pitchFamily="49" charset="0"/>
            </a:endParaRPr>
          </a:p>
        </p:txBody>
      </p:sp>
      <p:grpSp>
        <p:nvGrpSpPr>
          <p:cNvPr id="13" name="Group 20"/>
          <p:cNvGrpSpPr/>
          <p:nvPr/>
        </p:nvGrpSpPr>
        <p:grpSpPr>
          <a:xfrm>
            <a:off x="2777339" y="4437112"/>
            <a:ext cx="1716632" cy="1224136"/>
            <a:chOff x="3008784" y="4437112"/>
            <a:chExt cx="1584176" cy="1224136"/>
          </a:xfrm>
        </p:grpSpPr>
        <p:sp>
          <p:nvSpPr>
            <p:cNvPr id="12" name="AutoShape 2"/>
            <p:cNvSpPr>
              <a:spLocks noChangeArrowheads="1"/>
            </p:cNvSpPr>
            <p:nvPr/>
          </p:nvSpPr>
          <p:spPr bwMode="auto">
            <a:xfrm>
              <a:off x="3008784" y="5085184"/>
              <a:ext cx="1584176" cy="576064"/>
            </a:xfrm>
            <a:prstGeom prst="cloud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anose="020B0500040200020003" pitchFamily="34" charset="-34"/>
                  <a:ea typeface="Angsana New" panose="02020603050405020304" pitchFamily="18" charset="-34"/>
                  <a:cs typeface="TH SarabunPSK" panose="020B0500040200020003" pitchFamily="34" charset="-34"/>
                </a:rPr>
                <a:t>return </a:t>
              </a:r>
              <a:r>
                <a:rPr lang="th-TH" sz="1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anose="020B0500040200020003" pitchFamily="34" charset="-34"/>
                  <a:ea typeface="Angsana New" panose="02020603050405020304" pitchFamily="18" charset="-34"/>
                  <a:cs typeface="TH SarabunPSK" panose="020B0500040200020003" pitchFamily="34" charset="-34"/>
                </a:rPr>
                <a:t>หลายค่า</a:t>
              </a:r>
              <a:endParaRPr kumimoji="0" lang="th-TH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4016896" y="4437112"/>
              <a:ext cx="515169" cy="7200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 flipV="1">
              <a:off x="3008784" y="4581128"/>
              <a:ext cx="648072" cy="57606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4" grpId="0" animBg="1"/>
      <p:bldP spid="7" grpId="0" animBg="1"/>
      <p:bldP spid="3" grpId="0" animBg="1"/>
      <p:bldP spid="5" grpId="0" animBg="1"/>
      <p:bldP spid="6" grpId="0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Built-in Types</a:t>
            </a:r>
          </a:p>
        </p:txBody>
      </p:sp>
      <p:sp>
        <p:nvSpPr>
          <p:cNvPr id="3" name="Rectangle 2"/>
          <p:cNvSpPr/>
          <p:nvPr/>
        </p:nvSpPr>
        <p:spPr>
          <a:xfrm>
            <a:off x="3375561" y="918991"/>
            <a:ext cx="3284671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prstClr val="black"/>
                </a:solidFill>
                <a:latin typeface="Comic Sans MS" pitchFamily="66" charset="0"/>
                <a:ea typeface="+mj-ea"/>
                <a:cs typeface="+mj-cs"/>
              </a:rPr>
              <a:t>Commonly-used built-in class (type) :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400">
                <a:solidFill>
                  <a:srgbClr val="0000FF"/>
                </a:solidFill>
                <a:latin typeface="Comic Sans MS" pitchFamily="66" charset="0"/>
                <a:ea typeface="+mj-ea"/>
                <a:cs typeface="+mj-cs"/>
              </a:rPr>
              <a:t>numbers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400">
                <a:solidFill>
                  <a:prstClr val="black"/>
                </a:solidFill>
                <a:latin typeface="Comic Sans MS" pitchFamily="66" charset="0"/>
                <a:ea typeface="+mj-ea"/>
                <a:cs typeface="+mj-cs"/>
              </a:rPr>
              <a:t>integral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sz="1400" err="1">
                <a:solidFill>
                  <a:prstClr val="black"/>
                </a:solidFill>
                <a:latin typeface="Comic Sans MS" pitchFamily="66" charset="0"/>
                <a:ea typeface="+mj-ea"/>
                <a:cs typeface="+mj-cs"/>
              </a:rPr>
              <a:t>int</a:t>
            </a:r>
            <a:endParaRPr lang="en-US" sz="1400">
              <a:solidFill>
                <a:prstClr val="black"/>
              </a:solidFill>
              <a:latin typeface="Comic Sans MS" pitchFamily="66" charset="0"/>
              <a:ea typeface="+mj-ea"/>
              <a:cs typeface="+mj-cs"/>
            </a:endParaRPr>
          </a:p>
          <a:p>
            <a:pPr marL="1085850" lvl="2" indent="-171450">
              <a:buFont typeface="Arial" pitchFamily="34" charset="0"/>
              <a:buChar char="•"/>
            </a:pPr>
            <a:r>
              <a:rPr lang="en-US" sz="1400" err="1">
                <a:solidFill>
                  <a:prstClr val="black"/>
                </a:solidFill>
                <a:latin typeface="Comic Sans MS" pitchFamily="66" charset="0"/>
                <a:ea typeface="+mj-ea"/>
                <a:cs typeface="+mj-cs"/>
              </a:rPr>
              <a:t>bool</a:t>
            </a:r>
            <a:endParaRPr lang="en-US" sz="1400">
              <a:solidFill>
                <a:prstClr val="black"/>
              </a:solidFill>
              <a:latin typeface="Comic Sans MS" pitchFamily="66" charset="0"/>
              <a:ea typeface="+mj-ea"/>
              <a:cs typeface="+mj-cs"/>
            </a:endParaRP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400">
                <a:solidFill>
                  <a:prstClr val="black"/>
                </a:solidFill>
                <a:latin typeface="Comic Sans MS" pitchFamily="66" charset="0"/>
                <a:ea typeface="+mj-ea"/>
                <a:cs typeface="+mj-cs"/>
              </a:rPr>
              <a:t>float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400">
                <a:latin typeface="Comic Sans MS" pitchFamily="66" charset="0"/>
                <a:ea typeface="+mj-ea"/>
                <a:cs typeface="+mj-cs"/>
              </a:rPr>
              <a:t>complex</a:t>
            </a:r>
            <a:endParaRPr lang="en-US" sz="1400">
              <a:solidFill>
                <a:schemeClr val="bg1">
                  <a:lumMod val="75000"/>
                </a:schemeClr>
              </a:solidFill>
              <a:latin typeface="Comic Sans MS" pitchFamily="66" charset="0"/>
              <a:ea typeface="+mj-ea"/>
              <a:cs typeface="+mj-cs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400">
                <a:solidFill>
                  <a:srgbClr val="0000FF"/>
                </a:solidFill>
                <a:latin typeface="Comic Sans MS" pitchFamily="66" charset="0"/>
                <a:ea typeface="+mj-ea"/>
                <a:cs typeface="+mj-cs"/>
              </a:rPr>
              <a:t>sequences</a:t>
            </a:r>
            <a:r>
              <a:rPr lang="en-US" sz="1400">
                <a:solidFill>
                  <a:prstClr val="black"/>
                </a:solidFill>
                <a:latin typeface="Comic Sans MS" pitchFamily="66" charset="0"/>
                <a:ea typeface="+mj-ea"/>
                <a:cs typeface="+mj-cs"/>
              </a:rPr>
              <a:t> (</a:t>
            </a:r>
            <a:r>
              <a:rPr lang="th-TH" sz="1600">
                <a:solidFill>
                  <a:srgbClr val="0000FF"/>
                </a:solidFill>
                <a:latin typeface="TH SarabunPSK" panose="020B0500040200020003" pitchFamily="34" charset="-34"/>
                <a:ea typeface="+mj-ea"/>
                <a:cs typeface="TH SarabunPSK" panose="020B0500040200020003" pitchFamily="34" charset="-34"/>
              </a:rPr>
              <a:t>เก็บของเรียงลำดับ</a:t>
            </a:r>
            <a:r>
              <a:rPr lang="en-US" sz="1400">
                <a:solidFill>
                  <a:prstClr val="black"/>
                </a:solidFill>
                <a:latin typeface="Comic Sans MS" pitchFamily="66" charset="0"/>
                <a:ea typeface="+mj-ea"/>
                <a:cs typeface="+mj-cs"/>
              </a:rPr>
              <a:t>)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400">
                <a:solidFill>
                  <a:srgbClr val="0070C0"/>
                </a:solidFill>
                <a:latin typeface="Comic Sans MS" pitchFamily="66" charset="0"/>
                <a:ea typeface="+mj-ea"/>
                <a:cs typeface="+mj-cs"/>
              </a:rPr>
              <a:t>immutable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sz="1400" err="1">
                <a:solidFill>
                  <a:prstClr val="black"/>
                </a:solidFill>
                <a:latin typeface="Comic Sans MS" pitchFamily="66" charset="0"/>
                <a:ea typeface="+mj-ea"/>
                <a:cs typeface="+mj-cs"/>
              </a:rPr>
              <a:t>str</a:t>
            </a:r>
            <a:r>
              <a:rPr lang="en-US" sz="1400">
                <a:solidFill>
                  <a:prstClr val="black"/>
                </a:solidFill>
                <a:latin typeface="Comic Sans MS" pitchFamily="66" charset="0"/>
                <a:ea typeface="+mj-ea"/>
                <a:cs typeface="+mj-cs"/>
              </a:rPr>
              <a:t> (string)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sz="1400" err="1">
                <a:solidFill>
                  <a:prstClr val="black"/>
                </a:solidFill>
                <a:latin typeface="Comic Sans MS" pitchFamily="66" charset="0"/>
                <a:ea typeface="+mj-ea"/>
                <a:cs typeface="+mj-cs"/>
              </a:rPr>
              <a:t>tuple</a:t>
            </a:r>
            <a:endParaRPr lang="en-US" sz="1400">
              <a:solidFill>
                <a:prstClr val="black"/>
              </a:solidFill>
              <a:latin typeface="Comic Sans MS" pitchFamily="66" charset="0"/>
              <a:ea typeface="+mj-ea"/>
              <a:cs typeface="+mj-cs"/>
            </a:endParaRPr>
          </a:p>
          <a:p>
            <a:pPr marL="1085850" lvl="2" indent="-171450">
              <a:buFont typeface="Arial" pitchFamily="34" charset="0"/>
              <a:buChar char="•"/>
            </a:pPr>
            <a:r>
              <a:rPr lang="en-US" sz="1400">
                <a:solidFill>
                  <a:prstClr val="black"/>
                </a:solidFill>
                <a:latin typeface="Comic Sans MS" pitchFamily="66" charset="0"/>
                <a:ea typeface="+mj-ea"/>
                <a:cs typeface="+mj-cs"/>
              </a:rPr>
              <a:t>byte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400">
                <a:solidFill>
                  <a:srgbClr val="0070C0"/>
                </a:solidFill>
                <a:latin typeface="Comic Sans MS" pitchFamily="66" charset="0"/>
                <a:ea typeface="+mj-ea"/>
                <a:cs typeface="+mj-cs"/>
              </a:rPr>
              <a:t>mutable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sz="1400">
                <a:latin typeface="Comic Sans MS" pitchFamily="66" charset="0"/>
                <a:ea typeface="+mj-ea"/>
                <a:cs typeface="+mj-cs"/>
              </a:rPr>
              <a:t>list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sz="1400">
                <a:latin typeface="Comic Sans MS" pitchFamily="66" charset="0"/>
                <a:ea typeface="+mj-ea"/>
                <a:cs typeface="+mj-cs"/>
              </a:rPr>
              <a:t>range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sz="1400" err="1">
                <a:solidFill>
                  <a:prstClr val="black"/>
                </a:solidFill>
                <a:latin typeface="Comic Sans MS" pitchFamily="66" charset="0"/>
                <a:ea typeface="+mj-ea"/>
                <a:cs typeface="+mj-cs"/>
              </a:rPr>
              <a:t>bytearray</a:t>
            </a:r>
            <a:endParaRPr lang="en-US" sz="1400">
              <a:solidFill>
                <a:prstClr val="black"/>
              </a:solidFill>
              <a:latin typeface="Comic Sans MS" pitchFamily="66" charset="0"/>
              <a:ea typeface="+mj-ea"/>
              <a:cs typeface="+mj-cs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400">
                <a:solidFill>
                  <a:srgbClr val="0000FF"/>
                </a:solidFill>
                <a:latin typeface="Comic Sans MS" pitchFamily="66" charset="0"/>
                <a:ea typeface="+mj-ea"/>
                <a:cs typeface="+mj-cs"/>
              </a:rPr>
              <a:t>mappings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400" err="1">
                <a:latin typeface="Comic Sans MS" pitchFamily="66" charset="0"/>
                <a:ea typeface="+mj-ea"/>
                <a:cs typeface="+mj-cs"/>
              </a:rPr>
              <a:t>dict</a:t>
            </a:r>
            <a:r>
              <a:rPr lang="en-US" sz="1400">
                <a:latin typeface="Comic Sans MS" pitchFamily="66" charset="0"/>
                <a:ea typeface="+mj-ea"/>
                <a:cs typeface="+mj-cs"/>
              </a:rPr>
              <a:t> </a:t>
            </a:r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(mutable)</a:t>
            </a:r>
            <a:endParaRPr lang="en-US" sz="1400">
              <a:latin typeface="Comic Sans MS" pitchFamily="66" charset="0"/>
              <a:ea typeface="+mj-ea"/>
              <a:cs typeface="+mj-cs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400">
                <a:solidFill>
                  <a:srgbClr val="0000FF"/>
                </a:solidFill>
                <a:latin typeface="Comic Sans MS" pitchFamily="66" charset="0"/>
                <a:ea typeface="+mj-ea"/>
                <a:cs typeface="+mj-cs"/>
              </a:rPr>
              <a:t>set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400">
                <a:latin typeface="Comic Sans MS" pitchFamily="66" charset="0"/>
                <a:ea typeface="+mj-ea"/>
                <a:cs typeface="+mj-cs"/>
              </a:rPr>
              <a:t>set </a:t>
            </a:r>
            <a:r>
              <a:rPr lang="en-US" sz="1050">
                <a:solidFill>
                  <a:schemeClr val="bg1">
                    <a:lumMod val="50000"/>
                  </a:schemeClr>
                </a:solidFill>
                <a:latin typeface="Comic Sans MS" pitchFamily="66" charset="0"/>
                <a:ea typeface="+mj-ea"/>
                <a:cs typeface="+mj-cs"/>
              </a:rPr>
              <a:t>(mutable)</a:t>
            </a:r>
            <a:endParaRPr lang="en-US" sz="1400">
              <a:solidFill>
                <a:schemeClr val="bg1">
                  <a:lumMod val="50000"/>
                </a:schemeClr>
              </a:solidFill>
              <a:latin typeface="Comic Sans MS" pitchFamily="66" charset="0"/>
              <a:ea typeface="+mj-ea"/>
              <a:cs typeface="+mj-cs"/>
            </a:endParaRP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400" err="1">
                <a:latin typeface="Comic Sans MS" pitchFamily="66" charset="0"/>
                <a:ea typeface="+mj-ea"/>
                <a:cs typeface="+mj-cs"/>
              </a:rPr>
              <a:t>frozenset</a:t>
            </a:r>
            <a:r>
              <a:rPr lang="en-US" sz="1400">
                <a:latin typeface="Comic Sans MS" pitchFamily="66" charset="0"/>
                <a:ea typeface="+mj-ea"/>
                <a:cs typeface="+mj-cs"/>
              </a:rPr>
              <a:t> </a:t>
            </a:r>
            <a:r>
              <a:rPr lang="en-US" sz="1050">
                <a:solidFill>
                  <a:schemeClr val="bg1">
                    <a:lumMod val="50000"/>
                  </a:schemeClr>
                </a:solidFill>
                <a:latin typeface="Comic Sans MS" pitchFamily="66" charset="0"/>
                <a:ea typeface="+mj-ea"/>
                <a:cs typeface="+mj-cs"/>
              </a:rPr>
              <a:t>(immutable)</a:t>
            </a:r>
            <a:endParaRPr lang="en-US" sz="1400">
              <a:latin typeface="Comic Sans MS" pitchFamily="66" charset="0"/>
              <a:ea typeface="+mj-ea"/>
              <a:cs typeface="+mj-cs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400">
                <a:solidFill>
                  <a:srgbClr val="0000FF"/>
                </a:solidFill>
                <a:latin typeface="Comic Sans MS" pitchFamily="66" charset="0"/>
                <a:ea typeface="+mj-ea"/>
                <a:cs typeface="+mj-cs"/>
              </a:rPr>
              <a:t>callable types </a:t>
            </a:r>
            <a:r>
              <a:rPr lang="en-US" sz="1050">
                <a:solidFill>
                  <a:schemeClr val="bg1">
                    <a:lumMod val="50000"/>
                  </a:schemeClr>
                </a:solidFill>
                <a:latin typeface="Comic Sans MS" pitchFamily="66" charset="0"/>
                <a:ea typeface="+mj-ea"/>
                <a:cs typeface="+mj-cs"/>
              </a:rPr>
              <a:t>(~ f</a:t>
            </a:r>
            <a:r>
              <a:rPr lang="en-US" sz="1050" baseline="30000">
                <a:solidFill>
                  <a:schemeClr val="bg1">
                    <a:lumMod val="50000"/>
                  </a:schemeClr>
                </a:solidFill>
                <a:latin typeface="Comic Sans MS" pitchFamily="66" charset="0"/>
                <a:ea typeface="+mj-ea"/>
                <a:cs typeface="+mj-cs"/>
              </a:rPr>
              <a:t>n</a:t>
            </a:r>
            <a:r>
              <a:rPr lang="en-US" sz="1050">
                <a:solidFill>
                  <a:schemeClr val="bg1">
                    <a:lumMod val="50000"/>
                  </a:schemeClr>
                </a:solidFill>
                <a:latin typeface="Comic Sans MS" pitchFamily="66" charset="0"/>
                <a:ea typeface="+mj-ea"/>
                <a:cs typeface="+mj-cs"/>
              </a:rPr>
              <a:t> call)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400">
                <a:latin typeface="Comic Sans MS" pitchFamily="66" charset="0"/>
                <a:ea typeface="+mj-ea"/>
                <a:cs typeface="+mj-cs"/>
              </a:rPr>
              <a:t>class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400">
                <a:latin typeface="Comic Sans MS" pitchFamily="66" charset="0"/>
                <a:ea typeface="+mj-ea"/>
                <a:cs typeface="+mj-cs"/>
              </a:rPr>
              <a:t>function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400">
                <a:latin typeface="Comic Sans MS" pitchFamily="66" charset="0"/>
                <a:ea typeface="+mj-ea"/>
                <a:cs typeface="+mj-cs"/>
              </a:rPr>
              <a:t>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66663" y="1556792"/>
            <a:ext cx="1744809" cy="4616648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&gt;&gt;&gt; type(</a:t>
            </a:r>
            <a:r>
              <a:rPr lang="en-US" sz="1400">
                <a:solidFill>
                  <a:srgbClr val="0000FF"/>
                </a:solidFill>
              </a:rPr>
              <a:t>5</a:t>
            </a:r>
            <a:r>
              <a:rPr lang="en-US" sz="1400"/>
              <a:t>)</a:t>
            </a:r>
          </a:p>
          <a:p>
            <a:pPr>
              <a:lnSpc>
                <a:spcPct val="150000"/>
              </a:lnSpc>
            </a:pPr>
            <a:r>
              <a:rPr lang="en-US" sz="1400">
                <a:solidFill>
                  <a:srgbClr val="0070C0"/>
                </a:solidFill>
              </a:rPr>
              <a:t>&lt;class '</a:t>
            </a:r>
            <a:r>
              <a:rPr lang="en-US" sz="1400" err="1">
                <a:solidFill>
                  <a:srgbClr val="0000FF"/>
                </a:solidFill>
              </a:rPr>
              <a:t>int</a:t>
            </a:r>
            <a:r>
              <a:rPr lang="en-US" sz="1400">
                <a:solidFill>
                  <a:srgbClr val="00B0F0"/>
                </a:solidFill>
              </a:rPr>
              <a:t>'&gt;</a:t>
            </a:r>
          </a:p>
          <a:p>
            <a:pPr>
              <a:lnSpc>
                <a:spcPct val="150000"/>
              </a:lnSpc>
            </a:pPr>
            <a:endParaRPr lang="en-US" sz="140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400"/>
              <a:t>&gt;&gt;&gt; type(</a:t>
            </a:r>
            <a:r>
              <a:rPr lang="en-US" sz="1400">
                <a:solidFill>
                  <a:srgbClr val="0000FF"/>
                </a:solidFill>
              </a:rPr>
              <a:t>3.5</a:t>
            </a:r>
            <a:r>
              <a:rPr lang="en-US" sz="1400"/>
              <a:t>)</a:t>
            </a:r>
          </a:p>
          <a:p>
            <a:pPr>
              <a:lnSpc>
                <a:spcPct val="150000"/>
              </a:lnSpc>
            </a:pPr>
            <a:r>
              <a:rPr lang="en-US" sz="1400">
                <a:solidFill>
                  <a:srgbClr val="00B0F0"/>
                </a:solidFill>
              </a:rPr>
              <a:t>&lt;class '</a:t>
            </a:r>
            <a:r>
              <a:rPr lang="en-US" sz="1400">
                <a:solidFill>
                  <a:srgbClr val="0000FF"/>
                </a:solidFill>
              </a:rPr>
              <a:t>float</a:t>
            </a:r>
            <a:r>
              <a:rPr lang="en-US" sz="1400">
                <a:solidFill>
                  <a:srgbClr val="00B0F0"/>
                </a:solidFill>
              </a:rPr>
              <a:t>'&gt;</a:t>
            </a:r>
          </a:p>
          <a:p>
            <a:pPr>
              <a:lnSpc>
                <a:spcPct val="150000"/>
              </a:lnSpc>
            </a:pPr>
            <a:endParaRPr lang="en-US" sz="140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400"/>
              <a:t>&gt;&gt;&gt; type(</a:t>
            </a:r>
            <a:r>
              <a:rPr lang="en-US" sz="1400">
                <a:solidFill>
                  <a:srgbClr val="C00000"/>
                </a:solidFill>
              </a:rPr>
              <a:t>"Hi"</a:t>
            </a:r>
            <a:r>
              <a:rPr lang="en-US" sz="1400"/>
              <a:t>)</a:t>
            </a:r>
          </a:p>
          <a:p>
            <a:pPr>
              <a:lnSpc>
                <a:spcPct val="150000"/>
              </a:lnSpc>
            </a:pPr>
            <a:r>
              <a:rPr lang="en-US" sz="1400">
                <a:solidFill>
                  <a:srgbClr val="00B0F0"/>
                </a:solidFill>
              </a:rPr>
              <a:t>&lt;class '</a:t>
            </a:r>
            <a:r>
              <a:rPr lang="en-US" sz="1400" err="1">
                <a:solidFill>
                  <a:srgbClr val="0000FF"/>
                </a:solidFill>
              </a:rPr>
              <a:t>str</a:t>
            </a:r>
            <a:r>
              <a:rPr lang="en-US" sz="1400">
                <a:solidFill>
                  <a:srgbClr val="00B0F0"/>
                </a:solidFill>
              </a:rPr>
              <a:t>'&gt;</a:t>
            </a:r>
          </a:p>
          <a:p>
            <a:pPr>
              <a:lnSpc>
                <a:spcPct val="150000"/>
              </a:lnSpc>
            </a:pPr>
            <a:endParaRPr lang="en-US" sz="140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400"/>
              <a:t>&gt;&gt;&gt; type(</a:t>
            </a:r>
            <a:r>
              <a:rPr lang="en-US" sz="1400">
                <a:solidFill>
                  <a:srgbClr val="C00000"/>
                </a:solidFill>
              </a:rPr>
              <a:t>'Python'</a:t>
            </a:r>
            <a:r>
              <a:rPr lang="en-US" sz="1400"/>
              <a:t>)</a:t>
            </a:r>
          </a:p>
          <a:p>
            <a:pPr>
              <a:lnSpc>
                <a:spcPct val="150000"/>
              </a:lnSpc>
            </a:pPr>
            <a:r>
              <a:rPr lang="en-US" sz="1400">
                <a:solidFill>
                  <a:srgbClr val="00B0F0"/>
                </a:solidFill>
              </a:rPr>
              <a:t>&lt;class '</a:t>
            </a:r>
            <a:r>
              <a:rPr lang="en-US" sz="1400" err="1">
                <a:solidFill>
                  <a:srgbClr val="0000FF"/>
                </a:solidFill>
              </a:rPr>
              <a:t>str</a:t>
            </a:r>
            <a:r>
              <a:rPr lang="en-US" sz="1400">
                <a:solidFill>
                  <a:srgbClr val="00B0F0"/>
                </a:solidFill>
              </a:rPr>
              <a:t>'&gt;</a:t>
            </a:r>
          </a:p>
          <a:p>
            <a:pPr>
              <a:lnSpc>
                <a:spcPct val="150000"/>
              </a:lnSpc>
            </a:pPr>
            <a:endParaRPr lang="en-US" sz="140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400"/>
              <a:t>&gt;&gt;&gt; type(</a:t>
            </a:r>
            <a:r>
              <a:rPr lang="en-US" sz="1400">
                <a:solidFill>
                  <a:srgbClr val="0000FF"/>
                </a:solidFill>
              </a:rPr>
              <a:t>[1,2,3]</a:t>
            </a:r>
            <a:r>
              <a:rPr lang="en-US" sz="1400"/>
              <a:t>)</a:t>
            </a:r>
          </a:p>
          <a:p>
            <a:pPr>
              <a:lnSpc>
                <a:spcPct val="150000"/>
              </a:lnSpc>
            </a:pPr>
            <a:r>
              <a:rPr lang="en-US" sz="1400">
                <a:solidFill>
                  <a:srgbClr val="00B0F0"/>
                </a:solidFill>
              </a:rPr>
              <a:t>&lt;class '</a:t>
            </a:r>
            <a:r>
              <a:rPr lang="en-US" sz="1400">
                <a:solidFill>
                  <a:srgbClr val="0000FF"/>
                </a:solidFill>
              </a:rPr>
              <a:t>list</a:t>
            </a:r>
            <a:r>
              <a:rPr lang="en-US" sz="1400">
                <a:solidFill>
                  <a:srgbClr val="00B0F0"/>
                </a:solidFill>
              </a:rPr>
              <a:t>'&gt;</a:t>
            </a:r>
            <a:endParaRPr lang="th-TH" sz="1400">
              <a:solidFill>
                <a:srgbClr val="00B0F0"/>
              </a:solidFill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 rot="10800000" flipH="1" flipV="1">
            <a:off x="6566068" y="836712"/>
            <a:ext cx="1275372" cy="648072"/>
          </a:xfrm>
          <a:prstGeom prst="cloudCallout">
            <a:avLst>
              <a:gd name="adj1" fmla="val -20489"/>
              <a:gd name="adj2" fmla="val 81000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chemeClr val="tx1"/>
                </a:solidFill>
                <a:latin typeface="Comic Sans MS" pitchFamily="66" charset="0"/>
                <a:ea typeface="Arial" pitchFamily="34" charset="0"/>
                <a:cs typeface="TH SarabunPSK" pitchFamily="34" charset="-34"/>
              </a:rPr>
              <a:t>type 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chemeClr val="tx1"/>
              </a:solidFill>
              <a:latin typeface="Comic Sans MS" pitchFamily="66" charset="0"/>
              <a:cs typeface="Arial" pitchFamily="34" charset="0"/>
            </a:endParaRP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 rot="10800000" flipH="1" flipV="1">
            <a:off x="251520" y="908720"/>
            <a:ext cx="2725226" cy="936104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Python :</a:t>
            </a:r>
            <a:r>
              <a:rPr lang="th-TH" sz="1600" b="1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1600" b="1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Object</a:t>
            </a:r>
            <a:r>
              <a:rPr lang="en-US" sz="1600" b="1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Oriented Programming (</a:t>
            </a:r>
            <a:r>
              <a:rPr lang="en-US" sz="1600" b="1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OOP</a:t>
            </a:r>
            <a:r>
              <a:rPr lang="en-US" sz="1600" b="1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en-US" sz="1600" b="1">
              <a:solidFill>
                <a:schemeClr val="tx1"/>
              </a:solidFill>
              <a:latin typeface="TH SarabunPSK" panose="020B0500040200020003" pitchFamily="34" charset="-34"/>
              <a:ea typeface="Arial" pitchFamily="34" charset="0"/>
              <a:cs typeface="TH SarabunPSK" panose="020B0500040200020003" pitchFamily="34" charset="-34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FF"/>
                </a:solidFill>
                <a:latin typeface="TH SarabunPSK" panose="020B0500040200020003" pitchFamily="34" charset="-34"/>
                <a:ea typeface="Arial" pitchFamily="34" charset="0"/>
                <a:cs typeface="TH SarabunPSK" panose="020B0500040200020003" pitchFamily="34" charset="-34"/>
              </a:rPr>
              <a:t>class</a:t>
            </a:r>
            <a:r>
              <a:rPr lang="en-US" sz="1600" b="1">
                <a:solidFill>
                  <a:schemeClr val="tx1"/>
                </a:solidFill>
                <a:latin typeface="TH SarabunPSK" panose="020B0500040200020003" pitchFamily="34" charset="-34"/>
                <a:ea typeface="Arial" pitchFamily="34" charset="0"/>
                <a:cs typeface="TH SarabunPSK" panose="020B0500040200020003" pitchFamily="34" charset="-34"/>
              </a:rPr>
              <a:t> </a:t>
            </a:r>
            <a:r>
              <a:rPr lang="th-TH" sz="1600" b="1">
                <a:solidFill>
                  <a:schemeClr val="tx1"/>
                </a:solidFill>
                <a:latin typeface="TH SarabunPSK" panose="020B0500040200020003" pitchFamily="34" charset="-34"/>
                <a:ea typeface="Arial" pitchFamily="34" charset="0"/>
                <a:cs typeface="TH SarabunPSK" panose="020B0500040200020003" pitchFamily="34" charset="-34"/>
              </a:rPr>
              <a:t>เป็นพื้นฐานของทุก </a:t>
            </a:r>
            <a:r>
              <a:rPr lang="en-US" sz="1600" b="1">
                <a:solidFill>
                  <a:schemeClr val="tx1"/>
                </a:solidFill>
                <a:latin typeface="TH SarabunPSK" panose="020B0500040200020003" pitchFamily="34" charset="-34"/>
                <a:ea typeface="Arial" pitchFamily="34" charset="0"/>
                <a:cs typeface="TH SarabunPSK" panose="020B0500040200020003" pitchFamily="34" charset="-34"/>
              </a:rPr>
              <a:t>data type</a:t>
            </a:r>
            <a:endParaRPr lang="th-TH" sz="1600" b="1">
              <a:solidFill>
                <a:schemeClr val="tx1"/>
              </a:solidFill>
              <a:latin typeface="TH SarabunPSK" panose="020B0500040200020003" pitchFamily="34" charset="-34"/>
              <a:ea typeface="Arial" pitchFamily="34" charset="0"/>
              <a:cs typeface="TH SarabunPSK" panose="020B0500040200020003" pitchFamily="34" charset="-34"/>
            </a:endParaRPr>
          </a:p>
        </p:txBody>
      </p:sp>
      <p:sp>
        <p:nvSpPr>
          <p:cNvPr id="30" name="Line Callout 1 (Accent Bar) 29"/>
          <p:cNvSpPr/>
          <p:nvPr/>
        </p:nvSpPr>
        <p:spPr>
          <a:xfrm flipH="1">
            <a:off x="426850" y="2348880"/>
            <a:ext cx="2952328" cy="1200329"/>
          </a:xfrm>
          <a:prstGeom prst="accentCallout1">
            <a:avLst>
              <a:gd name="adj1" fmla="val 50007"/>
              <a:gd name="adj2" fmla="val 3504"/>
              <a:gd name="adj3" fmla="val 48532"/>
              <a:gd name="adj4" fmla="val -19269"/>
            </a:avLst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immutable type: </a:t>
            </a:r>
            <a:r>
              <a:rPr lang="th-TH" sz="1800" b="1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เปลี่ยน </a:t>
            </a:r>
            <a:r>
              <a:rPr lang="en-US" sz="1800" b="1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content </a:t>
            </a:r>
            <a:r>
              <a:rPr lang="th-TH" sz="1800" b="1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ไม่</a:t>
            </a:r>
            <a:r>
              <a:rPr lang="th-TH" sz="1800" b="1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ได้</a:t>
            </a:r>
          </a:p>
          <a:p>
            <a:r>
              <a:rPr lang="en-US" sz="1800" b="1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s = 'Hi'</a:t>
            </a:r>
          </a:p>
          <a:p>
            <a:r>
              <a:rPr lang="en-US" sz="1800" b="1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s[1] = 'A'    </a:t>
            </a:r>
            <a:r>
              <a:rPr lang="en-US" sz="1800" b="1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# error</a:t>
            </a:r>
          </a:p>
          <a:p>
            <a:r>
              <a:rPr lang="en-US" sz="1800" b="1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s = 7    </a:t>
            </a:r>
            <a:r>
              <a:rPr lang="en-US" sz="1800" b="1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# ok </a:t>
            </a:r>
            <a:r>
              <a:rPr lang="th-TH" sz="1800" b="1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ชี้ </a:t>
            </a:r>
            <a:r>
              <a:rPr lang="en-US" sz="1800" b="1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object </a:t>
            </a:r>
            <a:r>
              <a:rPr lang="th-TH" sz="1800" b="1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ใหม่ </a:t>
            </a:r>
            <a:r>
              <a:rPr lang="en-US" sz="1800" b="1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object 7</a:t>
            </a:r>
            <a:endParaRPr lang="th-TH" sz="1800" b="1">
              <a:solidFill>
                <a:srgbClr val="00B05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5" name="AutoShape 11"/>
          <p:cNvSpPr>
            <a:spLocks noChangeArrowheads="1"/>
          </p:cNvSpPr>
          <p:nvPr/>
        </p:nvSpPr>
        <p:spPr bwMode="auto">
          <a:xfrm flipH="1">
            <a:off x="4837876" y="1916832"/>
            <a:ext cx="1196441" cy="576064"/>
          </a:xfrm>
          <a:prstGeom prst="cloud">
            <a:avLst/>
          </a:prstGeom>
          <a:gradFill rotWithShape="0">
            <a:gsLst>
              <a:gs pos="0">
                <a:srgbClr val="FFFFFF"/>
              </a:gs>
              <a:gs pos="100000">
                <a:srgbClr val="B8CCE4"/>
              </a:gs>
            </a:gsLst>
            <a:lin ang="5400000" scaled="1"/>
          </a:gradFill>
          <a:ln w="12700">
            <a:solidFill>
              <a:srgbClr val="95B3D7"/>
            </a:solidFill>
            <a:round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Complex</a:t>
            </a:r>
          </a:p>
          <a:p>
            <a:pPr algn="ctr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Angsana New" pitchFamily="18" charset="-34"/>
                <a:cs typeface="Cordia New" pitchFamily="34" charset="-34"/>
              </a:rPr>
              <a:t>7 + 3</a:t>
            </a:r>
            <a:r>
              <a:rPr lang="en-US" sz="12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Angsana New" pitchFamily="18" charset="-34"/>
                <a:cs typeface="Cordia New" pitchFamily="34" charset="-34"/>
              </a:rPr>
              <a:t>j</a:t>
            </a:r>
            <a:endParaRPr lang="th-TH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18" name="Line Callout 1 (Accent Bar) 17"/>
          <p:cNvSpPr/>
          <p:nvPr/>
        </p:nvSpPr>
        <p:spPr>
          <a:xfrm flipH="1">
            <a:off x="323528" y="3789040"/>
            <a:ext cx="2808312" cy="1477328"/>
          </a:xfrm>
          <a:prstGeom prst="accentCallout1">
            <a:avLst>
              <a:gd name="adj1" fmla="val 50007"/>
              <a:gd name="adj2" fmla="val 3504"/>
              <a:gd name="adj3" fmla="val -9089"/>
              <a:gd name="adj4" fmla="val -25558"/>
            </a:avLst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mutable type: </a:t>
            </a:r>
            <a:r>
              <a:rPr lang="th-TH" sz="1800" b="1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เปลี่ยน </a:t>
            </a:r>
            <a:r>
              <a:rPr lang="en-US" sz="1800" b="1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content </a:t>
            </a:r>
            <a:r>
              <a:rPr lang="th-TH" sz="1800" b="1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ได้</a:t>
            </a:r>
          </a:p>
          <a:p>
            <a:r>
              <a:rPr lang="en-US" sz="1800" b="1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</a:t>
            </a:r>
            <a:r>
              <a:rPr lang="en-US" sz="1800" b="1" err="1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lst</a:t>
            </a:r>
            <a:r>
              <a:rPr lang="en-US" sz="1800" b="1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= [1,2,3]</a:t>
            </a:r>
          </a:p>
          <a:p>
            <a:r>
              <a:rPr lang="en-US" sz="1800" b="1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print(</a:t>
            </a:r>
            <a:r>
              <a:rPr lang="en-US" sz="1800" b="1" err="1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lst</a:t>
            </a:r>
            <a:r>
              <a:rPr lang="en-US" sz="1800" b="1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)   </a:t>
            </a:r>
            <a:r>
              <a:rPr lang="en-US" sz="1800" b="1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#  =&gt; [1,2,3]</a:t>
            </a:r>
          </a:p>
          <a:p>
            <a:r>
              <a:rPr lang="en-US" sz="1800" b="1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</a:t>
            </a:r>
            <a:r>
              <a:rPr lang="en-US" sz="1800" b="1" err="1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lst</a:t>
            </a:r>
            <a:r>
              <a:rPr lang="en-US" sz="1800" b="1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[0] = 7</a:t>
            </a:r>
          </a:p>
          <a:p>
            <a:r>
              <a:rPr lang="en-US" sz="1800" b="1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print(</a:t>
            </a:r>
            <a:r>
              <a:rPr lang="en-US" sz="1800" b="1" err="1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lst</a:t>
            </a:r>
            <a:r>
              <a:rPr lang="en-US" sz="1800" b="1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)   </a:t>
            </a:r>
            <a:r>
              <a:rPr lang="en-US" sz="1800" b="1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#  =&gt; [7,2,3]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352601" y="2767535"/>
            <a:ext cx="1005404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Calibri" pitchFamily="34" charset="0"/>
                <a:cs typeface="TH SarabunPSK" pitchFamily="34" charset="-34"/>
              </a:rPr>
              <a:t>j / J </a:t>
            </a:r>
            <a:endParaRPr lang="th-TH" sz="1400" b="1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ea typeface="Calibri" pitchFamily="34" charset="0"/>
              <a:cs typeface="TH SarabunPSK" pitchFamily="34" charset="-34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chemeClr val="bg1">
                    <a:lumMod val="65000"/>
                  </a:schemeClr>
                </a:solidFill>
                <a:latin typeface="TH SarabunPSK" pitchFamily="34" charset="-34"/>
                <a:ea typeface="Calibri" pitchFamily="34" charset="0"/>
                <a:cs typeface="TH SarabunPSK" pitchFamily="34" charset="-34"/>
              </a:rPr>
              <a:t>imaginary part</a:t>
            </a:r>
            <a:endParaRPr lang="th-TH" sz="1400" b="1">
              <a:solidFill>
                <a:schemeClr val="bg1">
                  <a:lumMod val="65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24" name="Straight Connector 23"/>
          <p:cNvCxnSpPr>
            <a:stCxn id="21" idx="0"/>
          </p:cNvCxnSpPr>
          <p:nvPr/>
        </p:nvCxnSpPr>
        <p:spPr>
          <a:xfrm flipH="1" flipV="1">
            <a:off x="5723615" y="2407495"/>
            <a:ext cx="131688" cy="3600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615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0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35896" y="908720"/>
            <a:ext cx="1076325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Python ?</a:t>
            </a:r>
            <a:endParaRPr lang="th-TH"/>
          </a:p>
        </p:txBody>
      </p:sp>
      <p:sp>
        <p:nvSpPr>
          <p:cNvPr id="4" name="Rectangle 3"/>
          <p:cNvSpPr/>
          <p:nvPr/>
        </p:nvSpPr>
        <p:spPr>
          <a:xfrm>
            <a:off x="539552" y="6093296"/>
            <a:ext cx="1396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0000FF"/>
                </a:solidFill>
              </a:rPr>
              <a:t>https://snakify.org/</a:t>
            </a:r>
            <a:endParaRPr lang="th-TH" sz="1200">
              <a:solidFill>
                <a:srgbClr val="0000FF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11560" y="1916832"/>
            <a:ext cx="7942562" cy="4078585"/>
            <a:chOff x="611560" y="1916832"/>
            <a:chExt cx="7942562" cy="4078585"/>
          </a:xfrm>
        </p:grpSpPr>
        <p:sp>
          <p:nvSpPr>
            <p:cNvPr id="3" name="Rectangle 2"/>
            <p:cNvSpPr/>
            <p:nvPr/>
          </p:nvSpPr>
          <p:spPr>
            <a:xfrm>
              <a:off x="611560" y="1916832"/>
              <a:ext cx="7112175" cy="27726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200000"/>
                </a:lnSpc>
                <a:buFont typeface="+mj-lt"/>
                <a:buAutoNum type="arabicPeriod"/>
              </a:pPr>
              <a:r>
                <a:rPr lang="en-US" sz="1200" b="1">
                  <a:solidFill>
                    <a:srgbClr val="0070C0"/>
                  </a:solidFill>
                  <a:latin typeface="Consolas" pitchFamily="49" charset="0"/>
                  <a:cs typeface="Consolas" pitchFamily="49" charset="0"/>
                </a:rPr>
                <a:t>Easy &amp; flexible</a:t>
              </a:r>
              <a:r>
                <a:rPr lang="en-US" sz="1200" b="1">
                  <a:latin typeface="Consolas" pitchFamily="49" charset="0"/>
                  <a:cs typeface="Consolas" pitchFamily="49" charset="0"/>
                </a:rPr>
                <a:t> :</a:t>
              </a:r>
              <a:r>
                <a:rPr lang="en-US" sz="1200">
                  <a:latin typeface="Consolas" pitchFamily="49" charset="0"/>
                  <a:cs typeface="Consolas" pitchFamily="49" charset="0"/>
                </a:rPr>
                <a:t>  Code </a:t>
              </a:r>
              <a:r>
                <a:rPr lang="th-TH" sz="1200">
                  <a:latin typeface="Consolas" pitchFamily="49" charset="0"/>
                  <a:cs typeface="Consolas" pitchFamily="49" charset="0"/>
                </a:rPr>
                <a:t>เล็กกว่าภาษาอื่น</a:t>
              </a:r>
              <a:endParaRPr lang="en-US" sz="1200">
                <a:latin typeface="Consolas" pitchFamily="49" charset="0"/>
                <a:cs typeface="Consolas" pitchFamily="49" charset="0"/>
              </a:endParaRPr>
            </a:p>
            <a:p>
              <a:pPr marL="342900" indent="-342900">
                <a:lnSpc>
                  <a:spcPct val="200000"/>
                </a:lnSpc>
                <a:buFont typeface="+mj-lt"/>
                <a:buAutoNum type="arabicPeriod"/>
              </a:pPr>
              <a:r>
                <a:rPr lang="en-US" sz="1200" b="1">
                  <a:solidFill>
                    <a:srgbClr val="0070C0"/>
                  </a:solidFill>
                  <a:latin typeface="Consolas" pitchFamily="49" charset="0"/>
                  <a:cs typeface="Consolas" pitchFamily="49" charset="0"/>
                </a:rPr>
                <a:t>Powerful</a:t>
              </a:r>
              <a:r>
                <a:rPr lang="en-US" sz="1200" b="1">
                  <a:latin typeface="Consolas" pitchFamily="49" charset="0"/>
                  <a:cs typeface="Consolas" pitchFamily="49" charset="0"/>
                </a:rPr>
                <a:t>.</a:t>
              </a:r>
              <a:r>
                <a:rPr lang="en-US" sz="1200">
                  <a:latin typeface="Consolas" pitchFamily="49" charset="0"/>
                  <a:cs typeface="Consolas" pitchFamily="49" charset="0"/>
                </a:rPr>
                <a:t> </a:t>
              </a:r>
              <a:br>
                <a:rPr lang="en-US" sz="1200">
                  <a:latin typeface="Consolas" pitchFamily="49" charset="0"/>
                  <a:cs typeface="Consolas" pitchFamily="49" charset="0"/>
                </a:rPr>
              </a:br>
              <a:r>
                <a:rPr lang="en-US" sz="1200">
                  <a:latin typeface="Consolas" pitchFamily="49" charset="0"/>
                  <a:cs typeface="Consolas" pitchFamily="49" charset="0"/>
                </a:rPr>
                <a:t>Very popular as a server-side language. Google (spider, search engine, Google Maps), Netflix and </a:t>
              </a:r>
              <a:r>
                <a:rPr lang="en-US" sz="1200" err="1">
                  <a:latin typeface="Consolas" pitchFamily="49" charset="0"/>
                  <a:cs typeface="Consolas" pitchFamily="49" charset="0"/>
                </a:rPr>
                <a:t>Pinterest</a:t>
              </a:r>
              <a:r>
                <a:rPr lang="en-US" sz="1200">
                  <a:latin typeface="Consolas" pitchFamily="49" charset="0"/>
                  <a:cs typeface="Consolas" pitchFamily="49" charset="0"/>
                </a:rPr>
                <a:t> use it a lot. </a:t>
              </a:r>
              <a:r>
                <a:rPr lang="en-US" sz="1200" err="1">
                  <a:latin typeface="Consolas" pitchFamily="49" charset="0"/>
                  <a:cs typeface="Consolas" pitchFamily="49" charset="0"/>
                </a:rPr>
                <a:t>Youtube</a:t>
              </a:r>
              <a:r>
                <a:rPr lang="en-US" sz="1200">
                  <a:latin typeface="Consolas" pitchFamily="49" charset="0"/>
                  <a:cs typeface="Consolas" pitchFamily="49" charset="0"/>
                </a:rPr>
                <a:t>, </a:t>
              </a:r>
              <a:r>
                <a:rPr lang="en-US" sz="1200" err="1">
                  <a:latin typeface="Consolas" pitchFamily="49" charset="0"/>
                  <a:cs typeface="Consolas" pitchFamily="49" charset="0"/>
                </a:rPr>
                <a:t>Quora</a:t>
              </a:r>
              <a:r>
                <a:rPr lang="en-US" sz="1200">
                  <a:latin typeface="Consolas" pitchFamily="49" charset="0"/>
                  <a:cs typeface="Consolas" pitchFamily="49" charset="0"/>
                </a:rPr>
                <a:t>, </a:t>
              </a:r>
              <a:r>
                <a:rPr lang="en-US" sz="1200" err="1">
                  <a:latin typeface="Consolas" pitchFamily="49" charset="0"/>
                  <a:cs typeface="Consolas" pitchFamily="49" charset="0"/>
                </a:rPr>
                <a:t>Reddit</a:t>
              </a:r>
              <a:r>
                <a:rPr lang="en-US" sz="1200">
                  <a:latin typeface="Consolas" pitchFamily="49" charset="0"/>
                  <a:cs typeface="Consolas" pitchFamily="49" charset="0"/>
                </a:rPr>
                <a:t>, </a:t>
              </a:r>
              <a:r>
                <a:rPr lang="en-US" sz="1200" err="1">
                  <a:latin typeface="Consolas" pitchFamily="49" charset="0"/>
                  <a:cs typeface="Consolas" pitchFamily="49" charset="0"/>
                </a:rPr>
                <a:t>Dropbox</a:t>
              </a:r>
              <a:r>
                <a:rPr lang="en-US" sz="1200">
                  <a:latin typeface="Consolas" pitchFamily="49" charset="0"/>
                  <a:cs typeface="Consolas" pitchFamily="49" charset="0"/>
                </a:rPr>
                <a:t>, Yahoo, Battlefield 2, Civilization 4, NASA, </a:t>
              </a:r>
              <a:r>
                <a:rPr lang="en-US" sz="1200" err="1">
                  <a:latin typeface="Consolas" pitchFamily="49" charset="0"/>
                  <a:cs typeface="Consolas" pitchFamily="49" charset="0"/>
                </a:rPr>
                <a:t>AlphaGene</a:t>
              </a:r>
              <a:r>
                <a:rPr lang="en-US" sz="1200">
                  <a:latin typeface="Consolas" pitchFamily="49" charset="0"/>
                  <a:cs typeface="Consolas" pitchFamily="49" charset="0"/>
                </a:rPr>
                <a:t> — all of them use Python; see the entire list </a:t>
              </a:r>
              <a:r>
                <a:rPr lang="en-US" sz="1200">
                  <a:latin typeface="Consolas" pitchFamily="49" charset="0"/>
                  <a:cs typeface="Consolas" pitchFamily="49" charset="0"/>
                  <a:hlinkClick r:id="rId3"/>
                </a:rPr>
                <a:t>here</a:t>
              </a:r>
              <a:r>
                <a:rPr lang="en-US" sz="1200">
                  <a:latin typeface="Consolas" pitchFamily="49" charset="0"/>
                  <a:cs typeface="Consolas" pitchFamily="49" charset="0"/>
                </a:rPr>
                <a:t>. </a:t>
              </a:r>
            </a:p>
            <a:p>
              <a:pPr marL="342900" indent="-342900">
                <a:lnSpc>
                  <a:spcPct val="200000"/>
                </a:lnSpc>
                <a:buFont typeface="+mj-lt"/>
                <a:buAutoNum type="arabicPeriod"/>
              </a:pPr>
              <a:r>
                <a:rPr lang="en-US" sz="1200" b="1">
                  <a:solidFill>
                    <a:srgbClr val="0070C0"/>
                  </a:solidFill>
                  <a:latin typeface="Consolas" pitchFamily="49" charset="0"/>
                  <a:cs typeface="Consolas" pitchFamily="49" charset="0"/>
                </a:rPr>
                <a:t>High demand for programmers</a:t>
              </a:r>
              <a:r>
                <a:rPr lang="en-US" sz="1200" b="1">
                  <a:latin typeface="Consolas" pitchFamily="49" charset="0"/>
                  <a:cs typeface="Consolas" pitchFamily="49" charset="0"/>
                </a:rPr>
                <a:t>.</a:t>
              </a:r>
              <a:r>
                <a:rPr lang="en-US" sz="1200">
                  <a:latin typeface="Consolas" pitchFamily="49" charset="0"/>
                  <a:cs typeface="Consolas" pitchFamily="49" charset="0"/>
                </a:rPr>
                <a:t> See open job positions on </a:t>
              </a:r>
              <a:r>
                <a:rPr lang="en-US" sz="1200" err="1">
                  <a:latin typeface="Consolas" pitchFamily="49" charset="0"/>
                  <a:cs typeface="Consolas" pitchFamily="49" charset="0"/>
                  <a:hlinkClick r:id="rId4"/>
                </a:rPr>
                <a:t>StackOverflow</a:t>
              </a:r>
              <a:r>
                <a:rPr lang="en-US" sz="1200">
                  <a:latin typeface="Consolas" pitchFamily="49" charset="0"/>
                  <a:cs typeface="Consolas" pitchFamily="49" charset="0"/>
                </a:rPr>
                <a:t> </a:t>
              </a: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236296" y="3933056"/>
              <a:ext cx="1317826" cy="20623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7" name="Straight Arrow Connector 6"/>
            <p:cNvCxnSpPr/>
            <p:nvPr/>
          </p:nvCxnSpPr>
          <p:spPr>
            <a:xfrm>
              <a:off x="3923928" y="4149080"/>
              <a:ext cx="324036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AutoShape 3"/>
          <p:cNvSpPr>
            <a:spLocks noChangeArrowheads="1"/>
          </p:cNvSpPr>
          <p:nvPr/>
        </p:nvSpPr>
        <p:spPr bwMode="auto">
          <a:xfrm rot="10800000" flipH="1" flipV="1">
            <a:off x="4211960" y="908720"/>
            <a:ext cx="4680520" cy="165618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/>
              <a:t>Guido van </a:t>
            </a:r>
            <a:r>
              <a:rPr lang="en-US" sz="1600" err="1"/>
              <a:t>Rossum</a:t>
            </a:r>
            <a:r>
              <a:rPr lang="en-US" sz="1600"/>
              <a:t>  : early 1990s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/>
              <a:t>Python 2 : 2000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/>
              <a:t>major version Python 3 : 2008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/>
              <a:t>latest version freely available at </a:t>
            </a:r>
            <a:r>
              <a:rPr lang="en-US" sz="1600">
                <a:solidFill>
                  <a:srgbClr val="0000FF"/>
                </a:solidFill>
              </a:rPr>
              <a:t>www.python.org</a:t>
            </a:r>
            <a:endParaRPr lang="en-US" sz="7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ea typeface="Arial" pitchFamily="34" charset="0"/>
              <a:cs typeface="TH SarabunPSK" pitchFamily="34" charset="-34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Immutable ?</a:t>
            </a:r>
            <a:endParaRPr lang="th-TH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060848"/>
            <a:ext cx="4672143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6252571" y="2360603"/>
            <a:ext cx="365538" cy="2880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sz="1600"/>
          </a:p>
        </p:txBody>
      </p:sp>
      <p:sp>
        <p:nvSpPr>
          <p:cNvPr id="4" name="Rectangle 3"/>
          <p:cNvSpPr/>
          <p:nvPr/>
        </p:nvSpPr>
        <p:spPr>
          <a:xfrm>
            <a:off x="6179622" y="1484784"/>
            <a:ext cx="2268252" cy="1538883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>
                <a:solidFill>
                  <a:srgbClr val="9F3FFF"/>
                </a:solidFill>
              </a:rPr>
              <a:t>a</a:t>
            </a:r>
            <a:r>
              <a:rPr lang="en-US" sz="1600"/>
              <a:t> = 5</a:t>
            </a:r>
          </a:p>
          <a:p>
            <a:pPr>
              <a:lnSpc>
                <a:spcPct val="150000"/>
              </a:lnSpc>
            </a:pPr>
            <a:r>
              <a:rPr lang="en-US" sz="1600"/>
              <a:t>print(</a:t>
            </a:r>
            <a:r>
              <a:rPr lang="en-US" sz="1600">
                <a:solidFill>
                  <a:srgbClr val="C00000"/>
                </a:solidFill>
              </a:rPr>
              <a:t>'id(a)'</a:t>
            </a:r>
            <a:r>
              <a:rPr lang="en-US" sz="1600"/>
              <a:t>, </a:t>
            </a:r>
            <a:r>
              <a:rPr lang="en-US" sz="1600">
                <a:solidFill>
                  <a:schemeClr val="tx1"/>
                </a:solidFill>
              </a:rPr>
              <a:t>id(</a:t>
            </a:r>
            <a:r>
              <a:rPr lang="en-US" sz="1600">
                <a:solidFill>
                  <a:srgbClr val="9F3FFF"/>
                </a:solidFill>
              </a:rPr>
              <a:t>a</a:t>
            </a:r>
            <a:r>
              <a:rPr lang="en-US" sz="1600"/>
              <a:t>))</a:t>
            </a:r>
          </a:p>
          <a:p>
            <a:pPr>
              <a:lnSpc>
                <a:spcPct val="150000"/>
              </a:lnSpc>
            </a:pPr>
            <a:r>
              <a:rPr lang="en-US" sz="1600"/>
              <a:t>f(</a:t>
            </a:r>
            <a:r>
              <a:rPr lang="en-US" sz="1600">
                <a:solidFill>
                  <a:srgbClr val="9F3FFF"/>
                </a:solidFill>
              </a:rPr>
              <a:t>a</a:t>
            </a:r>
            <a:r>
              <a:rPr lang="en-US" sz="1600"/>
              <a:t>)</a:t>
            </a:r>
          </a:p>
          <a:p>
            <a:pPr>
              <a:lnSpc>
                <a:spcPct val="150000"/>
              </a:lnSpc>
            </a:pPr>
            <a:r>
              <a:rPr lang="en-US" sz="1600"/>
              <a:t>print(</a:t>
            </a:r>
            <a:r>
              <a:rPr lang="en-US" sz="1600">
                <a:solidFill>
                  <a:srgbClr val="9F3FFF"/>
                </a:solidFill>
              </a:rPr>
              <a:t>a</a:t>
            </a:r>
            <a:r>
              <a:rPr lang="en-US" sz="1600"/>
              <a:t>)</a:t>
            </a:r>
            <a:endParaRPr lang="th-TH" sz="160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Passing Immutable Variable </a:t>
            </a:r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169622" y="1484786"/>
            <a:ext cx="1944216" cy="1531445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>
                <a:solidFill>
                  <a:srgbClr val="0000FF"/>
                </a:solidFill>
              </a:rPr>
              <a:t>def</a:t>
            </a:r>
            <a:r>
              <a:rPr lang="en-US" sz="1600"/>
              <a:t> f(</a:t>
            </a:r>
            <a:r>
              <a:rPr lang="en-US" sz="1600">
                <a:solidFill>
                  <a:srgbClr val="9F3FFF"/>
                </a:solidFill>
              </a:rPr>
              <a:t>x</a:t>
            </a:r>
            <a:r>
              <a:rPr lang="en-US" sz="1600"/>
              <a:t>):</a:t>
            </a:r>
          </a:p>
          <a:p>
            <a:pPr>
              <a:lnSpc>
                <a:spcPct val="150000"/>
              </a:lnSpc>
            </a:pPr>
            <a:r>
              <a:rPr lang="en-US" sz="1600"/>
              <a:t>    print(</a:t>
            </a:r>
            <a:r>
              <a:rPr lang="en-US" sz="1600">
                <a:solidFill>
                  <a:srgbClr val="C00000"/>
                </a:solidFill>
              </a:rPr>
              <a:t>'id(x)'</a:t>
            </a:r>
            <a:r>
              <a:rPr lang="en-US" sz="1600"/>
              <a:t>, id(</a:t>
            </a:r>
            <a:r>
              <a:rPr lang="en-US" sz="1600">
                <a:solidFill>
                  <a:srgbClr val="9F3FFF"/>
                </a:solidFill>
              </a:rPr>
              <a:t>x</a:t>
            </a:r>
            <a:r>
              <a:rPr lang="en-US" sz="1600"/>
              <a:t>))</a:t>
            </a:r>
          </a:p>
          <a:p>
            <a:pPr>
              <a:lnSpc>
                <a:spcPct val="150000"/>
              </a:lnSpc>
            </a:pPr>
            <a:r>
              <a:rPr lang="en-US" sz="1600"/>
              <a:t>    </a:t>
            </a:r>
            <a:r>
              <a:rPr lang="en-US" sz="1600">
                <a:solidFill>
                  <a:srgbClr val="9F3FFF"/>
                </a:solidFill>
              </a:rPr>
              <a:t>x</a:t>
            </a:r>
            <a:r>
              <a:rPr lang="en-US" sz="1600"/>
              <a:t> += 2</a:t>
            </a:r>
          </a:p>
          <a:p>
            <a:pPr>
              <a:lnSpc>
                <a:spcPct val="150000"/>
              </a:lnSpc>
            </a:pPr>
            <a:r>
              <a:rPr lang="en-US" sz="1600"/>
              <a:t>    print(</a:t>
            </a:r>
            <a:r>
              <a:rPr lang="en-US" sz="1600">
                <a:solidFill>
                  <a:srgbClr val="C00000"/>
                </a:solidFill>
              </a:rPr>
              <a:t>'id(x)'</a:t>
            </a:r>
            <a:r>
              <a:rPr lang="en-US" sz="1600"/>
              <a:t>, id(</a:t>
            </a:r>
            <a:r>
              <a:rPr lang="en-US" sz="1600">
                <a:solidFill>
                  <a:srgbClr val="9F3FFF"/>
                </a:solidFill>
              </a:rPr>
              <a:t>x</a:t>
            </a:r>
            <a:r>
              <a:rPr lang="en-US" sz="1600"/>
              <a:t>))</a:t>
            </a:r>
          </a:p>
        </p:txBody>
      </p:sp>
      <p:sp>
        <p:nvSpPr>
          <p:cNvPr id="5" name="Rectangle 4"/>
          <p:cNvSpPr/>
          <p:nvPr/>
        </p:nvSpPr>
        <p:spPr>
          <a:xfrm>
            <a:off x="3419873" y="1484784"/>
            <a:ext cx="2376263" cy="1569660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1600" b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id(a) 499765776</a:t>
            </a: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id(x) 499765776</a:t>
            </a: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id(x) 499765</a:t>
            </a:r>
            <a:r>
              <a:rPr lang="en-US" sz="16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808</a:t>
            </a: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6" name="Rectangle 5"/>
          <p:cNvSpPr/>
          <p:nvPr/>
        </p:nvSpPr>
        <p:spPr>
          <a:xfrm>
            <a:off x="3923930" y="1052736"/>
            <a:ext cx="7537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B0F0"/>
                </a:solidFill>
              </a:rPr>
              <a:t>output</a:t>
            </a:r>
            <a:endParaRPr lang="th-TH" sz="160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652120" y="2852936"/>
            <a:ext cx="598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915816" y="2132856"/>
            <a:ext cx="48605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707904" y="3861048"/>
            <a:ext cx="216024" cy="288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sz="1600"/>
          </a:p>
        </p:txBody>
      </p:sp>
      <p:sp>
        <p:nvSpPr>
          <p:cNvPr id="12" name="Rectangle 11"/>
          <p:cNvSpPr/>
          <p:nvPr/>
        </p:nvSpPr>
        <p:spPr>
          <a:xfrm>
            <a:off x="3437877" y="3861048"/>
            <a:ext cx="2776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prstClr val="black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x</a:t>
            </a:r>
            <a:endParaRPr lang="th-TH" sz="1600"/>
          </a:p>
        </p:txBody>
      </p:sp>
      <p:sp>
        <p:nvSpPr>
          <p:cNvPr id="13" name="Rectangle 12"/>
          <p:cNvSpPr/>
          <p:nvPr/>
        </p:nvSpPr>
        <p:spPr>
          <a:xfrm>
            <a:off x="4734018" y="4365104"/>
            <a:ext cx="216024" cy="288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5</a:t>
            </a:r>
            <a:endParaRPr lang="th-TH" sz="1600"/>
          </a:p>
        </p:txBody>
      </p:sp>
      <p:sp>
        <p:nvSpPr>
          <p:cNvPr id="14" name="Rectangle 13"/>
          <p:cNvSpPr/>
          <p:nvPr/>
        </p:nvSpPr>
        <p:spPr>
          <a:xfrm>
            <a:off x="3707904" y="4397042"/>
            <a:ext cx="216024" cy="288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sz="1600"/>
          </a:p>
        </p:txBody>
      </p:sp>
      <p:sp>
        <p:nvSpPr>
          <p:cNvPr id="15" name="Rectangle 14"/>
          <p:cNvSpPr/>
          <p:nvPr/>
        </p:nvSpPr>
        <p:spPr>
          <a:xfrm>
            <a:off x="3442468" y="4359299"/>
            <a:ext cx="2776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prstClr val="black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a</a:t>
            </a:r>
            <a:endParaRPr lang="th-TH" sz="1600"/>
          </a:p>
        </p:txBody>
      </p:sp>
      <p:cxnSp>
        <p:nvCxnSpPr>
          <p:cNvPr id="16" name="Straight Arrow Connector 15"/>
          <p:cNvCxnSpPr>
            <a:endCxn id="13" idx="1"/>
          </p:cNvCxnSpPr>
          <p:nvPr/>
        </p:nvCxnSpPr>
        <p:spPr>
          <a:xfrm>
            <a:off x="3815919" y="4005064"/>
            <a:ext cx="918102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3" idx="1"/>
          </p:cNvCxnSpPr>
          <p:nvPr/>
        </p:nvCxnSpPr>
        <p:spPr>
          <a:xfrm>
            <a:off x="3815919" y="4509120"/>
            <a:ext cx="9181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734018" y="3866314"/>
            <a:ext cx="216024" cy="288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7</a:t>
            </a:r>
            <a:endParaRPr lang="th-TH" sz="1600"/>
          </a:p>
        </p:txBody>
      </p:sp>
      <p:cxnSp>
        <p:nvCxnSpPr>
          <p:cNvPr id="20" name="Straight Arrow Connector 19"/>
          <p:cNvCxnSpPr>
            <a:endCxn id="19" idx="1"/>
          </p:cNvCxnSpPr>
          <p:nvPr/>
        </p:nvCxnSpPr>
        <p:spPr>
          <a:xfrm>
            <a:off x="3815919" y="4005064"/>
            <a:ext cx="918102" cy="52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2843808" y="2492896"/>
            <a:ext cx="594066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  <p:bldP spid="14" grpId="0" animBg="1"/>
      <p:bldP spid="15" grpId="0"/>
      <p:bldP spid="1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6577880" y="2420888"/>
            <a:ext cx="398769" cy="36004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sz="1600"/>
          </a:p>
        </p:txBody>
      </p:sp>
      <p:sp>
        <p:nvSpPr>
          <p:cNvPr id="4" name="Rectangle 3"/>
          <p:cNvSpPr/>
          <p:nvPr/>
        </p:nvSpPr>
        <p:spPr>
          <a:xfrm>
            <a:off x="6561913" y="1484786"/>
            <a:ext cx="1931754" cy="1538883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>
                <a:solidFill>
                  <a:srgbClr val="9F3FFF"/>
                </a:solidFill>
              </a:rPr>
              <a:t>a</a:t>
            </a:r>
            <a:r>
              <a:rPr lang="en-US" sz="1600"/>
              <a:t> = [5]</a:t>
            </a:r>
          </a:p>
          <a:p>
            <a:pPr>
              <a:lnSpc>
                <a:spcPct val="150000"/>
              </a:lnSpc>
            </a:pPr>
            <a:r>
              <a:rPr lang="en-US" sz="1600"/>
              <a:t>print(</a:t>
            </a:r>
            <a:r>
              <a:rPr lang="en-US" sz="1600">
                <a:solidFill>
                  <a:srgbClr val="C00000"/>
                </a:solidFill>
              </a:rPr>
              <a:t>'id(a)'</a:t>
            </a:r>
            <a:r>
              <a:rPr lang="en-US" sz="1600"/>
              <a:t>, id(</a:t>
            </a:r>
            <a:r>
              <a:rPr lang="en-US" sz="1600">
                <a:solidFill>
                  <a:srgbClr val="9F3FFF"/>
                </a:solidFill>
              </a:rPr>
              <a:t>a</a:t>
            </a:r>
            <a:r>
              <a:rPr lang="en-US" sz="1600"/>
              <a:t>), </a:t>
            </a:r>
            <a:r>
              <a:rPr lang="en-US" sz="1600">
                <a:solidFill>
                  <a:srgbClr val="9F3FFF"/>
                </a:solidFill>
              </a:rPr>
              <a:t>a</a:t>
            </a:r>
            <a:r>
              <a:rPr lang="en-US" sz="1600"/>
              <a:t>)</a:t>
            </a:r>
          </a:p>
          <a:p>
            <a:pPr>
              <a:lnSpc>
                <a:spcPct val="150000"/>
              </a:lnSpc>
            </a:pPr>
            <a:r>
              <a:rPr lang="en-US" sz="1600"/>
              <a:t>f(</a:t>
            </a:r>
            <a:r>
              <a:rPr lang="en-US" sz="1600">
                <a:solidFill>
                  <a:srgbClr val="9F3FFF"/>
                </a:solidFill>
              </a:rPr>
              <a:t>a</a:t>
            </a:r>
            <a:r>
              <a:rPr lang="en-US" sz="1600"/>
              <a:t>)</a:t>
            </a:r>
          </a:p>
          <a:p>
            <a:pPr>
              <a:lnSpc>
                <a:spcPct val="150000"/>
              </a:lnSpc>
            </a:pPr>
            <a:r>
              <a:rPr lang="en-US" sz="1600"/>
              <a:t>print(</a:t>
            </a:r>
            <a:r>
              <a:rPr lang="en-US" sz="1600">
                <a:solidFill>
                  <a:srgbClr val="C00000"/>
                </a:solidFill>
              </a:rPr>
              <a:t>'id(a)'</a:t>
            </a:r>
            <a:r>
              <a:rPr lang="en-US" sz="1600"/>
              <a:t>, id(</a:t>
            </a:r>
            <a:r>
              <a:rPr lang="en-US" sz="1600">
                <a:solidFill>
                  <a:srgbClr val="9F3FFF"/>
                </a:solidFill>
              </a:rPr>
              <a:t>a</a:t>
            </a:r>
            <a:r>
              <a:rPr lang="en-US" sz="1600"/>
              <a:t>), </a:t>
            </a:r>
            <a:r>
              <a:rPr lang="en-US" sz="1600">
                <a:solidFill>
                  <a:srgbClr val="9F3FFF"/>
                </a:solidFill>
              </a:rPr>
              <a:t>a</a:t>
            </a:r>
            <a:r>
              <a:rPr lang="en-US" sz="1600"/>
              <a:t>)</a:t>
            </a:r>
            <a:endParaRPr lang="th-TH" sz="160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Passing Mutable variable</a:t>
            </a:r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517398" y="1484784"/>
            <a:ext cx="2596443" cy="1531445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>
                <a:solidFill>
                  <a:srgbClr val="0000FF"/>
                </a:solidFill>
              </a:rPr>
              <a:t>def</a:t>
            </a:r>
            <a:r>
              <a:rPr lang="en-US" sz="1600"/>
              <a:t> f(</a:t>
            </a:r>
            <a:r>
              <a:rPr lang="en-US" sz="1600">
                <a:solidFill>
                  <a:srgbClr val="9F3FFF"/>
                </a:solidFill>
              </a:rPr>
              <a:t>x</a:t>
            </a:r>
            <a:r>
              <a:rPr lang="en-US" sz="1600"/>
              <a:t>):</a:t>
            </a:r>
          </a:p>
          <a:p>
            <a:pPr>
              <a:lnSpc>
                <a:spcPct val="150000"/>
              </a:lnSpc>
            </a:pPr>
            <a:r>
              <a:rPr lang="en-US" sz="1600"/>
              <a:t>    print(</a:t>
            </a:r>
            <a:r>
              <a:rPr lang="en-US" sz="1600">
                <a:solidFill>
                  <a:srgbClr val="C00000"/>
                </a:solidFill>
              </a:rPr>
              <a:t>'id(x)'</a:t>
            </a:r>
            <a:r>
              <a:rPr lang="en-US" sz="1600"/>
              <a:t>, id(</a:t>
            </a:r>
            <a:r>
              <a:rPr lang="en-US" sz="1600">
                <a:solidFill>
                  <a:srgbClr val="9F3FFF"/>
                </a:solidFill>
              </a:rPr>
              <a:t>x</a:t>
            </a:r>
            <a:r>
              <a:rPr lang="en-US" sz="1600"/>
              <a:t>), </a:t>
            </a:r>
            <a:r>
              <a:rPr lang="en-US" sz="1600">
                <a:solidFill>
                  <a:srgbClr val="9F3FFF"/>
                </a:solidFill>
              </a:rPr>
              <a:t>x</a:t>
            </a:r>
            <a:r>
              <a:rPr lang="en-US" sz="1600"/>
              <a:t>)</a:t>
            </a:r>
          </a:p>
          <a:p>
            <a:pPr>
              <a:lnSpc>
                <a:spcPct val="150000"/>
              </a:lnSpc>
            </a:pPr>
            <a:r>
              <a:rPr lang="en-US" sz="1600"/>
              <a:t>    </a:t>
            </a:r>
            <a:r>
              <a:rPr lang="en-US" sz="1600" err="1">
                <a:solidFill>
                  <a:srgbClr val="9F3FFF"/>
                </a:solidFill>
              </a:rPr>
              <a:t>x</a:t>
            </a:r>
            <a:r>
              <a:rPr lang="en-US" sz="1600" err="1"/>
              <a:t>.append</a:t>
            </a:r>
            <a:r>
              <a:rPr lang="en-US" sz="1600"/>
              <a:t>(6)</a:t>
            </a:r>
          </a:p>
          <a:p>
            <a:pPr>
              <a:lnSpc>
                <a:spcPct val="150000"/>
              </a:lnSpc>
            </a:pPr>
            <a:r>
              <a:rPr lang="en-US" sz="1600"/>
              <a:t>    print(</a:t>
            </a:r>
            <a:r>
              <a:rPr lang="en-US" sz="1600">
                <a:solidFill>
                  <a:srgbClr val="C00000"/>
                </a:solidFill>
              </a:rPr>
              <a:t>'id(x)'</a:t>
            </a:r>
            <a:r>
              <a:rPr lang="en-US" sz="1600"/>
              <a:t>, id(</a:t>
            </a:r>
            <a:r>
              <a:rPr lang="en-US" sz="1600">
                <a:solidFill>
                  <a:srgbClr val="9F3FFF"/>
                </a:solidFill>
              </a:rPr>
              <a:t>x</a:t>
            </a:r>
            <a:r>
              <a:rPr lang="en-US" sz="1600"/>
              <a:t>), </a:t>
            </a:r>
            <a:r>
              <a:rPr lang="en-US" sz="1600">
                <a:solidFill>
                  <a:srgbClr val="9F3FFF"/>
                </a:solidFill>
              </a:rPr>
              <a:t>x</a:t>
            </a:r>
            <a:r>
              <a:rPr lang="en-US" sz="160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3383870" y="1484786"/>
            <a:ext cx="2849855" cy="1538883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1600" b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id(a) 37745568 [5]</a:t>
            </a: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id(x) 37745568 [5]</a:t>
            </a: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id(x) 37745568 [5, 6]</a:t>
            </a:r>
            <a:endParaRPr lang="en-US" sz="16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id(a) 37745568 [5, 6]</a:t>
            </a:r>
            <a:endParaRPr lang="en-US" sz="16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23930" y="1052736"/>
            <a:ext cx="7537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B0F0"/>
                </a:solidFill>
              </a:rPr>
              <a:t>output</a:t>
            </a:r>
            <a:endParaRPr lang="th-TH" sz="160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5859839" y="1772816"/>
            <a:ext cx="728385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951823" y="2204864"/>
            <a:ext cx="48605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707904" y="3717032"/>
            <a:ext cx="216024" cy="288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sz="1600"/>
          </a:p>
        </p:txBody>
      </p:sp>
      <p:sp>
        <p:nvSpPr>
          <p:cNvPr id="10" name="Rectangle 9"/>
          <p:cNvSpPr/>
          <p:nvPr/>
        </p:nvSpPr>
        <p:spPr>
          <a:xfrm>
            <a:off x="3437877" y="3717032"/>
            <a:ext cx="2776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prstClr val="black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x</a:t>
            </a:r>
            <a:endParaRPr lang="th-TH" sz="1600"/>
          </a:p>
        </p:txBody>
      </p:sp>
      <p:sp>
        <p:nvSpPr>
          <p:cNvPr id="11" name="Rectangle 10"/>
          <p:cNvSpPr/>
          <p:nvPr/>
        </p:nvSpPr>
        <p:spPr>
          <a:xfrm>
            <a:off x="4734021" y="4221088"/>
            <a:ext cx="972108" cy="36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/>
              <a:t>[5]</a:t>
            </a:r>
            <a:endParaRPr lang="th-TH" sz="1600"/>
          </a:p>
        </p:txBody>
      </p:sp>
      <p:sp>
        <p:nvSpPr>
          <p:cNvPr id="12" name="Rectangle 11"/>
          <p:cNvSpPr/>
          <p:nvPr/>
        </p:nvSpPr>
        <p:spPr>
          <a:xfrm>
            <a:off x="3707904" y="4253026"/>
            <a:ext cx="216024" cy="288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sz="1600"/>
          </a:p>
        </p:txBody>
      </p:sp>
      <p:sp>
        <p:nvSpPr>
          <p:cNvPr id="13" name="Rectangle 12"/>
          <p:cNvSpPr/>
          <p:nvPr/>
        </p:nvSpPr>
        <p:spPr>
          <a:xfrm>
            <a:off x="3442468" y="4215283"/>
            <a:ext cx="2776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prstClr val="black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a</a:t>
            </a:r>
            <a:endParaRPr lang="th-TH" sz="1600"/>
          </a:p>
        </p:txBody>
      </p:sp>
      <p:cxnSp>
        <p:nvCxnSpPr>
          <p:cNvPr id="15" name="Straight Arrow Connector 14"/>
          <p:cNvCxnSpPr>
            <a:endCxn id="11" idx="1"/>
          </p:cNvCxnSpPr>
          <p:nvPr/>
        </p:nvCxnSpPr>
        <p:spPr>
          <a:xfrm>
            <a:off x="3815919" y="4365104"/>
            <a:ext cx="918102" cy="359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004103" y="4241580"/>
            <a:ext cx="498462" cy="324000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/>
              <a:t>, 6]</a:t>
            </a:r>
            <a:endParaRPr lang="th-TH" sz="160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627784" y="2420888"/>
            <a:ext cx="792088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6129867" y="2867999"/>
            <a:ext cx="48605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1" idx="1"/>
          </p:cNvCxnSpPr>
          <p:nvPr/>
        </p:nvCxnSpPr>
        <p:spPr>
          <a:xfrm>
            <a:off x="3815919" y="3861048"/>
            <a:ext cx="918102" cy="54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 animBg="1"/>
      <p:bldP spid="13" grpId="0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Default Argument</a:t>
            </a:r>
            <a:endParaRPr lang="th-TH"/>
          </a:p>
        </p:txBody>
      </p:sp>
      <p:sp>
        <p:nvSpPr>
          <p:cNvPr id="5" name="Rectangle 4"/>
          <p:cNvSpPr/>
          <p:nvPr/>
        </p:nvSpPr>
        <p:spPr>
          <a:xfrm>
            <a:off x="1979712" y="3587532"/>
            <a:ext cx="951337" cy="1569660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1600" b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[]</a:t>
            </a:r>
          </a:p>
          <a:p>
            <a:pPr lvl="0">
              <a:lnSpc>
                <a:spcPct val="150000"/>
              </a:lnSpc>
            </a:pPr>
            <a:r>
              <a:rPr lang="en-US" sz="1600" b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pPr lvl="0">
              <a:lnSpc>
                <a:spcPct val="150000"/>
              </a:lnSpc>
            </a:pPr>
            <a:r>
              <a:rPr lang="en-US" sz="1600" b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[2]</a:t>
            </a: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[1, 1]</a:t>
            </a:r>
          </a:p>
        </p:txBody>
      </p:sp>
      <p:sp>
        <p:nvSpPr>
          <p:cNvPr id="6" name="Rectangle 5"/>
          <p:cNvSpPr/>
          <p:nvPr/>
        </p:nvSpPr>
        <p:spPr>
          <a:xfrm>
            <a:off x="1990794" y="3265239"/>
            <a:ext cx="6848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00B0F0"/>
                </a:solidFill>
              </a:rPr>
              <a:t>output</a:t>
            </a:r>
            <a:endParaRPr lang="th-TH" sz="1400"/>
          </a:p>
        </p:txBody>
      </p:sp>
      <p:sp>
        <p:nvSpPr>
          <p:cNvPr id="21" name="TextBox 20"/>
          <p:cNvSpPr txBox="1"/>
          <p:nvPr/>
        </p:nvSpPr>
        <p:spPr>
          <a:xfrm>
            <a:off x="395536" y="5445224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latin typeface="Comic Sans MS" pitchFamily="66" charset="0"/>
              </a:rPr>
              <a:t>default L          [                ]</a:t>
            </a:r>
            <a:endParaRPr lang="th-TH" sz="1800">
              <a:latin typeface="Comic Sans MS" pitchFamily="66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475656" y="5589240"/>
            <a:ext cx="61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95537" y="2132856"/>
            <a:ext cx="1545402" cy="3008772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>
                <a:solidFill>
                  <a:srgbClr val="0000FF"/>
                </a:solidFill>
              </a:rPr>
              <a:t>def</a:t>
            </a:r>
            <a:r>
              <a:rPr lang="en-US" sz="1600"/>
              <a:t> f(  </a:t>
            </a:r>
            <a:r>
              <a:rPr lang="en-US" sz="1600">
                <a:solidFill>
                  <a:schemeClr val="tx1"/>
                </a:solidFill>
              </a:rPr>
              <a:t>L </a:t>
            </a:r>
            <a:r>
              <a:rPr lang="en-US" sz="1600">
                <a:solidFill>
                  <a:srgbClr val="C00000"/>
                </a:solidFill>
              </a:rPr>
              <a:t>= []   </a:t>
            </a:r>
            <a:r>
              <a:rPr lang="en-US" sz="1600"/>
              <a:t>):</a:t>
            </a:r>
          </a:p>
          <a:p>
            <a:pPr>
              <a:lnSpc>
                <a:spcPct val="150000"/>
              </a:lnSpc>
            </a:pPr>
            <a:r>
              <a:rPr lang="en-US" sz="1600"/>
              <a:t>    print(L)</a:t>
            </a:r>
          </a:p>
          <a:p>
            <a:pPr>
              <a:lnSpc>
                <a:spcPct val="150000"/>
              </a:lnSpc>
            </a:pPr>
            <a:r>
              <a:rPr lang="en-US" sz="1600"/>
              <a:t>    </a:t>
            </a:r>
            <a:r>
              <a:rPr lang="en-US" sz="1600" err="1"/>
              <a:t>L.append</a:t>
            </a:r>
            <a:r>
              <a:rPr lang="en-US" sz="1600"/>
              <a:t>(1)</a:t>
            </a:r>
          </a:p>
          <a:p>
            <a:pPr>
              <a:lnSpc>
                <a:spcPct val="150000"/>
              </a:lnSpc>
            </a:pPr>
            <a:r>
              <a:rPr lang="en-US" sz="1600"/>
              <a:t> </a:t>
            </a:r>
          </a:p>
          <a:p>
            <a:pPr>
              <a:lnSpc>
                <a:spcPct val="150000"/>
              </a:lnSpc>
            </a:pPr>
            <a:r>
              <a:rPr lang="en-US" sz="1600"/>
              <a:t>f()</a:t>
            </a:r>
          </a:p>
          <a:p>
            <a:pPr>
              <a:lnSpc>
                <a:spcPct val="150000"/>
              </a:lnSpc>
            </a:pPr>
            <a:r>
              <a:rPr lang="en-US" sz="1600"/>
              <a:t>f()</a:t>
            </a:r>
          </a:p>
          <a:p>
            <a:pPr>
              <a:lnSpc>
                <a:spcPct val="150000"/>
              </a:lnSpc>
            </a:pPr>
            <a:r>
              <a:rPr lang="en-US" sz="1600"/>
              <a:t>f([2])</a:t>
            </a:r>
          </a:p>
          <a:p>
            <a:pPr>
              <a:lnSpc>
                <a:spcPct val="150000"/>
              </a:lnSpc>
            </a:pPr>
            <a:r>
              <a:rPr lang="en-US" sz="1600"/>
              <a:t>f()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012161" y="2093947"/>
            <a:ext cx="1495551" cy="1815882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>
                <a:solidFill>
                  <a:srgbClr val="0000FF"/>
                </a:solidFill>
              </a:rPr>
              <a:t>def</a:t>
            </a:r>
            <a:r>
              <a:rPr lang="en-US" sz="1600"/>
              <a:t> f(L = </a:t>
            </a:r>
            <a:r>
              <a:rPr lang="en-US" sz="1600">
                <a:solidFill>
                  <a:srgbClr val="0000FF"/>
                </a:solidFill>
              </a:rPr>
              <a:t>None</a:t>
            </a:r>
            <a:r>
              <a:rPr lang="en-US" sz="1600"/>
              <a:t>):</a:t>
            </a:r>
          </a:p>
          <a:p>
            <a:r>
              <a:rPr lang="en-US" sz="1600"/>
              <a:t>    </a:t>
            </a:r>
            <a:r>
              <a:rPr lang="en-US" sz="1600">
                <a:solidFill>
                  <a:srgbClr val="0000FF"/>
                </a:solidFill>
              </a:rPr>
              <a:t>if</a:t>
            </a:r>
            <a:r>
              <a:rPr lang="en-US" sz="1600"/>
              <a:t> L </a:t>
            </a:r>
            <a:r>
              <a:rPr lang="en-US" sz="1600">
                <a:solidFill>
                  <a:srgbClr val="0000FF"/>
                </a:solidFill>
              </a:rPr>
              <a:t>is</a:t>
            </a:r>
            <a:r>
              <a:rPr lang="en-US" sz="1600"/>
              <a:t> </a:t>
            </a:r>
            <a:r>
              <a:rPr lang="en-US" sz="1600">
                <a:solidFill>
                  <a:srgbClr val="0000FF"/>
                </a:solidFill>
              </a:rPr>
              <a:t>None</a:t>
            </a:r>
            <a:r>
              <a:rPr lang="en-US" sz="1600"/>
              <a:t>:</a:t>
            </a:r>
          </a:p>
          <a:p>
            <a:r>
              <a:rPr lang="en-US" sz="1600"/>
              <a:t>       L = []</a:t>
            </a:r>
          </a:p>
          <a:p>
            <a:r>
              <a:rPr lang="en-US" sz="1600"/>
              <a:t>    </a:t>
            </a:r>
            <a:r>
              <a:rPr lang="en-US" sz="1600">
                <a:solidFill>
                  <a:srgbClr val="0000FF"/>
                </a:solidFill>
              </a:rPr>
              <a:t>else :</a:t>
            </a:r>
          </a:p>
          <a:p>
            <a:r>
              <a:rPr lang="en-US" sz="1600">
                <a:solidFill>
                  <a:srgbClr val="0000FF"/>
                </a:solidFill>
              </a:rPr>
              <a:t>        pass</a:t>
            </a:r>
          </a:p>
          <a:p>
            <a:endParaRPr lang="en-US" sz="1600">
              <a:solidFill>
                <a:srgbClr val="0000FF"/>
              </a:solidFill>
            </a:endParaRPr>
          </a:p>
          <a:p>
            <a:r>
              <a:rPr lang="en-US" sz="1600"/>
              <a:t>    </a:t>
            </a:r>
            <a:r>
              <a:rPr lang="en-US" sz="1600" err="1"/>
              <a:t>L.append</a:t>
            </a:r>
            <a:r>
              <a:rPr lang="en-US" sz="1600"/>
              <a:t>(1)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36085" y="5435932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th-TH" sz="1800"/>
          </a:p>
        </p:txBody>
      </p:sp>
      <p:sp>
        <p:nvSpPr>
          <p:cNvPr id="28" name="Rectangle 27"/>
          <p:cNvSpPr/>
          <p:nvPr/>
        </p:nvSpPr>
        <p:spPr>
          <a:xfrm>
            <a:off x="2267745" y="5446155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, 1</a:t>
            </a:r>
            <a:endParaRPr lang="th-TH" sz="1800"/>
          </a:p>
        </p:txBody>
      </p:sp>
      <p:sp>
        <p:nvSpPr>
          <p:cNvPr id="29" name="TextBox 28"/>
          <p:cNvSpPr txBox="1"/>
          <p:nvPr/>
        </p:nvSpPr>
        <p:spPr>
          <a:xfrm>
            <a:off x="358466" y="586798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latin typeface="Comic Sans MS" pitchFamily="66" charset="0"/>
              </a:rPr>
              <a:t>      L                 [</a:t>
            </a:r>
            <a:r>
              <a:rPr lang="en-US" sz="1800" b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800">
                <a:latin typeface="Comic Sans MS" pitchFamily="66" charset="0"/>
              </a:rPr>
              <a:t>  ]</a:t>
            </a:r>
            <a:endParaRPr lang="th-TH" sz="1800">
              <a:latin typeface="Comic Sans MS" pitchFamily="66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1189758" y="6021288"/>
            <a:ext cx="9339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265612" y="5864915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, 1</a:t>
            </a:r>
            <a:endParaRPr lang="th-TH" sz="1800"/>
          </a:p>
        </p:txBody>
      </p:sp>
      <p:sp>
        <p:nvSpPr>
          <p:cNvPr id="33" name="Rectangle 32"/>
          <p:cNvSpPr/>
          <p:nvPr/>
        </p:nvSpPr>
        <p:spPr>
          <a:xfrm>
            <a:off x="2677616" y="544522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, 1</a:t>
            </a:r>
            <a:endParaRPr lang="th-TH" sz="1800"/>
          </a:p>
        </p:txBody>
      </p:sp>
      <p:grpSp>
        <p:nvGrpSpPr>
          <p:cNvPr id="3" name="Group 44"/>
          <p:cNvGrpSpPr/>
          <p:nvPr/>
        </p:nvGrpSpPr>
        <p:grpSpPr>
          <a:xfrm>
            <a:off x="5364089" y="5445224"/>
            <a:ext cx="3168352" cy="369332"/>
            <a:chOff x="5364088" y="5445224"/>
            <a:chExt cx="3168352" cy="369332"/>
          </a:xfrm>
        </p:grpSpPr>
        <p:sp>
          <p:nvSpPr>
            <p:cNvPr id="34" name="TextBox 33"/>
            <p:cNvSpPr txBox="1"/>
            <p:nvPr/>
          </p:nvSpPr>
          <p:spPr>
            <a:xfrm>
              <a:off x="5364088" y="5445224"/>
              <a:ext cx="3168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default L               None</a:t>
              </a:r>
              <a:endParaRPr lang="th-TH" sz="1800">
                <a:latin typeface="Comic Sans MS" pitchFamily="66" charset="0"/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6444208" y="5589240"/>
              <a:ext cx="93397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7380313" y="602128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latin typeface="Comic Sans MS" pitchFamily="66" charset="0"/>
              </a:rPr>
              <a:t> [  ]</a:t>
            </a:r>
            <a:endParaRPr lang="th-TH" sz="1800">
              <a:latin typeface="Comic Sans MS" pitchFamily="66" charset="0"/>
            </a:endParaRPr>
          </a:p>
        </p:txBody>
      </p:sp>
      <p:grpSp>
        <p:nvGrpSpPr>
          <p:cNvPr id="4" name="Group 41"/>
          <p:cNvGrpSpPr/>
          <p:nvPr/>
        </p:nvGrpSpPr>
        <p:grpSpPr>
          <a:xfrm>
            <a:off x="3347866" y="4941168"/>
            <a:ext cx="668262" cy="432048"/>
            <a:chOff x="3347866" y="4941168"/>
            <a:chExt cx="668261" cy="432048"/>
          </a:xfrm>
        </p:grpSpPr>
        <p:sp>
          <p:nvSpPr>
            <p:cNvPr id="38" name="Rectangle 37"/>
            <p:cNvSpPr/>
            <p:nvPr/>
          </p:nvSpPr>
          <p:spPr>
            <a:xfrm>
              <a:off x="3635896" y="4941168"/>
              <a:ext cx="3802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L </a:t>
              </a:r>
              <a:endParaRPr lang="th-TH" sz="1800"/>
            </a:p>
          </p:txBody>
        </p:sp>
        <p:cxnSp>
          <p:nvCxnSpPr>
            <p:cNvPr id="39" name="Straight Arrow Connector 38"/>
            <p:cNvCxnSpPr>
              <a:stCxn id="38" idx="1"/>
            </p:cNvCxnSpPr>
            <p:nvPr/>
          </p:nvCxnSpPr>
          <p:spPr>
            <a:xfrm flipH="1">
              <a:off x="3347866" y="5125834"/>
              <a:ext cx="288030" cy="24738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43" name="Rectangle 42"/>
          <p:cNvSpPr/>
          <p:nvPr/>
        </p:nvSpPr>
        <p:spPr>
          <a:xfrm>
            <a:off x="2405278" y="2276874"/>
            <a:ext cx="36946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200">
                <a:solidFill>
                  <a:schemeClr val="bg1">
                    <a:lumMod val="50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ถ้า 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f() </a:t>
            </a:r>
            <a:r>
              <a:rPr lang="th-TH" sz="1200">
                <a:solidFill>
                  <a:schemeClr val="bg1">
                    <a:lumMod val="50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เป็น 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constructor </a:t>
            </a:r>
            <a:r>
              <a:rPr lang="th-TH" sz="1200">
                <a:solidFill>
                  <a:schemeClr val="bg1">
                    <a:lumMod val="50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ของ 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stack</a:t>
            </a:r>
          </a:p>
          <a:p>
            <a:r>
              <a:rPr lang="th-TH" sz="1200">
                <a:solidFill>
                  <a:schemeClr val="bg1">
                    <a:lumMod val="50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จึง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 init empty stack</a:t>
            </a:r>
            <a:r>
              <a:rPr lang="th-TH" sz="1200">
                <a:solidFill>
                  <a:schemeClr val="bg1">
                    <a:lumMod val="50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 เพียงครั้งแรกเท่านั้น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  </a:t>
            </a:r>
            <a:r>
              <a:rPr lang="th-TH" sz="1200">
                <a:solidFill>
                  <a:schemeClr val="bg1">
                    <a:lumMod val="50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ทางแก้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 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  <a:sym typeface="Wingdings" pitchFamily="2" charset="2"/>
              </a:rPr>
              <a:t></a:t>
            </a:r>
            <a:endParaRPr lang="th-TH" sz="1200">
              <a:solidFill>
                <a:schemeClr val="bg1">
                  <a:lumMod val="50000"/>
                </a:schemeClr>
              </a:solidFill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032086" y="4004371"/>
            <a:ext cx="845840" cy="792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/>
              <a:t>f()</a:t>
            </a:r>
          </a:p>
          <a:p>
            <a:pPr>
              <a:lnSpc>
                <a:spcPct val="150000"/>
              </a:lnSpc>
            </a:pPr>
            <a:r>
              <a:rPr lang="en-US" sz="1600" b="1"/>
              <a:t>f()</a:t>
            </a:r>
          </a:p>
        </p:txBody>
      </p:sp>
      <p:sp>
        <p:nvSpPr>
          <p:cNvPr id="47" name="Rectangle 46"/>
          <p:cNvSpPr/>
          <p:nvPr/>
        </p:nvSpPr>
        <p:spPr>
          <a:xfrm>
            <a:off x="8388424" y="5589240"/>
            <a:ext cx="3802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>
                <a:latin typeface="Comic Sans MS" pitchFamily="66" charset="0"/>
              </a:rPr>
              <a:t>L </a:t>
            </a:r>
            <a:endParaRPr lang="th-TH" sz="1800"/>
          </a:p>
        </p:txBody>
      </p:sp>
      <p:cxnSp>
        <p:nvCxnSpPr>
          <p:cNvPr id="48" name="Straight Arrow Connector 47"/>
          <p:cNvCxnSpPr>
            <a:stCxn id="47" idx="1"/>
          </p:cNvCxnSpPr>
          <p:nvPr/>
        </p:nvCxnSpPr>
        <p:spPr>
          <a:xfrm flipH="1" flipV="1">
            <a:off x="8028384" y="5661249"/>
            <a:ext cx="360040" cy="1126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8028384" y="5805264"/>
            <a:ext cx="360040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7549487" y="6023422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th-TH" sz="1800"/>
          </a:p>
        </p:txBody>
      </p:sp>
      <p:sp>
        <p:nvSpPr>
          <p:cNvPr id="53" name="Rectangle 52"/>
          <p:cNvSpPr/>
          <p:nvPr/>
        </p:nvSpPr>
        <p:spPr>
          <a:xfrm flipH="1">
            <a:off x="395537" y="908722"/>
            <a:ext cx="2520280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1800" b="1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Default argument :</a:t>
            </a:r>
          </a:p>
          <a:p>
            <a:r>
              <a:rPr lang="th-TH" sz="1800" b="1">
                <a:solidFill>
                  <a:schemeClr val="accent5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ให้ </a:t>
            </a:r>
            <a:r>
              <a:rPr lang="en-US" sz="1800" b="1">
                <a:solidFill>
                  <a:schemeClr val="accent5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= </a:t>
            </a:r>
            <a:r>
              <a:rPr lang="th-TH" sz="1800" b="1">
                <a:solidFill>
                  <a:schemeClr val="accent5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ค่านี้ เมื่อไม่มีการ </a:t>
            </a:r>
            <a:r>
              <a:rPr lang="en-US" sz="1800" b="1">
                <a:solidFill>
                  <a:schemeClr val="accent5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pass </a:t>
            </a:r>
            <a:r>
              <a:rPr lang="th-TH" sz="1800" b="1">
                <a:solidFill>
                  <a:schemeClr val="accent5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ค่ามา</a:t>
            </a:r>
            <a:endParaRPr lang="en-US" sz="1800" b="1">
              <a:solidFill>
                <a:schemeClr val="tx1">
                  <a:lumMod val="65000"/>
                  <a:lumOff val="35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771801" y="908720"/>
            <a:ext cx="40324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h-TH" sz="1800" b="1">
                <a:solidFill>
                  <a:schemeClr val="bg1">
                    <a:lumMod val="65000"/>
                  </a:schemeClr>
                </a:solidFill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ค่า </a:t>
            </a:r>
            <a:r>
              <a:rPr lang="en-US" sz="1800" b="1">
                <a:solidFill>
                  <a:schemeClr val="bg1">
                    <a:lumMod val="65000"/>
                  </a:schemeClr>
                </a:solidFill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default  </a:t>
            </a:r>
            <a:r>
              <a:rPr lang="th-TH" sz="1800" b="1">
                <a:solidFill>
                  <a:schemeClr val="bg1">
                    <a:lumMod val="65000"/>
                  </a:schemeClr>
                </a:solidFill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จะถูกสร้างขึ้น</a:t>
            </a:r>
            <a:r>
              <a:rPr lang="th-TH" sz="1800" b="1"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ครั้งเดียว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h-TH" sz="1800" b="1">
                <a:solidFill>
                  <a:schemeClr val="bg1">
                    <a:lumMod val="65000"/>
                  </a:schemeClr>
                </a:solidFill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ณ </a:t>
            </a:r>
            <a:r>
              <a:rPr lang="en-US" sz="1800" b="1">
                <a:solidFill>
                  <a:schemeClr val="bg1">
                    <a:lumMod val="65000"/>
                  </a:schemeClr>
                </a:solidFill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function definition </a:t>
            </a:r>
            <a:r>
              <a:rPr lang="th-TH" sz="1800" b="1">
                <a:solidFill>
                  <a:schemeClr val="bg1">
                    <a:lumMod val="65000"/>
                  </a:schemeClr>
                </a:solidFill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ใน </a:t>
            </a:r>
            <a:r>
              <a:rPr lang="en-US" sz="1800" b="1">
                <a:solidFill>
                  <a:schemeClr val="bg1">
                    <a:lumMod val="65000"/>
                  </a:schemeClr>
                </a:solidFill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scope </a:t>
            </a:r>
            <a:r>
              <a:rPr lang="th-TH" sz="1800" b="1">
                <a:solidFill>
                  <a:schemeClr val="bg1">
                    <a:lumMod val="65000"/>
                  </a:schemeClr>
                </a:solidFill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ที่ </a:t>
            </a:r>
            <a:r>
              <a:rPr lang="en-US" sz="1800" b="1">
                <a:solidFill>
                  <a:schemeClr val="bg1">
                    <a:lumMod val="65000"/>
                  </a:schemeClr>
                </a:solidFill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define </a:t>
            </a:r>
            <a:r>
              <a:rPr lang="en-US" sz="1800" b="1" err="1">
                <a:solidFill>
                  <a:schemeClr val="bg1">
                    <a:lumMod val="65000"/>
                  </a:schemeClr>
                </a:solidFill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functon</a:t>
            </a:r>
            <a:endParaRPr lang="th-TH" sz="1800" b="1">
              <a:solidFill>
                <a:schemeClr val="bg1">
                  <a:lumMod val="65000"/>
                </a:schemeClr>
              </a:solidFill>
              <a:latin typeface="TH SarabunPSK" panose="020B0500040200020003" pitchFamily="34" charset="-34"/>
              <a:ea typeface="Angsana New" panose="02020603050405020304" pitchFamily="18" charset="-34"/>
              <a:cs typeface="TH SarabunPSK" panose="020B0500040200020003" pitchFamily="34" charset="-34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h-TH" sz="1800" b="1">
                <a:solidFill>
                  <a:schemeClr val="bg1">
                    <a:lumMod val="65000"/>
                  </a:schemeClr>
                </a:solidFill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ต้อง</a:t>
            </a:r>
            <a:r>
              <a:rPr lang="th-TH" sz="1800" b="1"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ระวัง </a:t>
            </a:r>
            <a:r>
              <a:rPr lang="th-TH" sz="1800">
                <a:solidFill>
                  <a:schemeClr val="bg1">
                    <a:lumMod val="65000"/>
                  </a:schemeClr>
                </a:solidFill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เมื่อ</a:t>
            </a:r>
            <a:r>
              <a:rPr lang="th-TH" sz="1800" b="1">
                <a:solidFill>
                  <a:schemeClr val="bg1">
                    <a:lumMod val="65000"/>
                  </a:schemeClr>
                </a:solidFill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เป็น </a:t>
            </a:r>
            <a:r>
              <a:rPr lang="en-US" sz="1800" b="1"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mutable type</a:t>
            </a:r>
            <a:endParaRPr lang="th-TH" sz="1800" b="1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1115616" y="2228547"/>
            <a:ext cx="360040" cy="324000"/>
          </a:xfrm>
          <a:prstGeom prst="ellipse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sz="1800"/>
          </a:p>
        </p:txBody>
      </p:sp>
      <p:cxnSp>
        <p:nvCxnSpPr>
          <p:cNvPr id="57" name="Straight Connector 56"/>
          <p:cNvCxnSpPr>
            <a:stCxn id="53" idx="2"/>
            <a:endCxn id="55" idx="0"/>
          </p:cNvCxnSpPr>
          <p:nvPr/>
        </p:nvCxnSpPr>
        <p:spPr>
          <a:xfrm flipH="1">
            <a:off x="1295636" y="1555053"/>
            <a:ext cx="360041" cy="67349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5" grpId="0" animBg="1"/>
      <p:bldP spid="27" grpId="0"/>
      <p:bldP spid="28" grpId="0"/>
      <p:bldP spid="29" grpId="0"/>
      <p:bldP spid="29" grpId="1"/>
      <p:bldP spid="31" grpId="0"/>
      <p:bldP spid="31" grpId="1"/>
      <p:bldP spid="33" grpId="0"/>
      <p:bldP spid="36" grpId="0"/>
      <p:bldP spid="36" grpId="1"/>
      <p:bldP spid="36" grpId="2"/>
      <p:bldP spid="43" grpId="0"/>
      <p:bldP spid="47" grpId="0"/>
      <p:bldP spid="47" grpId="1"/>
      <p:bldP spid="47" grpId="2"/>
      <p:bldP spid="52" grpId="0"/>
      <p:bldP spid="52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if</a:t>
            </a:r>
            <a:endParaRPr lang="th-TH"/>
          </a:p>
        </p:txBody>
      </p:sp>
      <p:grpSp>
        <p:nvGrpSpPr>
          <p:cNvPr id="3" name="Group 16"/>
          <p:cNvGrpSpPr/>
          <p:nvPr/>
        </p:nvGrpSpPr>
        <p:grpSpPr>
          <a:xfrm>
            <a:off x="384458" y="836715"/>
            <a:ext cx="2294848" cy="2823413"/>
            <a:chOff x="507852" y="1340767"/>
            <a:chExt cx="2223247" cy="2823413"/>
          </a:xfrm>
        </p:grpSpPr>
        <p:sp>
          <p:nvSpPr>
            <p:cNvPr id="11265" name="Text Box 1"/>
            <p:cNvSpPr txBox="1">
              <a:spLocks noChangeArrowheads="1"/>
            </p:cNvSpPr>
            <p:nvPr/>
          </p:nvSpPr>
          <p:spPr bwMode="auto">
            <a:xfrm>
              <a:off x="507852" y="1340767"/>
              <a:ext cx="2207269" cy="720079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6DDE8"/>
                </a:gs>
              </a:gsLst>
              <a:lin ang="5400000" scaled="1"/>
            </a:gradFill>
            <a:ln w="12700">
              <a:solidFill>
                <a:srgbClr val="92CDDC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205867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ea typeface="Angsana New" pitchFamily="18" charset="-34"/>
                  <a:cs typeface="Consolas" pitchFamily="49" charset="0"/>
                </a:rPr>
                <a:t>if</a:t>
              </a:r>
              <a:r>
                <a:rPr lang="en-US" sz="1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ea typeface="Angsana New" pitchFamily="18" charset="-34"/>
                  <a:cs typeface="Consolas" pitchFamily="49" charset="0"/>
                </a:rPr>
                <a:t> test expression</a:t>
              </a:r>
              <a:r>
                <a:rPr lang="en-US" sz="1400" b="1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  <a:ea typeface="Angsana New" pitchFamily="18" charset="-34"/>
                  <a:cs typeface="Courier New" pitchFamily="49" charset="0"/>
                </a:rPr>
                <a:t>:</a:t>
              </a:r>
            </a:p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ea typeface="Angsana New" pitchFamily="18" charset="-34"/>
                  <a:cs typeface="Consolas" pitchFamily="49" charset="0"/>
                </a:rPr>
                <a:t>    </a:t>
              </a:r>
              <a:r>
                <a:rPr lang="en-US" sz="14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ea typeface="Angsana New" pitchFamily="18" charset="-34"/>
                  <a:cs typeface="Consolas" pitchFamily="49" charset="0"/>
                </a:rPr>
                <a:t>statement(s)</a:t>
              </a:r>
            </a:p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endParaRPr lang="th-TH" sz="4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267" name="Text Box 3"/>
            <p:cNvSpPr txBox="1">
              <a:spLocks noChangeArrowheads="1"/>
            </p:cNvSpPr>
            <p:nvPr/>
          </p:nvSpPr>
          <p:spPr bwMode="auto">
            <a:xfrm>
              <a:off x="507852" y="2132855"/>
              <a:ext cx="2223247" cy="2031325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6DDE8"/>
                </a:gs>
              </a:gsLst>
              <a:lin ang="5400000" scaled="1"/>
            </a:gradFill>
            <a:ln w="12700">
              <a:solidFill>
                <a:srgbClr val="92CDDC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205867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ea typeface="Angsana New" pitchFamily="18" charset="-34"/>
                  <a:cs typeface="Consolas" pitchFamily="49" charset="0"/>
                </a:rPr>
                <a:t>if</a:t>
              </a:r>
              <a:r>
                <a:rPr lang="en-US" sz="1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ea typeface="Angsana New" pitchFamily="18" charset="-34"/>
                  <a:cs typeface="Consolas" pitchFamily="49" charset="0"/>
                </a:rPr>
                <a:t> test expression</a:t>
              </a:r>
              <a:r>
                <a:rPr lang="en-US" sz="1400" b="1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  <a:ea typeface="Angsana New" pitchFamily="18" charset="-34"/>
                  <a:cs typeface="Courier New" pitchFamily="49" charset="0"/>
                </a:rPr>
                <a:t>:</a:t>
              </a:r>
            </a:p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ea typeface="Angsana New" pitchFamily="18" charset="-34"/>
                  <a:cs typeface="Consolas" pitchFamily="49" charset="0"/>
                </a:rPr>
                <a:t>    Body of if</a:t>
              </a:r>
            </a:p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err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ea typeface="Angsana New" pitchFamily="18" charset="-34"/>
                  <a:cs typeface="Consolas" pitchFamily="49" charset="0"/>
                </a:rPr>
                <a:t>elif</a:t>
              </a:r>
              <a:r>
                <a:rPr lang="en-US" sz="1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ea typeface="Angsana New" pitchFamily="18" charset="-34"/>
                  <a:cs typeface="Consolas" pitchFamily="49" charset="0"/>
                </a:rPr>
                <a:t> test expression</a:t>
              </a:r>
              <a:r>
                <a:rPr lang="en-US" sz="1400" b="1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  <a:ea typeface="Angsana New" pitchFamily="18" charset="-34"/>
                  <a:cs typeface="Courier New" pitchFamily="49" charset="0"/>
                </a:rPr>
                <a:t>:</a:t>
              </a:r>
            </a:p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ea typeface="Angsana New" pitchFamily="18" charset="-34"/>
                  <a:cs typeface="Consolas" pitchFamily="49" charset="0"/>
                </a:rPr>
                <a:t>    </a:t>
              </a:r>
              <a:r>
                <a:rPr lang="en-US" sz="14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ea typeface="Angsana New" pitchFamily="18" charset="-34"/>
                  <a:cs typeface="Consolas" pitchFamily="49" charset="0"/>
                </a:rPr>
                <a:t>Body of </a:t>
              </a:r>
              <a:r>
                <a:rPr lang="en-US" sz="140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ea typeface="Angsana New" pitchFamily="18" charset="-34"/>
                  <a:cs typeface="Consolas" pitchFamily="49" charset="0"/>
                </a:rPr>
                <a:t>elif</a:t>
              </a:r>
              <a:endParaRPr 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nsolas" pitchFamily="49" charset="0"/>
              </a:endParaRPr>
            </a:p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ea typeface="Angsana New" pitchFamily="18" charset="-34"/>
                  <a:cs typeface="Consolas" pitchFamily="49" charset="0"/>
                </a:rPr>
                <a:t>else</a:t>
              </a:r>
              <a:r>
                <a:rPr lang="en-US" sz="1400" b="1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  <a:ea typeface="Angsana New" pitchFamily="18" charset="-34"/>
                  <a:cs typeface="Courier New" pitchFamily="49" charset="0"/>
                </a:rPr>
                <a:t>:</a:t>
              </a:r>
              <a:r>
                <a:rPr lang="en-US" sz="1400" b="1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ea typeface="Angsana New" pitchFamily="18" charset="-34"/>
                  <a:cs typeface="Consolas" pitchFamily="49" charset="0"/>
                </a:rPr>
                <a:t> </a:t>
              </a:r>
            </a:p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ea typeface="Angsana New" pitchFamily="18" charset="-34"/>
                  <a:cs typeface="Consolas" pitchFamily="49" charset="0"/>
                </a:rPr>
                <a:t>    </a:t>
              </a:r>
              <a:r>
                <a:rPr lang="en-US" sz="14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ea typeface="Angsana New" pitchFamily="18" charset="-34"/>
                  <a:cs typeface="Consolas" pitchFamily="49" charset="0"/>
                </a:rPr>
                <a:t>Body of else</a:t>
              </a:r>
              <a:endParaRPr lang="th-TH" sz="4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2308415" y="1421283"/>
              <a:ext cx="117013" cy="360040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3" name="Oval 12"/>
            <p:cNvSpPr/>
            <p:nvPr/>
          </p:nvSpPr>
          <p:spPr>
            <a:xfrm>
              <a:off x="2494411" y="2823219"/>
              <a:ext cx="117013" cy="360040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5" name="Oval 14"/>
            <p:cNvSpPr/>
            <p:nvPr/>
          </p:nvSpPr>
          <p:spPr>
            <a:xfrm>
              <a:off x="951428" y="3471291"/>
              <a:ext cx="117013" cy="360040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6" name="Oval 15"/>
            <p:cNvSpPr/>
            <p:nvPr/>
          </p:nvSpPr>
          <p:spPr>
            <a:xfrm>
              <a:off x="2301225" y="2175147"/>
              <a:ext cx="117013" cy="360040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450927" y="4221091"/>
            <a:ext cx="8242146" cy="1481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</a:pPr>
            <a:r>
              <a:rPr lang="en-US" sz="1600">
                <a:solidFill>
                  <a:srgbClr val="222222"/>
                </a:solidFill>
                <a:latin typeface="Arial"/>
                <a:ea typeface="SimSun"/>
                <a:cs typeface="Cordia New"/>
              </a:rPr>
              <a:t>There can be zero or more </a:t>
            </a:r>
            <a:r>
              <a:rPr lang="en-US" sz="1600" b="1" err="1">
                <a:latin typeface="Courier New" pitchFamily="49" charset="0"/>
                <a:ea typeface="SimSun"/>
                <a:cs typeface="Courier New" pitchFamily="49" charset="0"/>
                <a:hlinkClick r:id="rId2"/>
              </a:rPr>
              <a:t>elif</a:t>
            </a:r>
            <a:r>
              <a:rPr lang="en-US" sz="1600">
                <a:solidFill>
                  <a:srgbClr val="222222"/>
                </a:solidFill>
                <a:latin typeface="Arial"/>
                <a:ea typeface="SimSun"/>
                <a:cs typeface="Cordia New"/>
              </a:rPr>
              <a:t> parts, and the </a:t>
            </a:r>
            <a:r>
              <a:rPr lang="en-US" sz="1600" b="1">
                <a:solidFill>
                  <a:srgbClr val="6363BB"/>
                </a:solidFill>
                <a:latin typeface="Courier New"/>
                <a:ea typeface="SimSun"/>
                <a:cs typeface="Cordia New"/>
                <a:hlinkClick r:id="rId2"/>
              </a:rPr>
              <a:t>else</a:t>
            </a:r>
            <a:r>
              <a:rPr lang="en-US" sz="1600">
                <a:solidFill>
                  <a:srgbClr val="222222"/>
                </a:solidFill>
                <a:latin typeface="Arial"/>
                <a:ea typeface="SimSun"/>
                <a:cs typeface="Cordia New"/>
              </a:rPr>
              <a:t> part is optional. </a:t>
            </a: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</a:pPr>
            <a:r>
              <a:rPr lang="en-US" sz="1600">
                <a:solidFill>
                  <a:srgbClr val="222222"/>
                </a:solidFill>
                <a:latin typeface="Arial"/>
                <a:ea typeface="SimSun"/>
                <a:cs typeface="Cordia New"/>
              </a:rPr>
              <a:t>The keyword ‘</a:t>
            </a:r>
            <a:r>
              <a:rPr lang="en-US" sz="1600" b="1" err="1">
                <a:solidFill>
                  <a:srgbClr val="6363BB"/>
                </a:solidFill>
                <a:latin typeface="Courier New"/>
                <a:ea typeface="SimSun"/>
                <a:cs typeface="Cordia New"/>
                <a:hlinkClick r:id="rId2"/>
              </a:rPr>
              <a:t>elif</a:t>
            </a:r>
            <a:r>
              <a:rPr lang="en-US" sz="1600">
                <a:solidFill>
                  <a:srgbClr val="222222"/>
                </a:solidFill>
                <a:latin typeface="Arial"/>
                <a:ea typeface="SimSun"/>
                <a:cs typeface="Cordia New"/>
              </a:rPr>
              <a:t>’ is short for ‘else if’, and is useful to avoid excessive indentation. </a:t>
            </a: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</a:pPr>
            <a:r>
              <a:rPr lang="en-US" sz="1600">
                <a:solidFill>
                  <a:srgbClr val="222222"/>
                </a:solidFill>
                <a:latin typeface="Arial"/>
                <a:ea typeface="SimSun"/>
                <a:cs typeface="Cordia New"/>
              </a:rPr>
              <a:t>An </a:t>
            </a:r>
            <a:r>
              <a:rPr lang="en-US" sz="1600" b="1">
                <a:solidFill>
                  <a:srgbClr val="222222"/>
                </a:solidFill>
                <a:latin typeface="Courier New"/>
                <a:ea typeface="SimSun"/>
                <a:cs typeface="Cordia New"/>
                <a:hlinkClick r:id="rId2"/>
              </a:rPr>
              <a:t>if</a:t>
            </a:r>
            <a:r>
              <a:rPr lang="en-US" sz="1600" b="1">
                <a:solidFill>
                  <a:srgbClr val="222222"/>
                </a:solidFill>
                <a:latin typeface="Courier New"/>
                <a:ea typeface="SimSun"/>
                <a:cs typeface="Cordia New"/>
              </a:rPr>
              <a:t>  </a:t>
            </a:r>
            <a:r>
              <a:rPr lang="en-US" sz="1600" b="1" err="1">
                <a:solidFill>
                  <a:srgbClr val="222222"/>
                </a:solidFill>
                <a:latin typeface="Courier New"/>
                <a:ea typeface="SimSun"/>
                <a:cs typeface="Cordia New"/>
                <a:hlinkClick r:id="rId2"/>
              </a:rPr>
              <a:t>elif</a:t>
            </a:r>
            <a:r>
              <a:rPr lang="en-US" sz="1600" b="1">
                <a:solidFill>
                  <a:srgbClr val="222222"/>
                </a:solidFill>
                <a:latin typeface="Courier New"/>
                <a:ea typeface="SimSun"/>
                <a:cs typeface="Cordia New"/>
              </a:rPr>
              <a:t>  </a:t>
            </a:r>
            <a:r>
              <a:rPr lang="en-US" sz="1600" b="1" err="1">
                <a:solidFill>
                  <a:srgbClr val="222222"/>
                </a:solidFill>
                <a:latin typeface="Courier New"/>
                <a:ea typeface="SimSun"/>
                <a:cs typeface="Cordia New"/>
                <a:hlinkClick r:id="rId2"/>
              </a:rPr>
              <a:t>elif</a:t>
            </a:r>
            <a:r>
              <a:rPr lang="en-US" sz="1600" b="1">
                <a:solidFill>
                  <a:srgbClr val="222222"/>
                </a:solidFill>
                <a:latin typeface="Courier New"/>
                <a:ea typeface="SimSun"/>
                <a:cs typeface="Cordia New"/>
              </a:rPr>
              <a:t> </a:t>
            </a:r>
            <a:r>
              <a:rPr lang="en-US" sz="1600">
                <a:solidFill>
                  <a:srgbClr val="222222"/>
                </a:solidFill>
                <a:latin typeface="Arial"/>
                <a:ea typeface="SimSun"/>
                <a:cs typeface="Cordia New"/>
              </a:rPr>
              <a:t> sequence is a substitute for the </a:t>
            </a:r>
            <a:r>
              <a:rPr lang="en-US" sz="1600" b="1">
                <a:solidFill>
                  <a:srgbClr val="222222"/>
                </a:solidFill>
                <a:latin typeface="Courier New"/>
                <a:ea typeface="SimSun"/>
                <a:cs typeface="Cordia New"/>
              </a:rPr>
              <a:t>switch</a:t>
            </a:r>
            <a:r>
              <a:rPr lang="en-US" sz="1600">
                <a:solidFill>
                  <a:srgbClr val="222222"/>
                </a:solidFill>
                <a:latin typeface="Arial"/>
                <a:ea typeface="SimSun"/>
                <a:cs typeface="Cordia New"/>
              </a:rPr>
              <a:t> or </a:t>
            </a:r>
            <a:r>
              <a:rPr lang="en-US" sz="1600" b="1">
                <a:solidFill>
                  <a:srgbClr val="222222"/>
                </a:solidFill>
                <a:latin typeface="Courier New"/>
                <a:ea typeface="SimSun"/>
                <a:cs typeface="Cordia New"/>
              </a:rPr>
              <a:t>case</a:t>
            </a:r>
            <a:r>
              <a:rPr lang="en-US" sz="1600">
                <a:solidFill>
                  <a:srgbClr val="222222"/>
                </a:solidFill>
                <a:latin typeface="Arial"/>
                <a:ea typeface="SimSun"/>
                <a:cs typeface="Cordia New"/>
              </a:rPr>
              <a:t> statements found in other languages.</a:t>
            </a:r>
            <a:endParaRPr lang="en-US" sz="1600">
              <a:effectLst/>
              <a:latin typeface="Calibri"/>
              <a:ea typeface="SimSun"/>
              <a:cs typeface="Cordia New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42030" y="836712"/>
            <a:ext cx="493248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6499599" y="2276872"/>
            <a:ext cx="1777602" cy="1368152"/>
          </a:xfrm>
          <a:prstGeom prst="cloud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Angsana New" pitchFamily="18" charset="-34"/>
                <a:cs typeface="Courier New" pitchFamily="49" charset="0"/>
              </a:rPr>
              <a:t>:</a:t>
            </a:r>
            <a:r>
              <a:rPr lang="en-US" sz="16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 </a:t>
            </a:r>
            <a:r>
              <a:rPr lang="th-TH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ต้องมี</a:t>
            </a:r>
            <a:endParaRPr 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ea typeface="Angsana New" pitchFamily="18" charset="-34"/>
              <a:cs typeface="TH SarabunPSK" pitchFamily="34" charset="-34"/>
            </a:endParaRPr>
          </a:p>
          <a:p>
            <a:pPr algn="ctr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</a:pPr>
            <a:r>
              <a:rPr lang="th-TH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ต่อไปเป็น </a:t>
            </a:r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body block </a:t>
            </a:r>
            <a:r>
              <a:rPr lang="th-TH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ของบรรทัดนี้</a:t>
            </a: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6898413" y="3284984"/>
            <a:ext cx="1566174" cy="720080"/>
          </a:xfrm>
          <a:prstGeom prst="cloud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Calibri" pitchFamily="34" charset="0"/>
                <a:cs typeface="TH SarabunPSK" pitchFamily="34" charset="-34"/>
              </a:rPr>
              <a:t>condition </a:t>
            </a:r>
            <a:r>
              <a:rPr lang="th-TH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Calibri" pitchFamily="34" charset="0"/>
                <a:cs typeface="TH SarabunPSK" pitchFamily="34" charset="-34"/>
              </a:rPr>
              <a:t>ไม่ต้องอยู่ใน ( )</a:t>
            </a:r>
            <a:endParaRPr lang="th-TH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ea typeface="Angsana New" pitchFamily="18" charset="-34"/>
              <a:cs typeface="TH SarabunPSK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6672"/>
            <a:ext cx="6654800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80876"/>
            <a:ext cx="6654800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14" y="1633587"/>
            <a:ext cx="6654800" cy="139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14" y="3117178"/>
            <a:ext cx="6654800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971602" y="3564511"/>
            <a:ext cx="68407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>
                <a:solidFill>
                  <a:srgbClr val="555555"/>
                </a:solidFill>
                <a:latin typeface="verdana"/>
              </a:rPr>
              <a:t>The Python version is more readable.  It can be read as </a:t>
            </a:r>
            <a:br>
              <a:rPr lang="en-US" sz="1800">
                <a:solidFill>
                  <a:srgbClr val="555555"/>
                </a:solidFill>
                <a:latin typeface="verdana"/>
              </a:rPr>
            </a:br>
            <a:r>
              <a:rPr lang="en-US" sz="1800">
                <a:solidFill>
                  <a:srgbClr val="555555"/>
                </a:solidFill>
                <a:latin typeface="verdana"/>
              </a:rPr>
              <a:t>         "max shall be a if a is greater than b else b". </a:t>
            </a:r>
            <a:endParaRPr lang="en-US" sz="1800"/>
          </a:p>
        </p:txBody>
      </p:sp>
      <p:sp>
        <p:nvSpPr>
          <p:cNvPr id="5" name="Rectangle 4"/>
          <p:cNvSpPr/>
          <p:nvPr/>
        </p:nvSpPr>
        <p:spPr>
          <a:xfrm>
            <a:off x="179512" y="4378962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>
                <a:solidFill>
                  <a:srgbClr val="555555"/>
                </a:solidFill>
                <a:latin typeface="verdana"/>
              </a:rPr>
              <a:t>ternary if statement is an expression, can be used within another expression:</a:t>
            </a:r>
          </a:p>
        </p:txBody>
      </p:sp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301212"/>
            <a:ext cx="6654800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635896" y="1124744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</a:t>
            </a:r>
            <a:endParaRPr lang="th-TH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3068960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Python</a:t>
            </a:r>
            <a:endParaRPr lang="th-TH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0885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while</a:t>
            </a:r>
            <a:endParaRPr lang="th-TH"/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3275856" y="1340768"/>
            <a:ext cx="2567362" cy="72008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6DDE8"/>
              </a:gs>
            </a:gsLst>
            <a:lin ang="5400000" scaled="1"/>
          </a:gradFill>
          <a:ln w="12700">
            <a:solidFill>
              <a:srgbClr val="92CDDC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nsolas" pitchFamily="49" charset="0"/>
              </a:rPr>
              <a:t>while</a:t>
            </a:r>
            <a:r>
              <a:rPr lang="en-US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nsolas" pitchFamily="49" charset="0"/>
              </a:rPr>
              <a:t> test expression</a:t>
            </a:r>
            <a:r>
              <a:rPr lang="en-US" sz="14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nsolas" pitchFamily="49" charset="0"/>
              </a:rPr>
              <a:t>: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nsolas" pitchFamily="49" charset="0"/>
              </a:rPr>
              <a:t>    </a:t>
            </a:r>
            <a:r>
              <a:rPr 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nsolas" pitchFamily="49" charset="0"/>
              </a:rPr>
              <a:t>Body of while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th-TH" sz="4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2420888"/>
            <a:ext cx="3596054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8" y="404668"/>
            <a:ext cx="4670425" cy="461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4" y="1340772"/>
            <a:ext cx="3662363" cy="291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4" y="5445228"/>
            <a:ext cx="6867525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323528" y="4365104"/>
            <a:ext cx="792088" cy="36004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Oval 5"/>
          <p:cNvSpPr/>
          <p:nvPr/>
        </p:nvSpPr>
        <p:spPr>
          <a:xfrm>
            <a:off x="1115616" y="4077072"/>
            <a:ext cx="792088" cy="36004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Oval 6"/>
          <p:cNvSpPr/>
          <p:nvPr/>
        </p:nvSpPr>
        <p:spPr>
          <a:xfrm>
            <a:off x="395536" y="404664"/>
            <a:ext cx="1440160" cy="36004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9" name="Straight Connector 8"/>
          <p:cNvCxnSpPr/>
          <p:nvPr/>
        </p:nvCxnSpPr>
        <p:spPr>
          <a:xfrm>
            <a:off x="2843808" y="1268760"/>
            <a:ext cx="144016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3563888" y="456927"/>
            <a:ext cx="4430894" cy="523801"/>
            <a:chOff x="3563888" y="456927"/>
            <a:chExt cx="4430894" cy="523801"/>
          </a:xfrm>
        </p:grpSpPr>
        <p:cxnSp>
          <p:nvCxnSpPr>
            <p:cNvPr id="11" name="Straight Arrow Connector 10"/>
            <p:cNvCxnSpPr/>
            <p:nvPr/>
          </p:nvCxnSpPr>
          <p:spPr>
            <a:xfrm flipH="1">
              <a:off x="3563888" y="692696"/>
              <a:ext cx="504056" cy="288032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3635896" y="456927"/>
              <a:ext cx="435888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Consolas" pitchFamily="49" charset="0"/>
                  <a:ea typeface="Angsana New" pitchFamily="18" charset="-34"/>
                  <a:cs typeface="Cordia New" pitchFamily="34" charset="-34"/>
                </a:rPr>
                <a:t>random() of random module that is imported</a:t>
              </a:r>
              <a:endParaRPr lang="th-TH" sz="1400"/>
            </a:p>
          </p:txBody>
        </p:sp>
      </p:grpSp>
    </p:spTree>
    <p:extLst>
      <p:ext uri="{BB962C8B-B14F-4D97-AF65-F5344CB8AC3E}">
        <p14:creationId xmlns:p14="http://schemas.microsoft.com/office/powerpoint/2010/main" val="18623284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1597516" y="2893140"/>
            <a:ext cx="3766572" cy="3488188"/>
          </a:xfrm>
          <a:prstGeom prst="rect">
            <a:avLst/>
          </a:prstGeom>
          <a:noFill/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Consolas" pitchFamily="49" charset="0"/>
              <a:ea typeface="Angsana New" pitchFamily="18" charset="-34"/>
              <a:cs typeface="Cordia New" pitchFamily="34" charset="-34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print(</a:t>
            </a:r>
            <a:r>
              <a:rPr lang="en-US" sz="1400" b="1">
                <a:solidFill>
                  <a:srgbClr val="2B91AF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list</a:t>
            </a:r>
            <a:r>
              <a:rPr lang="en-US" sz="1400" b="1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(</a:t>
            </a:r>
            <a:r>
              <a:rPr lang="en-US" sz="1400" b="1">
                <a:solidFill>
                  <a:srgbClr val="2B91AF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range</a:t>
            </a:r>
            <a:r>
              <a:rPr lang="en-US" sz="1400" b="1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(</a:t>
            </a:r>
            <a:r>
              <a:rPr lang="en-US" sz="1400" b="1">
                <a:solidFill>
                  <a:srgbClr val="C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5</a:t>
            </a:r>
            <a:r>
              <a:rPr lang="en-US" sz="1400" b="1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)))</a:t>
            </a: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Consolas" pitchFamily="49" charset="0"/>
              <a:ea typeface="Angsana New" pitchFamily="18" charset="-34"/>
              <a:cs typeface="Cordia New" pitchFamily="34" charset="-34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Consolas" pitchFamily="49" charset="0"/>
              <a:ea typeface="Angsana New" pitchFamily="18" charset="-34"/>
              <a:cs typeface="Cordia New" pitchFamily="34" charset="-34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Consolas" pitchFamily="49" charset="0"/>
              <a:ea typeface="Angsana New" pitchFamily="18" charset="-34"/>
              <a:cs typeface="Cordia New" pitchFamily="34" charset="-34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</a:pPr>
            <a:r>
              <a:rPr lang="en-US" sz="1400" b="1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print(</a:t>
            </a:r>
            <a:r>
              <a:rPr lang="en-US" sz="1400" b="1">
                <a:solidFill>
                  <a:srgbClr val="2B91AF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list</a:t>
            </a:r>
            <a:r>
              <a:rPr lang="en-US" sz="1400" b="1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(</a:t>
            </a:r>
            <a:r>
              <a:rPr lang="en-US" sz="1400" b="1">
                <a:solidFill>
                  <a:srgbClr val="2B91AF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range</a:t>
            </a:r>
            <a:r>
              <a:rPr lang="en-US" sz="1400" b="1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(1, 5)))</a:t>
            </a:r>
          </a:p>
          <a:p>
            <a:pPr fontAlgn="base">
              <a:lnSpc>
                <a:spcPct val="200000"/>
              </a:lnSpc>
              <a:spcBef>
                <a:spcPct val="0"/>
              </a:spcBef>
            </a:pPr>
            <a:r>
              <a:rPr lang="en-US" sz="1400" b="1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print(</a:t>
            </a:r>
            <a:r>
              <a:rPr lang="en-US" sz="1400" b="1">
                <a:solidFill>
                  <a:srgbClr val="2B91AF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list</a:t>
            </a:r>
            <a:r>
              <a:rPr lang="en-US" sz="1400" b="1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(</a:t>
            </a:r>
            <a:r>
              <a:rPr lang="en-US" sz="1400" b="1">
                <a:solidFill>
                  <a:srgbClr val="2B91AF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range</a:t>
            </a:r>
            <a:r>
              <a:rPr lang="en-US" sz="1400" b="1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(-10, -50, -20)))</a:t>
            </a:r>
          </a:p>
          <a:p>
            <a:pPr fontAlgn="base">
              <a:lnSpc>
                <a:spcPct val="200000"/>
              </a:lnSpc>
              <a:spcBef>
                <a:spcPct val="0"/>
              </a:spcBef>
            </a:pPr>
            <a:r>
              <a:rPr lang="en-US" sz="1400" b="1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print(</a:t>
            </a:r>
            <a:r>
              <a:rPr lang="en-US" sz="1400" b="1">
                <a:solidFill>
                  <a:srgbClr val="2B91AF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list</a:t>
            </a:r>
            <a:r>
              <a:rPr lang="en-US" sz="1400" b="1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(</a:t>
            </a:r>
            <a:r>
              <a:rPr lang="en-US" sz="1400" b="1">
                <a:solidFill>
                  <a:srgbClr val="2B91AF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range</a:t>
            </a:r>
            <a:r>
              <a:rPr lang="en-US" sz="1400" b="1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(1, 0)))</a:t>
            </a:r>
            <a:endParaRPr lang="th-TH" sz="1400" b="1">
              <a:solidFill>
                <a:schemeClr val="tx1"/>
              </a:solidFill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range class</a:t>
            </a:r>
            <a:endParaRPr lang="th-TH"/>
          </a:p>
        </p:txBody>
      </p:sp>
      <p:grpSp>
        <p:nvGrpSpPr>
          <p:cNvPr id="3" name="Group 18"/>
          <p:cNvGrpSpPr/>
          <p:nvPr/>
        </p:nvGrpSpPr>
        <p:grpSpPr>
          <a:xfrm>
            <a:off x="982678" y="980733"/>
            <a:ext cx="7710395" cy="576065"/>
            <a:chOff x="1064568" y="980728"/>
            <a:chExt cx="8352928" cy="576065"/>
          </a:xfrm>
        </p:grpSpPr>
        <p:sp>
          <p:nvSpPr>
            <p:cNvPr id="1026" name="Text Box 2"/>
            <p:cNvSpPr txBox="1">
              <a:spLocks noChangeArrowheads="1"/>
            </p:cNvSpPr>
            <p:nvPr/>
          </p:nvSpPr>
          <p:spPr bwMode="auto">
            <a:xfrm>
              <a:off x="1064568" y="980728"/>
              <a:ext cx="1840705" cy="43204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8CCE4"/>
                </a:gs>
              </a:gsLst>
              <a:lin ang="5400000" scaled="1"/>
            </a:gradFill>
            <a:ln w="12700">
              <a:solidFill>
                <a:srgbClr val="95B3D7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243F60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14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Angsana New" pitchFamily="18" charset="-34"/>
                  <a:cs typeface="Cordia New" pitchFamily="34" charset="-34"/>
                </a:rPr>
                <a:t>range (</a:t>
              </a:r>
              <a:r>
                <a:rPr lang="en-US" sz="140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  <a:ea typeface="Angsana New" pitchFamily="18" charset="-34"/>
                  <a:cs typeface="Courier New" pitchFamily="49" charset="0"/>
                </a:rPr>
                <a:t>a</a:t>
              </a:r>
              <a:r>
                <a:rPr lang="en-US" sz="14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  <a:ea typeface="Angsana New" pitchFamily="18" charset="-34"/>
                  <a:cs typeface="Courier New" pitchFamily="49" charset="0"/>
                </a:rPr>
                <a:t>, </a:t>
              </a:r>
              <a:r>
                <a:rPr lang="en-US" sz="140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  <a:ea typeface="Angsana New" pitchFamily="18" charset="-34"/>
                  <a:cs typeface="Courier New" pitchFamily="49" charset="0"/>
                </a:rPr>
                <a:t>b</a:t>
              </a:r>
              <a:r>
                <a:rPr lang="en-US" sz="14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  <a:ea typeface="Angsana New" pitchFamily="18" charset="-34"/>
                  <a:cs typeface="Courier New" pitchFamily="49" charset="0"/>
                </a:rPr>
                <a:t>, </a:t>
              </a:r>
              <a:r>
                <a:rPr lang="en-US" sz="140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  <a:ea typeface="Angsana New" pitchFamily="18" charset="-34"/>
                  <a:cs typeface="Courier New" pitchFamily="49" charset="0"/>
                </a:rPr>
                <a:t>s</a:t>
              </a:r>
              <a:r>
                <a:rPr lang="en-US" sz="14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Angsana New" pitchFamily="18" charset="-34"/>
                  <a:cs typeface="Cordia New" pitchFamily="34" charset="-34"/>
                </a:rPr>
                <a:t>)</a:t>
              </a:r>
              <a:endParaRPr lang="th-TH" sz="4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ngsana New" pitchFamily="18" charset="-34"/>
              </a:endParaRPr>
            </a:p>
          </p:txBody>
        </p:sp>
        <p:sp>
          <p:nvSpPr>
            <p:cNvPr id="1029" name="Text Box 5"/>
            <p:cNvSpPr txBox="1">
              <a:spLocks noChangeArrowheads="1"/>
            </p:cNvSpPr>
            <p:nvPr/>
          </p:nvSpPr>
          <p:spPr bwMode="auto">
            <a:xfrm>
              <a:off x="2992958" y="1012371"/>
              <a:ext cx="1335973" cy="544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lnSpc>
                  <a:spcPts val="700"/>
                </a:lnSpc>
                <a:spcBef>
                  <a:spcPct val="0"/>
                </a:spcBef>
                <a:spcAft>
                  <a:spcPts val="1000"/>
                </a:spcAft>
              </a:pPr>
              <a:r>
                <a:rPr lang="en-US" sz="1050">
                  <a:latin typeface="Calibri" pitchFamily="34" charset="0"/>
                  <a:ea typeface="Angsana New" pitchFamily="18" charset="-34"/>
                  <a:cs typeface="Cordia New" pitchFamily="34" charset="-34"/>
                </a:rPr>
                <a:t>return</a:t>
              </a:r>
              <a:r>
                <a:rPr lang="th-TH" sz="1050">
                  <a:latin typeface="Cordia New" pitchFamily="34" charset="-34"/>
                  <a:ea typeface="Angsana New" pitchFamily="18" charset="-34"/>
                  <a:cs typeface="Cordia New" pitchFamily="34" charset="-34"/>
                </a:rPr>
                <a:t> </a:t>
              </a:r>
              <a:r>
                <a:rPr lang="en-US" sz="1050">
                  <a:latin typeface="Calibri" pitchFamily="34" charset="0"/>
                  <a:ea typeface="Angsana New" pitchFamily="18" charset="-34"/>
                  <a:cs typeface="Cordia New" pitchFamily="34" charset="-34"/>
                </a:rPr>
                <a:t>sequence </a:t>
              </a:r>
              <a:endParaRPr lang="th-TH" sz="1050">
                <a:latin typeface="Calibri" pitchFamily="34" charset="0"/>
                <a:ea typeface="Angsana New" pitchFamily="18" charset="-34"/>
                <a:cs typeface="Cordia New" pitchFamily="34" charset="-34"/>
              </a:endParaRPr>
            </a:p>
            <a:p>
              <a:pPr algn="ctr" fontAlgn="base">
                <a:lnSpc>
                  <a:spcPts val="700"/>
                </a:lnSpc>
                <a:spcBef>
                  <a:spcPct val="0"/>
                </a:spcBef>
                <a:spcAft>
                  <a:spcPts val="1000"/>
                </a:spcAft>
              </a:pPr>
              <a:r>
                <a:rPr lang="th-TH" sz="1200">
                  <a:latin typeface="Cordia New" pitchFamily="34" charset="-34"/>
                  <a:ea typeface="Angsana New" pitchFamily="18" charset="-34"/>
                  <a:cs typeface="Cordia New" pitchFamily="34" charset="-34"/>
                </a:rPr>
                <a:t>ของตัวเลข</a:t>
              </a:r>
              <a:endParaRPr lang="th-TH" sz="2400">
                <a:latin typeface="Arial" pitchFamily="34" charset="0"/>
                <a:cs typeface="Angsana New" pitchFamily="18" charset="-34"/>
              </a:endParaRPr>
            </a:p>
          </p:txBody>
        </p:sp>
        <p:sp>
          <p:nvSpPr>
            <p:cNvPr id="1030" name="Text Box 6"/>
            <p:cNvSpPr txBox="1">
              <a:spLocks noChangeArrowheads="1"/>
            </p:cNvSpPr>
            <p:nvPr/>
          </p:nvSpPr>
          <p:spPr bwMode="auto">
            <a:xfrm>
              <a:off x="4309428" y="994796"/>
              <a:ext cx="5108068" cy="37436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8CCE4"/>
                </a:gs>
              </a:gsLst>
              <a:lin ang="5400000" scaled="1"/>
            </a:gradFill>
            <a:ln w="12700">
              <a:solidFill>
                <a:srgbClr val="95B3D7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243F60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140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  <a:ea typeface="Angsana New" pitchFamily="18" charset="-34"/>
                  <a:cs typeface="Courier New" pitchFamily="49" charset="0"/>
                </a:rPr>
                <a:t>a</a:t>
              </a:r>
              <a:r>
                <a:rPr lang="en-US" sz="14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  <a:ea typeface="Angsana New" pitchFamily="18" charset="-34"/>
                  <a:cs typeface="Courier New" pitchFamily="49" charset="0"/>
                </a:rPr>
                <a:t>,  </a:t>
              </a:r>
              <a:r>
                <a:rPr lang="en-US" sz="140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  <a:ea typeface="Angsana New" pitchFamily="18" charset="-34"/>
                  <a:cs typeface="Courier New" pitchFamily="49" charset="0"/>
                </a:rPr>
                <a:t>a</a:t>
              </a:r>
              <a:r>
                <a:rPr lang="en-US" sz="14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  <a:ea typeface="Angsana New" pitchFamily="18" charset="-34"/>
                  <a:cs typeface="Courier New" pitchFamily="49" charset="0"/>
                </a:rPr>
                <a:t> </a:t>
              </a:r>
              <a:r>
                <a:rPr lang="en-US" sz="140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  <a:ea typeface="Angsana New" pitchFamily="18" charset="-34"/>
                  <a:cs typeface="Courier New" pitchFamily="49" charset="0"/>
                </a:rPr>
                <a:t>+ 1s</a:t>
              </a:r>
              <a:r>
                <a:rPr lang="en-US" sz="14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  <a:ea typeface="Angsana New" pitchFamily="18" charset="-34"/>
                  <a:cs typeface="Courier New" pitchFamily="49" charset="0"/>
                </a:rPr>
                <a:t>, </a:t>
              </a:r>
              <a:r>
                <a:rPr lang="en-US" sz="140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  <a:ea typeface="Angsana New" pitchFamily="18" charset="-34"/>
                  <a:cs typeface="Courier New" pitchFamily="49" charset="0"/>
                </a:rPr>
                <a:t>a</a:t>
              </a:r>
              <a:r>
                <a:rPr lang="en-US" sz="14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  <a:ea typeface="Angsana New" pitchFamily="18" charset="-34"/>
                  <a:cs typeface="Courier New" pitchFamily="49" charset="0"/>
                </a:rPr>
                <a:t> </a:t>
              </a:r>
              <a:r>
                <a:rPr lang="en-US" sz="140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  <a:ea typeface="Angsana New" pitchFamily="18" charset="-34"/>
                  <a:cs typeface="Courier New" pitchFamily="49" charset="0"/>
                </a:rPr>
                <a:t>+ 2s</a:t>
              </a:r>
              <a:r>
                <a:rPr lang="en-US" sz="14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  <a:ea typeface="Angsana New" pitchFamily="18" charset="-34"/>
                  <a:cs typeface="Courier New" pitchFamily="49" charset="0"/>
                </a:rPr>
                <a:t>,  </a:t>
              </a:r>
              <a:r>
                <a:rPr lang="en-US" sz="140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  <a:ea typeface="Angsana New" pitchFamily="18" charset="-34"/>
                  <a:cs typeface="Courier New" pitchFamily="49" charset="0"/>
                </a:rPr>
                <a:t>a</a:t>
              </a:r>
              <a:r>
                <a:rPr lang="en-US" sz="14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  <a:ea typeface="Angsana New" pitchFamily="18" charset="-34"/>
                  <a:cs typeface="Courier New" pitchFamily="49" charset="0"/>
                </a:rPr>
                <a:t> </a:t>
              </a:r>
              <a:r>
                <a:rPr lang="en-US" sz="140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  <a:ea typeface="Angsana New" pitchFamily="18" charset="-34"/>
                  <a:cs typeface="Courier New" pitchFamily="49" charset="0"/>
                </a:rPr>
                <a:t>+ 3s</a:t>
              </a:r>
              <a:r>
                <a:rPr lang="en-US" sz="14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Angsana New" pitchFamily="18" charset="-34"/>
                  <a:cs typeface="Arial" pitchFamily="34" charset="0"/>
                </a:rPr>
                <a:t>, . . ., </a:t>
              </a:r>
              <a:r>
                <a:rPr lang="en-US" sz="140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  <a:ea typeface="Angsana New" pitchFamily="18" charset="-34"/>
                  <a:cs typeface="Courier New" pitchFamily="49" charset="0"/>
                </a:rPr>
                <a:t>before b</a:t>
              </a:r>
              <a:r>
                <a:rPr lang="en-US" sz="14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  <a:ea typeface="Angsana New" pitchFamily="18" charset="-34"/>
                  <a:cs typeface="Courier New" pitchFamily="49" charset="0"/>
                </a:rPr>
                <a:t> </a:t>
              </a:r>
              <a:endParaRPr lang="th-TH" sz="4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Angsana New" pitchFamily="18" charset="-34"/>
              </a:endParaRPr>
            </a:p>
          </p:txBody>
        </p:sp>
      </p:grpSp>
      <p:sp>
        <p:nvSpPr>
          <p:cNvPr id="1032" name="AutoShape 8"/>
          <p:cNvSpPr>
            <a:spLocks noChangeArrowheads="1"/>
          </p:cNvSpPr>
          <p:nvPr/>
        </p:nvSpPr>
        <p:spPr bwMode="auto">
          <a:xfrm>
            <a:off x="2411760" y="3861048"/>
            <a:ext cx="2394603" cy="792088"/>
          </a:xfrm>
          <a:prstGeom prst="cloudCallout">
            <a:avLst>
              <a:gd name="adj1" fmla="val -7180"/>
              <a:gd name="adj2" fmla="val -64751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argument </a:t>
            </a:r>
            <a:r>
              <a:rPr lang="en-US" sz="1600" b="1">
                <a:solidFill>
                  <a:srgbClr val="C00000"/>
                </a:solidFill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n</a:t>
            </a:r>
            <a:r>
              <a:rPr lang="th-TH" sz="1600" b="1">
                <a:solidFill>
                  <a:srgbClr val="00B050"/>
                </a:solidFill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 </a:t>
            </a:r>
            <a:r>
              <a:rPr lang="th-TH" sz="1600" b="1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ตัวเดียว</a:t>
            </a:r>
          </a:p>
          <a:p>
            <a:pPr lvl="0" algn="ctr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</a:pPr>
            <a:r>
              <a:rPr lang="th-TH" sz="1600" b="1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ตั้งแต่ 0 ไป </a:t>
            </a:r>
            <a:r>
              <a:rPr lang="en-US" sz="1600" b="1">
                <a:solidFill>
                  <a:srgbClr val="C00000"/>
                </a:solidFill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n</a:t>
            </a:r>
            <a:r>
              <a:rPr lang="th-TH" sz="1600" b="1">
                <a:solidFill>
                  <a:srgbClr val="C00000"/>
                </a:solidFill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 ตัว </a:t>
            </a:r>
            <a:r>
              <a:rPr lang="en-US" sz="1600" b="1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step 1</a:t>
            </a:r>
            <a:endParaRPr lang="th-TH" sz="3600" b="1"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5332408" y="2852936"/>
            <a:ext cx="2031289" cy="352839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0070C0"/>
              </a:solidFill>
              <a:latin typeface="Consolas" pitchFamily="49" charset="0"/>
              <a:ea typeface="Angsana New" pitchFamily="18" charset="-34"/>
              <a:cs typeface="Cordia New" pitchFamily="34" charset="-34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[ </a:t>
            </a:r>
            <a:r>
              <a:rPr lang="en-US" sz="1400">
                <a:solidFill>
                  <a:srgbClr val="C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0</a:t>
            </a:r>
            <a:r>
              <a:rPr lang="en-US" sz="1400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, 1, 2, 3, </a:t>
            </a:r>
            <a:r>
              <a:rPr lang="en-US" sz="1400">
                <a:solidFill>
                  <a:srgbClr val="C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4 </a:t>
            </a:r>
            <a:r>
              <a:rPr lang="en-US" sz="1400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]</a:t>
            </a: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0070C0"/>
              </a:solidFill>
              <a:latin typeface="Consolas" pitchFamily="49" charset="0"/>
              <a:ea typeface="Angsana New" pitchFamily="18" charset="-34"/>
              <a:cs typeface="Cordia New" pitchFamily="34" charset="-34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 </a:t>
            </a: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0070C0"/>
              </a:solidFill>
              <a:latin typeface="Consolas" pitchFamily="49" charset="0"/>
              <a:ea typeface="Angsana New" pitchFamily="18" charset="-34"/>
              <a:cs typeface="Cordia New" pitchFamily="34" charset="-34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[ 1, 2, 3, 4 ]</a:t>
            </a: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[ -10, -30 ]</a:t>
            </a: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[]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4556" y="2910731"/>
            <a:ext cx="28680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print(</a:t>
            </a:r>
            <a:r>
              <a:rPr lang="en-US" sz="1400" b="1">
                <a:solidFill>
                  <a:srgbClr val="2B91AF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list</a:t>
            </a:r>
            <a:r>
              <a:rPr lang="en-US" sz="1400" b="1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(</a:t>
            </a:r>
            <a:r>
              <a:rPr lang="en-US" sz="1400" b="1">
                <a:solidFill>
                  <a:srgbClr val="2B91AF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range</a:t>
            </a:r>
            <a:r>
              <a:rPr lang="en-US" sz="1400" b="1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(</a:t>
            </a:r>
            <a:r>
              <a:rPr lang="en-US" sz="1400" b="1">
                <a:solidFill>
                  <a:srgbClr val="C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0</a:t>
            </a:r>
            <a:r>
              <a:rPr lang="en-US" sz="1400" b="1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, </a:t>
            </a:r>
            <a:r>
              <a:rPr lang="en-US" sz="1400" b="1">
                <a:solidFill>
                  <a:srgbClr val="00B05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9</a:t>
            </a:r>
            <a:r>
              <a:rPr lang="en-US" sz="1400" b="1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, 3)))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2951" y="2900386"/>
            <a:ext cx="12995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[ </a:t>
            </a:r>
            <a:r>
              <a:rPr lang="en-US" sz="1400" b="1">
                <a:solidFill>
                  <a:srgbClr val="C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0</a:t>
            </a:r>
            <a:r>
              <a:rPr lang="en-US" sz="1400" b="1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, </a:t>
            </a:r>
            <a:r>
              <a:rPr lang="en-US" sz="1400" b="1">
                <a:latin typeface="Consolas" pitchFamily="49" charset="0"/>
                <a:ea typeface="Angsana New" pitchFamily="18" charset="-34"/>
                <a:cs typeface="Cordia New" pitchFamily="34" charset="-34"/>
              </a:rPr>
              <a:t>3</a:t>
            </a:r>
            <a:r>
              <a:rPr lang="en-US" sz="1400" b="1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, </a:t>
            </a:r>
            <a:r>
              <a:rPr lang="en-US" sz="1400" b="1">
                <a:solidFill>
                  <a:srgbClr val="00B05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6 </a:t>
            </a:r>
            <a:r>
              <a:rPr lang="en-US" sz="1400" b="1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]</a:t>
            </a:r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 rot="10800000" flipH="1" flipV="1">
            <a:off x="3375558" y="1412776"/>
            <a:ext cx="1196441" cy="936104"/>
          </a:xfrm>
          <a:prstGeom prst="cloudCallout">
            <a:avLst>
              <a:gd name="adj1" fmla="val -18752"/>
              <a:gd name="adj2" fmla="val 123572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err="1">
                <a:solidFill>
                  <a:srgbClr val="0070C0"/>
                </a:solidFill>
              </a:rPr>
              <a:t>upto</a:t>
            </a:r>
            <a:r>
              <a:rPr lang="en-US" sz="1200" b="1">
                <a:solidFill>
                  <a:srgbClr val="0070C0"/>
                </a:solidFill>
              </a:rPr>
              <a:t> but excluded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chemeClr val="tx1"/>
                </a:solidFill>
                <a:cs typeface="Arial" pitchFamily="34" charset="0"/>
              </a:rPr>
              <a:t>end</a:t>
            </a:r>
          </a:p>
        </p:txBody>
      </p:sp>
      <p:sp>
        <p:nvSpPr>
          <p:cNvPr id="16" name="AutoShape 3"/>
          <p:cNvSpPr>
            <a:spLocks noChangeArrowheads="1"/>
          </p:cNvSpPr>
          <p:nvPr/>
        </p:nvSpPr>
        <p:spPr bwMode="auto">
          <a:xfrm rot="10800000" flipH="1" flipV="1">
            <a:off x="2910279" y="1988840"/>
            <a:ext cx="832611" cy="620026"/>
          </a:xfrm>
          <a:prstGeom prst="cloudCallout">
            <a:avLst>
              <a:gd name="adj1" fmla="val 11636"/>
              <a:gd name="adj2" fmla="val 117675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chemeClr val="tx1"/>
                </a:solidFill>
                <a:cs typeface="Arial" pitchFamily="34" charset="0"/>
              </a:rPr>
              <a:t>start</a:t>
            </a:r>
          </a:p>
        </p:txBody>
      </p:sp>
      <p:sp>
        <p:nvSpPr>
          <p:cNvPr id="17" name="AutoShape 3"/>
          <p:cNvSpPr>
            <a:spLocks noChangeArrowheads="1"/>
          </p:cNvSpPr>
          <p:nvPr/>
        </p:nvSpPr>
        <p:spPr bwMode="auto">
          <a:xfrm rot="10800000" flipH="1" flipV="1">
            <a:off x="3907313" y="2132856"/>
            <a:ext cx="832611" cy="620026"/>
          </a:xfrm>
          <a:prstGeom prst="cloudCallout">
            <a:avLst>
              <a:gd name="adj1" fmla="val -37861"/>
              <a:gd name="adj2" fmla="val 100265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chemeClr val="tx1"/>
                </a:solidFill>
                <a:cs typeface="Arial" pitchFamily="34" charset="0"/>
              </a:rPr>
              <a:t>step</a:t>
            </a:r>
          </a:p>
        </p:txBody>
      </p:sp>
      <p:grpSp>
        <p:nvGrpSpPr>
          <p:cNvPr id="7" name="Group 25"/>
          <p:cNvGrpSpPr/>
          <p:nvPr/>
        </p:nvGrpSpPr>
        <p:grpSpPr>
          <a:xfrm>
            <a:off x="4932040" y="1844824"/>
            <a:ext cx="4211960" cy="1512168"/>
            <a:chOff x="5343043" y="1844824"/>
            <a:chExt cx="4562956" cy="1512168"/>
          </a:xfrm>
        </p:grpSpPr>
        <p:sp>
          <p:nvSpPr>
            <p:cNvPr id="6" name="Rectangle 5"/>
            <p:cNvSpPr/>
            <p:nvPr/>
          </p:nvSpPr>
          <p:spPr>
            <a:xfrm>
              <a:off x="5343043" y="1844824"/>
              <a:ext cx="456295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/>
                <a:t>range</a:t>
              </a:r>
              <a:r>
                <a:rPr lang="en-US" sz="1600" b="1">
                  <a:latin typeface="TH SarabunPSK" pitchFamily="34" charset="-34"/>
                  <a:ea typeface="SimSun" pitchFamily="2" charset="-122"/>
                  <a:cs typeface="TH SarabunPSK" pitchFamily="34" charset="-34"/>
                </a:rPr>
                <a:t> </a:t>
              </a:r>
              <a:r>
                <a:rPr lang="en-US" sz="1600" b="1">
                  <a:solidFill>
                    <a:srgbClr val="0070C0"/>
                  </a:solidFill>
                  <a:latin typeface="TH SarabunPSK" pitchFamily="34" charset="-34"/>
                  <a:ea typeface="SimSun" pitchFamily="2" charset="-122"/>
                  <a:cs typeface="TH SarabunPSK" pitchFamily="34" charset="-34"/>
                </a:rPr>
                <a:t>type : </a:t>
              </a:r>
              <a:br>
                <a:rPr lang="en-US" sz="1600" b="1">
                  <a:solidFill>
                    <a:srgbClr val="0070C0"/>
                  </a:solidFill>
                  <a:latin typeface="TH SarabunPSK" pitchFamily="34" charset="-34"/>
                  <a:ea typeface="SimSun" pitchFamily="2" charset="-122"/>
                  <a:cs typeface="TH SarabunPSK" pitchFamily="34" charset="-34"/>
                </a:rPr>
              </a:br>
              <a:r>
                <a:rPr lang="th-TH" sz="1600" b="1">
                  <a:solidFill>
                    <a:srgbClr val="0070C0"/>
                  </a:solidFill>
                  <a:latin typeface="TH SarabunPSK" pitchFamily="34" charset="-34"/>
                  <a:ea typeface="SimSun" pitchFamily="2" charset="-122"/>
                  <a:cs typeface="TH SarabunPSK" pitchFamily="34" charset="-34"/>
                </a:rPr>
                <a:t>เป็น </a:t>
              </a:r>
              <a:r>
                <a:rPr lang="en-US" sz="1600" b="1">
                  <a:latin typeface="TH SarabunPSK" pitchFamily="34" charset="-34"/>
                  <a:ea typeface="SimSun" pitchFamily="2" charset="-122"/>
                  <a:cs typeface="TH SarabunPSK" pitchFamily="34" charset="-34"/>
                </a:rPr>
                <a:t>immutable</a:t>
              </a:r>
              <a:r>
                <a:rPr lang="en-US" sz="1600" b="1">
                  <a:solidFill>
                    <a:srgbClr val="0070C0"/>
                  </a:solidFill>
                  <a:latin typeface="TH SarabunPSK" pitchFamily="34" charset="-34"/>
                  <a:ea typeface="SimSun" pitchFamily="2" charset="-122"/>
                  <a:cs typeface="TH SarabunPSK" pitchFamily="34" charset="-34"/>
                </a:rPr>
                <a:t> </a:t>
              </a:r>
              <a:r>
                <a:rPr lang="en-US" sz="1600" b="1">
                  <a:solidFill>
                    <a:srgbClr val="C00000"/>
                  </a:solidFill>
                  <a:latin typeface="TH SarabunPSK" pitchFamily="34" charset="-34"/>
                  <a:ea typeface="SimSun" pitchFamily="2" charset="-122"/>
                  <a:cs typeface="TH SarabunPSK" pitchFamily="34" charset="-34"/>
                </a:rPr>
                <a:t>sequence </a:t>
              </a:r>
              <a:r>
                <a:rPr lang="th-TH" sz="1600" b="1">
                  <a:solidFill>
                    <a:srgbClr val="C00000"/>
                  </a:solidFill>
                  <a:latin typeface="TH SarabunPSK" pitchFamily="34" charset="-34"/>
                  <a:ea typeface="SimSun" pitchFamily="2" charset="-122"/>
                  <a:cs typeface="TH SarabunPSK" pitchFamily="34" charset="-34"/>
                </a:rPr>
                <a:t>ของ </a:t>
              </a:r>
              <a:r>
                <a:rPr lang="en-US" sz="1600" b="1">
                  <a:solidFill>
                    <a:srgbClr val="C00000"/>
                  </a:solidFill>
                  <a:latin typeface="TH SarabunPSK" pitchFamily="34" charset="-34"/>
                  <a:ea typeface="SimSun" pitchFamily="2" charset="-122"/>
                  <a:cs typeface="TH SarabunPSK" pitchFamily="34" charset="-34"/>
                </a:rPr>
                <a:t>numbers </a:t>
              </a:r>
              <a:r>
                <a:rPr lang="th-TH" sz="1600" b="1">
                  <a:solidFill>
                    <a:srgbClr val="0070C0"/>
                  </a:solidFill>
                  <a:latin typeface="TH SarabunPSK" pitchFamily="34" charset="-34"/>
                  <a:ea typeface="SimSun" pitchFamily="2" charset="-122"/>
                  <a:cs typeface="TH SarabunPSK" pitchFamily="34" charset="-34"/>
                </a:rPr>
                <a:t>นิยมสำหรับ </a:t>
              </a:r>
              <a:r>
                <a:rPr lang="en-US" sz="1600" b="1">
                  <a:solidFill>
                    <a:srgbClr val="0070C0"/>
                  </a:solidFill>
                  <a:latin typeface="TH SarabunPSK" pitchFamily="34" charset="-34"/>
                  <a:ea typeface="SimSun" pitchFamily="2" charset="-122"/>
                  <a:cs typeface="TH SarabunPSK" pitchFamily="34" charset="-34"/>
                </a:rPr>
                <a:t>loop :</a:t>
              </a:r>
              <a:r>
                <a:rPr lang="th-TH" sz="1600" b="1">
                  <a:solidFill>
                    <a:srgbClr val="0070C0"/>
                  </a:solidFill>
                  <a:latin typeface="TH SarabunPSK" pitchFamily="34" charset="-34"/>
                  <a:ea typeface="SimSun" pitchFamily="2" charset="-122"/>
                  <a:cs typeface="TH SarabunPSK" pitchFamily="34" charset="-34"/>
                </a:rPr>
                <a:t> </a:t>
              </a:r>
              <a:r>
                <a:rPr lang="en-US" sz="1600" b="1">
                  <a:solidFill>
                    <a:srgbClr val="0070C0"/>
                  </a:solidFill>
                  <a:latin typeface="TH SarabunPSK" pitchFamily="34" charset="-34"/>
                  <a:ea typeface="SimSun" pitchFamily="2" charset="-122"/>
                  <a:cs typeface="TH SarabunPSK" pitchFamily="34" charset="-34"/>
                </a:rPr>
                <a:t>for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071220" y="3068960"/>
              <a:ext cx="792088" cy="288032"/>
            </a:xfrm>
            <a:prstGeom prst="roundRect">
              <a:avLst/>
            </a:prstGeom>
            <a:noFill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>
              <a:off x="6609184" y="2348880"/>
              <a:ext cx="936104" cy="7200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AutoShape 8"/>
          <p:cNvSpPr>
            <a:spLocks noChangeArrowheads="1"/>
          </p:cNvSpPr>
          <p:nvPr/>
        </p:nvSpPr>
        <p:spPr bwMode="auto">
          <a:xfrm>
            <a:off x="2051720" y="4725144"/>
            <a:ext cx="1728191" cy="288032"/>
          </a:xfrm>
          <a:prstGeom prst="cloudCallout">
            <a:avLst>
              <a:gd name="adj1" fmla="val 43289"/>
              <a:gd name="adj2" fmla="val 117736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default step = 1</a:t>
            </a:r>
            <a:endParaRPr lang="th-TH" sz="3600" b="1">
              <a:latin typeface="Arial" pitchFamily="34" charset="0"/>
              <a:cs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2" grpId="0" animBg="1"/>
      <p:bldP spid="15" grpId="0" animBg="1"/>
      <p:bldP spid="16" grpId="0" animBg="1"/>
      <p:bldP spid="17" grpId="0" animBg="1"/>
      <p:bldP spid="1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for, sequence : range()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218087" y="1340772"/>
            <a:ext cx="3815392" cy="1008108"/>
          </a:xfrm>
          <a:prstGeom prst="rect">
            <a:avLst/>
          </a:prstGeom>
          <a:noFill/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 </a:t>
            </a:r>
            <a:r>
              <a:rPr lang="en-US" sz="1600" b="1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i</a:t>
            </a:r>
            <a:r>
              <a:rPr lang="en-US" sz="16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 </a:t>
            </a:r>
            <a:r>
              <a:rPr lang="en-US" sz="16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16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 </a:t>
            </a:r>
            <a:r>
              <a:rPr lang="en-US" sz="1600" b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range</a:t>
            </a:r>
            <a:r>
              <a:rPr lang="en-US" sz="16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(5)</a:t>
            </a:r>
            <a:r>
              <a:rPr lang="en-US" sz="16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    print(</a:t>
            </a:r>
            <a:r>
              <a:rPr lang="en-US" sz="1600" b="1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i</a:t>
            </a:r>
            <a:r>
              <a:rPr lang="en-US" sz="16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, </a:t>
            </a:r>
            <a:r>
              <a:rPr lang="en-US" sz="1600" b="1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end = ' '</a:t>
            </a:r>
            <a:r>
              <a:rPr lang="en-US" sz="16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732240" y="1844824"/>
            <a:ext cx="1944216" cy="3905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8CCE4"/>
              </a:gs>
            </a:gsLst>
            <a:lin ang="5400000" scaled="1"/>
          </a:gradFill>
          <a:ln w="12700">
            <a:solidFill>
              <a:srgbClr val="95B3D7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16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0  1  2  3  4</a:t>
            </a:r>
            <a:endParaRPr lang="th-TH" sz="16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ea typeface="SimSun" pitchFamily="2" charset="-122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22023" y="2852936"/>
            <a:ext cx="203613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s = 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'</a:t>
            </a:r>
            <a:r>
              <a:rPr lang="en-US" sz="1600" b="1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abcdefghi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'</a:t>
            </a:r>
          </a:p>
        </p:txBody>
      </p:sp>
      <p:sp>
        <p:nvSpPr>
          <p:cNvPr id="4" name="Rectangle 3"/>
          <p:cNvSpPr/>
          <p:nvPr/>
        </p:nvSpPr>
        <p:spPr>
          <a:xfrm>
            <a:off x="1222026" y="3329004"/>
            <a:ext cx="3809718" cy="1200329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sz="1600" b="1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 </a:t>
            </a:r>
            <a:r>
              <a:rPr lang="en-US" sz="1600" b="1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i</a:t>
            </a:r>
            <a:r>
              <a:rPr lang="en-US" sz="16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 </a:t>
            </a:r>
            <a:r>
              <a:rPr lang="en-US" sz="16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16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 </a:t>
            </a:r>
            <a:r>
              <a:rPr lang="en-US" sz="1600" b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range</a:t>
            </a:r>
            <a:r>
              <a:rPr lang="en-US" sz="16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(</a:t>
            </a:r>
            <a:r>
              <a:rPr lang="en-US" sz="1600" b="1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len</a:t>
            </a:r>
            <a:r>
              <a:rPr lang="en-US" sz="16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(s)</a:t>
            </a:r>
            <a:r>
              <a:rPr lang="en-US" sz="16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)</a:t>
            </a:r>
            <a:r>
              <a:rPr lang="en-US" sz="16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   print(s[</a:t>
            </a:r>
            <a:r>
              <a:rPr lang="en-US" sz="1600" b="1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i</a:t>
            </a:r>
            <a:r>
              <a:rPr lang="en-US" sz="16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], end = '')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6804248" y="4099715"/>
            <a:ext cx="1296143" cy="3905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8CCE4"/>
              </a:gs>
            </a:gsLst>
            <a:lin ang="5400000" scaled="1"/>
          </a:gradFill>
          <a:ln w="12700">
            <a:solidFill>
              <a:srgbClr val="95B3D7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ts val="1000"/>
              </a:spcAft>
            </a:pPr>
            <a:r>
              <a:rPr lang="en-US" sz="1600" b="1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abcdefghi</a:t>
            </a:r>
            <a:endParaRPr lang="th-TH" sz="16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ea typeface="SimSun" pitchFamily="2" charset="-122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18088" y="5097958"/>
            <a:ext cx="3815394" cy="830997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 </a:t>
            </a:r>
            <a:r>
              <a:rPr lang="en-US" sz="1600" b="1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i</a:t>
            </a:r>
            <a:r>
              <a:rPr lang="en-US" sz="16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 </a:t>
            </a:r>
            <a:r>
              <a:rPr lang="en-US" sz="16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16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 </a:t>
            </a:r>
            <a:r>
              <a:rPr lang="en-US" sz="1600" b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range</a:t>
            </a:r>
            <a:r>
              <a:rPr lang="en-US" sz="16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(1,8,3)</a:t>
            </a:r>
            <a:r>
              <a:rPr lang="en-US" sz="16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   print(s[</a:t>
            </a:r>
            <a:r>
              <a:rPr lang="en-US" sz="1600" b="1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i</a:t>
            </a:r>
            <a:r>
              <a:rPr lang="en-US" sz="16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], end = '')</a:t>
            </a: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6861027" y="5486747"/>
            <a:ext cx="591293" cy="3905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8CCE4"/>
              </a:gs>
            </a:gsLst>
            <a:lin ang="5400000" scaled="1"/>
          </a:gradFill>
          <a:ln w="12700">
            <a:solidFill>
              <a:srgbClr val="95B3D7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ts val="1000"/>
              </a:spcAft>
            </a:pPr>
            <a:r>
              <a:rPr lang="en-US" sz="1600" b="1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beh</a:t>
            </a:r>
            <a:endParaRPr lang="th-TH" sz="16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ea typeface="SimSun" pitchFamily="2" charset="-122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43608" y="836712"/>
            <a:ext cx="45159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8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#</a:t>
            </a:r>
            <a:r>
              <a:rPr lang="th-TH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 </a:t>
            </a:r>
            <a:r>
              <a:rPr lang="th-TH" sz="1600">
                <a:solidFill>
                  <a:srgbClr val="008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แต่ละ </a:t>
            </a:r>
            <a:r>
              <a:rPr lang="en-US" sz="1600">
                <a:solidFill>
                  <a:srgbClr val="008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iteration </a:t>
            </a:r>
            <a:r>
              <a:rPr lang="th-TH" sz="1600">
                <a:solidFill>
                  <a:srgbClr val="008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ตัวแปร </a:t>
            </a:r>
            <a:r>
              <a:rPr lang="en-US" sz="1600">
                <a:solidFill>
                  <a:srgbClr val="008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 </a:t>
            </a:r>
            <a:r>
              <a:rPr lang="en-US" sz="1600" err="1">
                <a:solidFill>
                  <a:srgbClr val="008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i</a:t>
            </a:r>
            <a:r>
              <a:rPr lang="en-US" sz="1600">
                <a:solidFill>
                  <a:srgbClr val="008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 = </a:t>
            </a:r>
            <a:r>
              <a:rPr lang="th-TH" sz="1600">
                <a:solidFill>
                  <a:srgbClr val="008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ค่าแต่ละค่าใน </a:t>
            </a:r>
            <a:r>
              <a:rPr lang="en-US" sz="1600">
                <a:solidFill>
                  <a:srgbClr val="008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sequence</a:t>
            </a:r>
            <a:endParaRPr lang="th-TH" sz="1600"/>
          </a:p>
        </p:txBody>
      </p:sp>
      <p:sp>
        <p:nvSpPr>
          <p:cNvPr id="13" name="Rectangle 12"/>
          <p:cNvSpPr/>
          <p:nvPr/>
        </p:nvSpPr>
        <p:spPr>
          <a:xfrm>
            <a:off x="2334211" y="3401011"/>
            <a:ext cx="12955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sz="1600" b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0,1,2,…,8</a:t>
            </a:r>
            <a:endParaRPr lang="th-TH" sz="1600" b="1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ea typeface="SimSun" pitchFamily="2" charset="-122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98307" y="3640481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9</a:t>
            </a:r>
            <a:endParaRPr lang="th-TH" sz="1600" b="1">
              <a:solidFill>
                <a:srgbClr val="C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322488" y="1352491"/>
            <a:ext cx="12955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sz="1600" b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0,1,2,3,4</a:t>
            </a:r>
            <a:endParaRPr lang="th-TH" sz="1600" b="1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ea typeface="SimSun" pitchFamily="2" charset="-122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399848" y="4163405"/>
            <a:ext cx="21595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s[</a:t>
            </a:r>
            <a:r>
              <a:rPr lang="en-US" sz="1600" b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0</a:t>
            </a:r>
            <a:r>
              <a:rPr lang="en-US" sz="16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],s[</a:t>
            </a:r>
            <a:r>
              <a:rPr lang="en-US" sz="1600" b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1</a:t>
            </a:r>
            <a:r>
              <a:rPr lang="en-US" sz="16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],…,s[</a:t>
            </a:r>
            <a:r>
              <a:rPr lang="en-US" sz="1600" b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8</a:t>
            </a:r>
            <a:r>
              <a:rPr lang="en-US" sz="16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]</a:t>
            </a:r>
            <a:endParaRPr lang="th-TH" sz="1600"/>
          </a:p>
        </p:txBody>
      </p:sp>
      <p:sp>
        <p:nvSpPr>
          <p:cNvPr id="20" name="AutoShape 8"/>
          <p:cNvSpPr>
            <a:spLocks noChangeArrowheads="1"/>
          </p:cNvSpPr>
          <p:nvPr/>
        </p:nvSpPr>
        <p:spPr bwMode="auto">
          <a:xfrm>
            <a:off x="3275856" y="2204864"/>
            <a:ext cx="2808312" cy="504056"/>
          </a:xfrm>
          <a:prstGeom prst="cloudCallout">
            <a:avLst>
              <a:gd name="adj1" fmla="val -40391"/>
              <a:gd name="adj2" fmla="val -62975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default  end = '\n'</a:t>
            </a:r>
            <a:endParaRPr lang="th-TH" sz="4400" b="1"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339752" y="5013176"/>
            <a:ext cx="8018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sz="1600" b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1,4,7</a:t>
            </a:r>
            <a:endParaRPr lang="th-TH" sz="1600" b="1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ea typeface="SimSun" pitchFamily="2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63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/>
      <p:bldP spid="4" grpId="0" animBg="1"/>
      <p:bldP spid="12" grpId="0" animBg="1"/>
      <p:bldP spid="9" grpId="0" animBg="1"/>
      <p:bldP spid="15" grpId="0" animBg="1"/>
      <p:bldP spid="13" grpId="0"/>
      <p:bldP spid="16" grpId="0"/>
      <p:bldP spid="18" grpId="0"/>
      <p:bldP spid="19" grpId="0"/>
      <p:bldP spid="20" grpId="0" animBg="1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Study by Yourself : many options</a:t>
            </a:r>
            <a:endParaRPr lang="th-TH"/>
          </a:p>
        </p:txBody>
      </p:sp>
      <p:sp>
        <p:nvSpPr>
          <p:cNvPr id="4" name="Rectangle 3"/>
          <p:cNvSpPr/>
          <p:nvPr/>
        </p:nvSpPr>
        <p:spPr>
          <a:xfrm>
            <a:off x="317989" y="836715"/>
            <a:ext cx="31645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0000FF"/>
                </a:solidFill>
              </a:rPr>
              <a:t>https://snakify.org/lessons/lists/steps/1/</a:t>
            </a:r>
            <a:endParaRPr lang="th-TH" sz="1400">
              <a:solidFill>
                <a:srgbClr val="0000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36096" y="3429000"/>
            <a:ext cx="2694327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/>
              <a:t>Input, print and numbers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/>
              <a:t>Conditions: if, then, else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/>
              <a:t>Integer and float numbers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/>
              <a:t>For loop with range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/>
              <a:t>Strings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/>
              <a:t>While loop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/>
              <a:t>Lists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/>
              <a:t>Functions and recursion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/>
              <a:t>Two-dimensional lists (arrays)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/>
              <a:t>Sets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/>
              <a:t>Dictionaries</a:t>
            </a:r>
          </a:p>
          <a:p>
            <a:pPr marL="342900" indent="-342900">
              <a:buFont typeface="+mj-lt"/>
              <a:buAutoNum type="arabicPeriod"/>
            </a:pPr>
            <a:endParaRPr lang="th-TH" sz="14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4458" y="1052736"/>
            <a:ext cx="5906252" cy="5315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for,  list</a:t>
            </a:r>
            <a:endParaRPr lang="th-TH"/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17990" y="2132856"/>
            <a:ext cx="5982203" cy="1152128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list = [2, 1, 3, 4]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FF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for</a:t>
            </a:r>
            <a:r>
              <a:rPr lang="en-US" sz="160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ele</a:t>
            </a:r>
            <a:r>
              <a:rPr lang="en-US" sz="160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 </a:t>
            </a:r>
            <a:r>
              <a:rPr lang="en-US" sz="1600">
                <a:solidFill>
                  <a:srgbClr val="0000FF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in</a:t>
            </a:r>
            <a:r>
              <a:rPr lang="en-US" sz="160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 list: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   print(</a:t>
            </a:r>
            <a:r>
              <a:rPr lang="en-US" sz="1600" err="1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ele</a:t>
            </a:r>
            <a:r>
              <a:rPr lang="en-US" sz="160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) </a:t>
            </a:r>
            <a:r>
              <a:rPr lang="en-US" sz="1400">
                <a:solidFill>
                  <a:srgbClr val="008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#</a:t>
            </a:r>
            <a:r>
              <a:rPr lang="th-TH" sz="14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 </a:t>
            </a:r>
            <a:r>
              <a:rPr lang="th-TH" sz="1400">
                <a:solidFill>
                  <a:srgbClr val="008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แต่ละ </a:t>
            </a:r>
            <a:r>
              <a:rPr lang="en-US" sz="1400">
                <a:solidFill>
                  <a:srgbClr val="008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iteration </a:t>
            </a:r>
            <a:r>
              <a:rPr lang="th-TH" sz="1400">
                <a:solidFill>
                  <a:srgbClr val="008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ตัวแปร </a:t>
            </a:r>
            <a:r>
              <a:rPr lang="en-US" sz="1400" err="1">
                <a:solidFill>
                  <a:srgbClr val="008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ele</a:t>
            </a:r>
            <a:r>
              <a:rPr lang="en-US" sz="1400">
                <a:solidFill>
                  <a:srgbClr val="008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 = </a:t>
            </a:r>
            <a:r>
              <a:rPr lang="th-TH" sz="1400">
                <a:solidFill>
                  <a:srgbClr val="008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ค่าแต่ละค่าใน </a:t>
            </a:r>
            <a:r>
              <a:rPr lang="en-US" sz="1400">
                <a:solidFill>
                  <a:srgbClr val="008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list</a:t>
            </a:r>
            <a:endParaRPr lang="th-TH" sz="1600">
              <a:solidFill>
                <a:schemeClr val="tx1"/>
              </a:solidFill>
              <a:latin typeface="Arial" pitchFamily="34" charset="0"/>
              <a:cs typeface="Angsana New" pitchFamily="18" charset="-34"/>
            </a:endParaRPr>
          </a:p>
        </p:txBody>
      </p:sp>
      <p:pic>
        <p:nvPicPr>
          <p:cNvPr id="14" name="Picture 13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04248" y="1268760"/>
            <a:ext cx="1982991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61" name="Text Box 13"/>
          <p:cNvSpPr txBox="1">
            <a:spLocks noChangeArrowheads="1"/>
          </p:cNvSpPr>
          <p:nvPr/>
        </p:nvSpPr>
        <p:spPr bwMode="auto">
          <a:xfrm>
            <a:off x="3574966" y="1268760"/>
            <a:ext cx="1939918" cy="70788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6DDE8"/>
              </a:gs>
            </a:gsLst>
            <a:lin ang="5400000" scaled="1"/>
          </a:gradFill>
          <a:ln w="12700">
            <a:solidFill>
              <a:srgbClr val="92CDDC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for</a:t>
            </a:r>
            <a:r>
              <a:rPr 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 </a:t>
            </a:r>
            <a:r>
              <a:rPr lang="en-US" sz="2000" b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val</a:t>
            </a:r>
            <a:r>
              <a:rPr 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in</a:t>
            </a:r>
            <a:r>
              <a:rPr 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 sequence: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    </a:t>
            </a: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Body of for</a:t>
            </a:r>
            <a:endParaRPr lang="th-TH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062" name="AutoShape 14"/>
          <p:cNvSpPr>
            <a:spLocks noChangeArrowheads="1"/>
          </p:cNvSpPr>
          <p:nvPr/>
        </p:nvSpPr>
        <p:spPr bwMode="auto">
          <a:xfrm>
            <a:off x="1182085" y="836712"/>
            <a:ext cx="1984586" cy="1152128"/>
          </a:xfrm>
          <a:prstGeom prst="cloudCallout">
            <a:avLst>
              <a:gd name="adj1" fmla="val 67134"/>
              <a:gd name="adj2" fmla="val 4221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var</a:t>
            </a:r>
            <a:r>
              <a:rPr lang="en-US" sz="1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 </a:t>
            </a:r>
            <a:r>
              <a:rPr lang="th-TH" sz="1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ซึ่งเอาค่าจาก </a:t>
            </a:r>
            <a:r>
              <a:rPr lang="en-US" sz="1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sequence </a:t>
            </a:r>
            <a:r>
              <a:rPr lang="th-TH" sz="1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มาในแต่ละ </a:t>
            </a:r>
            <a:r>
              <a:rPr lang="en-US" sz="1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iteration</a:t>
            </a:r>
            <a:endParaRPr lang="th-TH" sz="36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5834909" y="2204864"/>
            <a:ext cx="398814" cy="1008112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8CCE4"/>
              </a:gs>
            </a:gsLst>
            <a:lin ang="5400000" scaled="1"/>
          </a:gradFill>
          <a:ln w="12700">
            <a:solidFill>
              <a:srgbClr val="95B3D7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latin typeface="Consolas" pitchFamily="49" charset="0"/>
                <a:ea typeface="Angsana New" pitchFamily="18" charset="-34"/>
                <a:cs typeface="Cordia New" pitchFamily="34" charset="-34"/>
              </a:rPr>
              <a:t>2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latin typeface="Consolas" pitchFamily="49" charset="0"/>
                <a:ea typeface="Angsana New" pitchFamily="18" charset="-34"/>
                <a:cs typeface="Cordia New" pitchFamily="34" charset="-34"/>
              </a:rPr>
              <a:t>1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latin typeface="Consolas" pitchFamily="49" charset="0"/>
                <a:ea typeface="Angsana New" pitchFamily="18" charset="-34"/>
                <a:cs typeface="Cordia New" pitchFamily="34" charset="-34"/>
              </a:rPr>
              <a:t>3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latin typeface="Consolas" pitchFamily="49" charset="0"/>
                <a:ea typeface="Angsana New" pitchFamily="18" charset="-34"/>
                <a:cs typeface="Cordia New" pitchFamily="34" charset="-34"/>
              </a:rPr>
              <a:t>4</a:t>
            </a:r>
            <a:endParaRPr lang="th-TH" sz="1600">
              <a:latin typeface="Arial" pitchFamily="34" charset="0"/>
              <a:cs typeface="Angsana New" pitchFamily="18" charset="-34"/>
            </a:endParaRPr>
          </a:p>
        </p:txBody>
      </p:sp>
      <p:cxnSp>
        <p:nvCxnSpPr>
          <p:cNvPr id="13" name="AutoShape 6"/>
          <p:cNvCxnSpPr>
            <a:cxnSpLocks noChangeShapeType="1"/>
          </p:cNvCxnSpPr>
          <p:nvPr/>
        </p:nvCxnSpPr>
        <p:spPr bwMode="auto">
          <a:xfrm>
            <a:off x="5508104" y="2780928"/>
            <a:ext cx="330961" cy="0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323528" y="4293096"/>
            <a:ext cx="4907623" cy="2088232"/>
          </a:xfrm>
          <a:prstGeom prst="rect">
            <a:avLst/>
          </a:prstGeom>
          <a:noFill/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8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# Find sum of elements in list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onsolas" pitchFamily="49" charset="0"/>
              <a:ea typeface="Angsana New" pitchFamily="18" charset="-34"/>
              <a:cs typeface="Cordia New" pitchFamily="34" charset="-34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list = [2, 1, 3, 4]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sum = 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FF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for</a:t>
            </a:r>
            <a:r>
              <a:rPr lang="en-US" sz="160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ele</a:t>
            </a:r>
            <a:r>
              <a:rPr lang="en-US" sz="160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 </a:t>
            </a:r>
            <a:r>
              <a:rPr lang="en-US" sz="1600">
                <a:solidFill>
                  <a:srgbClr val="0000FF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in</a:t>
            </a:r>
            <a:r>
              <a:rPr lang="en-US" sz="160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 list: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	sum += </a:t>
            </a:r>
            <a:r>
              <a:rPr lang="en-US" sz="1600" err="1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ele</a:t>
            </a:r>
            <a:endParaRPr lang="en-US" sz="1600">
              <a:solidFill>
                <a:srgbClr val="000000"/>
              </a:solidFill>
              <a:latin typeface="Consolas" pitchFamily="49" charset="0"/>
              <a:ea typeface="Angsana New" pitchFamily="18" charset="-34"/>
              <a:cs typeface="Cordia New" pitchFamily="34" charset="-34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onsolas" pitchFamily="49" charset="0"/>
              <a:ea typeface="Angsana New" pitchFamily="18" charset="-34"/>
              <a:cs typeface="Cordia New" pitchFamily="34" charset="-34"/>
            </a:endParaRPr>
          </a:p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160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print(</a:t>
            </a:r>
            <a:r>
              <a:rPr lang="en-US" sz="1600">
                <a:solidFill>
                  <a:srgbClr val="A31515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"Sum of list elements =</a:t>
            </a:r>
            <a:r>
              <a:rPr lang="en-US" sz="1600">
                <a:latin typeface="Consolas" pitchFamily="49" charset="0"/>
                <a:ea typeface="Angsana New" pitchFamily="18" charset="-34"/>
                <a:cs typeface="Cordia New" pitchFamily="34" charset="-34"/>
              </a:rPr>
              <a:t> </a:t>
            </a:r>
            <a:r>
              <a:rPr lang="en-US" sz="1600">
                <a:solidFill>
                  <a:srgbClr val="A31515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"</a:t>
            </a:r>
            <a:r>
              <a:rPr lang="en-US" sz="160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, sum)</a:t>
            </a:r>
            <a:r>
              <a:rPr lang="en-US" sz="1600">
                <a:solidFill>
                  <a:schemeClr val="tx1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     </a:t>
            </a:r>
            <a:endParaRPr lang="th-TH" sz="1600">
              <a:solidFill>
                <a:schemeClr val="tx1"/>
              </a:solidFill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5768442" y="5949280"/>
            <a:ext cx="3124038" cy="36004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latin typeface="Consolas" pitchFamily="49" charset="0"/>
                <a:ea typeface="Angsana New" pitchFamily="18" charset="-34"/>
                <a:cs typeface="Cordia New" pitchFamily="34" charset="-34"/>
              </a:rPr>
              <a:t>Sum of list elements = 10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h-TH" sz="1600">
              <a:latin typeface="Arial" pitchFamily="34" charset="0"/>
              <a:cs typeface="Angsana New" pitchFamily="18" charset="-34"/>
            </a:endParaRPr>
          </a:p>
        </p:txBody>
      </p:sp>
      <p:cxnSp>
        <p:nvCxnSpPr>
          <p:cNvPr id="17" name="AutoShape 6"/>
          <p:cNvCxnSpPr>
            <a:cxnSpLocks noChangeShapeType="1"/>
          </p:cNvCxnSpPr>
          <p:nvPr/>
        </p:nvCxnSpPr>
        <p:spPr bwMode="auto">
          <a:xfrm>
            <a:off x="5431943" y="6139400"/>
            <a:ext cx="270030" cy="0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23528" y="3284984"/>
            <a:ext cx="5976664" cy="830997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b="1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 </a:t>
            </a:r>
            <a:r>
              <a:rPr lang="en-US" sz="1600" b="1" err="1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i</a:t>
            </a:r>
            <a:r>
              <a:rPr lang="en-US" sz="1600" b="1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 </a:t>
            </a:r>
            <a:r>
              <a:rPr lang="en-US" sz="16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1600" b="1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 </a:t>
            </a:r>
            <a:r>
              <a:rPr lang="en-US" sz="1600" b="1">
                <a:solidFill>
                  <a:srgbClr val="00B0F0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range</a:t>
            </a:r>
            <a:r>
              <a:rPr lang="en-US" sz="1600" b="1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(</a:t>
            </a:r>
            <a:r>
              <a:rPr lang="en-US" sz="1600" b="1" err="1">
                <a:solidFill>
                  <a:srgbClr val="C00000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len</a:t>
            </a:r>
            <a:r>
              <a:rPr lang="en-US" sz="1600" b="1">
                <a:solidFill>
                  <a:srgbClr val="C00000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(</a:t>
            </a:r>
            <a:r>
              <a:rPr lang="en-US" sz="1600" b="1">
                <a:solidFill>
                  <a:schemeClr val="tx1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list</a:t>
            </a:r>
            <a:r>
              <a:rPr lang="en-US" sz="1600" b="1">
                <a:solidFill>
                  <a:srgbClr val="C00000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)</a:t>
            </a:r>
            <a:r>
              <a:rPr lang="en-US" sz="1600" b="1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)</a:t>
            </a:r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   print(list[</a:t>
            </a:r>
            <a:r>
              <a:rPr lang="en-US" sz="1600" b="1" err="1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i</a:t>
            </a:r>
            <a:r>
              <a:rPr lang="en-US" sz="1600" b="1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])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4932040" y="3068960"/>
            <a:ext cx="864096" cy="72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200"/>
              <a:t>for  :</a:t>
            </a:r>
            <a:r>
              <a:rPr lang="en-US" sz="2800"/>
              <a:t>  </a:t>
            </a:r>
            <a:r>
              <a:rPr lang="en-US"/>
              <a:t>collection-controlled loop</a:t>
            </a:r>
            <a:endParaRPr lang="th-TH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90" y="996478"/>
            <a:ext cx="7210425" cy="188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140968"/>
            <a:ext cx="7210425" cy="166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23528" y="5661248"/>
            <a:ext cx="856895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/>
              <a:t>With</a:t>
            </a:r>
            <a:r>
              <a:rPr lang="en-US"/>
              <a:t> 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for w in words:, </a:t>
            </a:r>
            <a:r>
              <a:rPr lang="en-US" sz="1800"/>
              <a:t>the example would attempt to create an infinite list, inserting defenestrate over and over again.</a:t>
            </a:r>
          </a:p>
        </p:txBody>
      </p:sp>
      <p:sp>
        <p:nvSpPr>
          <p:cNvPr id="7" name="Rectangle 6"/>
          <p:cNvSpPr/>
          <p:nvPr/>
        </p:nvSpPr>
        <p:spPr>
          <a:xfrm>
            <a:off x="6372200" y="3933056"/>
            <a:ext cx="2232248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s = </a:t>
            </a:r>
            <a:r>
              <a:rPr lang="en-US" sz="1400">
                <a:solidFill>
                  <a:srgbClr val="A31515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'0123456789'</a:t>
            </a:r>
            <a:endParaRPr lang="en-US" sz="1400">
              <a:solidFill>
                <a:srgbClr val="000000"/>
              </a:solidFill>
              <a:latin typeface="Consolas" pitchFamily="49" charset="0"/>
              <a:ea typeface="Angsana New" pitchFamily="18" charset="-34"/>
              <a:cs typeface="Cordia New" pitchFamily="34" charset="-34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s[</a:t>
            </a:r>
            <a:r>
              <a:rPr lang="en-US" sz="1400">
                <a:solidFill>
                  <a:srgbClr val="0000FF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1</a:t>
            </a:r>
            <a:r>
              <a:rPr lang="en-US" sz="140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:</a:t>
            </a:r>
            <a:r>
              <a:rPr lang="en-US" sz="1400">
                <a:solidFill>
                  <a:srgbClr val="FF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3</a:t>
            </a:r>
            <a:r>
              <a:rPr lang="en-US" sz="140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]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'</a:t>
            </a:r>
            <a:r>
              <a:rPr lang="en-US" sz="1400">
                <a:solidFill>
                  <a:srgbClr val="0000FF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1</a:t>
            </a:r>
            <a:r>
              <a:rPr lang="en-US" sz="1400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2'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s[</a:t>
            </a:r>
            <a:r>
              <a:rPr lang="en-US" sz="1400">
                <a:solidFill>
                  <a:srgbClr val="0000FF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2</a:t>
            </a:r>
            <a:r>
              <a:rPr lang="en-US" sz="140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:</a:t>
            </a:r>
            <a:r>
              <a:rPr lang="en-US" sz="1400">
                <a:solidFill>
                  <a:srgbClr val="FF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9</a:t>
            </a:r>
            <a:r>
              <a:rPr lang="en-US" sz="140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:</a:t>
            </a:r>
            <a:r>
              <a:rPr lang="en-US" sz="1400">
                <a:solidFill>
                  <a:srgbClr val="00B0F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2</a:t>
            </a:r>
            <a:r>
              <a:rPr lang="en-US" sz="140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]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'</a:t>
            </a:r>
            <a:r>
              <a:rPr lang="en-US" sz="1400">
                <a:solidFill>
                  <a:srgbClr val="0000FF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2</a:t>
            </a:r>
            <a:r>
              <a:rPr lang="en-US" sz="1400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468'</a:t>
            </a:r>
          </a:p>
        </p:txBody>
      </p:sp>
      <p:sp>
        <p:nvSpPr>
          <p:cNvPr id="8" name="Rectangle 7"/>
          <p:cNvSpPr/>
          <p:nvPr/>
        </p:nvSpPr>
        <p:spPr>
          <a:xfrm>
            <a:off x="5940152" y="3356992"/>
            <a:ext cx="26870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cs typeface="Arial" pitchFamily="34" charset="0"/>
              </a:rPr>
              <a:t>slicing format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00FF"/>
                </a:solidFill>
                <a:cs typeface="Arial" pitchFamily="34" charset="0"/>
              </a:rPr>
              <a:t>start</a:t>
            </a:r>
            <a:r>
              <a:rPr lang="en-US" sz="1800" b="1">
                <a:solidFill>
                  <a:srgbClr val="0070C0"/>
                </a:solidFill>
                <a:cs typeface="Arial" pitchFamily="34" charset="0"/>
              </a:rPr>
              <a:t> </a:t>
            </a:r>
            <a:r>
              <a:rPr lang="en-US" sz="1800" b="1">
                <a:cs typeface="Arial" pitchFamily="34" charset="0"/>
              </a:rPr>
              <a:t>: </a:t>
            </a:r>
            <a:r>
              <a:rPr lang="en-US" sz="1800" b="1">
                <a:solidFill>
                  <a:srgbClr val="FF0000"/>
                </a:solidFill>
                <a:cs typeface="Arial" pitchFamily="34" charset="0"/>
              </a:rPr>
              <a:t>excluding end </a:t>
            </a:r>
            <a:r>
              <a:rPr lang="en-US" sz="1800" b="1">
                <a:cs typeface="Arial" pitchFamily="34" charset="0"/>
              </a:rPr>
              <a:t>: </a:t>
            </a:r>
            <a:r>
              <a:rPr lang="en-US" sz="1800" b="1">
                <a:solidFill>
                  <a:srgbClr val="00B0F0"/>
                </a:solidFill>
                <a:cs typeface="Arial" pitchFamily="34" charset="0"/>
              </a:rPr>
              <a:t>step</a:t>
            </a:r>
          </a:p>
        </p:txBody>
      </p:sp>
      <p:sp>
        <p:nvSpPr>
          <p:cNvPr id="9" name="Rectangle 8"/>
          <p:cNvSpPr/>
          <p:nvPr/>
        </p:nvSpPr>
        <p:spPr>
          <a:xfrm>
            <a:off x="755576" y="4869160"/>
            <a:ext cx="56166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default start = 0 </a:t>
            </a:r>
            <a:r>
              <a:rPr lang="th-TH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(ไม่ใส่ หมายถึง ตัวแรก)</a:t>
            </a:r>
            <a:br>
              <a:rPr lang="th-TH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</a:br>
            <a:r>
              <a:rPr lang="en-US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default excluding end = </a:t>
            </a:r>
            <a:r>
              <a:rPr lang="en-US" sz="1800" b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len</a:t>
            </a:r>
            <a:r>
              <a:rPr lang="en-US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(string) </a:t>
            </a:r>
            <a:r>
              <a:rPr lang="th-TH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(ไม่ใส่ หมายถึง ความยาวของ </a:t>
            </a:r>
            <a:r>
              <a:rPr lang="en-US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string</a:t>
            </a:r>
            <a:r>
              <a:rPr lang="th-TH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)</a:t>
            </a:r>
            <a:br>
              <a:rPr lang="th-TH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</a:br>
            <a:r>
              <a:rPr lang="en-US" sz="1800" b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defualt</a:t>
            </a:r>
            <a:r>
              <a:rPr lang="en-US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 step</a:t>
            </a:r>
            <a:r>
              <a:rPr lang="th-TH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= 1</a:t>
            </a:r>
            <a:r>
              <a:rPr lang="th-TH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   </a:t>
            </a:r>
            <a:r>
              <a:rPr lang="th-TH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(ไม่ใส่ หมายถึง </a:t>
            </a:r>
            <a:r>
              <a:rPr lang="en-US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1</a:t>
            </a:r>
            <a:r>
              <a:rPr lang="th-TH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699792" y="2996952"/>
            <a:ext cx="504056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483768" y="3140968"/>
            <a:ext cx="288032" cy="3600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" name="Rectangle 13"/>
          <p:cNvSpPr/>
          <p:nvPr/>
        </p:nvSpPr>
        <p:spPr>
          <a:xfrm>
            <a:off x="3131840" y="2780928"/>
            <a:ext cx="57606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loop </a:t>
            </a:r>
            <a:r>
              <a:rPr lang="th-TH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บน </a:t>
            </a: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slice copy </a:t>
            </a:r>
            <a:r>
              <a:rPr lang="th-TH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ของ </a:t>
            </a: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words</a:t>
            </a:r>
            <a:r>
              <a:rPr lang="en-US" sz="2000"/>
              <a:t>, </a:t>
            </a:r>
            <a:r>
              <a:rPr lang="th-TH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ถ้าเปลี่ยนเป็น </a:t>
            </a: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words </a:t>
            </a:r>
            <a:r>
              <a:rPr lang="th-TH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เฉยๆ จะ </a:t>
            </a: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infinite loop</a:t>
            </a:r>
          </a:p>
        </p:txBody>
      </p:sp>
    </p:spTree>
    <p:extLst>
      <p:ext uri="{BB962C8B-B14F-4D97-AF65-F5344CB8AC3E}">
        <p14:creationId xmlns:p14="http://schemas.microsoft.com/office/powerpoint/2010/main" val="985442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  <p:bldP spid="12" grpId="0" animBg="1"/>
      <p:bldP spid="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range()  testing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908720"/>
            <a:ext cx="7210425" cy="166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350" y="2611514"/>
            <a:ext cx="7210425" cy="188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142" y="4556386"/>
            <a:ext cx="7210425" cy="188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>
          <a:xfrm>
            <a:off x="2401707" y="4581128"/>
            <a:ext cx="1008112" cy="28803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Rectangle 6"/>
          <p:cNvSpPr/>
          <p:nvPr/>
        </p:nvSpPr>
        <p:spPr>
          <a:xfrm>
            <a:off x="1187624" y="2911550"/>
            <a:ext cx="2448272" cy="3014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expression output ?</a:t>
            </a:r>
            <a:endParaRPr lang="th-TH" sz="1600"/>
          </a:p>
        </p:txBody>
      </p:sp>
      <p:sp>
        <p:nvSpPr>
          <p:cNvPr id="10" name="Rectangle 9"/>
          <p:cNvSpPr/>
          <p:nvPr/>
        </p:nvSpPr>
        <p:spPr>
          <a:xfrm>
            <a:off x="971600" y="1628800"/>
            <a:ext cx="1512168" cy="8691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output ?</a:t>
            </a:r>
            <a:endParaRPr lang="th-TH" sz="1600"/>
          </a:p>
        </p:txBody>
      </p:sp>
      <p:sp>
        <p:nvSpPr>
          <p:cNvPr id="11" name="Rectangle 10"/>
          <p:cNvSpPr/>
          <p:nvPr/>
        </p:nvSpPr>
        <p:spPr>
          <a:xfrm>
            <a:off x="1187624" y="3536177"/>
            <a:ext cx="2448272" cy="2528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expression output ?</a:t>
            </a:r>
            <a:endParaRPr lang="th-TH" sz="1600"/>
          </a:p>
        </p:txBody>
      </p:sp>
      <p:sp>
        <p:nvSpPr>
          <p:cNvPr id="12" name="Rectangle 11"/>
          <p:cNvSpPr/>
          <p:nvPr/>
        </p:nvSpPr>
        <p:spPr>
          <a:xfrm>
            <a:off x="1199348" y="4197642"/>
            <a:ext cx="2436548" cy="23947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expression output ?</a:t>
            </a:r>
            <a:endParaRPr lang="th-TH" sz="1600"/>
          </a:p>
        </p:txBody>
      </p:sp>
      <p:sp>
        <p:nvSpPr>
          <p:cNvPr id="13" name="Rectangle 12"/>
          <p:cNvSpPr/>
          <p:nvPr/>
        </p:nvSpPr>
        <p:spPr>
          <a:xfrm>
            <a:off x="971600" y="5229200"/>
            <a:ext cx="1656184" cy="11521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output ?</a:t>
            </a:r>
            <a:endParaRPr lang="th-TH" sz="1600"/>
          </a:p>
        </p:txBody>
      </p:sp>
    </p:spTree>
    <p:extLst>
      <p:ext uri="{BB962C8B-B14F-4D97-AF65-F5344CB8AC3E}">
        <p14:creationId xmlns:p14="http://schemas.microsoft.com/office/powerpoint/2010/main" val="227327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352" y="260648"/>
            <a:ext cx="7210425" cy="2103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352" y="2492896"/>
            <a:ext cx="7210425" cy="1443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79514" y="4077076"/>
            <a:ext cx="8784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/>
              <a:t>looping through a sequence, retrieved both position index and corresponding value using enumerate() function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862753" y="1196752"/>
            <a:ext cx="1512168" cy="11521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output ?</a:t>
            </a:r>
            <a:endParaRPr lang="th-TH" sz="1600"/>
          </a:p>
        </p:txBody>
      </p:sp>
      <p:sp>
        <p:nvSpPr>
          <p:cNvPr id="6" name="Rectangle 5"/>
          <p:cNvSpPr/>
          <p:nvPr/>
        </p:nvSpPr>
        <p:spPr>
          <a:xfrm>
            <a:off x="887561" y="3212976"/>
            <a:ext cx="1008112" cy="6480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output ?</a:t>
            </a:r>
            <a:endParaRPr lang="th-TH" sz="1600"/>
          </a:p>
        </p:txBody>
      </p:sp>
    </p:spTree>
    <p:extLst>
      <p:ext uri="{BB962C8B-B14F-4D97-AF65-F5344CB8AC3E}">
        <p14:creationId xmlns:p14="http://schemas.microsoft.com/office/powerpoint/2010/main" val="3417977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break, else clauses on loops</a:t>
            </a:r>
            <a:endParaRPr lang="th-TH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267744" y="1772816"/>
            <a:ext cx="5040560" cy="3046988"/>
          </a:xfrm>
          <a:prstGeom prst="rect">
            <a:avLst/>
          </a:prstGeom>
          <a:noFill/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for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 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FF66FF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n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 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in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 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range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(2, 10):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    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for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 x 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in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 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range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(2, n):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        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if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 n % x == 0: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          print(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FF66FF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n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, 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'='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, x, 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'*'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, n//x)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          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break</a:t>
            </a: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Angsana New" panose="02020603050405020304" pitchFamily="18" charset="-34"/>
              <a:cs typeface="Cordia New" panose="020B0304020202020204" pitchFamily="34" charset="-34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1600" b="0" i="0" u="none" strike="noStrike" cap="none" normalizeH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    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else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: </a:t>
            </a:r>
            <a:r>
              <a:rPr lang="en-US" sz="1600">
                <a:solidFill>
                  <a:srgbClr val="008000"/>
                </a:solidFill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# else </a:t>
            </a:r>
            <a:r>
              <a:rPr lang="th-TH" sz="1600">
                <a:solidFill>
                  <a:srgbClr val="008000"/>
                </a:solidFill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ของ </a:t>
            </a:r>
            <a:r>
              <a:rPr lang="en-US" sz="1600">
                <a:solidFill>
                  <a:srgbClr val="008000"/>
                </a:solidFill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for </a:t>
            </a: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Angsana New" panose="02020603050405020304" pitchFamily="18" charset="-34"/>
              <a:cs typeface="Cordia New" panose="020B0304020202020204" pitchFamily="34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           </a:t>
            </a:r>
            <a:r>
              <a:rPr kumimoji="0" lang="en-US" sz="12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# loop fell through without finding a factor</a:t>
            </a: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Angsana New" panose="02020603050405020304" pitchFamily="18" charset="-34"/>
              <a:cs typeface="Cordia New" panose="020B0304020202020204" pitchFamily="34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        print(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FF66FF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n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, 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'is prime'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)</a:t>
            </a:r>
            <a:endParaRPr kumimoji="0" lang="th-TH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7380313" y="1844824"/>
            <a:ext cx="1379230" cy="1944216"/>
          </a:xfrm>
          <a:prstGeom prst="rect">
            <a:avLst/>
          </a:prstGeom>
          <a:noFill/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FF66FF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2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 is prime </a:t>
            </a:r>
          </a:p>
          <a:p>
            <a:pPr marL="0" marR="0" lvl="0" indent="0" algn="l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FF66FF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3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 is prime</a:t>
            </a:r>
          </a:p>
          <a:p>
            <a:pPr marL="0" marR="0" lvl="0" indent="0" algn="l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>
                <a:solidFill>
                  <a:srgbClr val="FF66FF"/>
                </a:solidFill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4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 = 2 * 2</a:t>
            </a:r>
          </a:p>
          <a:p>
            <a:pPr marL="0" marR="0" lvl="0" indent="0" algn="l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>
                <a:solidFill>
                  <a:srgbClr val="FF66FF"/>
                </a:solidFill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5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 is prime</a:t>
            </a:r>
          </a:p>
          <a:p>
            <a:pPr marL="0" marR="0" lvl="0" indent="0" algn="l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>
                <a:solidFill>
                  <a:srgbClr val="FF66FF"/>
                </a:solidFill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6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 = 2 * 3</a:t>
            </a:r>
          </a:p>
          <a:p>
            <a:pPr marL="0" marR="0" lvl="0" indent="0" algn="l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>
                <a:solidFill>
                  <a:srgbClr val="FF66FF"/>
                </a:solidFill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7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 is prime</a:t>
            </a:r>
          </a:p>
          <a:p>
            <a:pPr marL="0" marR="0" lvl="0" indent="0" algn="l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>
                <a:solidFill>
                  <a:srgbClr val="FF66FF"/>
                </a:solidFill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8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 = 2 * 4</a:t>
            </a:r>
          </a:p>
          <a:p>
            <a:pPr marL="0" marR="0" lvl="0" indent="0" algn="l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>
                <a:solidFill>
                  <a:srgbClr val="FF66FF"/>
                </a:solidFill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9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 = 3 * 3</a:t>
            </a:r>
          </a:p>
          <a:p>
            <a:pPr marL="0" marR="0" lvl="0" indent="0" algn="l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rdia New" panose="020B0304020202020204" pitchFamily="34" charset="-34"/>
              <a:ea typeface="Angsana New" panose="02020603050405020304" pitchFamily="18" charset="-34"/>
              <a:cs typeface="Cordia New" panose="020B0304020202020204" pitchFamily="34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467544" y="2852936"/>
            <a:ext cx="1990406" cy="1371039"/>
          </a:xfrm>
          <a:prstGeom prst="cloudCallout">
            <a:avLst>
              <a:gd name="adj1" fmla="val 97244"/>
              <a:gd name="adj2" fmla="val -4753"/>
            </a:avLst>
          </a:prstGeom>
          <a:gradFill rotWithShape="0">
            <a:gsLst>
              <a:gs pos="0">
                <a:srgbClr val="FFFFFF"/>
              </a:gs>
              <a:gs pos="100000">
                <a:srgbClr val="E5B8B7"/>
              </a:gs>
            </a:gsLst>
            <a:lin ang="5400000" scaled="1"/>
          </a:gradFill>
          <a:ln w="12700">
            <a:solidFill>
              <a:srgbClr val="D99594"/>
            </a:solidFill>
            <a:round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break</a:t>
            </a:r>
          </a:p>
          <a:p>
            <a:pPr marL="0" marR="0" lvl="0" indent="0" algn="ctr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ออกจาก </a:t>
            </a:r>
            <a:r>
              <a: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loop </a:t>
            </a:r>
            <a:r>
              <a:rPr kumimoji="0" lang="th-TH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ใกล้สุดที่ล้อมมัน</a:t>
            </a: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ea typeface="Angsana New" panose="02020603050405020304" pitchFamily="18" charset="-34"/>
              <a:cs typeface="TH SarabunPSK" panose="020B0500040200020003" pitchFamily="34" charset="-34"/>
            </a:endParaRPr>
          </a:p>
          <a:p>
            <a:pPr marL="0" marR="0" lvl="0" indent="0" algn="ctr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ไม่ทำ </a:t>
            </a:r>
            <a:r>
              <a: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else </a:t>
            </a:r>
            <a:r>
              <a:rPr kumimoji="0" lang="th-TH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ของ </a:t>
            </a:r>
            <a:r>
              <a: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loop </a:t>
            </a:r>
            <a:r>
              <a:rPr kumimoji="0" lang="th-TH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ด้วย</a:t>
            </a:r>
            <a:endParaRPr kumimoji="0" lang="th-TH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467544" y="4293096"/>
            <a:ext cx="2323889" cy="1743384"/>
          </a:xfrm>
          <a:prstGeom prst="cloudCallout">
            <a:avLst>
              <a:gd name="adj1" fmla="val 51405"/>
              <a:gd name="adj2" fmla="val -70052"/>
            </a:avLst>
          </a:prstGeom>
          <a:gradFill rotWithShape="0">
            <a:gsLst>
              <a:gs pos="0">
                <a:srgbClr val="FFFFFF"/>
              </a:gs>
              <a:gs pos="100000">
                <a:srgbClr val="CCC0D9"/>
              </a:gs>
            </a:gsLst>
            <a:lin ang="5400000" scaled="1"/>
          </a:gradFill>
          <a:ln w="12700">
            <a:solidFill>
              <a:srgbClr val="B2A1C7"/>
            </a:solidFill>
            <a:round/>
            <a:headEnd/>
            <a:tailEnd/>
          </a:ln>
          <a:effectLst>
            <a:outerShdw dist="28398" dir="3806097" algn="ctr" rotWithShape="0">
              <a:srgbClr val="3F3151">
                <a:alpha val="50000"/>
              </a:srgb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else </a:t>
            </a:r>
            <a:r>
              <a:rPr kumimoji="0" lang="th-TH" sz="16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ของ </a:t>
            </a:r>
            <a:r>
              <a:rPr kumimoji="0" lang="en-US" sz="16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loop</a:t>
            </a:r>
          </a:p>
          <a:p>
            <a:pPr marL="0" marR="0" lvl="0" indent="0" algn="ctr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ทำเมื่อทำจนหมด </a:t>
            </a:r>
            <a:r>
              <a:rPr kumimoji="0" lang="en-US" sz="16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for</a:t>
            </a:r>
          </a:p>
          <a:p>
            <a:pPr marL="0" marR="0" lvl="0" indent="0" algn="ctr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หรือ</a:t>
            </a: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ea typeface="Angsana New" panose="02020603050405020304" pitchFamily="18" charset="-34"/>
              <a:cs typeface="TH SarabunPSK" panose="020B0500040200020003" pitchFamily="34" charset="-34"/>
            </a:endParaRPr>
          </a:p>
          <a:p>
            <a:pPr marL="0" marR="0" lvl="0" indent="0" algn="ctr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while</a:t>
            </a:r>
            <a:r>
              <a: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 condition </a:t>
            </a:r>
            <a:r>
              <a:rPr kumimoji="0" lang="th-TH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เป็น </a:t>
            </a:r>
            <a:r>
              <a: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false</a:t>
            </a:r>
            <a:endParaRPr kumimoji="0" lang="th-TH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179512" y="1412776"/>
            <a:ext cx="1782198" cy="1368152"/>
          </a:xfrm>
          <a:prstGeom prst="cloud">
            <a:avLst/>
          </a:prstGeom>
          <a:gradFill rotWithShape="0">
            <a:gsLst>
              <a:gs pos="0">
                <a:srgbClr val="FFFFFF"/>
              </a:gs>
              <a:gs pos="100000">
                <a:srgbClr val="B6DDE8"/>
              </a:gs>
            </a:gsLst>
            <a:lin ang="5400000" scaled="1"/>
          </a:gradFill>
          <a:ln w="12700">
            <a:solidFill>
              <a:srgbClr val="92CDDC"/>
            </a:solidFill>
            <a:round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continue</a:t>
            </a:r>
          </a:p>
          <a:p>
            <a:pPr marL="0" marR="0" lvl="0" indent="0" algn="ctr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ออกจาก </a:t>
            </a:r>
            <a:r>
              <a: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iteration </a:t>
            </a:r>
            <a:r>
              <a:rPr kumimoji="0" lang="th-TH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นั้นทันที</a:t>
            </a:r>
          </a:p>
          <a:p>
            <a:pPr marL="0" marR="0" lvl="0" indent="0" algn="ctr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ไปทำ </a:t>
            </a:r>
            <a:r>
              <a: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iteration </a:t>
            </a:r>
            <a:r>
              <a:rPr kumimoji="0" lang="th-TH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ถัดไป</a:t>
            </a:r>
            <a:endParaRPr kumimoji="0" lang="th-TH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915816" y="2492896"/>
            <a:ext cx="0" cy="12961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04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Continue statement</a:t>
            </a:r>
            <a:endParaRPr lang="th-TH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35" y="1146230"/>
            <a:ext cx="7210425" cy="298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647056" y="764704"/>
            <a:ext cx="8496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/>
              <a:t>Continue statement,  borrowed from C, continues with the next iteration of the loop: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421906"/>
            <a:ext cx="7210425" cy="2103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650335" y="4051951"/>
            <a:ext cx="78821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/>
              <a:t>use the sorted() function which returns a new sorted list while leaving the source unaltered</a:t>
            </a:r>
          </a:p>
        </p:txBody>
      </p:sp>
      <p:sp>
        <p:nvSpPr>
          <p:cNvPr id="7" name="Oval 6"/>
          <p:cNvSpPr/>
          <p:nvPr/>
        </p:nvSpPr>
        <p:spPr>
          <a:xfrm>
            <a:off x="2123728" y="4941168"/>
            <a:ext cx="792088" cy="21602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Oval 7"/>
          <p:cNvSpPr/>
          <p:nvPr/>
        </p:nvSpPr>
        <p:spPr>
          <a:xfrm>
            <a:off x="2051720" y="1844824"/>
            <a:ext cx="936104" cy="28803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906979"/>
            <a:ext cx="7210425" cy="188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23530" y="260652"/>
            <a:ext cx="8568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/>
              <a:t>To loop over two or more sequences at the same time, the entries can be paired with the zip() function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3933056"/>
            <a:ext cx="7210425" cy="1443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79513" y="2996956"/>
            <a:ext cx="85689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/>
              <a:t>looping through dictionaries, the key and corresponding value can be retrieved at the same time using the items() method</a:t>
            </a:r>
          </a:p>
        </p:txBody>
      </p:sp>
    </p:spTree>
    <p:extLst>
      <p:ext uri="{BB962C8B-B14F-4D97-AF65-F5344CB8AC3E}">
        <p14:creationId xmlns:p14="http://schemas.microsoft.com/office/powerpoint/2010/main" val="41786816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 (Name, Identifier)</a:t>
            </a:r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2179121" y="1484784"/>
            <a:ext cx="613701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800">
                <a:latin typeface="TH SarabunPSK" pitchFamily="34" charset="-34"/>
                <a:cs typeface="TH SarabunPSK" pitchFamily="34" charset="-34"/>
              </a:rPr>
              <a:t>Name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963751"/>
              </p:ext>
            </p:extLst>
          </p:nvPr>
        </p:nvGraphicFramePr>
        <p:xfrm>
          <a:off x="5004051" y="1412776"/>
          <a:ext cx="2646295" cy="156445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10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1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974">
                <a:tc>
                  <a:txBody>
                    <a:bodyPr/>
                    <a:lstStyle/>
                    <a:p>
                      <a:endParaRPr lang="th-TH"/>
                    </a:p>
                  </a:txBody>
                  <a:tcPr marL="68580" marR="68580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th-TH"/>
                    </a:p>
                  </a:txBody>
                  <a:tcPr marL="68580" marR="68580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404">
                <a:tc>
                  <a:txBody>
                    <a:bodyPr/>
                    <a:lstStyle/>
                    <a:p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_var1</a:t>
                      </a:r>
                      <a:endParaRPr lang="th-TH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endParaRPr lang="th-TH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</a:rPr>
                        <a:t>keyword</a:t>
                      </a:r>
                      <a:endParaRPr lang="th-TH" sz="1600" b="1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68580" marR="68580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404">
                <a:tc>
                  <a:txBody>
                    <a:bodyPr/>
                    <a:lstStyle/>
                    <a:p>
                      <a:r>
                        <a:rPr lang="en-US" sz="1600" b="1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myVar</a:t>
                      </a:r>
                      <a:endParaRPr lang="th-TH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</a:rPr>
                        <a:t>elif</a:t>
                      </a:r>
                      <a:endParaRPr lang="th-TH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</a:rPr>
                        <a:t>keyword</a:t>
                      </a:r>
                      <a:endParaRPr lang="th-TH" sz="1600" b="1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68580" marR="68580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490">
                <a:tc>
                  <a:txBody>
                    <a:bodyPr/>
                    <a:lstStyle/>
                    <a:p>
                      <a:r>
                        <a:rPr lang="en-US" sz="1600" b="1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</a:t>
                      </a:r>
                      <a:endParaRPr lang="th-TH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</a:rPr>
                        <a:t>9i</a:t>
                      </a:r>
                      <a:endParaRPr lang="th-TH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h-TH" sz="160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PSK" pitchFamily="34" charset="-34"/>
                          <a:cs typeface="TH SarabunPSK" pitchFamily="34" charset="-34"/>
                        </a:rPr>
                        <a:t>ขึ้นต้นด้วย 0--9</a:t>
                      </a:r>
                      <a:endParaRPr lang="th-TH" sz="1600" b="1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68580" marR="68580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Smiley Face 7"/>
          <p:cNvSpPr/>
          <p:nvPr/>
        </p:nvSpPr>
        <p:spPr>
          <a:xfrm>
            <a:off x="5167621" y="1493794"/>
            <a:ext cx="432048" cy="346106"/>
          </a:xfrm>
          <a:prstGeom prst="smileyFac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Multiply 8"/>
          <p:cNvSpPr/>
          <p:nvPr/>
        </p:nvSpPr>
        <p:spPr>
          <a:xfrm>
            <a:off x="6235585" y="1414819"/>
            <a:ext cx="702078" cy="504056"/>
          </a:xfrm>
          <a:prstGeom prst="mathMultiply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" name="Rectangle 13"/>
          <p:cNvSpPr/>
          <p:nvPr/>
        </p:nvSpPr>
        <p:spPr>
          <a:xfrm>
            <a:off x="2547873" y="3131676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800" b="1">
                <a:solidFill>
                  <a:srgbClr val="C00000"/>
                </a:solidFill>
                <a:latin typeface="TH SarabunPSK" pitchFamily="34" charset="-34"/>
                <a:cs typeface="TH SarabunPSK" pitchFamily="34" charset="-34"/>
              </a:rPr>
              <a:t>ไม่ขึ้นต้นด้วยตัวเลข </a:t>
            </a:r>
            <a:endParaRPr lang="th-TH" sz="1800" b="1">
              <a:solidFill>
                <a:srgbClr val="C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77932" y="3429000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800" b="1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ไม่เป็น </a:t>
            </a:r>
            <a:r>
              <a:rPr lang="en-US" sz="1800" b="1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keywords</a:t>
            </a:r>
            <a:endParaRPr lang="th-TH" sz="1800" b="1">
              <a:solidFill>
                <a:srgbClr val="0000FF"/>
              </a:solidFill>
            </a:endParaRPr>
          </a:p>
        </p:txBody>
      </p:sp>
      <p:grpSp>
        <p:nvGrpSpPr>
          <p:cNvPr id="4" name="Group 34"/>
          <p:cNvGrpSpPr/>
          <p:nvPr/>
        </p:nvGrpSpPr>
        <p:grpSpPr>
          <a:xfrm>
            <a:off x="1096092" y="1834185"/>
            <a:ext cx="1078040" cy="1108715"/>
            <a:chOff x="1461452" y="1834179"/>
            <a:chExt cx="1437387" cy="1108715"/>
          </a:xfrm>
        </p:grpSpPr>
        <p:sp>
          <p:nvSpPr>
            <p:cNvPr id="10" name="Cloud 9"/>
            <p:cNvSpPr/>
            <p:nvPr/>
          </p:nvSpPr>
          <p:spPr>
            <a:xfrm>
              <a:off x="1461452" y="2380681"/>
              <a:ext cx="1243507" cy="562213"/>
            </a:xfrm>
            <a:prstGeom prst="cloud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800" b="1">
                  <a:latin typeface="TH SarabunPSK" pitchFamily="34" charset="-34"/>
                  <a:cs typeface="TH SarabunPSK" pitchFamily="34" charset="-34"/>
                </a:rPr>
                <a:t>a to z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2082862" y="1834179"/>
              <a:ext cx="815977" cy="5465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35"/>
          <p:cNvGrpSpPr/>
          <p:nvPr/>
        </p:nvGrpSpPr>
        <p:grpSpPr>
          <a:xfrm>
            <a:off x="1871797" y="1834185"/>
            <a:ext cx="993634" cy="1108715"/>
            <a:chOff x="2495736" y="1834179"/>
            <a:chExt cx="1324844" cy="1108715"/>
          </a:xfrm>
        </p:grpSpPr>
        <p:sp>
          <p:nvSpPr>
            <p:cNvPr id="11" name="Cloud 10"/>
            <p:cNvSpPr/>
            <p:nvPr/>
          </p:nvSpPr>
          <p:spPr>
            <a:xfrm>
              <a:off x="2495736" y="2380681"/>
              <a:ext cx="1324844" cy="562213"/>
            </a:xfrm>
            <a:prstGeom prst="cloud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800" b="1">
                  <a:latin typeface="TH SarabunPSK" pitchFamily="34" charset="-34"/>
                  <a:cs typeface="TH SarabunPSK" pitchFamily="34" charset="-34"/>
                </a:rPr>
                <a:t>A to Z</a:t>
              </a:r>
            </a:p>
          </p:txBody>
        </p:sp>
        <p:cxnSp>
          <p:nvCxnSpPr>
            <p:cNvPr id="18" name="Straight Arrow Connector 17"/>
            <p:cNvCxnSpPr>
              <a:endCxn id="11" idx="3"/>
            </p:cNvCxnSpPr>
            <p:nvPr/>
          </p:nvCxnSpPr>
          <p:spPr>
            <a:xfrm>
              <a:off x="3109470" y="1834179"/>
              <a:ext cx="48688" cy="5786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36"/>
          <p:cNvGrpSpPr/>
          <p:nvPr/>
        </p:nvGrpSpPr>
        <p:grpSpPr>
          <a:xfrm>
            <a:off x="2619179" y="1834185"/>
            <a:ext cx="1023596" cy="1108715"/>
            <a:chOff x="3492235" y="1834179"/>
            <a:chExt cx="1364793" cy="1108715"/>
          </a:xfrm>
        </p:grpSpPr>
        <p:sp>
          <p:nvSpPr>
            <p:cNvPr id="12" name="Cloud 11"/>
            <p:cNvSpPr/>
            <p:nvPr/>
          </p:nvSpPr>
          <p:spPr>
            <a:xfrm>
              <a:off x="3603763" y="2380681"/>
              <a:ext cx="1253265" cy="562213"/>
            </a:xfrm>
            <a:prstGeom prst="cloud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800" b="1">
                  <a:latin typeface="TH SarabunPSK" pitchFamily="34" charset="-34"/>
                  <a:cs typeface="TH SarabunPSK" pitchFamily="34" charset="-34"/>
                </a:rPr>
                <a:t>0 to 9</a:t>
              </a:r>
            </a:p>
          </p:txBody>
        </p:sp>
        <p:cxnSp>
          <p:nvCxnSpPr>
            <p:cNvPr id="21" name="Straight Arrow Connector 20"/>
            <p:cNvCxnSpPr>
              <a:endCxn id="12" idx="3"/>
            </p:cNvCxnSpPr>
            <p:nvPr/>
          </p:nvCxnSpPr>
          <p:spPr>
            <a:xfrm>
              <a:off x="3492235" y="1834179"/>
              <a:ext cx="738160" cy="5786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37"/>
          <p:cNvGrpSpPr/>
          <p:nvPr/>
        </p:nvGrpSpPr>
        <p:grpSpPr>
          <a:xfrm>
            <a:off x="2777580" y="1818107"/>
            <a:ext cx="1195563" cy="1124786"/>
            <a:chOff x="3703435" y="1818107"/>
            <a:chExt cx="1594085" cy="1124786"/>
          </a:xfrm>
        </p:grpSpPr>
        <p:sp>
          <p:nvSpPr>
            <p:cNvPr id="13" name="Cloud 12"/>
            <p:cNvSpPr/>
            <p:nvPr/>
          </p:nvSpPr>
          <p:spPr>
            <a:xfrm>
              <a:off x="4747020" y="2380680"/>
              <a:ext cx="550500" cy="562213"/>
            </a:xfrm>
            <a:prstGeom prst="cloud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800" b="1">
                  <a:latin typeface="TH SarabunPSK" pitchFamily="34" charset="-34"/>
                  <a:cs typeface="TH SarabunPSK" pitchFamily="34" charset="-34"/>
                </a:rPr>
                <a:t>_</a:t>
              </a:r>
              <a:endParaRPr lang="th-TH" sz="1800" b="1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3703435" y="1818107"/>
              <a:ext cx="1120156" cy="5947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141045"/>
              </p:ext>
            </p:extLst>
          </p:nvPr>
        </p:nvGraphicFramePr>
        <p:xfrm>
          <a:off x="395538" y="4149080"/>
          <a:ext cx="8424936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77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91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4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95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35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35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35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4372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331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535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535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ctr"/>
                      <a:r>
                        <a:rPr lang="en-US" sz="1600"/>
                        <a:t>Python</a:t>
                      </a:r>
                      <a:r>
                        <a:rPr lang="en-US" sz="1600" baseline="0"/>
                        <a:t> Keywords</a:t>
                      </a:r>
                      <a:endParaRPr lang="th-TH" sz="1600"/>
                    </a:p>
                  </a:txBody>
                  <a:tcPr marL="68580" marR="6858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th-TH" sz="16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False</a:t>
                      </a:r>
                      <a:endParaRPr lang="th-TH" sz="16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and</a:t>
                      </a:r>
                      <a:endParaRPr lang="th-TH" sz="16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break</a:t>
                      </a:r>
                      <a:endParaRPr lang="th-TH" sz="16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err="1"/>
                        <a:t>def</a:t>
                      </a:r>
                      <a:endParaRPr lang="th-TH" sz="16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else</a:t>
                      </a:r>
                      <a:endParaRPr lang="th-TH" sz="16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for</a:t>
                      </a:r>
                      <a:endParaRPr lang="th-TH" sz="16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if</a:t>
                      </a:r>
                      <a:endParaRPr lang="th-TH" sz="16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is</a:t>
                      </a:r>
                      <a:endParaRPr lang="th-TH" sz="16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not</a:t>
                      </a:r>
                      <a:endParaRPr lang="th-TH" sz="16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raise</a:t>
                      </a:r>
                      <a:endParaRPr lang="th-TH" sz="16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while</a:t>
                      </a:r>
                      <a:endParaRPr lang="th-TH" sz="160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None</a:t>
                      </a:r>
                      <a:endParaRPr lang="th-TH" sz="16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as</a:t>
                      </a:r>
                      <a:endParaRPr lang="th-TH" sz="16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class</a:t>
                      </a:r>
                      <a:endParaRPr lang="th-TH" sz="16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del</a:t>
                      </a:r>
                      <a:endParaRPr lang="th-TH" sz="16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except</a:t>
                      </a:r>
                      <a:endParaRPr lang="th-TH" sz="16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from</a:t>
                      </a:r>
                      <a:endParaRPr lang="th-TH" sz="16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import</a:t>
                      </a:r>
                      <a:endParaRPr lang="th-TH" sz="16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err="1"/>
                        <a:t>lamda</a:t>
                      </a:r>
                      <a:endParaRPr lang="th-TH" sz="16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or</a:t>
                      </a:r>
                      <a:endParaRPr lang="th-TH" sz="16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return</a:t>
                      </a:r>
                      <a:endParaRPr lang="th-TH" sz="16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with</a:t>
                      </a:r>
                      <a:endParaRPr lang="th-TH" sz="160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True</a:t>
                      </a:r>
                      <a:endParaRPr lang="th-TH" sz="16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assert</a:t>
                      </a:r>
                      <a:endParaRPr lang="th-TH" sz="16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continue</a:t>
                      </a:r>
                      <a:endParaRPr lang="th-TH" sz="16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err="1"/>
                        <a:t>elif</a:t>
                      </a:r>
                      <a:endParaRPr lang="th-TH" sz="16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finally</a:t>
                      </a:r>
                      <a:endParaRPr lang="th-TH" sz="16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global</a:t>
                      </a:r>
                      <a:endParaRPr lang="th-TH" sz="16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in</a:t>
                      </a:r>
                      <a:endParaRPr lang="th-TH" sz="16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nonlocal</a:t>
                      </a:r>
                      <a:endParaRPr lang="th-TH" sz="16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pass</a:t>
                      </a:r>
                      <a:endParaRPr lang="th-TH" sz="16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try</a:t>
                      </a:r>
                      <a:endParaRPr lang="th-TH" sz="16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yield</a:t>
                      </a:r>
                      <a:endParaRPr lang="th-TH" sz="160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" name="Rectangle 21"/>
          <p:cNvSpPr/>
          <p:nvPr/>
        </p:nvSpPr>
        <p:spPr>
          <a:xfrm>
            <a:off x="1061613" y="1844825"/>
            <a:ext cx="1192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case sensitive</a:t>
            </a:r>
            <a:endParaRPr lang="th-TH" sz="1800" b="1">
              <a:solidFill>
                <a:srgbClr val="0000FF"/>
              </a:solidFill>
            </a:endParaRPr>
          </a:p>
        </p:txBody>
      </p:sp>
      <p:cxnSp>
        <p:nvCxnSpPr>
          <p:cNvPr id="5" name="Straight Arrow Connector 4"/>
          <p:cNvCxnSpPr>
            <a:stCxn id="15" idx="2"/>
          </p:cNvCxnSpPr>
          <p:nvPr/>
        </p:nvCxnSpPr>
        <p:spPr>
          <a:xfrm>
            <a:off x="3240133" y="3798332"/>
            <a:ext cx="89734" cy="494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4" grpId="0"/>
      <p:bldP spid="15" grpId="0"/>
      <p:bldP spid="22" grpId="0"/>
      <p:bldP spid="22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Assignments</a:t>
            </a:r>
            <a:endParaRPr lang="th-TH"/>
          </a:p>
        </p:txBody>
      </p:sp>
      <p:sp>
        <p:nvSpPr>
          <p:cNvPr id="145410" name="Text Box 2"/>
          <p:cNvSpPr txBox="1">
            <a:spLocks noChangeArrowheads="1"/>
          </p:cNvSpPr>
          <p:nvPr/>
        </p:nvSpPr>
        <p:spPr bwMode="auto">
          <a:xfrm>
            <a:off x="827584" y="1124744"/>
            <a:ext cx="3600399" cy="792088"/>
          </a:xfrm>
          <a:prstGeom prst="rect">
            <a:avLst/>
          </a:prstGeom>
          <a:noFill/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36000" bIns="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a, b, c = 1, 3.5, </a:t>
            </a:r>
            <a:r>
              <a:rPr lang="en-US" sz="1600" b="1">
                <a:solidFill>
                  <a:srgbClr val="A31515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'Hello'</a:t>
            </a:r>
            <a:endParaRPr lang="en-US" sz="1600" b="1">
              <a:solidFill>
                <a:srgbClr val="000000"/>
              </a:solidFill>
              <a:latin typeface="Consolas" pitchFamily="49" charset="0"/>
              <a:ea typeface="Angsana New" pitchFamily="18" charset="-34"/>
              <a:cs typeface="Cordia New" pitchFamily="34" charset="-34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print(a, b, c)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1 3.5 Hello</a:t>
            </a:r>
          </a:p>
        </p:txBody>
      </p:sp>
      <p:sp>
        <p:nvSpPr>
          <p:cNvPr id="145411" name="Text Box 3"/>
          <p:cNvSpPr txBox="1">
            <a:spLocks noChangeArrowheads="1"/>
          </p:cNvSpPr>
          <p:nvPr/>
        </p:nvSpPr>
        <p:spPr bwMode="auto">
          <a:xfrm>
            <a:off x="4497225" y="1124749"/>
            <a:ext cx="4179231" cy="830997"/>
          </a:xfrm>
          <a:prstGeom prst="rect">
            <a:avLst/>
          </a:prstGeom>
          <a:noFill/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</a:t>
            </a:r>
            <a:r>
              <a:rPr lang="en-US" sz="1600" b="1" err="1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i</a:t>
            </a:r>
            <a:r>
              <a:rPr lang="en-US" sz="1600" b="1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 = j = k = </a:t>
            </a:r>
            <a:r>
              <a:rPr lang="en-US" sz="1600" b="1">
                <a:solidFill>
                  <a:srgbClr val="A31515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'same'</a:t>
            </a:r>
            <a:endParaRPr lang="en-US" sz="1600" b="1">
              <a:solidFill>
                <a:srgbClr val="000000"/>
              </a:solidFill>
              <a:latin typeface="Consolas" pitchFamily="49" charset="0"/>
              <a:ea typeface="Angsana New" pitchFamily="18" charset="-34"/>
              <a:cs typeface="Cordia New" pitchFamily="34" charset="-34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print(id(</a:t>
            </a:r>
            <a:r>
              <a:rPr lang="en-US" sz="1600" b="1" err="1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i</a:t>
            </a:r>
            <a:r>
              <a:rPr lang="en-US" sz="1600" b="1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), id(j), id(k))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37565440</a:t>
            </a:r>
            <a:r>
              <a:rPr lang="en-US" sz="1600" b="1">
                <a:solidFill>
                  <a:srgbClr val="00B0F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 </a:t>
            </a:r>
            <a:r>
              <a:rPr lang="en-US" sz="1600" b="1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37565440</a:t>
            </a:r>
            <a:r>
              <a:rPr lang="en-US" sz="1600" b="1">
                <a:solidFill>
                  <a:srgbClr val="00B0F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 </a:t>
            </a:r>
            <a:r>
              <a:rPr lang="en-US" sz="1600" b="1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37565440</a:t>
            </a:r>
            <a:endParaRPr lang="th-TH" sz="1600" b="1">
              <a:solidFill>
                <a:srgbClr val="0070C0"/>
              </a:solidFill>
              <a:latin typeface="Consolas" pitchFamily="49" charset="0"/>
              <a:ea typeface="Angsana New" pitchFamily="18" charset="-34"/>
              <a:cs typeface="Cordia New" pitchFamily="34" charset="-3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15022" y="4626350"/>
            <a:ext cx="1960833" cy="1323439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a = 5</a:t>
            </a:r>
          </a:p>
          <a:p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b = 10</a:t>
            </a:r>
          </a:p>
          <a:p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</a:t>
            </a:r>
            <a:r>
              <a:rPr lang="en-US" sz="16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a, b = b, a</a:t>
            </a:r>
          </a:p>
          <a:p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print(</a:t>
            </a:r>
            <a:r>
              <a:rPr lang="en-US" sz="160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a,b</a:t>
            </a: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)</a:t>
            </a:r>
          </a:p>
          <a:p>
            <a:r>
              <a:rPr lang="en-US" sz="1600" b="1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10 5</a:t>
            </a:r>
          </a:p>
        </p:txBody>
      </p:sp>
      <p:sp>
        <p:nvSpPr>
          <p:cNvPr id="145413" name="Rectangle 5"/>
          <p:cNvSpPr>
            <a:spLocks noChangeArrowheads="1"/>
          </p:cNvSpPr>
          <p:nvPr/>
        </p:nvSpPr>
        <p:spPr bwMode="auto">
          <a:xfrm>
            <a:off x="3419872" y="4625846"/>
            <a:ext cx="2232247" cy="1323439"/>
          </a:xfrm>
          <a:prstGeom prst="rect">
            <a:avLst/>
          </a:prstGeom>
          <a:noFill/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x = </a:t>
            </a:r>
            <a:r>
              <a:rPr lang="en-US" sz="16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[</a:t>
            </a: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7, 3</a:t>
            </a:r>
            <a:r>
              <a:rPr lang="en-US" sz="16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]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</a:t>
            </a:r>
            <a:r>
              <a:rPr lang="en-US" sz="160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i</a:t>
            </a: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 = 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</a:t>
            </a:r>
            <a:r>
              <a:rPr lang="en-US" sz="160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i</a:t>
            </a:r>
            <a:r>
              <a:rPr lang="en-US" sz="16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, x[</a:t>
            </a:r>
            <a:r>
              <a:rPr lang="en-US" sz="160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i</a:t>
            </a:r>
            <a:r>
              <a:rPr lang="en-US" sz="16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] = 1, 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print(x)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[7, </a:t>
            </a:r>
            <a:r>
              <a:rPr lang="en-US" sz="1600" b="1">
                <a:solidFill>
                  <a:srgbClr val="0000FF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2</a:t>
            </a:r>
            <a:r>
              <a:rPr lang="en-US" sz="1600" b="1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]</a:t>
            </a:r>
          </a:p>
        </p:txBody>
      </p:sp>
      <p:sp>
        <p:nvSpPr>
          <p:cNvPr id="145414" name="Rectangle 6"/>
          <p:cNvSpPr>
            <a:spLocks noChangeArrowheads="1"/>
          </p:cNvSpPr>
          <p:nvPr/>
        </p:nvSpPr>
        <p:spPr bwMode="auto">
          <a:xfrm>
            <a:off x="1763688" y="2179025"/>
            <a:ext cx="5562618" cy="972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r>
              <a:rPr lang="th-TH" sz="2400" b="1">
                <a:solidFill>
                  <a:schemeClr val="tx1">
                    <a:lumMod val="50000"/>
                    <a:lumOff val="50000"/>
                  </a:schemeClr>
                </a:solidFill>
                <a:latin typeface="TH SarabunPSK" pitchFamily="34" charset="-34"/>
                <a:ea typeface="Calibri" pitchFamily="34" charset="0"/>
                <a:cs typeface="TH SarabunPSK" pitchFamily="34" charset="-34"/>
              </a:rPr>
              <a:t>ลำดับการ </a:t>
            </a:r>
            <a:r>
              <a:rPr 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TH SarabunPSK" pitchFamily="34" charset="-34"/>
                <a:ea typeface="Calibri" pitchFamily="34" charset="0"/>
                <a:cs typeface="TH SarabunPSK" pitchFamily="34" charset="-34"/>
              </a:rPr>
              <a:t>evaluate </a:t>
            </a:r>
            <a:r>
              <a:rPr lang="th-TH" sz="2400" b="1">
                <a:solidFill>
                  <a:schemeClr val="tx1">
                    <a:lumMod val="50000"/>
                    <a:lumOff val="50000"/>
                  </a:schemeClr>
                </a:solidFill>
                <a:latin typeface="TH SarabunPSK" pitchFamily="34" charset="-34"/>
                <a:ea typeface="Calibri" pitchFamily="34" charset="0"/>
                <a:cs typeface="TH SarabunPSK" pitchFamily="34" charset="-34"/>
              </a:rPr>
              <a:t>  ตามลำดับเลข</a:t>
            </a:r>
            <a:endParaRPr lang="en-US" sz="2400" b="1">
              <a:solidFill>
                <a:schemeClr val="tx1">
                  <a:lumMod val="50000"/>
                  <a:lumOff val="50000"/>
                </a:schemeClr>
              </a:solidFill>
              <a:latin typeface="TH SarabunPSK" pitchFamily="34" charset="-34"/>
              <a:ea typeface="Calibri" pitchFamily="34" charset="0"/>
              <a:cs typeface="TH SarabunPSK" pitchFamily="34" charset="-34"/>
            </a:endParaRPr>
          </a:p>
          <a:p>
            <a:pPr algn="ctr" eaLnBrk="0" fontAlgn="base" hangingPunct="0">
              <a:lnSpc>
                <a:spcPts val="3000"/>
              </a:lnSpc>
              <a:spcBef>
                <a:spcPct val="30000"/>
              </a:spcBef>
              <a:spcAft>
                <a:spcPct val="0"/>
              </a:spcAft>
            </a:pPr>
            <a:r>
              <a:rPr lang="en-US" sz="2000" b="1">
                <a:latin typeface="TH SarabunPSK" pitchFamily="34" charset="-34"/>
                <a:cs typeface="TH SarabunPSK" pitchFamily="34" charset="-34"/>
              </a:rPr>
              <a:t>exp3,      exp4   =   exp1,      exp2 </a:t>
            </a:r>
          </a:p>
        </p:txBody>
      </p:sp>
      <p:sp>
        <p:nvSpPr>
          <p:cNvPr id="9" name="Rectangle 8"/>
          <p:cNvSpPr/>
          <p:nvPr/>
        </p:nvSpPr>
        <p:spPr>
          <a:xfrm>
            <a:off x="5643276" y="3356992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5</a:t>
            </a:r>
            <a:endParaRPr lang="th-TH">
              <a:solidFill>
                <a:srgbClr val="0000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76301" y="3356992"/>
            <a:ext cx="4090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10</a:t>
            </a:r>
            <a:endParaRPr lang="th-TH">
              <a:solidFill>
                <a:srgbClr val="0000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09190" y="3378478"/>
            <a:ext cx="8579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a = 10</a:t>
            </a:r>
            <a:endParaRPr lang="th-TH">
              <a:solidFill>
                <a:srgbClr val="0000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78092" y="3365031"/>
            <a:ext cx="7457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b = 5</a:t>
            </a:r>
            <a:endParaRPr lang="th-TH">
              <a:solidFill>
                <a:srgbClr val="0000FF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56420" y="3933056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2</a:t>
            </a:r>
            <a:endParaRPr lang="th-TH">
              <a:solidFill>
                <a:srgbClr val="0000F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788024" y="3933056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1</a:t>
            </a:r>
            <a:endParaRPr lang="th-TH">
              <a:solidFill>
                <a:srgbClr val="0000FF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006541" y="3954542"/>
            <a:ext cx="7457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i</a:t>
            </a:r>
            <a:r>
              <a:rPr lang="en-US" sz="16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 = 1</a:t>
            </a:r>
            <a:endParaRPr lang="th-TH">
              <a:solidFill>
                <a:srgbClr val="0000FF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673108" y="3941095"/>
            <a:ext cx="10823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x[1] = 2</a:t>
            </a:r>
            <a:endParaRPr lang="th-TH">
              <a:solidFill>
                <a:srgbClr val="0000F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43811" y="3068960"/>
            <a:ext cx="1043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Calibri" pitchFamily="34" charset="0"/>
                <a:cs typeface="TH SarabunPSK" pitchFamily="34" charset="-34"/>
              </a:rPr>
              <a:t>exp3 = </a:t>
            </a:r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exp1</a:t>
            </a:r>
            <a:r>
              <a:rPr lang="en-US" sz="16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Calibri" pitchFamily="34" charset="0"/>
                <a:cs typeface="TH SarabunPSK" pitchFamily="34" charset="-34"/>
              </a:rPr>
              <a:t> </a:t>
            </a:r>
            <a:endParaRPr lang="th-TH" sz="900"/>
          </a:p>
        </p:txBody>
      </p:sp>
      <p:sp>
        <p:nvSpPr>
          <p:cNvPr id="18" name="Rectangle 17"/>
          <p:cNvSpPr/>
          <p:nvPr/>
        </p:nvSpPr>
        <p:spPr>
          <a:xfrm>
            <a:off x="3851920" y="3068960"/>
            <a:ext cx="1043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Calibri" pitchFamily="34" charset="0"/>
                <a:cs typeface="TH SarabunPSK" pitchFamily="34" charset="-34"/>
              </a:rPr>
              <a:t>exp4 = </a:t>
            </a:r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exp2</a:t>
            </a:r>
            <a:r>
              <a:rPr lang="en-US" sz="16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Calibri" pitchFamily="34" charset="0"/>
                <a:cs typeface="TH SarabunPSK" pitchFamily="34" charset="-34"/>
              </a:rPr>
              <a:t> </a:t>
            </a:r>
            <a:endParaRPr lang="th-TH" sz="900"/>
          </a:p>
        </p:txBody>
      </p:sp>
      <p:grpSp>
        <p:nvGrpSpPr>
          <p:cNvPr id="3" name="Group 28"/>
          <p:cNvGrpSpPr/>
          <p:nvPr/>
        </p:nvGrpSpPr>
        <p:grpSpPr>
          <a:xfrm>
            <a:off x="1468177" y="836712"/>
            <a:ext cx="986097" cy="405348"/>
            <a:chOff x="1424940" y="836712"/>
            <a:chExt cx="1112520" cy="405348"/>
          </a:xfrm>
        </p:grpSpPr>
        <p:sp>
          <p:nvSpPr>
            <p:cNvPr id="26" name="Oval 25"/>
            <p:cNvSpPr/>
            <p:nvPr/>
          </p:nvSpPr>
          <p:spPr>
            <a:xfrm>
              <a:off x="1547664" y="836712"/>
              <a:ext cx="216024" cy="216024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1</a:t>
              </a:r>
              <a:endParaRPr lang="th-TH" sz="1400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1424940" y="1070610"/>
              <a:ext cx="1112520" cy="171450"/>
            </a:xfrm>
            <a:custGeom>
              <a:avLst/>
              <a:gdLst>
                <a:gd name="connsiteX0" fmla="*/ 0 w 1112520"/>
                <a:gd name="connsiteY0" fmla="*/ 171450 h 171450"/>
                <a:gd name="connsiteX1" fmla="*/ 236220 w 1112520"/>
                <a:gd name="connsiteY1" fmla="*/ 34290 h 171450"/>
                <a:gd name="connsiteX2" fmla="*/ 891540 w 1112520"/>
                <a:gd name="connsiteY2" fmla="*/ 19050 h 171450"/>
                <a:gd name="connsiteX3" fmla="*/ 1112520 w 1112520"/>
                <a:gd name="connsiteY3" fmla="*/ 14859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2520" h="171450">
                  <a:moveTo>
                    <a:pt x="0" y="171450"/>
                  </a:moveTo>
                  <a:cubicBezTo>
                    <a:pt x="43815" y="115570"/>
                    <a:pt x="87630" y="59690"/>
                    <a:pt x="236220" y="34290"/>
                  </a:cubicBezTo>
                  <a:cubicBezTo>
                    <a:pt x="384810" y="8890"/>
                    <a:pt x="745490" y="0"/>
                    <a:pt x="891540" y="19050"/>
                  </a:cubicBezTo>
                  <a:cubicBezTo>
                    <a:pt x="1037590" y="38100"/>
                    <a:pt x="1075055" y="93345"/>
                    <a:pt x="1112520" y="148590"/>
                  </a:cubicBezTo>
                </a:path>
              </a:pathLst>
            </a:custGeom>
            <a:ln>
              <a:headEnd type="triangle" w="med" len="med"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grpSp>
        <p:nvGrpSpPr>
          <p:cNvPr id="4" name="Group 29"/>
          <p:cNvGrpSpPr/>
          <p:nvPr/>
        </p:nvGrpSpPr>
        <p:grpSpPr>
          <a:xfrm>
            <a:off x="1697939" y="716142"/>
            <a:ext cx="1280676" cy="531490"/>
            <a:chOff x="1731288" y="692696"/>
            <a:chExt cx="1112520" cy="531490"/>
          </a:xfrm>
        </p:grpSpPr>
        <p:sp>
          <p:nvSpPr>
            <p:cNvPr id="24" name="Freeform 23"/>
            <p:cNvSpPr/>
            <p:nvPr/>
          </p:nvSpPr>
          <p:spPr>
            <a:xfrm>
              <a:off x="1731288" y="908720"/>
              <a:ext cx="1112520" cy="315466"/>
            </a:xfrm>
            <a:custGeom>
              <a:avLst/>
              <a:gdLst>
                <a:gd name="connsiteX0" fmla="*/ 0 w 1112520"/>
                <a:gd name="connsiteY0" fmla="*/ 171450 h 171450"/>
                <a:gd name="connsiteX1" fmla="*/ 236220 w 1112520"/>
                <a:gd name="connsiteY1" fmla="*/ 34290 h 171450"/>
                <a:gd name="connsiteX2" fmla="*/ 891540 w 1112520"/>
                <a:gd name="connsiteY2" fmla="*/ 19050 h 171450"/>
                <a:gd name="connsiteX3" fmla="*/ 1112520 w 1112520"/>
                <a:gd name="connsiteY3" fmla="*/ 14859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2520" h="171450">
                  <a:moveTo>
                    <a:pt x="0" y="171450"/>
                  </a:moveTo>
                  <a:cubicBezTo>
                    <a:pt x="43815" y="115570"/>
                    <a:pt x="87630" y="59690"/>
                    <a:pt x="236220" y="34290"/>
                  </a:cubicBezTo>
                  <a:cubicBezTo>
                    <a:pt x="384810" y="8890"/>
                    <a:pt x="745490" y="0"/>
                    <a:pt x="891540" y="19050"/>
                  </a:cubicBezTo>
                  <a:cubicBezTo>
                    <a:pt x="1037590" y="38100"/>
                    <a:pt x="1075055" y="93345"/>
                    <a:pt x="1112520" y="148590"/>
                  </a:cubicBezTo>
                </a:path>
              </a:pathLst>
            </a:custGeom>
            <a:ln>
              <a:headEnd type="triangle" w="med" len="med"/>
              <a:tailEnd type="triangle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7" name="Oval 26"/>
            <p:cNvSpPr/>
            <p:nvPr/>
          </p:nvSpPr>
          <p:spPr>
            <a:xfrm>
              <a:off x="2195736" y="692696"/>
              <a:ext cx="207640" cy="20764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2</a:t>
              </a:r>
              <a:endParaRPr lang="th-TH" sz="1400"/>
            </a:p>
          </p:txBody>
        </p:sp>
      </p:grpSp>
      <p:grpSp>
        <p:nvGrpSpPr>
          <p:cNvPr id="6" name="Group 30"/>
          <p:cNvGrpSpPr/>
          <p:nvPr/>
        </p:nvGrpSpPr>
        <p:grpSpPr>
          <a:xfrm>
            <a:off x="1992270" y="812648"/>
            <a:ext cx="1404156" cy="448492"/>
            <a:chOff x="2123728" y="812648"/>
            <a:chExt cx="1584176" cy="448492"/>
          </a:xfrm>
        </p:grpSpPr>
        <p:sp>
          <p:nvSpPr>
            <p:cNvPr id="25" name="Freeform 24"/>
            <p:cNvSpPr/>
            <p:nvPr/>
          </p:nvSpPr>
          <p:spPr>
            <a:xfrm>
              <a:off x="2123728" y="1045116"/>
              <a:ext cx="1584176" cy="216024"/>
            </a:xfrm>
            <a:custGeom>
              <a:avLst/>
              <a:gdLst>
                <a:gd name="connsiteX0" fmla="*/ 0 w 1112520"/>
                <a:gd name="connsiteY0" fmla="*/ 171450 h 171450"/>
                <a:gd name="connsiteX1" fmla="*/ 236220 w 1112520"/>
                <a:gd name="connsiteY1" fmla="*/ 34290 h 171450"/>
                <a:gd name="connsiteX2" fmla="*/ 891540 w 1112520"/>
                <a:gd name="connsiteY2" fmla="*/ 19050 h 171450"/>
                <a:gd name="connsiteX3" fmla="*/ 1112520 w 1112520"/>
                <a:gd name="connsiteY3" fmla="*/ 14859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2520" h="171450">
                  <a:moveTo>
                    <a:pt x="0" y="171450"/>
                  </a:moveTo>
                  <a:cubicBezTo>
                    <a:pt x="43815" y="115570"/>
                    <a:pt x="87630" y="59690"/>
                    <a:pt x="236220" y="34290"/>
                  </a:cubicBezTo>
                  <a:cubicBezTo>
                    <a:pt x="384810" y="8890"/>
                    <a:pt x="745490" y="0"/>
                    <a:pt x="891540" y="19050"/>
                  </a:cubicBezTo>
                  <a:cubicBezTo>
                    <a:pt x="1037590" y="38100"/>
                    <a:pt x="1075055" y="93345"/>
                    <a:pt x="1112520" y="148590"/>
                  </a:cubicBezTo>
                </a:path>
              </a:pathLst>
            </a:custGeom>
            <a:ln>
              <a:headEnd type="triangle" w="med" len="med"/>
              <a:tailEnd type="triangl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8" name="Oval 27"/>
            <p:cNvSpPr/>
            <p:nvPr/>
          </p:nvSpPr>
          <p:spPr>
            <a:xfrm>
              <a:off x="3059832" y="812648"/>
              <a:ext cx="207640" cy="20764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3</a:t>
              </a:r>
              <a:endParaRPr lang="th-TH" sz="1400"/>
            </a:p>
          </p:txBody>
        </p:sp>
      </p:grpSp>
      <p:sp>
        <p:nvSpPr>
          <p:cNvPr id="32" name="Line Callout 1 31"/>
          <p:cNvSpPr/>
          <p:nvPr/>
        </p:nvSpPr>
        <p:spPr>
          <a:xfrm>
            <a:off x="5689508" y="4595064"/>
            <a:ext cx="3274979" cy="1077218"/>
          </a:xfrm>
          <a:prstGeom prst="borderCallout1">
            <a:avLst>
              <a:gd name="adj1" fmla="val 16977"/>
              <a:gd name="adj2" fmla="val 542"/>
              <a:gd name="adj3" fmla="val 13940"/>
              <a:gd name="adj4" fmla="val -21843"/>
            </a:avLst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List</a:t>
            </a:r>
            <a:r>
              <a:rPr lang="en-US" sz="1600" b="1">
                <a:solidFill>
                  <a:schemeClr val="bg1">
                    <a:lumMod val="50000"/>
                  </a:schemeClr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 </a:t>
            </a:r>
            <a:r>
              <a:rPr lang="en-US" sz="1600" b="1">
                <a:solidFill>
                  <a:srgbClr val="C0000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[</a:t>
            </a:r>
            <a:r>
              <a:rPr lang="en-US" sz="1600" b="1">
                <a:solidFill>
                  <a:schemeClr val="bg1">
                    <a:lumMod val="50000"/>
                  </a:schemeClr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0, 1</a:t>
            </a:r>
            <a:r>
              <a:rPr lang="en-US" sz="1600" b="1">
                <a:solidFill>
                  <a:srgbClr val="C0000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]</a:t>
            </a:r>
            <a:r>
              <a:rPr lang="en-US" sz="1600" b="1">
                <a:solidFill>
                  <a:schemeClr val="bg1">
                    <a:lumMod val="50000"/>
                  </a:schemeClr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 </a:t>
            </a:r>
            <a:r>
              <a:rPr lang="th-TH" sz="1600" b="1">
                <a:solidFill>
                  <a:schemeClr val="bg1">
                    <a:lumMod val="50000"/>
                  </a:schemeClr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เก็บของตามลำดับ </a:t>
            </a:r>
          </a:p>
          <a:p>
            <a:r>
              <a:rPr lang="th-TH" sz="1600" b="1">
                <a:solidFill>
                  <a:schemeClr val="bg1">
                    <a:lumMod val="50000"/>
                  </a:schemeClr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ใช้ </a:t>
            </a:r>
            <a:r>
              <a:rPr lang="en-US" sz="1600" b="1">
                <a:solidFill>
                  <a:schemeClr val="bg1">
                    <a:lumMod val="50000"/>
                  </a:schemeClr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index access </a:t>
            </a:r>
            <a:r>
              <a:rPr lang="th-TH" sz="1600" b="1">
                <a:solidFill>
                  <a:schemeClr val="bg1">
                    <a:lumMod val="50000"/>
                  </a:schemeClr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ของที่เก็บ </a:t>
            </a:r>
          </a:p>
          <a:p>
            <a:r>
              <a:rPr lang="th-TH" sz="1600" b="1">
                <a:solidFill>
                  <a:schemeClr val="bg1">
                    <a:lumMod val="50000"/>
                  </a:schemeClr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ไล่จาก หน้า</a:t>
            </a:r>
            <a:r>
              <a:rPr lang="en-US" sz="1600" b="1">
                <a:solidFill>
                  <a:schemeClr val="bg1">
                    <a:lumMod val="50000"/>
                  </a:schemeClr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 -&gt;</a:t>
            </a:r>
            <a:r>
              <a:rPr lang="th-TH" sz="1600" b="1">
                <a:solidFill>
                  <a:schemeClr val="bg1">
                    <a:lumMod val="50000"/>
                  </a:schemeClr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 หลัง ตัวแรกเริ่มจาก </a:t>
            </a:r>
            <a:r>
              <a:rPr lang="en-US" sz="1600" b="1">
                <a:solidFill>
                  <a:schemeClr val="bg1">
                    <a:lumMod val="50000"/>
                  </a:schemeClr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index </a:t>
            </a:r>
            <a:r>
              <a:rPr lang="th-TH" sz="1600" b="1">
                <a:solidFill>
                  <a:schemeClr val="bg1">
                    <a:lumMod val="50000"/>
                  </a:schemeClr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0</a:t>
            </a:r>
            <a:r>
              <a:rPr lang="en-US" sz="1600" b="1">
                <a:solidFill>
                  <a:schemeClr val="bg1">
                    <a:lumMod val="50000"/>
                  </a:schemeClr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,</a:t>
            </a:r>
            <a:r>
              <a:rPr lang="th-TH" sz="1600" b="1">
                <a:solidFill>
                  <a:schemeClr val="bg1">
                    <a:lumMod val="50000"/>
                  </a:schemeClr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 1</a:t>
            </a:r>
            <a:r>
              <a:rPr lang="en-US" sz="1600" b="1">
                <a:solidFill>
                  <a:schemeClr val="bg1">
                    <a:lumMod val="50000"/>
                  </a:schemeClr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,</a:t>
            </a:r>
            <a:r>
              <a:rPr lang="th-TH" sz="1600" b="1">
                <a:solidFill>
                  <a:schemeClr val="bg1">
                    <a:lumMod val="50000"/>
                  </a:schemeClr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 ...</a:t>
            </a:r>
          </a:p>
          <a:p>
            <a:r>
              <a:rPr lang="th-TH" sz="1600" b="1">
                <a:solidFill>
                  <a:schemeClr val="bg1">
                    <a:lumMod val="50000"/>
                  </a:schemeClr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ไล่จาก หลัง </a:t>
            </a:r>
            <a:r>
              <a:rPr lang="en-US" sz="1600" b="1">
                <a:solidFill>
                  <a:schemeClr val="bg1">
                    <a:lumMod val="50000"/>
                  </a:schemeClr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-&gt; </a:t>
            </a:r>
            <a:r>
              <a:rPr lang="th-TH" sz="1600" b="1">
                <a:solidFill>
                  <a:schemeClr val="bg1">
                    <a:lumMod val="50000"/>
                  </a:schemeClr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หน้า ตัวแรกเริ่มจาก </a:t>
            </a:r>
            <a:r>
              <a:rPr lang="en-US" sz="1600" b="1">
                <a:solidFill>
                  <a:schemeClr val="bg1">
                    <a:lumMod val="50000"/>
                  </a:schemeClr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index </a:t>
            </a:r>
            <a:r>
              <a:rPr lang="th-TH" sz="1600" b="1">
                <a:solidFill>
                  <a:srgbClr val="C0000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-1</a:t>
            </a:r>
            <a:r>
              <a:rPr lang="en-US" sz="1600" b="1">
                <a:solidFill>
                  <a:schemeClr val="bg1">
                    <a:lumMod val="50000"/>
                  </a:schemeClr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,</a:t>
            </a:r>
            <a:r>
              <a:rPr lang="th-TH" sz="1600" b="1">
                <a:solidFill>
                  <a:schemeClr val="bg1">
                    <a:lumMod val="50000"/>
                  </a:schemeClr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 </a:t>
            </a:r>
            <a:r>
              <a:rPr lang="th-TH" sz="1600" b="1">
                <a:solidFill>
                  <a:srgbClr val="C0000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-2</a:t>
            </a:r>
            <a:r>
              <a:rPr lang="en-US" sz="1600" b="1">
                <a:solidFill>
                  <a:schemeClr val="bg1">
                    <a:lumMod val="50000"/>
                  </a:schemeClr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,</a:t>
            </a:r>
            <a:r>
              <a:rPr lang="th-TH" sz="1600" b="1">
                <a:solidFill>
                  <a:schemeClr val="bg1">
                    <a:lumMod val="50000"/>
                  </a:schemeClr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 ...</a:t>
            </a:r>
            <a:endParaRPr lang="th-TH" sz="1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416261" y="4371394"/>
            <a:ext cx="1008112" cy="42575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ts val="1300"/>
              </a:lnSpc>
            </a:pPr>
            <a:r>
              <a:rPr lang="th-TH" sz="1400" b="1">
                <a:solidFill>
                  <a:srgbClr val="C0000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-2</a:t>
            </a:r>
            <a:r>
              <a:rPr lang="th-TH" sz="1400" b="1">
                <a:solidFill>
                  <a:prstClr val="white">
                    <a:lumMod val="50000"/>
                  </a:prstClr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      </a:t>
            </a:r>
            <a:r>
              <a:rPr lang="th-TH" sz="1400" b="1">
                <a:solidFill>
                  <a:srgbClr val="C0000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-1</a:t>
            </a:r>
          </a:p>
          <a:p>
            <a:pPr>
              <a:lnSpc>
                <a:spcPts val="1300"/>
              </a:lnSpc>
            </a:pPr>
            <a:r>
              <a:rPr lang="th-TH" sz="1400" b="1">
                <a:solidFill>
                  <a:prstClr val="white">
                    <a:lumMod val="50000"/>
                  </a:prstClr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 0       1</a:t>
            </a:r>
            <a:endParaRPr lang="th-TH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animBg="1"/>
      <p:bldP spid="5" grpId="0" animBg="1"/>
      <p:bldP spid="145413" grpId="0" animBg="1"/>
      <p:bldP spid="145414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32" grpId="0" animBg="1"/>
      <p:bldP spid="3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Undefined Name</a:t>
            </a:r>
            <a:endParaRPr lang="th-TH"/>
          </a:p>
        </p:txBody>
      </p:sp>
      <p:grpSp>
        <p:nvGrpSpPr>
          <p:cNvPr id="3" name="Group 2"/>
          <p:cNvGrpSpPr/>
          <p:nvPr/>
        </p:nvGrpSpPr>
        <p:grpSpPr>
          <a:xfrm>
            <a:off x="2976747" y="1628800"/>
            <a:ext cx="4187543" cy="3456384"/>
            <a:chOff x="1703511" y="1772816"/>
            <a:chExt cx="5583390" cy="3456384"/>
          </a:xfrm>
        </p:grpSpPr>
        <p:sp>
          <p:nvSpPr>
            <p:cNvPr id="2053" name="AutoShape 5"/>
            <p:cNvSpPr>
              <a:spLocks noChangeArrowheads="1"/>
            </p:cNvSpPr>
            <p:nvPr/>
          </p:nvSpPr>
          <p:spPr bwMode="auto">
            <a:xfrm flipH="1">
              <a:off x="1703511" y="1772816"/>
              <a:ext cx="5494764" cy="3456384"/>
            </a:xfrm>
            <a:prstGeom prst="cloud">
              <a:avLst/>
            </a:prstGeom>
            <a:gradFill rotWithShape="0">
              <a:gsLst>
                <a:gs pos="0">
                  <a:srgbClr val="666666"/>
                </a:gs>
                <a:gs pos="50000">
                  <a:srgbClr val="CCCCCC"/>
                </a:gs>
                <a:gs pos="100000">
                  <a:srgbClr val="666666"/>
                </a:gs>
              </a:gsLst>
              <a:lin ang="18900000" scaled="1"/>
            </a:gradFill>
            <a:ln w="12700">
              <a:solidFill>
                <a:srgbClr val="666666"/>
              </a:solidFill>
              <a:round/>
              <a:headEnd/>
              <a:tailEnd/>
            </a:ln>
            <a:effectLst>
              <a:outerShdw dist="28398" dir="3806097" algn="ctr" rotWithShape="0">
                <a:srgbClr val="7F7F7F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ea typeface="Angsana New" pitchFamily="18" charset="-34"/>
                  <a:cs typeface="TH SarabunPSK" pitchFamily="34" charset="-34"/>
                </a:rPr>
                <a:t>Using Undefined Variable</a:t>
              </a:r>
              <a:endParaRPr lang="th-TH" sz="11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Angsana New" pitchFamily="18" charset="-34"/>
                <a:cs typeface="TH SarabunPSK" pitchFamily="34" charset="-34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h-TH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ngsana New" pitchFamily="18" charset="-34"/>
              </a:endParaRPr>
            </a:p>
          </p:txBody>
        </p:sp>
        <p:sp>
          <p:nvSpPr>
            <p:cNvPr id="2054" name="AutoShape 6"/>
            <p:cNvSpPr>
              <a:spLocks noChangeArrowheads="1"/>
            </p:cNvSpPr>
            <p:nvPr/>
          </p:nvSpPr>
          <p:spPr bwMode="auto">
            <a:xfrm flipH="1">
              <a:off x="4677996" y="3933056"/>
              <a:ext cx="1545403" cy="504056"/>
            </a:xfrm>
            <a:prstGeom prst="cloud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E5B8B7"/>
                </a:gs>
              </a:gsLst>
              <a:lin ang="5400000" scaled="1"/>
            </a:gradFill>
            <a:ln w="12700">
              <a:solidFill>
                <a:srgbClr val="D99594"/>
              </a:solidFill>
              <a:round/>
              <a:headEnd/>
              <a:tailEnd/>
            </a:ln>
            <a:effectLst>
              <a:outerShdw dist="28398" dir="3806097" algn="ctr" rotWithShape="0">
                <a:srgbClr val="622423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ea typeface="Angsana New" pitchFamily="18" charset="-34"/>
                  <a:cs typeface="TH SarabunPSK" pitchFamily="34" charset="-34"/>
                </a:rPr>
                <a:t>ERROR</a:t>
              </a:r>
              <a:endParaRPr lang="th-TH" sz="11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Angsana New" pitchFamily="18" charset="-34"/>
                <a:cs typeface="TH SarabunPSK" pitchFamily="34" charset="-34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h-TH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ngsana New" pitchFamily="18" charset="-34"/>
              </a:endParaRPr>
            </a:p>
          </p:txBody>
        </p:sp>
        <p:sp>
          <p:nvSpPr>
            <p:cNvPr id="2050" name="Text Box 2"/>
            <p:cNvSpPr txBox="1">
              <a:spLocks noChangeArrowheads="1"/>
            </p:cNvSpPr>
            <p:nvPr/>
          </p:nvSpPr>
          <p:spPr bwMode="auto">
            <a:xfrm>
              <a:off x="2190186" y="2852936"/>
              <a:ext cx="5096715" cy="1169551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Consolas" pitchFamily="49" charset="0"/>
                  <a:ea typeface="Angsana New" pitchFamily="18" charset="-34"/>
                  <a:cs typeface="Cordia New" pitchFamily="34" charset="-34"/>
                </a:rPr>
                <a:t>&gt;&gt;&gt; n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err="1">
                  <a:solidFill>
                    <a:srgbClr val="FF0000"/>
                  </a:solidFill>
                  <a:latin typeface="Consolas" pitchFamily="49" charset="0"/>
                  <a:ea typeface="Angsana New" pitchFamily="18" charset="-34"/>
                  <a:cs typeface="Cordia New" pitchFamily="34" charset="-34"/>
                </a:rPr>
                <a:t>Traceback</a:t>
              </a:r>
              <a:r>
                <a:rPr lang="en-US" sz="1400">
                  <a:solidFill>
                    <a:srgbClr val="FF0000"/>
                  </a:solidFill>
                  <a:latin typeface="Consolas" pitchFamily="49" charset="0"/>
                  <a:ea typeface="Angsana New" pitchFamily="18" charset="-34"/>
                  <a:cs typeface="Cordia New" pitchFamily="34" charset="-34"/>
                </a:rPr>
                <a:t> (most recent call last):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FF0000"/>
                  </a:solidFill>
                  <a:latin typeface="Consolas" pitchFamily="49" charset="0"/>
                  <a:ea typeface="Angsana New" pitchFamily="18" charset="-34"/>
                  <a:cs typeface="Cordia New" pitchFamily="34" charset="-34"/>
                </a:rPr>
                <a:t>  File "&lt;</a:t>
              </a:r>
              <a:r>
                <a:rPr lang="en-US" sz="1400" err="1">
                  <a:solidFill>
                    <a:srgbClr val="FF0000"/>
                  </a:solidFill>
                  <a:latin typeface="Consolas" pitchFamily="49" charset="0"/>
                  <a:ea typeface="Angsana New" pitchFamily="18" charset="-34"/>
                  <a:cs typeface="Cordia New" pitchFamily="34" charset="-34"/>
                </a:rPr>
                <a:t>stdin</a:t>
              </a:r>
              <a:r>
                <a:rPr lang="en-US" sz="1400">
                  <a:solidFill>
                    <a:srgbClr val="FF0000"/>
                  </a:solidFill>
                  <a:latin typeface="Consolas" pitchFamily="49" charset="0"/>
                  <a:ea typeface="Angsana New" pitchFamily="18" charset="-34"/>
                  <a:cs typeface="Cordia New" pitchFamily="34" charset="-34"/>
                </a:rPr>
                <a:t>&gt;", line 1, in &lt;module&gt;</a:t>
              </a:r>
            </a:p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1400" err="1">
                  <a:solidFill>
                    <a:srgbClr val="0070C0"/>
                  </a:solidFill>
                  <a:latin typeface="Consolas" pitchFamily="49" charset="0"/>
                  <a:ea typeface="Angsana New" pitchFamily="18" charset="-34"/>
                  <a:cs typeface="Cordia New" pitchFamily="34" charset="-34"/>
                </a:rPr>
                <a:t>NameError</a:t>
              </a:r>
              <a:r>
                <a:rPr lang="en-US" sz="1400">
                  <a:solidFill>
                    <a:srgbClr val="0070C0"/>
                  </a:solidFill>
                  <a:latin typeface="Consolas" pitchFamily="49" charset="0"/>
                  <a:ea typeface="Angsana New" pitchFamily="18" charset="-34"/>
                  <a:cs typeface="Cordia New" pitchFamily="34" charset="-34"/>
                </a:rPr>
                <a:t>: name 'n' is not defined</a:t>
              </a:r>
              <a:endParaRPr lang="th-TH" sz="4800">
                <a:solidFill>
                  <a:srgbClr val="0070C0"/>
                </a:solidFill>
                <a:latin typeface="Arial" pitchFamily="34" charset="0"/>
                <a:cs typeface="Angsana New" pitchFamily="18" charset="-34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Presentation Overview &amp; References</a:t>
            </a:r>
            <a:endParaRPr lang="th-TH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11560" y="980728"/>
            <a:ext cx="4121073" cy="3816424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Interpreter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Dynamic Typing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Functions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Global &amp; Local Variables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800">
                <a:latin typeface="Comic Sans MS" pitchFamily="66" charset="0"/>
              </a:rPr>
              <a:t>Control Flow Statements</a:t>
            </a:r>
          </a:p>
          <a:p>
            <a:pPr marL="342900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1800">
                <a:latin typeface="Comic Sans MS" pitchFamily="66" charset="0"/>
              </a:rPr>
              <a:t>Data Types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987824" y="4653136"/>
            <a:ext cx="5832648" cy="1728192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  <a:hlinkClick r:id="rId2"/>
              </a:rPr>
              <a:t>https://interactivepython.org/runestone/static/pythonds/index.html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  <a:hlinkClick r:id="rId3"/>
              </a:rPr>
              <a:t>http://www.python-course.eu/python3_course.php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  <a:hlinkClick r:id="rId4"/>
              </a:rPr>
              <a:t>https://docs.python.org/3/tutorial/index.html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>
                <a:latin typeface="Comic Sans MS" pitchFamily="66" charset="0"/>
                <a:hlinkClick r:id="rId4"/>
              </a:rPr>
              <a:t>https://www.python.org/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print()</a:t>
            </a:r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713839" y="1556794"/>
            <a:ext cx="3418995" cy="1308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SimSun" pitchFamily="2" charset="-122"/>
                <a:cs typeface="Courier New" pitchFamily="49" charset="0"/>
              </a:rPr>
              <a:t>a </a:t>
            </a:r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SimSun" pitchFamily="2" charset="-122"/>
                <a:cs typeface="Courier New" pitchFamily="49" charset="0"/>
              </a:rPr>
              <a:t>= </a:t>
            </a:r>
            <a:r>
              <a:rPr lang="en-US" sz="16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SimSun" pitchFamily="2" charset="-122"/>
                <a:cs typeface="Courier New" pitchFamily="49" charset="0"/>
              </a:rPr>
              <a:t>5</a:t>
            </a:r>
          </a:p>
          <a:p>
            <a:pPr>
              <a:spcAft>
                <a:spcPts val="600"/>
              </a:spcAft>
            </a:pPr>
            <a:r>
              <a:rPr lang="en-US" sz="16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SimSun" pitchFamily="2" charset="-122"/>
                <a:cs typeface="Courier New" pitchFamily="49" charset="0"/>
              </a:rPr>
              <a:t>b = 2</a:t>
            </a:r>
          </a:p>
          <a:p>
            <a:pPr>
              <a:spcAft>
                <a:spcPts val="600"/>
              </a:spcAft>
            </a:pPr>
            <a:r>
              <a:rPr lang="en-US" sz="16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SimSun" pitchFamily="2" charset="-122"/>
                <a:cs typeface="Courier New" pitchFamily="49" charset="0"/>
              </a:rPr>
              <a:t>print(a)</a:t>
            </a:r>
          </a:p>
          <a:p>
            <a:pPr>
              <a:spcAft>
                <a:spcPts val="600"/>
              </a:spcAft>
            </a:pPr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SimSun" pitchFamily="2" charset="-122"/>
                <a:cs typeface="Courier New" pitchFamily="49" charset="0"/>
              </a:rPr>
              <a:t>print(a</a:t>
            </a:r>
            <a:r>
              <a:rPr lang="en-US" sz="16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SimSun" pitchFamily="2" charset="-122"/>
                <a:cs typeface="Courier New" pitchFamily="49" charset="0"/>
              </a:rPr>
              <a:t>,</a:t>
            </a:r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SimSun" pitchFamily="2" charset="-122"/>
                <a:cs typeface="Courier New" pitchFamily="49" charset="0"/>
              </a:rPr>
              <a:t> </a:t>
            </a:r>
            <a:r>
              <a:rPr lang="en-US" sz="16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SimSun" pitchFamily="2" charset="-122"/>
                <a:cs typeface="Courier New" pitchFamily="49" charset="0"/>
              </a:rPr>
              <a:t>'+'</a:t>
            </a:r>
            <a:r>
              <a:rPr lang="en-US" sz="16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SimSun" pitchFamily="2" charset="-122"/>
                <a:cs typeface="Courier New" pitchFamily="49" charset="0"/>
              </a:rPr>
              <a:t>,</a:t>
            </a:r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SimSun" pitchFamily="2" charset="-122"/>
                <a:cs typeface="Courier New" pitchFamily="49" charset="0"/>
              </a:rPr>
              <a:t> b</a:t>
            </a:r>
            <a:r>
              <a:rPr lang="en-US" sz="16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SimSun" pitchFamily="2" charset="-122"/>
                <a:cs typeface="Courier New" pitchFamily="49" charset="0"/>
              </a:rPr>
              <a:t>,</a:t>
            </a:r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SimSun" pitchFamily="2" charset="-122"/>
                <a:cs typeface="Courier New" pitchFamily="49" charset="0"/>
              </a:rPr>
              <a:t> </a:t>
            </a:r>
            <a:r>
              <a:rPr lang="en-US" sz="16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SimSun" pitchFamily="2" charset="-122"/>
                <a:cs typeface="Courier New" pitchFamily="49" charset="0"/>
              </a:rPr>
              <a:t>"="</a:t>
            </a:r>
            <a:r>
              <a:rPr lang="en-US" sz="16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SimSun" pitchFamily="2" charset="-122"/>
                <a:cs typeface="Courier New" pitchFamily="49" charset="0"/>
              </a:rPr>
              <a:t>,</a:t>
            </a:r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SimSun" pitchFamily="2" charset="-122"/>
                <a:cs typeface="Courier New" pitchFamily="49" charset="0"/>
              </a:rPr>
              <a:t> </a:t>
            </a:r>
            <a:r>
              <a:rPr lang="en-US" sz="1600" b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SimSun" pitchFamily="2" charset="-122"/>
                <a:cs typeface="Courier New" pitchFamily="49" charset="0"/>
              </a:rPr>
              <a:t>a+b</a:t>
            </a:r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SimSun" pitchFamily="2" charset="-122"/>
                <a:cs typeface="Courier New" pitchFamily="49" charset="0"/>
              </a:rPr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5130062" y="1463316"/>
            <a:ext cx="1418978" cy="14003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SimSun" pitchFamily="2" charset="-122"/>
                <a:cs typeface="Courier New" pitchFamily="49" charset="0"/>
              </a:rPr>
              <a:t>output</a:t>
            </a:r>
          </a:p>
          <a:p>
            <a:endParaRPr lang="en-US" sz="1600" b="1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ea typeface="SimSun" pitchFamily="2" charset="-122"/>
              <a:cs typeface="Courier New" pitchFamily="49" charset="0"/>
            </a:endParaRPr>
          </a:p>
          <a:p>
            <a:endParaRPr lang="th-TH" sz="1600" b="1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ea typeface="SimSun" pitchFamily="2" charset="-122"/>
              <a:cs typeface="Courier New" pitchFamily="49" charset="0"/>
            </a:endParaRPr>
          </a:p>
          <a:p>
            <a:pPr>
              <a:spcAft>
                <a:spcPts val="600"/>
              </a:spcAft>
            </a:pPr>
            <a:r>
              <a:rPr lang="th-TH" sz="16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SimSun" pitchFamily="2" charset="-122"/>
                <a:cs typeface="Courier New" pitchFamily="49" charset="0"/>
              </a:rPr>
              <a:t>5</a:t>
            </a:r>
          </a:p>
          <a:p>
            <a:pPr>
              <a:spcAft>
                <a:spcPts val="600"/>
              </a:spcAft>
            </a:pPr>
            <a:r>
              <a:rPr lang="th-TH" sz="16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SimSun" pitchFamily="2" charset="-122"/>
                <a:cs typeface="Courier New" pitchFamily="49" charset="0"/>
              </a:rPr>
              <a:t>5 + 7 = 12</a:t>
            </a: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 rot="10800000" flipH="1" flipV="1">
            <a:off x="5940152" y="1628802"/>
            <a:ext cx="1728192" cy="840243"/>
          </a:xfrm>
          <a:prstGeom prst="cloudCallout">
            <a:avLst>
              <a:gd name="adj1" fmla="val -78702"/>
              <a:gd name="adj2" fmla="val 40867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print() </a:t>
            </a:r>
            <a:r>
              <a:rPr lang="en-US" sz="1600" b="1">
                <a:solidFill>
                  <a:srgbClr val="0000FF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end</a:t>
            </a:r>
            <a:r>
              <a:rPr lang="en-US" sz="1600" b="1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 </a:t>
            </a:r>
            <a:r>
              <a:rPr lang="th-TH" sz="1600" b="1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ด้วย</a:t>
            </a:r>
            <a:r>
              <a:rPr lang="en-US" sz="1600" b="1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 newline </a:t>
            </a:r>
            <a:endParaRPr lang="en-US" sz="1600" b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" name="Group 20"/>
          <p:cNvGrpSpPr/>
          <p:nvPr/>
        </p:nvGrpSpPr>
        <p:grpSpPr>
          <a:xfrm>
            <a:off x="4955581" y="2708920"/>
            <a:ext cx="1512168" cy="1308460"/>
            <a:chOff x="4389896" y="2522876"/>
            <a:chExt cx="2016224" cy="1308460"/>
          </a:xfrm>
        </p:grpSpPr>
        <p:sp>
          <p:nvSpPr>
            <p:cNvPr id="6" name="AutoShape 3"/>
            <p:cNvSpPr>
              <a:spLocks noChangeArrowheads="1"/>
            </p:cNvSpPr>
            <p:nvPr/>
          </p:nvSpPr>
          <p:spPr bwMode="auto">
            <a:xfrm rot="10800000" flipH="1" flipV="1">
              <a:off x="4389896" y="2939000"/>
              <a:ext cx="2016224" cy="892336"/>
            </a:xfrm>
            <a:prstGeom prst="cloud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th-TH" sz="1400" b="1">
                  <a:solidFill>
                    <a:schemeClr val="tx1"/>
                  </a:solidFill>
                  <a:latin typeface="TH SarabunPSK" pitchFamily="34" charset="-34"/>
                  <a:ea typeface="Arial" pitchFamily="34" charset="0"/>
                  <a:cs typeface="TH SarabunPSK" pitchFamily="34" charset="-34"/>
                </a:rPr>
                <a:t>ปกติ </a:t>
              </a:r>
              <a:r>
                <a:rPr lang="en-US" sz="1400" b="1" err="1">
                  <a:solidFill>
                    <a:srgbClr val="0000FF"/>
                  </a:solidFill>
                  <a:latin typeface="TH SarabunPSK" pitchFamily="34" charset="-34"/>
                  <a:ea typeface="Arial" pitchFamily="34" charset="0"/>
                  <a:cs typeface="TH SarabunPSK" pitchFamily="34" charset="-34"/>
                </a:rPr>
                <a:t>sep</a:t>
              </a:r>
              <a:r>
                <a:rPr lang="en-US" sz="1400" b="1" err="1">
                  <a:solidFill>
                    <a:schemeClr val="tx1"/>
                  </a:solidFill>
                  <a:latin typeface="TH SarabunPSK" pitchFamily="34" charset="-34"/>
                  <a:ea typeface="Arial" pitchFamily="34" charset="0"/>
                  <a:cs typeface="TH SarabunPSK" pitchFamily="34" charset="-34"/>
                </a:rPr>
                <a:t>erate</a:t>
              </a:r>
              <a:r>
                <a:rPr lang="en-US" sz="1400" b="1">
                  <a:solidFill>
                    <a:schemeClr val="tx1"/>
                  </a:solidFill>
                  <a:latin typeface="TH SarabunPSK" pitchFamily="34" charset="-34"/>
                  <a:ea typeface="Arial" pitchFamily="34" charset="0"/>
                  <a:cs typeface="TH SarabunPSK" pitchFamily="34" charset="-34"/>
                </a:rPr>
                <a:t> </a:t>
              </a:r>
              <a:r>
                <a:rPr lang="th-TH" sz="1400" b="1">
                  <a:solidFill>
                    <a:schemeClr val="tx1"/>
                  </a:solidFill>
                  <a:latin typeface="TH SarabunPSK" pitchFamily="34" charset="-34"/>
                  <a:ea typeface="Arial" pitchFamily="34" charset="0"/>
                  <a:cs typeface="TH SarabunPSK" pitchFamily="34" charset="-34"/>
                </a:rPr>
                <a:t>ด้วย</a:t>
              </a:r>
              <a:r>
                <a:rPr lang="en-US" sz="1400" b="1">
                  <a:solidFill>
                    <a:schemeClr val="tx1"/>
                  </a:solidFill>
                  <a:latin typeface="TH SarabunPSK" pitchFamily="34" charset="-34"/>
                  <a:ea typeface="Arial" pitchFamily="34" charset="0"/>
                  <a:cs typeface="TH SarabunPSK" pitchFamily="34" charset="-34"/>
                </a:rPr>
                <a:t> space </a:t>
              </a:r>
              <a:endParaRPr lang="en-US" sz="1400" b="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4944335" y="2522876"/>
              <a:ext cx="109303" cy="5340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5256420" y="2534924"/>
              <a:ext cx="0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5702241" y="2522876"/>
              <a:ext cx="162113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5473001" y="2522876"/>
              <a:ext cx="51989" cy="51904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1817696" y="4653143"/>
            <a:ext cx="71412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SimSun" pitchFamily="2" charset="-122"/>
                <a:cs typeface="Courier New" pitchFamily="49" charset="0"/>
              </a:rPr>
              <a:t>&gt;&gt;&gt; print(a, </a:t>
            </a:r>
            <a:r>
              <a:rPr lang="en-US" sz="16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SimSun" pitchFamily="2" charset="-122"/>
                <a:cs typeface="Courier New" pitchFamily="49" charset="0"/>
              </a:rPr>
              <a:t>'+'</a:t>
            </a:r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SimSun" pitchFamily="2" charset="-122"/>
                <a:cs typeface="Courier New" pitchFamily="49" charset="0"/>
              </a:rPr>
              <a:t>, b, </a:t>
            </a:r>
            <a:r>
              <a:rPr lang="en-US" sz="16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SimSun" pitchFamily="2" charset="-122"/>
                <a:cs typeface="Courier New" pitchFamily="49" charset="0"/>
              </a:rPr>
              <a:t>"="</a:t>
            </a:r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SimSun" pitchFamily="2" charset="-122"/>
                <a:cs typeface="Courier New" pitchFamily="49" charset="0"/>
              </a:rPr>
              <a:t>, </a:t>
            </a:r>
            <a:r>
              <a:rPr lang="en-US" sz="1600" b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SimSun" pitchFamily="2" charset="-122"/>
                <a:cs typeface="Courier New" pitchFamily="49" charset="0"/>
              </a:rPr>
              <a:t>a+b</a:t>
            </a:r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SimSun" pitchFamily="2" charset="-122"/>
                <a:cs typeface="Courier New" pitchFamily="49" charset="0"/>
              </a:rPr>
              <a:t>, </a:t>
            </a:r>
            <a:r>
              <a:rPr lang="en-US" sz="16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SimSun" pitchFamily="2" charset="-122"/>
                <a:cs typeface="Courier New" pitchFamily="49" charset="0"/>
              </a:rPr>
              <a:t>sep = ''</a:t>
            </a:r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SimSun" pitchFamily="2" charset="-122"/>
                <a:cs typeface="Courier New" pitchFamily="49" charset="0"/>
              </a:rPr>
              <a:t>,</a:t>
            </a:r>
            <a:r>
              <a:rPr lang="en-US" sz="16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SimSun" pitchFamily="2" charset="-122"/>
                <a:cs typeface="Courier New" pitchFamily="49" charset="0"/>
              </a:rPr>
              <a:t>end = '***\n'</a:t>
            </a:r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SimSun" pitchFamily="2" charset="-122"/>
                <a:cs typeface="Courier New" pitchFamily="49" charset="0"/>
              </a:rPr>
              <a:t>)</a:t>
            </a:r>
          </a:p>
          <a:p>
            <a:r>
              <a:rPr lang="th-TH" sz="16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SimSun" pitchFamily="2" charset="-122"/>
                <a:cs typeface="Courier New" pitchFamily="49" charset="0"/>
              </a:rPr>
              <a:t>5+7=12</a:t>
            </a:r>
            <a:r>
              <a:rPr lang="th-TH" sz="16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SimSun" pitchFamily="2" charset="-122"/>
                <a:cs typeface="Courier New" pitchFamily="49" charset="0"/>
              </a:rPr>
              <a:t>***</a:t>
            </a:r>
          </a:p>
        </p:txBody>
      </p:sp>
      <p:grpSp>
        <p:nvGrpSpPr>
          <p:cNvPr id="10" name="Group 21"/>
          <p:cNvGrpSpPr/>
          <p:nvPr/>
        </p:nvGrpSpPr>
        <p:grpSpPr>
          <a:xfrm>
            <a:off x="1475656" y="5157198"/>
            <a:ext cx="1206134" cy="1152129"/>
            <a:chOff x="443541" y="5157192"/>
            <a:chExt cx="1608179" cy="1152129"/>
          </a:xfrm>
        </p:grpSpPr>
        <p:cxnSp>
          <p:nvCxnSpPr>
            <p:cNvPr id="14" name="Straight Arrow Connector 13"/>
            <p:cNvCxnSpPr/>
            <p:nvPr/>
          </p:nvCxnSpPr>
          <p:spPr>
            <a:xfrm flipH="1" flipV="1">
              <a:off x="1115616" y="5187172"/>
              <a:ext cx="72008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1259632" y="5169240"/>
              <a:ext cx="0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1475656" y="5157192"/>
              <a:ext cx="72008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1388658" y="5172182"/>
              <a:ext cx="0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9" name="AutoShape 3"/>
            <p:cNvSpPr>
              <a:spLocks noChangeArrowheads="1"/>
            </p:cNvSpPr>
            <p:nvPr/>
          </p:nvSpPr>
          <p:spPr bwMode="auto">
            <a:xfrm rot="10800000" flipH="1" flipV="1">
              <a:off x="443541" y="5661248"/>
              <a:ext cx="1608179" cy="648073"/>
            </a:xfrm>
            <a:prstGeom prst="cloud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th-TH" sz="1600" b="1">
                  <a:solidFill>
                    <a:schemeClr val="tx1"/>
                  </a:solidFill>
                  <a:latin typeface="TH SarabunPSK" pitchFamily="34" charset="-34"/>
                  <a:cs typeface="TH SarabunPSK" pitchFamily="34" charset="-34"/>
                </a:rPr>
                <a:t>ตามที่ </a:t>
              </a:r>
              <a:r>
                <a:rPr lang="en-US" sz="1600" b="1">
                  <a:solidFill>
                    <a:schemeClr val="tx1"/>
                  </a:solidFill>
                  <a:latin typeface="TH SarabunPSK" pitchFamily="34" charset="-34"/>
                  <a:cs typeface="TH SarabunPSK" pitchFamily="34" charset="-34"/>
                </a:rPr>
                <a:t>set  </a:t>
              </a:r>
              <a:r>
                <a:rPr lang="en-US" sz="1600" b="1" err="1">
                  <a:solidFill>
                    <a:srgbClr val="0000FF"/>
                  </a:solidFill>
                  <a:latin typeface="TH SarabunPSK" pitchFamily="34" charset="-34"/>
                  <a:cs typeface="TH SarabunPSK" pitchFamily="34" charset="-34"/>
                </a:rPr>
                <a:t>sep</a:t>
              </a:r>
              <a:r>
                <a:rPr lang="en-US" sz="1600" b="1">
                  <a:solidFill>
                    <a:schemeClr val="tx1"/>
                  </a:solidFill>
                  <a:latin typeface="TH SarabunPSK" pitchFamily="34" charset="-34"/>
                  <a:cs typeface="TH SarabunPSK" pitchFamily="34" charset="-34"/>
                </a:rPr>
                <a:t> </a:t>
              </a:r>
              <a:r>
                <a:rPr lang="th-TH" sz="1600" b="1">
                  <a:solidFill>
                    <a:schemeClr val="tx1"/>
                  </a:solidFill>
                  <a:latin typeface="TH SarabunPSK" pitchFamily="34" charset="-34"/>
                  <a:cs typeface="TH SarabunPSK" pitchFamily="34" charset="-34"/>
                </a:rPr>
                <a:t>ไว้</a:t>
              </a:r>
              <a:endParaRPr lang="en-US" sz="1600" b="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0" name="AutoShape 3"/>
          <p:cNvSpPr>
            <a:spLocks noChangeArrowheads="1"/>
          </p:cNvSpPr>
          <p:nvPr/>
        </p:nvSpPr>
        <p:spPr bwMode="auto">
          <a:xfrm rot="10800000" flipH="1" flipV="1">
            <a:off x="5863250" y="5229200"/>
            <a:ext cx="1384769" cy="1080120"/>
          </a:xfrm>
          <a:prstGeom prst="cloudCallout">
            <a:avLst>
              <a:gd name="adj1" fmla="val -3184"/>
              <a:gd name="adj2" fmla="val -79618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null character</a:t>
            </a:r>
            <a:endParaRPr lang="en-US" sz="1600" b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AutoShape 3"/>
          <p:cNvSpPr>
            <a:spLocks noChangeArrowheads="1"/>
          </p:cNvSpPr>
          <p:nvPr/>
        </p:nvSpPr>
        <p:spPr bwMode="auto">
          <a:xfrm rot="10800000" flipH="1" flipV="1">
            <a:off x="2789805" y="5373216"/>
            <a:ext cx="1188132" cy="936104"/>
          </a:xfrm>
          <a:prstGeom prst="cloudCallout">
            <a:avLst>
              <a:gd name="adj1" fmla="val -53063"/>
              <a:gd name="adj2" fmla="val -66958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th-TH" sz="1600" b="1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ตามที่ </a:t>
            </a:r>
            <a:r>
              <a:rPr lang="en-US" sz="1600" b="1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set </a:t>
            </a:r>
            <a:r>
              <a:rPr lang="en-US" sz="1600" b="1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end</a:t>
            </a:r>
            <a:r>
              <a:rPr lang="en-US" sz="1600" b="1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1600" b="1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ไว้</a:t>
            </a:r>
            <a:endParaRPr lang="en-US" sz="1600" b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6084168" y="4509120"/>
            <a:ext cx="872717" cy="217802"/>
          </a:xfrm>
          <a:custGeom>
            <a:avLst/>
            <a:gdLst>
              <a:gd name="connsiteX0" fmla="*/ 0 w 614596"/>
              <a:gd name="connsiteY0" fmla="*/ 289810 h 289810"/>
              <a:gd name="connsiteX1" fmla="*/ 299803 w 614596"/>
              <a:gd name="connsiteY1" fmla="*/ 4997 h 289810"/>
              <a:gd name="connsiteX2" fmla="*/ 614596 w 614596"/>
              <a:gd name="connsiteY2" fmla="*/ 259830 h 28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4596" h="289810">
                <a:moveTo>
                  <a:pt x="0" y="289810"/>
                </a:moveTo>
                <a:cubicBezTo>
                  <a:pt x="98685" y="149902"/>
                  <a:pt x="197370" y="9994"/>
                  <a:pt x="299803" y="4997"/>
                </a:cubicBezTo>
                <a:cubicBezTo>
                  <a:pt x="402236" y="0"/>
                  <a:pt x="508416" y="129915"/>
                  <a:pt x="614596" y="259830"/>
                </a:cubicBezTo>
              </a:path>
            </a:pathLst>
          </a:custGeom>
          <a:ln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5" name="AutoShape 3"/>
          <p:cNvSpPr>
            <a:spLocks noChangeArrowheads="1"/>
          </p:cNvSpPr>
          <p:nvPr/>
        </p:nvSpPr>
        <p:spPr bwMode="auto">
          <a:xfrm rot="10800000" flipH="1" flipV="1">
            <a:off x="6876256" y="3933056"/>
            <a:ext cx="1134126" cy="648072"/>
          </a:xfrm>
          <a:prstGeom prst="cloudCallout">
            <a:avLst>
              <a:gd name="adj1" fmla="val -52565"/>
              <a:gd name="adj2" fmla="val 41292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th-TH" sz="1600" b="1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สลับที่ได้</a:t>
            </a:r>
            <a:endParaRPr lang="en-US" sz="1600" b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/>
      <p:bldP spid="20" grpId="0" animBg="1"/>
      <p:bldP spid="23" grpId="0" animBg="1"/>
      <p:bldP spid="24" grpId="0" animBg="1"/>
      <p:bldP spid="2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input(), </a:t>
            </a:r>
            <a:r>
              <a:rPr lang="en-US" err="1"/>
              <a:t>int</a:t>
            </a:r>
            <a:r>
              <a:rPr lang="en-US"/>
              <a:t>()</a:t>
            </a:r>
            <a:endParaRPr lang="th-TH"/>
          </a:p>
        </p:txBody>
      </p:sp>
      <p:sp>
        <p:nvSpPr>
          <p:cNvPr id="33" name="Rectangle 32"/>
          <p:cNvSpPr/>
          <p:nvPr/>
        </p:nvSpPr>
        <p:spPr>
          <a:xfrm>
            <a:off x="5167452" y="1299532"/>
            <a:ext cx="2268252" cy="378565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>
                <a:solidFill>
                  <a:srgbClr val="7030A0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input</a:t>
            </a:r>
            <a:r>
              <a:rPr lang="en-US" sz="1600" b="1">
                <a:solidFill>
                  <a:prstClr val="black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/</a:t>
            </a:r>
            <a:r>
              <a:rPr lang="en-US" sz="1600" b="1">
                <a:solidFill>
                  <a:srgbClr val="0070C0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output</a:t>
            </a:r>
            <a:r>
              <a:rPr lang="en-US" sz="1600" b="1">
                <a:solidFill>
                  <a:prstClr val="black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:</a:t>
            </a:r>
          </a:p>
          <a:p>
            <a:pPr>
              <a:lnSpc>
                <a:spcPct val="200000"/>
              </a:lnSpc>
            </a:pPr>
            <a:endParaRPr lang="en-US" sz="1600" b="1">
              <a:solidFill>
                <a:srgbClr val="00B050"/>
              </a:solidFill>
              <a:latin typeface="Courier New" pitchFamily="49" charset="0"/>
              <a:ea typeface="SimSun" pitchFamily="2" charset="-122"/>
              <a:cs typeface="Courier New" pitchFamily="49" charset="0"/>
            </a:endParaRPr>
          </a:p>
          <a:p>
            <a:pPr>
              <a:lnSpc>
                <a:spcPct val="200000"/>
              </a:lnSpc>
            </a:pPr>
            <a:endParaRPr lang="en-US" sz="1600" b="1">
              <a:solidFill>
                <a:srgbClr val="00B050"/>
              </a:solidFill>
              <a:latin typeface="Courier New" pitchFamily="49" charset="0"/>
              <a:ea typeface="SimSun" pitchFamily="2" charset="-122"/>
              <a:cs typeface="Courier New" pitchFamily="49" charset="0"/>
            </a:endParaRPr>
          </a:p>
          <a:p>
            <a:pPr>
              <a:lnSpc>
                <a:spcPct val="200000"/>
              </a:lnSpc>
            </a:pPr>
            <a:endParaRPr lang="en-US" sz="1600" b="1">
              <a:solidFill>
                <a:srgbClr val="00B050"/>
              </a:solidFill>
              <a:latin typeface="Courier New" pitchFamily="49" charset="0"/>
              <a:ea typeface="SimSun" pitchFamily="2" charset="-122"/>
              <a:cs typeface="Courier New" pitchFamily="49" charset="0"/>
            </a:endParaRPr>
          </a:p>
          <a:p>
            <a:pPr>
              <a:lnSpc>
                <a:spcPct val="200000"/>
              </a:lnSpc>
            </a:pPr>
            <a:endParaRPr lang="en-US" sz="1600" b="1">
              <a:solidFill>
                <a:srgbClr val="00B050"/>
              </a:solidFill>
              <a:latin typeface="Courier New" pitchFamily="49" charset="0"/>
              <a:ea typeface="SimSun" pitchFamily="2" charset="-122"/>
              <a:cs typeface="Courier New" pitchFamily="49" charset="0"/>
            </a:endParaRPr>
          </a:p>
          <a:p>
            <a:pPr>
              <a:lnSpc>
                <a:spcPct val="200000"/>
              </a:lnSpc>
            </a:pPr>
            <a:endParaRPr lang="en-US" sz="1600" b="1">
              <a:solidFill>
                <a:srgbClr val="00B050"/>
              </a:solidFill>
              <a:latin typeface="Courier New" pitchFamily="49" charset="0"/>
              <a:ea typeface="SimSun" pitchFamily="2" charset="-122"/>
              <a:cs typeface="Courier New" pitchFamily="49" charset="0"/>
            </a:endParaRPr>
          </a:p>
          <a:p>
            <a:pPr>
              <a:lnSpc>
                <a:spcPct val="200000"/>
              </a:lnSpc>
            </a:pPr>
            <a:endParaRPr lang="en-US" sz="1600" b="1">
              <a:solidFill>
                <a:srgbClr val="00B050"/>
              </a:solidFill>
              <a:latin typeface="Courier New" pitchFamily="49" charset="0"/>
              <a:ea typeface="SimSun" pitchFamily="2" charset="-122"/>
              <a:cs typeface="Courier New" pitchFamily="49" charset="0"/>
            </a:endParaRPr>
          </a:p>
          <a:p>
            <a:pPr>
              <a:lnSpc>
                <a:spcPct val="200000"/>
              </a:lnSpc>
            </a:pPr>
            <a:endParaRPr lang="en-US" sz="1600" b="1">
              <a:solidFill>
                <a:srgbClr val="00B050"/>
              </a:solidFill>
              <a:latin typeface="Courier New" pitchFamily="49" charset="0"/>
              <a:ea typeface="SimSun" pitchFamily="2" charset="-122"/>
              <a:cs typeface="Courier New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619672" y="1515558"/>
            <a:ext cx="3514250" cy="3447098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tIns="0" bIns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b="1">
                <a:solidFill>
                  <a:prstClr val="black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a = input()</a:t>
            </a:r>
          </a:p>
          <a:p>
            <a:pPr>
              <a:lnSpc>
                <a:spcPct val="200000"/>
              </a:lnSpc>
            </a:pPr>
            <a:r>
              <a:rPr lang="en-US" sz="1600" b="1">
                <a:solidFill>
                  <a:prstClr val="black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print(a)</a:t>
            </a:r>
          </a:p>
          <a:p>
            <a:pPr>
              <a:lnSpc>
                <a:spcPct val="200000"/>
              </a:lnSpc>
            </a:pPr>
            <a:r>
              <a:rPr lang="en-US" sz="1600" b="1">
                <a:solidFill>
                  <a:prstClr val="black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b = input(</a:t>
            </a:r>
            <a:r>
              <a:rPr lang="en-US" sz="1600" b="1">
                <a:solidFill>
                  <a:srgbClr val="C00000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'enter a:'</a:t>
            </a:r>
            <a:r>
              <a:rPr lang="en-US" sz="1600" b="1">
                <a:solidFill>
                  <a:prstClr val="black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)</a:t>
            </a:r>
            <a:r>
              <a:rPr lang="en-US" sz="1600" b="1">
                <a:solidFill>
                  <a:srgbClr val="00B0F0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 </a:t>
            </a:r>
          </a:p>
          <a:p>
            <a:pPr>
              <a:lnSpc>
                <a:spcPct val="200000"/>
              </a:lnSpc>
            </a:pPr>
            <a:endParaRPr lang="en-US" sz="1600" b="1">
              <a:solidFill>
                <a:prstClr val="black"/>
              </a:solidFill>
              <a:latin typeface="Courier New" pitchFamily="49" charset="0"/>
              <a:ea typeface="SimSun" pitchFamily="2" charset="-122"/>
              <a:cs typeface="Courier New" pitchFamily="49" charset="0"/>
            </a:endParaRPr>
          </a:p>
          <a:p>
            <a:pPr>
              <a:lnSpc>
                <a:spcPct val="200000"/>
              </a:lnSpc>
            </a:pPr>
            <a:endParaRPr lang="en-US" sz="1600" b="1">
              <a:solidFill>
                <a:prstClr val="black"/>
              </a:solidFill>
              <a:latin typeface="Courier New" pitchFamily="49" charset="0"/>
              <a:ea typeface="SimSun" pitchFamily="2" charset="-122"/>
              <a:cs typeface="Courier New" pitchFamily="49" charset="0"/>
            </a:endParaRPr>
          </a:p>
          <a:p>
            <a:pPr>
              <a:lnSpc>
                <a:spcPct val="200000"/>
              </a:lnSpc>
            </a:pPr>
            <a:r>
              <a:rPr lang="en-US" sz="1600" b="1">
                <a:solidFill>
                  <a:prstClr val="black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print(a + b)</a:t>
            </a:r>
          </a:p>
          <a:p>
            <a:pPr>
              <a:lnSpc>
                <a:spcPct val="200000"/>
              </a:lnSpc>
            </a:pPr>
            <a:r>
              <a:rPr lang="en-US" sz="1600" b="1">
                <a:solidFill>
                  <a:prstClr val="black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print(</a:t>
            </a:r>
            <a:r>
              <a:rPr lang="en-US" sz="1600" b="1" err="1">
                <a:solidFill>
                  <a:srgbClr val="0000FF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int</a:t>
            </a:r>
            <a:r>
              <a:rPr lang="en-US" sz="1600" b="1">
                <a:solidFill>
                  <a:srgbClr val="0000FF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(</a:t>
            </a:r>
            <a:r>
              <a:rPr lang="en-US" sz="1600" b="1">
                <a:solidFill>
                  <a:prstClr val="black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a</a:t>
            </a:r>
            <a:r>
              <a:rPr lang="en-US" sz="1600" b="1">
                <a:solidFill>
                  <a:srgbClr val="0000FF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) </a:t>
            </a:r>
            <a:r>
              <a:rPr lang="en-US" sz="1600" b="1">
                <a:solidFill>
                  <a:prstClr val="black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+ </a:t>
            </a:r>
            <a:r>
              <a:rPr lang="en-US" sz="1600" b="1" err="1">
                <a:solidFill>
                  <a:srgbClr val="0000FF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int</a:t>
            </a:r>
            <a:r>
              <a:rPr lang="en-US" sz="1600" b="1">
                <a:solidFill>
                  <a:srgbClr val="0000FF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(</a:t>
            </a:r>
            <a:r>
              <a:rPr lang="en-US" sz="1600" b="1">
                <a:solidFill>
                  <a:prstClr val="black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b</a:t>
            </a:r>
            <a:r>
              <a:rPr lang="en-US" sz="1600" b="1">
                <a:solidFill>
                  <a:srgbClr val="0000FF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)</a:t>
            </a:r>
            <a:r>
              <a:rPr lang="en-US" sz="1600" b="1">
                <a:solidFill>
                  <a:prstClr val="black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)</a:t>
            </a:r>
            <a:endParaRPr lang="th-TH" sz="1600" b="1">
              <a:solidFill>
                <a:prstClr val="black"/>
              </a:solidFill>
              <a:latin typeface="Courier New" pitchFamily="49" charset="0"/>
              <a:ea typeface="SimSun" pitchFamily="2" charset="-122"/>
              <a:cs typeface="Courier New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171510" y="1731581"/>
            <a:ext cx="1172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SimSun" pitchFamily="2" charset="-122"/>
                <a:cs typeface="Courier New" pitchFamily="49" charset="0"/>
              </a:rPr>
              <a:t>5&lt;enter&gt;</a:t>
            </a:r>
            <a:endParaRPr lang="th-TH" sz="1600" b="1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ea typeface="SimSun" pitchFamily="2" charset="-122"/>
              <a:cs typeface="Courier New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208196" y="2691131"/>
            <a:ext cx="1172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SimSun" pitchFamily="2" charset="-122"/>
                <a:cs typeface="Courier New" pitchFamily="49" charset="0"/>
              </a:rPr>
              <a:t>2&lt;enter&gt;</a:t>
            </a:r>
            <a:endParaRPr lang="th-TH" sz="1600" b="1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ea typeface="SimSun" pitchFamily="2" charset="-122"/>
              <a:cs typeface="Courier New" pitchFamily="49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220072" y="2667685"/>
            <a:ext cx="1172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SimSun" pitchFamily="2" charset="-122"/>
                <a:cs typeface="Courier New" pitchFamily="49" charset="0"/>
              </a:rPr>
              <a:t>enter a:</a:t>
            </a:r>
            <a:endParaRPr lang="th-TH" sz="1600" b="1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ea typeface="SimSun" pitchFamily="2" charset="-122"/>
              <a:cs typeface="Courier New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175760" y="2163628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SimSun" pitchFamily="2" charset="-122"/>
                <a:cs typeface="Courier New" pitchFamily="49" charset="0"/>
              </a:rPr>
              <a:t>5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109289" y="4107844"/>
            <a:ext cx="4315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SimSun" pitchFamily="2" charset="-122"/>
                <a:cs typeface="Courier New" pitchFamily="49" charset="0"/>
              </a:rPr>
              <a:t>52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109291" y="4611900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SimSun" pitchFamily="2" charset="-122"/>
                <a:cs typeface="Courier New" pitchFamily="49" charset="0"/>
              </a:rPr>
              <a:t>7</a:t>
            </a:r>
          </a:p>
        </p:txBody>
      </p:sp>
      <p:sp>
        <p:nvSpPr>
          <p:cNvPr id="40" name="AutoShape 3"/>
          <p:cNvSpPr>
            <a:spLocks noChangeArrowheads="1"/>
          </p:cNvSpPr>
          <p:nvPr/>
        </p:nvSpPr>
        <p:spPr bwMode="auto">
          <a:xfrm rot="10800000" flipH="1" flipV="1">
            <a:off x="2627784" y="836712"/>
            <a:ext cx="972108" cy="504056"/>
          </a:xfrm>
          <a:prstGeom prst="cloudCallout">
            <a:avLst>
              <a:gd name="adj1" fmla="val -46364"/>
              <a:gd name="adj2" fmla="val 131448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return string</a:t>
            </a:r>
            <a:endParaRPr lang="en-US" sz="1600" b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AutoShape 3"/>
          <p:cNvSpPr>
            <a:spLocks noChangeArrowheads="1"/>
          </p:cNvSpPr>
          <p:nvPr/>
        </p:nvSpPr>
        <p:spPr bwMode="auto">
          <a:xfrm rot="10800000" flipH="1" flipV="1">
            <a:off x="1817694" y="3099733"/>
            <a:ext cx="1890210" cy="648072"/>
          </a:xfrm>
          <a:prstGeom prst="cloudCallout">
            <a:avLst>
              <a:gd name="adj1" fmla="val -124"/>
              <a:gd name="adj2" fmla="val 11427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string concatenation</a:t>
            </a:r>
            <a:endParaRPr lang="en-US" sz="1600" b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AutoShape 3"/>
          <p:cNvSpPr>
            <a:spLocks noChangeArrowheads="1"/>
          </p:cNvSpPr>
          <p:nvPr/>
        </p:nvSpPr>
        <p:spPr bwMode="auto">
          <a:xfrm rot="10800000" flipH="1" flipV="1">
            <a:off x="971600" y="5301208"/>
            <a:ext cx="3528392" cy="864096"/>
          </a:xfrm>
          <a:prstGeom prst="cloudCallout">
            <a:avLst>
              <a:gd name="adj1" fmla="val -840"/>
              <a:gd name="adj2" fmla="val -10395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err="1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int</a:t>
            </a:r>
            <a:r>
              <a:rPr lang="en-US" sz="1400" b="1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(a) </a:t>
            </a:r>
            <a:r>
              <a:rPr lang="en-US" sz="1400" b="1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instantiate</a:t>
            </a:r>
            <a:r>
              <a:rPr lang="th-TH" sz="1400" b="1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 </a:t>
            </a:r>
            <a:r>
              <a:rPr lang="en-US" sz="1400" b="1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instance</a:t>
            </a:r>
            <a:r>
              <a:rPr lang="th-TH" sz="1400" b="1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 </a:t>
            </a:r>
            <a:r>
              <a:rPr lang="en-US" sz="1400" b="1" err="1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int</a:t>
            </a:r>
            <a:r>
              <a:rPr lang="th-TH" sz="1400" b="1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 ใหม่  จาก </a:t>
            </a:r>
            <a:r>
              <a:rPr lang="en-US" sz="1400" b="1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input </a:t>
            </a:r>
            <a:r>
              <a:rPr lang="en-US" sz="1400" b="1" err="1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str</a:t>
            </a:r>
            <a:r>
              <a:rPr lang="en-US" sz="1400" b="1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 a</a:t>
            </a:r>
            <a:br>
              <a:rPr lang="en-US" sz="1400" b="1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</a:br>
            <a:r>
              <a:rPr lang="en-US" sz="1400" b="1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convert </a:t>
            </a:r>
            <a:r>
              <a:rPr lang="en-US" sz="1400" b="1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a </a:t>
            </a:r>
            <a:r>
              <a:rPr lang="th-TH" sz="1400" b="1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จาก </a:t>
            </a:r>
            <a:r>
              <a:rPr lang="en-US" sz="1400" b="1" err="1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str</a:t>
            </a:r>
            <a:r>
              <a:rPr lang="en-US" sz="1400" b="1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1400" b="1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ให้เป็น </a:t>
            </a:r>
            <a:r>
              <a:rPr lang="en-US" sz="1400" b="1" err="1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int</a:t>
            </a:r>
            <a:endParaRPr lang="en-US" sz="1400" b="1" baseline="300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oup 9"/>
          <p:cNvGrpSpPr/>
          <p:nvPr/>
        </p:nvGrpSpPr>
        <p:grpSpPr>
          <a:xfrm>
            <a:off x="3995936" y="2955717"/>
            <a:ext cx="2635052" cy="792088"/>
            <a:chOff x="2279576" y="706630"/>
            <a:chExt cx="3513402" cy="792088"/>
          </a:xfrm>
        </p:grpSpPr>
        <p:sp>
          <p:nvSpPr>
            <p:cNvPr id="14" name="AutoShape 3"/>
            <p:cNvSpPr>
              <a:spLocks noChangeArrowheads="1"/>
            </p:cNvSpPr>
            <p:nvPr/>
          </p:nvSpPr>
          <p:spPr bwMode="auto">
            <a:xfrm rot="10800000" flipH="1" flipV="1">
              <a:off x="4295800" y="994662"/>
              <a:ext cx="1497178" cy="504056"/>
            </a:xfrm>
            <a:prstGeom prst="cloud">
              <a:avLst/>
            </a:prstGeom>
            <a:ln>
              <a:solidFill>
                <a:schemeClr val="tx1"/>
              </a:solidFill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lnSpc>
                  <a:spcPts val="12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chemeClr val="tx1"/>
                  </a:solidFill>
                  <a:latin typeface="TH SarabunPSK" pitchFamily="34" charset="-34"/>
                  <a:ea typeface="Arial" pitchFamily="34" charset="0"/>
                  <a:cs typeface="TH SarabunPSK" pitchFamily="34" charset="-34"/>
                </a:rPr>
                <a:t>prompt</a:t>
              </a:r>
              <a:endParaRPr lang="en-US" sz="1600" b="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" name="Straight Arrow Connector 2"/>
            <p:cNvCxnSpPr/>
            <p:nvPr/>
          </p:nvCxnSpPr>
          <p:spPr>
            <a:xfrm flipH="1" flipV="1">
              <a:off x="2279576" y="706630"/>
              <a:ext cx="2208245" cy="3600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4583832" y="706630"/>
              <a:ext cx="0" cy="3600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5508104" y="4421426"/>
            <a:ext cx="33938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b="1">
                <a:solidFill>
                  <a:prstClr val="black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a = </a:t>
            </a:r>
            <a:r>
              <a:rPr lang="en-US" sz="1600" b="1" err="1">
                <a:solidFill>
                  <a:srgbClr val="0000FF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int</a:t>
            </a:r>
            <a:r>
              <a:rPr lang="en-US" sz="1600" b="1">
                <a:solidFill>
                  <a:srgbClr val="0000FF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(</a:t>
            </a:r>
            <a:r>
              <a:rPr lang="en-US" sz="1600" b="1">
                <a:solidFill>
                  <a:prstClr val="black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input(</a:t>
            </a:r>
            <a:r>
              <a:rPr lang="en-US" sz="1600" b="1">
                <a:solidFill>
                  <a:srgbClr val="C00000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'enter a:'</a:t>
            </a:r>
            <a:r>
              <a:rPr lang="en-US" sz="1600" b="1">
                <a:solidFill>
                  <a:prstClr val="black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)</a:t>
            </a:r>
            <a:r>
              <a:rPr lang="en-US" sz="1600" b="1">
                <a:solidFill>
                  <a:srgbClr val="0000FF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2309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/>
      <p:bldP spid="35" grpId="0"/>
      <p:bldP spid="36" grpId="0"/>
      <p:bldP spid="37" grpId="0"/>
      <p:bldP spid="39" grpId="0"/>
      <p:bldP spid="40" grpId="0" animBg="1"/>
      <p:bldP spid="42" grpId="0" animBg="1"/>
      <p:bldP spid="43" grpId="0" animBg="1"/>
      <p:bldP spid="2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899592" y="6001543"/>
            <a:ext cx="3600400" cy="307777"/>
          </a:xfrm>
          <a:prstGeom prst="rect">
            <a:avLst/>
          </a:prstGeom>
          <a:solidFill>
            <a:srgbClr val="EFF0F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000" b="0" i="0" u="none" strike="noStrike" cap="none" normalizeH="0" baseline="0">
                <a:ln>
                  <a:noFill/>
                </a:ln>
                <a:solidFill>
                  <a:srgbClr val="303336"/>
                </a:solidFill>
                <a:effectLst/>
                <a:latin typeface="inherit"/>
                <a:cs typeface="Consolas" pitchFamily="49" charset="0"/>
              </a:rPr>
              <a:t>lst = list(map(int, input().split()))</a:t>
            </a:r>
            <a:r>
              <a:rPr kumimoji="0" lang="th-TH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ngsana New" pitchFamily="18" charset="-34"/>
              </a:rPr>
              <a:t> 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01668" y="2484185"/>
            <a:ext cx="5121915" cy="584775"/>
          </a:xfrm>
          <a:prstGeom prst="rect">
            <a:avLst/>
          </a:prstGeom>
          <a:noFill/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 = [</a:t>
            </a:r>
            <a:r>
              <a:rPr kumimoji="0" lang="en-US" sz="1600" b="1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kumimoji="0" lang="en-US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for</a:t>
            </a:r>
            <a:r>
              <a:rPr kumimoji="0" lang="en-US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kumimoji="0" lang="en-US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</a:t>
            </a:r>
            <a:r>
              <a:rPr kumimoji="0" lang="en-US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input(</a:t>
            </a:r>
            <a:r>
              <a:rPr kumimoji="0" lang="en-US" sz="1600" b="1" i="0" u="none" strike="noStrike" cap="none" normalizeH="0" baseline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'input:'</a:t>
            </a:r>
            <a:r>
              <a:rPr kumimoji="0" lang="en-US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).split()]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print('l = ', l)</a:t>
            </a:r>
          </a:p>
        </p:txBody>
      </p:sp>
      <p:sp>
        <p:nvSpPr>
          <p:cNvPr id="5" name="Rectangle 4"/>
          <p:cNvSpPr/>
          <p:nvPr/>
        </p:nvSpPr>
        <p:spPr>
          <a:xfrm>
            <a:off x="5450384" y="2309971"/>
            <a:ext cx="3514104" cy="73866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b="1">
                <a:solidFill>
                  <a:srgbClr val="7030A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input</a:t>
            </a:r>
            <a:r>
              <a:rPr lang="en-US" sz="1400" b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</a:t>
            </a:r>
            <a:r>
              <a:rPr lang="en-US" sz="1400" b="1">
                <a:solidFill>
                  <a:srgbClr val="007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output</a:t>
            </a:r>
          </a:p>
          <a:p>
            <a:r>
              <a:rPr lang="en-US" sz="1400" b="1">
                <a:solidFill>
                  <a:srgbClr val="007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input:</a:t>
            </a:r>
            <a:r>
              <a:rPr lang="en-US" sz="1400" b="1">
                <a:solidFill>
                  <a:srgbClr val="7030A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1 2 3 4 5 2 3 1</a:t>
            </a:r>
          </a:p>
          <a:p>
            <a:r>
              <a:rPr lang="en-US" sz="1400" b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 = [1, 2, 3, 4, 5, 2, 3, 2, 1]</a:t>
            </a:r>
            <a:endParaRPr lang="en-US" sz="140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899592" y="3424644"/>
            <a:ext cx="3625993" cy="307777"/>
          </a:xfrm>
          <a:prstGeom prst="rect">
            <a:avLst/>
          </a:prstGeom>
          <a:solidFill>
            <a:srgbClr val="EFF0F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000" b="0" i="0" u="none" strike="noStrike" cap="none" normalizeH="0" baseline="0">
                <a:ln>
                  <a:noFill/>
                </a:ln>
                <a:solidFill>
                  <a:srgbClr val="303336"/>
                </a:solidFill>
                <a:effectLst/>
                <a:latin typeface="inherit"/>
                <a:cs typeface="Consolas" pitchFamily="49" charset="0"/>
              </a:rPr>
              <a:t>lst = map(int, raw_input().split())</a:t>
            </a:r>
            <a:r>
              <a:rPr kumimoji="0" lang="th-TH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ngsana New" pitchFamily="18" charset="-34"/>
              </a:rPr>
              <a:t> </a:t>
            </a:r>
            <a:endParaRPr kumimoji="0" lang="th-TH" sz="6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899592" y="3784684"/>
            <a:ext cx="7202293" cy="1969770"/>
          </a:xfrm>
          <a:prstGeom prst="rect">
            <a:avLst/>
          </a:prstGeom>
          <a:solidFill>
            <a:srgbClr val="EFF0F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>
                <a:solidFill>
                  <a:srgbClr val="242729"/>
                </a:solidFill>
                <a:latin typeface="Consolas" pitchFamily="49" charset="0"/>
                <a:cs typeface="Consolas" pitchFamily="49" charset="0"/>
              </a:rPr>
              <a:t>Python2</a:t>
            </a:r>
            <a:endParaRPr kumimoji="0" lang="th-TH" sz="1600" b="0" i="0" u="none" strike="noStrike" cap="none" normalizeH="0" baseline="0">
              <a:ln>
                <a:noFill/>
              </a:ln>
              <a:solidFill>
                <a:srgbClr val="242729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16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Consolas" pitchFamily="49" charset="0"/>
                <a:cs typeface="Consolas" pitchFamily="49" charset="0"/>
              </a:rPr>
              <a:t>raw_input()</a:t>
            </a:r>
            <a:r>
              <a:rPr kumimoji="0" lang="th-TH" sz="16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itchFamily="34" charset="0"/>
                <a:cs typeface="Arial" pitchFamily="34" charset="0"/>
              </a:rPr>
              <a:t> reads a whole line from the input (stopping at the </a:t>
            </a:r>
            <a:r>
              <a:rPr kumimoji="0" lang="th-TH" sz="16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Consolas" pitchFamily="49" charset="0"/>
                <a:cs typeface="Consolas" pitchFamily="49" charset="0"/>
              </a:rPr>
              <a:t>\n</a:t>
            </a:r>
            <a:r>
              <a:rPr kumimoji="0" lang="th-TH" sz="16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itchFamily="34" charset="0"/>
                <a:cs typeface="Arial" pitchFamily="34" charset="0"/>
              </a:rPr>
              <a:t>) as a string.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16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Consolas" pitchFamily="49" charset="0"/>
                <a:cs typeface="Consolas" pitchFamily="49" charset="0"/>
              </a:rPr>
              <a:t>.split()</a:t>
            </a:r>
            <a:r>
              <a:rPr kumimoji="0" lang="th-TH" sz="16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itchFamily="34" charset="0"/>
                <a:cs typeface="Arial" pitchFamily="34" charset="0"/>
              </a:rPr>
              <a:t>creates a list of strings by splitting the input into words.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16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Consolas" pitchFamily="49" charset="0"/>
                <a:cs typeface="Consolas" pitchFamily="49" charset="0"/>
              </a:rPr>
              <a:t>map(int, ...)</a:t>
            </a:r>
            <a:r>
              <a:rPr kumimoji="0" lang="th-TH" sz="16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itchFamily="34" charset="0"/>
                <a:cs typeface="Arial" pitchFamily="34" charset="0"/>
              </a:rPr>
              <a:t> creates integers from those words.</a:t>
            </a:r>
            <a:r>
              <a:rPr kumimoji="0" lang="th-TH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ngsana New" pitchFamily="18" charset="-34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242729"/>
                </a:solidFill>
                <a:latin typeface="Consolas" pitchFamily="49" charset="0"/>
                <a:cs typeface="Consolas" pitchFamily="49" charset="0"/>
              </a:rPr>
              <a:t>Python3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err="1"/>
              <a:t>raw_input</a:t>
            </a:r>
            <a:r>
              <a:rPr lang="en-US" sz="1600"/>
              <a:t> has been renamed to input 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/>
              <a:t>map returns an </a:t>
            </a:r>
            <a:r>
              <a:rPr lang="en-US" sz="1600" err="1"/>
              <a:t>iterator</a:t>
            </a:r>
            <a:r>
              <a:rPr lang="en-US" sz="1600"/>
              <a:t> rather than a list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/>
              <a:t>so a couple of changes need to be made:</a:t>
            </a:r>
            <a:endParaRPr kumimoji="0" lang="th-TH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01668" y="1340768"/>
            <a:ext cx="4257897" cy="584775"/>
          </a:xfrm>
          <a:prstGeom prst="rect">
            <a:avLst/>
          </a:prstGeom>
          <a:noFill/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for</a:t>
            </a:r>
            <a:r>
              <a:rPr kumimoji="0" lang="en-US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kumimoji="0" lang="en-US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</a:t>
            </a:r>
            <a:r>
              <a:rPr kumimoji="0" lang="en-US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input(</a:t>
            </a:r>
            <a:r>
              <a:rPr kumimoji="0" lang="en-US" sz="1600" b="1" i="0" u="none" strike="noStrike" cap="none" normalizeH="0" baseline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'input:'</a:t>
            </a:r>
            <a:r>
              <a:rPr kumimoji="0" lang="en-US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).split():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print(c, end = ' ')</a:t>
            </a:r>
          </a:p>
        </p:txBody>
      </p:sp>
      <p:sp>
        <p:nvSpPr>
          <p:cNvPr id="9" name="Rectangle 8"/>
          <p:cNvSpPr/>
          <p:nvPr/>
        </p:nvSpPr>
        <p:spPr>
          <a:xfrm>
            <a:off x="5450384" y="1124744"/>
            <a:ext cx="1795684" cy="73866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b="1">
                <a:solidFill>
                  <a:srgbClr val="7030A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input</a:t>
            </a:r>
            <a:r>
              <a:rPr lang="en-US" sz="1400" b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</a:t>
            </a:r>
            <a:r>
              <a:rPr lang="en-US" sz="1400" b="1">
                <a:solidFill>
                  <a:srgbClr val="007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output</a:t>
            </a:r>
          </a:p>
          <a:p>
            <a:r>
              <a:rPr lang="en-US" sz="1400" b="1">
                <a:solidFill>
                  <a:srgbClr val="007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input:</a:t>
            </a:r>
            <a:r>
              <a:rPr lang="en-US" sz="1400" b="1">
                <a:solidFill>
                  <a:srgbClr val="7030A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1 2 3 4 5</a:t>
            </a:r>
          </a:p>
          <a:p>
            <a:r>
              <a:rPr lang="en-US" sz="1400" b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1 2 3 4 5</a:t>
            </a:r>
            <a:endParaRPr lang="en-US" sz="140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Arithmetic Operators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378525" y="908720"/>
            <a:ext cx="3480198" cy="5472608"/>
          </a:xfrm>
          <a:prstGeom prst="rect">
            <a:avLst/>
          </a:prstGeom>
          <a:noFill/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0000"/>
                </a:solidFill>
                <a:latin typeface="Courier New" pitchFamily="49" charset="0"/>
                <a:ea typeface="Arial" pitchFamily="34" charset="0"/>
                <a:cs typeface="Courier New" pitchFamily="49" charset="0"/>
              </a:rPr>
              <a:t>&gt;&gt;&gt; </a:t>
            </a:r>
            <a:r>
              <a:rPr lang="en-US" sz="1800" b="1">
                <a:solidFill>
                  <a:srgbClr val="C00000"/>
                </a:solidFill>
                <a:latin typeface="Courier New" pitchFamily="49" charset="0"/>
                <a:ea typeface="Arial" pitchFamily="34" charset="0"/>
                <a:cs typeface="Courier New" pitchFamily="49" charset="0"/>
              </a:rPr>
              <a:t>(</a:t>
            </a:r>
            <a:r>
              <a:rPr lang="en-US" sz="1800" b="1">
                <a:solidFill>
                  <a:srgbClr val="000000"/>
                </a:solidFill>
                <a:latin typeface="Courier New" pitchFamily="49" charset="0"/>
                <a:ea typeface="Arial" pitchFamily="34" charset="0"/>
                <a:cs typeface="Courier New" pitchFamily="49" charset="0"/>
              </a:rPr>
              <a:t>20 - 2*2</a:t>
            </a:r>
            <a:r>
              <a:rPr lang="en-US" sz="1800" b="1">
                <a:solidFill>
                  <a:srgbClr val="C00000"/>
                </a:solidFill>
                <a:latin typeface="Courier New" pitchFamily="49" charset="0"/>
                <a:ea typeface="Arial" pitchFamily="34" charset="0"/>
                <a:cs typeface="Courier New" pitchFamily="49" charset="0"/>
              </a:rPr>
              <a:t>)</a:t>
            </a:r>
            <a:r>
              <a:rPr lang="en-US" sz="1800" b="1">
                <a:solidFill>
                  <a:srgbClr val="000000"/>
                </a:solidFill>
                <a:latin typeface="Courier New" pitchFamily="49" charset="0"/>
                <a:ea typeface="Arial" pitchFamily="34" charset="0"/>
                <a:cs typeface="Courier New" pitchFamily="49" charset="0"/>
              </a:rPr>
              <a:t>/4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70C0"/>
                </a:solidFill>
                <a:latin typeface="Courier New" pitchFamily="49" charset="0"/>
                <a:ea typeface="Arial" pitchFamily="34" charset="0"/>
                <a:cs typeface="Courier New" pitchFamily="49" charset="0"/>
              </a:rPr>
              <a:t>4.0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0000"/>
                </a:solidFill>
                <a:latin typeface="Courier New" pitchFamily="49" charset="0"/>
                <a:ea typeface="Arial" pitchFamily="34" charset="0"/>
                <a:cs typeface="Courier New" pitchFamily="49" charset="0"/>
              </a:rPr>
              <a:t>&gt;&gt;&gt; 5</a:t>
            </a:r>
            <a:r>
              <a:rPr lang="en-US" sz="1800" b="1">
                <a:solidFill>
                  <a:srgbClr val="0000FF"/>
                </a:solidFill>
                <a:latin typeface="Courier New" pitchFamily="49" charset="0"/>
                <a:ea typeface="Arial" pitchFamily="34" charset="0"/>
                <a:cs typeface="Courier New" pitchFamily="49" charset="0"/>
              </a:rPr>
              <a:t>/</a:t>
            </a:r>
            <a:r>
              <a:rPr lang="en-US" sz="1800" b="1">
                <a:solidFill>
                  <a:srgbClr val="000000"/>
                </a:solidFill>
                <a:latin typeface="Courier New" pitchFamily="49" charset="0"/>
                <a:ea typeface="Arial" pitchFamily="34" charset="0"/>
                <a:cs typeface="Courier New" pitchFamily="49" charset="0"/>
              </a:rPr>
              <a:t>2			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70C0"/>
                </a:solidFill>
                <a:latin typeface="Courier New" pitchFamily="49" charset="0"/>
                <a:ea typeface="Arial" pitchFamily="34" charset="0"/>
                <a:cs typeface="Courier New" pitchFamily="49" charset="0"/>
              </a:rPr>
              <a:t>2.5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0000"/>
                </a:solidFill>
                <a:latin typeface="Courier New" pitchFamily="49" charset="0"/>
                <a:ea typeface="Arial" pitchFamily="34" charset="0"/>
                <a:cs typeface="Courier New" pitchFamily="49" charset="0"/>
              </a:rPr>
              <a:t>&gt;&gt;&gt; 5</a:t>
            </a:r>
            <a:r>
              <a:rPr lang="en-US" sz="1800" b="1">
                <a:solidFill>
                  <a:srgbClr val="0000FF"/>
                </a:solidFill>
                <a:latin typeface="Courier New" pitchFamily="49" charset="0"/>
                <a:ea typeface="Arial" pitchFamily="34" charset="0"/>
                <a:cs typeface="Courier New" pitchFamily="49" charset="0"/>
              </a:rPr>
              <a:t>//</a:t>
            </a:r>
            <a:r>
              <a:rPr lang="en-US" sz="1800" b="1">
                <a:solidFill>
                  <a:srgbClr val="000000"/>
                </a:solidFill>
                <a:latin typeface="Courier New" pitchFamily="49" charset="0"/>
                <a:ea typeface="Arial" pitchFamily="34" charset="0"/>
                <a:cs typeface="Courier New" pitchFamily="49" charset="0"/>
              </a:rPr>
              <a:t>2		</a:t>
            </a:r>
            <a:endParaRPr lang="en-US" sz="1800" b="1">
              <a:solidFill>
                <a:srgbClr val="008000"/>
              </a:solidFill>
              <a:latin typeface="Courier New" pitchFamily="49" charset="0"/>
              <a:ea typeface="Arial" pitchFamily="34" charset="0"/>
              <a:cs typeface="Courier New" pitchFamily="49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70C0"/>
                </a:solidFill>
                <a:latin typeface="Courier New" pitchFamily="49" charset="0"/>
                <a:ea typeface="Arial" pitchFamily="34" charset="0"/>
                <a:cs typeface="Courier New" pitchFamily="49" charset="0"/>
              </a:rPr>
              <a:t>2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0000"/>
                </a:solidFill>
                <a:latin typeface="Courier New" pitchFamily="49" charset="0"/>
                <a:ea typeface="Arial" pitchFamily="34" charset="0"/>
                <a:cs typeface="Courier New" pitchFamily="49" charset="0"/>
              </a:rPr>
              <a:t>&gt;&gt;&gt; 5</a:t>
            </a:r>
            <a:r>
              <a:rPr lang="en-US" sz="1800" b="1">
                <a:solidFill>
                  <a:srgbClr val="0000FF"/>
                </a:solidFill>
                <a:latin typeface="Courier New" pitchFamily="49" charset="0"/>
                <a:ea typeface="Arial" pitchFamily="34" charset="0"/>
                <a:cs typeface="Courier New" pitchFamily="49" charset="0"/>
              </a:rPr>
              <a:t>%</a:t>
            </a:r>
            <a:r>
              <a:rPr lang="en-US" sz="1800" b="1">
                <a:solidFill>
                  <a:srgbClr val="000000"/>
                </a:solidFill>
                <a:latin typeface="Courier New" pitchFamily="49" charset="0"/>
                <a:ea typeface="Arial" pitchFamily="34" charset="0"/>
                <a:cs typeface="Courier New" pitchFamily="49" charset="0"/>
              </a:rPr>
              <a:t>2</a:t>
            </a:r>
            <a:endParaRPr lang="en-US" sz="1800" b="1">
              <a:solidFill>
                <a:srgbClr val="008000"/>
              </a:solidFill>
              <a:latin typeface="Courier New" pitchFamily="49" charset="0"/>
              <a:ea typeface="Arial" pitchFamily="34" charset="0"/>
              <a:cs typeface="Courier New" pitchFamily="49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70C0"/>
                </a:solidFill>
                <a:latin typeface="Courier New" pitchFamily="49" charset="0"/>
                <a:ea typeface="Arial" pitchFamily="34" charset="0"/>
                <a:cs typeface="Courier New" pitchFamily="49" charset="0"/>
              </a:rPr>
              <a:t>1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0000"/>
                </a:solidFill>
                <a:latin typeface="Courier New" pitchFamily="49" charset="0"/>
                <a:ea typeface="Arial" pitchFamily="34" charset="0"/>
                <a:cs typeface="Courier New" pitchFamily="49" charset="0"/>
              </a:rPr>
              <a:t>&gt;&gt;&gt; 2</a:t>
            </a:r>
            <a:r>
              <a:rPr lang="en-US" sz="1800" b="1">
                <a:solidFill>
                  <a:srgbClr val="0000FF"/>
                </a:solidFill>
                <a:latin typeface="Courier New" pitchFamily="49" charset="0"/>
                <a:ea typeface="Arial" pitchFamily="34" charset="0"/>
                <a:cs typeface="Courier New" pitchFamily="49" charset="0"/>
              </a:rPr>
              <a:t>**</a:t>
            </a:r>
            <a:r>
              <a:rPr lang="en-US" sz="1800" b="1">
                <a:solidFill>
                  <a:srgbClr val="000000"/>
                </a:solidFill>
                <a:latin typeface="Courier New" pitchFamily="49" charset="0"/>
                <a:ea typeface="Arial" pitchFamily="34" charset="0"/>
                <a:cs typeface="Courier New" pitchFamily="49" charset="0"/>
              </a:rPr>
              <a:t>3</a:t>
            </a:r>
            <a:endParaRPr lang="th-TH" sz="1800" b="1">
              <a:solidFill>
                <a:srgbClr val="000000"/>
              </a:solidFill>
              <a:latin typeface="Courier New" pitchFamily="49" charset="0"/>
              <a:ea typeface="Arial" pitchFamily="34" charset="0"/>
              <a:cs typeface="Cordia New" pitchFamily="34" charset="-34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70C0"/>
                </a:solidFill>
                <a:latin typeface="Courier New" pitchFamily="49" charset="0"/>
                <a:ea typeface="Arial" pitchFamily="34" charset="0"/>
                <a:cs typeface="Courier New" pitchFamily="49" charset="0"/>
              </a:rPr>
              <a:t>8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0000"/>
                </a:solidFill>
                <a:latin typeface="Courier New" pitchFamily="49" charset="0"/>
                <a:ea typeface="Arial" pitchFamily="34" charset="0"/>
                <a:cs typeface="Courier New" pitchFamily="49" charset="0"/>
              </a:rPr>
              <a:t>&gt;&gt;&gt; 3.5 - 2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70C0"/>
                </a:solidFill>
                <a:latin typeface="Courier New" pitchFamily="49" charset="0"/>
                <a:ea typeface="Arial" pitchFamily="34" charset="0"/>
                <a:cs typeface="Courier New" pitchFamily="49" charset="0"/>
              </a:rPr>
              <a:t>1.5</a:t>
            </a:r>
            <a:endParaRPr lang="en-US" sz="32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 rot="10800000" flipH="1" flipV="1">
            <a:off x="5125906" y="836717"/>
            <a:ext cx="1350150" cy="504057"/>
          </a:xfrm>
          <a:prstGeom prst="cloudCallout">
            <a:avLst>
              <a:gd name="adj1" fmla="val -77417"/>
              <a:gd name="adj2" fmla="val 15102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(…) </a:t>
            </a:r>
            <a:r>
              <a:rPr lang="th-TH" sz="1600" b="1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ทำก่อน</a:t>
            </a:r>
            <a:endParaRPr lang="en-US" sz="1600" b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 rot="10800000" flipH="1" flipV="1">
            <a:off x="4128872" y="1556792"/>
            <a:ext cx="1728192" cy="806022"/>
          </a:xfrm>
          <a:prstGeom prst="cloudCallout">
            <a:avLst>
              <a:gd name="adj1" fmla="val -75325"/>
              <a:gd name="adj2" fmla="val 5647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floating point division</a:t>
            </a:r>
            <a:endParaRPr lang="en-US" sz="1600" b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 rot="10800000" flipH="1" flipV="1">
            <a:off x="4062403" y="2996952"/>
            <a:ext cx="702078" cy="432048"/>
          </a:xfrm>
          <a:prstGeom prst="cloudCallout">
            <a:avLst>
              <a:gd name="adj1" fmla="val -78428"/>
              <a:gd name="adj2" fmla="val 7678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div</a:t>
            </a:r>
            <a:endParaRPr lang="en-US" sz="1600" b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 bwMode="auto">
          <a:xfrm rot="10800000" flipH="1" flipV="1">
            <a:off x="3929465" y="3789040"/>
            <a:ext cx="810090" cy="432048"/>
          </a:xfrm>
          <a:prstGeom prst="cloudCallout">
            <a:avLst>
              <a:gd name="adj1" fmla="val -78428"/>
              <a:gd name="adj2" fmla="val 7678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mod</a:t>
            </a:r>
            <a:endParaRPr lang="en-US" sz="1600" b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 bwMode="auto">
          <a:xfrm rot="10800000" flipH="1" flipV="1">
            <a:off x="4062403" y="4581128"/>
            <a:ext cx="918102" cy="432048"/>
          </a:xfrm>
          <a:prstGeom prst="cloudCallout">
            <a:avLst>
              <a:gd name="adj1" fmla="val -78428"/>
              <a:gd name="adj2" fmla="val 7678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power</a:t>
            </a:r>
            <a:endParaRPr lang="en-US" sz="1600" b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AutoShape 3"/>
          <p:cNvSpPr>
            <a:spLocks noChangeArrowheads="1"/>
          </p:cNvSpPr>
          <p:nvPr/>
        </p:nvSpPr>
        <p:spPr bwMode="auto">
          <a:xfrm rot="10800000" flipH="1" flipV="1">
            <a:off x="4461218" y="5301208"/>
            <a:ext cx="2127006" cy="720080"/>
          </a:xfrm>
          <a:prstGeom prst="cloudCallout">
            <a:avLst>
              <a:gd name="adj1" fmla="val -62964"/>
              <a:gd name="adj2" fmla="val 7678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mix : convert </a:t>
            </a:r>
          </a:p>
          <a:p>
            <a:pPr algn="ctr" fontAlgn="base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err="1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int</a:t>
            </a:r>
            <a:r>
              <a:rPr lang="en-US" sz="1600" b="1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 </a:t>
            </a:r>
            <a:r>
              <a:rPr lang="th-TH" sz="1600" b="1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เป็น</a:t>
            </a:r>
            <a:r>
              <a:rPr lang="en-US" sz="1600" b="1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 float </a:t>
            </a:r>
            <a:r>
              <a:rPr lang="th-TH" sz="1600" b="1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ก่อน</a:t>
            </a:r>
            <a:endParaRPr lang="en-US" sz="1600" b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00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 statement, module</a:t>
            </a:r>
            <a:endParaRPr lang="th-TH"/>
          </a:p>
        </p:txBody>
      </p:sp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1691680" y="1844824"/>
            <a:ext cx="2827930" cy="3672408"/>
          </a:xfrm>
          <a:prstGeom prst="rect">
            <a:avLst/>
          </a:prstGeom>
          <a:noFill/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</a:t>
            </a:r>
            <a:r>
              <a:rPr lang="en-US" sz="1200">
                <a:solidFill>
                  <a:srgbClr val="0000FF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import</a:t>
            </a:r>
            <a:r>
              <a:rPr lang="en-US" sz="120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 math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print(math)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&lt;module 'math' (built-in)&gt;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print(</a:t>
            </a:r>
            <a:r>
              <a:rPr lang="en-US" sz="1200" err="1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math.pi</a:t>
            </a:r>
            <a:r>
              <a:rPr lang="en-US" sz="120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)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3.141592653589793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math.cos(</a:t>
            </a:r>
            <a:r>
              <a:rPr lang="en-US" sz="1200" err="1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math.pi</a:t>
            </a:r>
            <a:r>
              <a:rPr lang="en-US" sz="120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) 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-1.0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math.log2(8) 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3.0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</a:t>
            </a:r>
            <a:r>
              <a:rPr lang="en-US" sz="1200" err="1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math.sqrt</a:t>
            </a:r>
            <a:r>
              <a:rPr lang="en-US" sz="120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(16)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4.0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</a:t>
            </a:r>
            <a:r>
              <a:rPr lang="en-US" sz="1200" err="1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math.trunc</a:t>
            </a:r>
            <a:r>
              <a:rPr lang="en-US" sz="120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(3.67)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</a:pPr>
            <a:r>
              <a:rPr lang="en-US" sz="1200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3</a:t>
            </a:r>
            <a:endParaRPr lang="th-TH" sz="4400">
              <a:solidFill>
                <a:schemeClr val="tx1"/>
              </a:solidFill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4842030" y="1772816"/>
            <a:ext cx="2322258" cy="2664296"/>
          </a:xfrm>
          <a:prstGeom prst="rect">
            <a:avLst/>
          </a:prstGeom>
          <a:noFill/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</a:t>
            </a:r>
            <a:r>
              <a:rPr lang="en-US" sz="1200">
                <a:solidFill>
                  <a:srgbClr val="0000FF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from</a:t>
            </a:r>
            <a:r>
              <a:rPr lang="en-US" sz="120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 math </a:t>
            </a:r>
            <a:r>
              <a:rPr lang="en-US" sz="1200">
                <a:solidFill>
                  <a:srgbClr val="0000FF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import</a:t>
            </a:r>
            <a:r>
              <a:rPr lang="en-US" sz="120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 pi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print(pi)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3.141592653589793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</a:t>
            </a:r>
            <a:r>
              <a:rPr lang="en-US" sz="1200">
                <a:solidFill>
                  <a:srgbClr val="0000FF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from</a:t>
            </a:r>
            <a:r>
              <a:rPr lang="en-US" sz="120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 math </a:t>
            </a:r>
            <a:r>
              <a:rPr lang="en-US" sz="1200">
                <a:solidFill>
                  <a:srgbClr val="0000FF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import</a:t>
            </a:r>
            <a:r>
              <a:rPr lang="en-US" sz="120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 *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</a:t>
            </a:r>
            <a:r>
              <a:rPr lang="en-US" sz="1200" err="1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cos</a:t>
            </a:r>
            <a:r>
              <a:rPr lang="en-US" sz="120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(pi)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-1.0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pi = 5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</a:t>
            </a:r>
            <a:r>
              <a:rPr lang="en-US" sz="1200" err="1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cos</a:t>
            </a:r>
            <a:r>
              <a:rPr lang="en-US" sz="120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(pi)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</a:pPr>
            <a:r>
              <a:rPr lang="en-US" sz="1200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0.28366218546322625</a:t>
            </a:r>
            <a:endParaRPr lang="th-TH" sz="4400">
              <a:solidFill>
                <a:srgbClr val="0070C0"/>
              </a:solidFill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 flipH="1">
            <a:off x="7031352" y="1844824"/>
            <a:ext cx="1115844" cy="792088"/>
          </a:xfrm>
          <a:prstGeom prst="cloudCallout">
            <a:avLst>
              <a:gd name="adj1" fmla="val 146016"/>
              <a:gd name="adj2" fmla="val 3894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th-TH" sz="1200">
                <a:solidFill>
                  <a:schemeClr val="tx1"/>
                </a:solidFill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ใช้ </a:t>
            </a:r>
            <a:r>
              <a:rPr lang="en-US" sz="1200">
                <a:solidFill>
                  <a:schemeClr val="tx1"/>
                </a:solidFill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name </a:t>
            </a:r>
          </a:p>
          <a:p>
            <a:pPr algn="ctr" fontAlgn="base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th-TH" sz="1200">
                <a:solidFill>
                  <a:schemeClr val="tx1"/>
                </a:solidFill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ได้ทันที </a:t>
            </a:r>
            <a:endParaRPr lang="en-US" sz="1200">
              <a:solidFill>
                <a:schemeClr val="tx1"/>
              </a:solidFill>
              <a:latin typeface="TH SarabunPSK" pitchFamily="34" charset="-34"/>
              <a:ea typeface="Angsana New" pitchFamily="18" charset="-34"/>
              <a:cs typeface="TH SarabunPSK" pitchFamily="34" charset="-34"/>
            </a:endParaRPr>
          </a:p>
          <a:p>
            <a:pPr fontAlgn="base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endParaRPr lang="th-TH" sz="1200">
              <a:solidFill>
                <a:schemeClr val="tx1"/>
              </a:solidFill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1029" name="AutoShape 5"/>
          <p:cNvSpPr>
            <a:spLocks noChangeArrowheads="1"/>
          </p:cNvSpPr>
          <p:nvPr/>
        </p:nvSpPr>
        <p:spPr bwMode="auto">
          <a:xfrm flipH="1">
            <a:off x="7762507" y="2420893"/>
            <a:ext cx="913948" cy="579437"/>
          </a:xfrm>
          <a:prstGeom prst="cloud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th-TH" sz="1200">
                <a:solidFill>
                  <a:schemeClr val="tx1"/>
                </a:solidFill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ระวัง</a:t>
            </a:r>
            <a:endParaRPr lang="en-US" sz="1200">
              <a:solidFill>
                <a:schemeClr val="tx1"/>
              </a:solidFill>
              <a:latin typeface="TH SarabunPSK" pitchFamily="34" charset="-34"/>
              <a:ea typeface="Angsana New" pitchFamily="18" charset="-34"/>
              <a:cs typeface="TH SarabunPSK" pitchFamily="34" charset="-34"/>
            </a:endParaRPr>
          </a:p>
          <a:p>
            <a:pPr algn="ctr" fontAlgn="base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th-TH" sz="1200">
                <a:solidFill>
                  <a:schemeClr val="tx1"/>
                </a:solidFill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ซ้ำ</a:t>
            </a:r>
          </a:p>
          <a:p>
            <a:pPr fontAlgn="base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endParaRPr lang="th-TH" sz="1200">
              <a:solidFill>
                <a:schemeClr val="tx1"/>
              </a:solidFill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1034" name="AutoShape 10"/>
          <p:cNvSpPr>
            <a:spLocks noChangeArrowheads="1"/>
          </p:cNvSpPr>
          <p:nvPr/>
        </p:nvSpPr>
        <p:spPr bwMode="auto">
          <a:xfrm flipH="1">
            <a:off x="971600" y="764704"/>
            <a:ext cx="1782198" cy="1080120"/>
          </a:xfrm>
          <a:prstGeom prst="cloudCallout">
            <a:avLst>
              <a:gd name="adj1" fmla="val -53377"/>
              <a:gd name="adj2" fmla="val 57306"/>
            </a:avLst>
          </a:prstGeom>
          <a:gradFill rotWithShape="0">
            <a:gsLst>
              <a:gs pos="0">
                <a:srgbClr val="FFFFFF"/>
              </a:gs>
              <a:gs pos="100000">
                <a:srgbClr val="CCC0D9"/>
              </a:gs>
            </a:gsLst>
            <a:lin ang="5400000" scaled="1"/>
          </a:gradFill>
          <a:ln w="12700">
            <a:solidFill>
              <a:srgbClr val="B2A1C7"/>
            </a:solidFill>
            <a:round/>
            <a:headEnd/>
            <a:tailEnd/>
          </a:ln>
          <a:effectLst>
            <a:outerShdw dist="28398" dir="3806097" algn="ctr" rotWithShape="0">
              <a:srgbClr val="3F3151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math </a:t>
            </a:r>
            <a:r>
              <a:rPr lang="th-TH" sz="1200" b="1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 </a:t>
            </a:r>
            <a:r>
              <a:rPr lang="en-US" sz="1200" b="1">
                <a:solidFill>
                  <a:srgbClr val="C00000"/>
                </a:solidFill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module</a:t>
            </a:r>
            <a:r>
              <a:rPr lang="en-US" sz="1200" b="1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 :</a:t>
            </a:r>
          </a:p>
          <a:p>
            <a:pPr algn="ctr" fontAlgn="base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file </a:t>
            </a:r>
            <a:r>
              <a:rPr lang="th-TH" sz="1200" b="1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ที่รวบรวม</a:t>
            </a:r>
            <a:endParaRPr lang="en-US" sz="1200" b="1">
              <a:latin typeface="TH SarabunPSK" pitchFamily="34" charset="-34"/>
              <a:ea typeface="Angsana New" pitchFamily="18" charset="-34"/>
              <a:cs typeface="TH SarabunPSK" pitchFamily="34" charset="-34"/>
            </a:endParaRPr>
          </a:p>
          <a:p>
            <a:pPr algn="ctr" fontAlgn="base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math f</a:t>
            </a:r>
            <a:r>
              <a:rPr lang="en-US" sz="1200" b="1" baseline="30000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ns</a:t>
            </a:r>
            <a:r>
              <a:rPr lang="en-US" sz="1200" b="1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 &amp;</a:t>
            </a:r>
            <a:r>
              <a:rPr lang="th-TH" sz="1200" b="1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 ค่าต่างๆ</a:t>
            </a:r>
            <a:endParaRPr lang="th-TH" sz="1200" b="1">
              <a:latin typeface="Arial" pitchFamily="34" charset="0"/>
              <a:cs typeface="Angsana New" pitchFamily="18" charset="-34"/>
            </a:endParaRPr>
          </a:p>
        </p:txBody>
      </p:sp>
      <p:grpSp>
        <p:nvGrpSpPr>
          <p:cNvPr id="3" name="Group 20"/>
          <p:cNvGrpSpPr/>
          <p:nvPr/>
        </p:nvGrpSpPr>
        <p:grpSpPr>
          <a:xfrm>
            <a:off x="3508497" y="908720"/>
            <a:ext cx="3256977" cy="2984602"/>
            <a:chOff x="3331247" y="836712"/>
            <a:chExt cx="4342637" cy="2984602"/>
          </a:xfrm>
        </p:grpSpPr>
        <p:sp>
          <p:nvSpPr>
            <p:cNvPr id="1030" name="AutoShape 6"/>
            <p:cNvSpPr>
              <a:spLocks noChangeArrowheads="1"/>
            </p:cNvSpPr>
            <p:nvPr/>
          </p:nvSpPr>
          <p:spPr bwMode="auto">
            <a:xfrm flipH="1">
              <a:off x="3331247" y="836712"/>
              <a:ext cx="4342637" cy="779140"/>
            </a:xfrm>
            <a:prstGeom prst="cloud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E5B8B7"/>
                </a:gs>
              </a:gsLst>
              <a:lin ang="5400000" scaled="1"/>
            </a:gradFill>
            <a:ln w="12700">
              <a:solidFill>
                <a:srgbClr val="D99594"/>
              </a:solidFill>
              <a:round/>
              <a:headEnd/>
              <a:tailEnd/>
            </a:ln>
            <a:effectLst>
              <a:outerShdw dist="28398" dir="3806097" algn="ctr" rotWithShape="0">
                <a:srgbClr val="622423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th-TH" sz="1200" b="1">
                  <a:latin typeface="TH SarabunPSK" pitchFamily="34" charset="-34"/>
                  <a:ea typeface="Angsana New" pitchFamily="18" charset="-34"/>
                  <a:cs typeface="TH SarabunPSK" pitchFamily="34" charset="-34"/>
                </a:rPr>
                <a:t>จะใช้ </a:t>
              </a:r>
              <a:r>
                <a:rPr lang="en-US" sz="1200" b="1" err="1">
                  <a:latin typeface="Courier New" pitchFamily="49" charset="0"/>
                  <a:ea typeface="Angsana New" pitchFamily="18" charset="-34"/>
                  <a:cs typeface="Courier New" pitchFamily="49" charset="0"/>
                </a:rPr>
                <a:t>moduleName.variable</a:t>
              </a:r>
              <a:r>
                <a:rPr lang="th-TH" sz="1100" b="1">
                  <a:latin typeface="TH SarabunPSK" pitchFamily="34" charset="-34"/>
                  <a:ea typeface="Angsana New" pitchFamily="18" charset="-34"/>
                  <a:cs typeface="TH SarabunPSK" pitchFamily="34" charset="-34"/>
                </a:rPr>
                <a:t> </a:t>
              </a:r>
              <a:endParaRPr lang="en-US" sz="1100" b="1">
                <a:latin typeface="TH SarabunPSK" pitchFamily="34" charset="-34"/>
                <a:ea typeface="Angsana New" pitchFamily="18" charset="-34"/>
                <a:cs typeface="TH SarabunPSK" pitchFamily="34" charset="-34"/>
              </a:endParaRPr>
            </a:p>
            <a:p>
              <a:pPr fontAlgn="base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</a:pPr>
              <a:endParaRPr lang="th-TH" sz="1100" b="1">
                <a:latin typeface="Arial" pitchFamily="34" charset="0"/>
                <a:cs typeface="Angsana New" pitchFamily="18" charset="-34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4631482" y="1491473"/>
              <a:ext cx="12526" cy="2329841"/>
            </a:xfrm>
            <a:custGeom>
              <a:avLst/>
              <a:gdLst>
                <a:gd name="connsiteX0" fmla="*/ 12526 w 12526"/>
                <a:gd name="connsiteY0" fmla="*/ 0 h 2329841"/>
                <a:gd name="connsiteX1" fmla="*/ 0 w 12526"/>
                <a:gd name="connsiteY1" fmla="*/ 2329841 h 2329841"/>
                <a:gd name="connsiteX2" fmla="*/ 0 w 12526"/>
                <a:gd name="connsiteY2" fmla="*/ 2329841 h 2329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526" h="2329841">
                  <a:moveTo>
                    <a:pt x="12526" y="0"/>
                  </a:moveTo>
                  <a:lnTo>
                    <a:pt x="0" y="2329841"/>
                  </a:lnTo>
                  <a:lnTo>
                    <a:pt x="0" y="2329841"/>
                  </a:lnTo>
                </a:path>
              </a:pathLst>
            </a:cu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h-TH" sz="120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>
              <a:off x="3610363" y="2852936"/>
              <a:ext cx="101907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9" name="Straight Arrow Connector 18"/>
          <p:cNvCxnSpPr/>
          <p:nvPr/>
        </p:nvCxnSpPr>
        <p:spPr>
          <a:xfrm flipH="1">
            <a:off x="3934220" y="3429000"/>
            <a:ext cx="551450" cy="107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AutoShape 5"/>
          <p:cNvSpPr>
            <a:spLocks noChangeArrowheads="1"/>
          </p:cNvSpPr>
          <p:nvPr/>
        </p:nvSpPr>
        <p:spPr bwMode="auto">
          <a:xfrm flipH="1">
            <a:off x="6632539" y="3212976"/>
            <a:ext cx="1181481" cy="1080120"/>
          </a:xfrm>
          <a:prstGeom prst="cloudCallout">
            <a:avLst>
              <a:gd name="adj1" fmla="val 49507"/>
              <a:gd name="adj2" fmla="val -82655"/>
            </a:avLst>
          </a:prstGeom>
          <a:gradFill rotWithShape="0">
            <a:gsLst>
              <a:gs pos="0">
                <a:srgbClr val="FFFFFF"/>
              </a:gs>
              <a:gs pos="100000">
                <a:srgbClr val="999999"/>
              </a:gs>
            </a:gsLst>
            <a:lin ang="5400000" scaled="1"/>
          </a:gradFill>
          <a:ln w="12700">
            <a:solidFill>
              <a:srgbClr val="666666"/>
            </a:solidFill>
            <a:round/>
            <a:headEnd/>
            <a:tailEnd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C00000"/>
                </a:solidFill>
                <a:latin typeface="Courier New" pitchFamily="49" charset="0"/>
                <a:ea typeface="Angsana New" pitchFamily="18" charset="-34"/>
                <a:cs typeface="Courier New" pitchFamily="49" charset="0"/>
              </a:rPr>
              <a:t>*</a:t>
            </a:r>
            <a:r>
              <a:rPr lang="en-US" sz="1200" b="1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 wildcard </a:t>
            </a:r>
            <a:r>
              <a:rPr lang="en-US" sz="1200" b="1">
                <a:solidFill>
                  <a:srgbClr val="0070C0"/>
                </a:solidFill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character </a:t>
            </a:r>
          </a:p>
          <a:p>
            <a:pPr algn="ctr" fontAlgn="base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70C0"/>
                </a:solidFill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= for all</a:t>
            </a:r>
            <a:endParaRPr lang="th-TH" sz="1200" b="1">
              <a:solidFill>
                <a:srgbClr val="0070C0"/>
              </a:solidFill>
              <a:latin typeface="TH SarabunPSK" pitchFamily="34" charset="-34"/>
              <a:ea typeface="Angsana New" pitchFamily="18" charset="-34"/>
              <a:cs typeface="TH SarabunPSK" pitchFamily="34" charset="-34"/>
            </a:endParaRPr>
          </a:p>
          <a:p>
            <a:pPr fontAlgn="base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endParaRPr lang="th-TH" sz="1200" b="1"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1035" name="AutoShape 11"/>
          <p:cNvSpPr>
            <a:spLocks noChangeArrowheads="1"/>
          </p:cNvSpPr>
          <p:nvPr/>
        </p:nvSpPr>
        <p:spPr bwMode="auto">
          <a:xfrm flipH="1">
            <a:off x="2919973" y="1052738"/>
            <a:ext cx="835633" cy="648070"/>
          </a:xfrm>
          <a:prstGeom prst="cloudCallout">
            <a:avLst>
              <a:gd name="adj1" fmla="val 51066"/>
              <a:gd name="adj2" fmla="val 92051"/>
            </a:avLst>
          </a:prstGeom>
          <a:gradFill rotWithShape="0">
            <a:gsLst>
              <a:gs pos="0">
                <a:srgbClr val="FFFFFF"/>
              </a:gs>
              <a:gs pos="100000">
                <a:srgbClr val="B6DDE8"/>
              </a:gs>
            </a:gsLst>
            <a:lin ang="5400000" scaled="1"/>
          </a:gradFill>
          <a:ln w="12700">
            <a:solidFill>
              <a:srgbClr val="92CDDC"/>
            </a:solidFill>
            <a:round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C00000"/>
                </a:solidFill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import</a:t>
            </a:r>
            <a:endParaRPr lang="en-US" sz="1200" b="1">
              <a:solidFill>
                <a:srgbClr val="C00000"/>
              </a:solidFill>
              <a:latin typeface="Cordia New" pitchFamily="34" charset="-34"/>
              <a:ea typeface="Angsana New" pitchFamily="18" charset="-34"/>
              <a:cs typeface="Cordia New" pitchFamily="34" charset="-34"/>
            </a:endParaRPr>
          </a:p>
          <a:p>
            <a:pPr algn="ctr" fontAlgn="base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th-TH" sz="1200" b="1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ก่อนใช้ </a:t>
            </a:r>
            <a:endParaRPr lang="en-US" sz="1200" b="1">
              <a:latin typeface="TH SarabunPSK" pitchFamily="34" charset="-34"/>
              <a:ea typeface="Angsana New" pitchFamily="18" charset="-34"/>
              <a:cs typeface="TH SarabunPSK" pitchFamily="34" charset="-34"/>
            </a:endParaRPr>
          </a:p>
          <a:p>
            <a:pPr fontAlgn="base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endParaRPr lang="th-TH" sz="1200" b="1">
              <a:latin typeface="Arial" pitchFamily="34" charset="0"/>
              <a:cs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" grpId="0" animBg="1"/>
      <p:bldP spid="1029" grpId="0" animBg="1"/>
      <p:bldP spid="1034" grpId="0" animBg="1"/>
      <p:bldP spid="22" grpId="0" animBg="1"/>
      <p:bldP spid="103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Arithmetic &amp; Bitwise Operators</a:t>
            </a:r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979712" y="1484784"/>
            <a:ext cx="3072188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C6E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Grande"/>
              </a:rPr>
              <a:t>Arithmetic Operators :   </a:t>
            </a:r>
          </a:p>
          <a:p>
            <a:r>
              <a:rPr lang="en-US" sz="1800"/>
              <a:t>+ 	addition</a:t>
            </a:r>
          </a:p>
          <a:p>
            <a:r>
              <a:rPr lang="en-US" sz="1800"/>
              <a:t>− 	subtraction</a:t>
            </a:r>
          </a:p>
          <a:p>
            <a:r>
              <a:rPr lang="en-US" sz="1800"/>
              <a:t>*	multiplication</a:t>
            </a:r>
          </a:p>
          <a:p>
            <a:r>
              <a:rPr lang="en-US" sz="1800"/>
              <a:t>/ 	true division</a:t>
            </a:r>
          </a:p>
          <a:p>
            <a:r>
              <a:rPr lang="en-US" sz="1800"/>
              <a:t>//	integer division</a:t>
            </a:r>
          </a:p>
          <a:p>
            <a:r>
              <a:rPr lang="en-US" sz="1800"/>
              <a:t>% 	the modulo operator</a:t>
            </a:r>
            <a:endParaRPr lang="th-TH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48240" y="4077077"/>
            <a:ext cx="5218673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C6E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Grande"/>
              </a:rPr>
              <a:t>Bitwise Operators :   </a:t>
            </a:r>
          </a:p>
          <a:p>
            <a:r>
              <a:rPr lang="en-US" sz="1800"/>
              <a:t>∼ 	bitwise complement (prefix unary operator)</a:t>
            </a:r>
          </a:p>
          <a:p>
            <a:r>
              <a:rPr lang="en-US" sz="1800"/>
              <a:t>&amp; 	bitwise and</a:t>
            </a:r>
          </a:p>
          <a:p>
            <a:r>
              <a:rPr lang="en-US" sz="1800"/>
              <a:t>| 	bitwise or</a:t>
            </a:r>
          </a:p>
          <a:p>
            <a:r>
              <a:rPr lang="en-US" sz="1800"/>
              <a:t>ˆ 	bitwise exclusive-or</a:t>
            </a:r>
          </a:p>
          <a:p>
            <a:r>
              <a:rPr lang="en-US" sz="1800"/>
              <a:t>&lt;&lt; 	shift bits left, filling in with zeros</a:t>
            </a:r>
          </a:p>
          <a:p>
            <a:r>
              <a:rPr lang="en-US" sz="1800"/>
              <a:t>&gt;&gt; 	shift bits right, filling in with sign bit</a:t>
            </a:r>
            <a:endParaRPr lang="th-TH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303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Arithmetic Operator Precedence</a:t>
            </a:r>
            <a:endParaRPr lang="th-TH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46774" y="1484784"/>
          <a:ext cx="5616624" cy="398909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404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9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32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6493">
                <a:tc>
                  <a:txBody>
                    <a:bodyPr/>
                    <a:lstStyle/>
                    <a:p>
                      <a:endParaRPr lang="en-US" sz="1200" b="0">
                        <a:effectLst/>
                      </a:endParaRPr>
                    </a:p>
                  </a:txBody>
                  <a:tcPr marL="10633" marR="10633" marT="7088" marB="7088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output</a:t>
                      </a:r>
                      <a:endParaRPr lang="th-TH" sz="1200" b="0">
                        <a:effectLst/>
                      </a:endParaRPr>
                    </a:p>
                  </a:txBody>
                  <a:tcPr marL="10633" marR="10633" marT="7088" marB="7088" anchor="ctr"/>
                </a:tc>
                <a:tc>
                  <a:txBody>
                    <a:bodyPr/>
                    <a:lstStyle/>
                    <a:p>
                      <a:endParaRPr lang="th-TH" sz="1400" b="0">
                        <a:effectLst/>
                      </a:endParaRPr>
                    </a:p>
                  </a:txBody>
                  <a:tcPr marL="10633" marR="10633" marT="7088" marB="708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493">
                <a:tc>
                  <a:txBody>
                    <a:bodyPr/>
                    <a:lstStyle/>
                    <a:p>
                      <a:r>
                        <a:rPr lang="en-US" sz="1600" kern="1200">
                          <a:effectLst/>
                        </a:rPr>
                        <a:t>5 + 3</a:t>
                      </a:r>
                      <a:endParaRPr lang="en-US" sz="1600" b="0" kern="1200">
                        <a:solidFill>
                          <a:prstClr val="black"/>
                        </a:solidFill>
                        <a:effectLst/>
                        <a:latin typeface="Courier New" pitchFamily="49" charset="0"/>
                        <a:ea typeface="SimSun" pitchFamily="2" charset="-122"/>
                        <a:cs typeface="Courier New" pitchFamily="49" charset="0"/>
                      </a:endParaRPr>
                    </a:p>
                  </a:txBody>
                  <a:tcPr marL="10633" marR="10633" marT="7088" marB="7088" anchor="ctr"/>
                </a:tc>
                <a:tc>
                  <a:txBody>
                    <a:bodyPr/>
                    <a:lstStyle/>
                    <a:p>
                      <a:r>
                        <a:rPr lang="th-TH" sz="1600" kern="1200">
                          <a:effectLst/>
                        </a:rPr>
                        <a:t> </a:t>
                      </a:r>
                      <a:r>
                        <a:rPr lang="en-US" sz="1600" kern="1200">
                          <a:effectLst/>
                        </a:rPr>
                        <a:t>8</a:t>
                      </a:r>
                      <a:endParaRPr lang="th-TH" sz="1600" b="0" kern="1200">
                        <a:solidFill>
                          <a:prstClr val="black"/>
                        </a:solidFill>
                        <a:effectLst/>
                        <a:latin typeface="Courier New" pitchFamily="49" charset="0"/>
                        <a:ea typeface="SimSun" pitchFamily="2" charset="-122"/>
                        <a:cs typeface="Courier New" pitchFamily="49" charset="0"/>
                      </a:endParaRPr>
                    </a:p>
                  </a:txBody>
                  <a:tcPr marL="10633" marR="10633" marT="7088" marB="7088" anchor="ctr"/>
                </a:tc>
                <a:tc>
                  <a:txBody>
                    <a:bodyPr/>
                    <a:lstStyle/>
                    <a:p>
                      <a:r>
                        <a:rPr lang="th-TH" sz="1600" kern="1200">
                          <a:effectLst/>
                        </a:rPr>
                        <a:t> </a:t>
                      </a:r>
                      <a:endParaRPr lang="th-TH" sz="1600" b="0" kern="1200">
                        <a:solidFill>
                          <a:prstClr val="black"/>
                        </a:solidFill>
                        <a:effectLst/>
                        <a:latin typeface="Courier New" pitchFamily="49" charset="0"/>
                        <a:ea typeface="SimSun" pitchFamily="2" charset="-122"/>
                        <a:cs typeface="Courier New" pitchFamily="49" charset="0"/>
                      </a:endParaRPr>
                    </a:p>
                  </a:txBody>
                  <a:tcPr marL="10633" marR="10633" marT="7088" marB="708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r>
                        <a:rPr lang="en-US" sz="1600" kern="1200">
                          <a:effectLst/>
                        </a:rPr>
                        <a:t>5 - 3</a:t>
                      </a:r>
                      <a:endParaRPr lang="en-US" sz="1600" b="0" kern="1200">
                        <a:solidFill>
                          <a:prstClr val="black"/>
                        </a:solidFill>
                        <a:effectLst/>
                        <a:latin typeface="Courier New" pitchFamily="49" charset="0"/>
                        <a:ea typeface="SimSun" pitchFamily="2" charset="-122"/>
                        <a:cs typeface="Courier New" pitchFamily="49" charset="0"/>
                      </a:endParaRPr>
                    </a:p>
                  </a:txBody>
                  <a:tcPr marL="10633" marR="10633" marT="7088" marB="7088" anchor="ctr"/>
                </a:tc>
                <a:tc>
                  <a:txBody>
                    <a:bodyPr/>
                    <a:lstStyle/>
                    <a:p>
                      <a:r>
                        <a:rPr lang="th-TH" sz="1600" kern="1200">
                          <a:effectLst/>
                        </a:rPr>
                        <a:t> </a:t>
                      </a:r>
                      <a:r>
                        <a:rPr lang="en-US" sz="1600" kern="1200">
                          <a:effectLst/>
                        </a:rPr>
                        <a:t>2</a:t>
                      </a:r>
                      <a:endParaRPr lang="th-TH" sz="1600" b="0" kern="1200">
                        <a:solidFill>
                          <a:prstClr val="black"/>
                        </a:solidFill>
                        <a:effectLst/>
                        <a:latin typeface="Courier New" pitchFamily="49" charset="0"/>
                        <a:ea typeface="SimSun" pitchFamily="2" charset="-122"/>
                        <a:cs typeface="Courier New" pitchFamily="49" charset="0"/>
                      </a:endParaRPr>
                    </a:p>
                  </a:txBody>
                  <a:tcPr marL="10633" marR="10633" marT="7088" marB="7088" anchor="ctr"/>
                </a:tc>
                <a:tc>
                  <a:txBody>
                    <a:bodyPr/>
                    <a:lstStyle/>
                    <a:p>
                      <a:r>
                        <a:rPr lang="th-TH" sz="1600" kern="1200">
                          <a:effectLst/>
                        </a:rPr>
                        <a:t> </a:t>
                      </a:r>
                      <a:endParaRPr lang="th-TH" sz="1600" b="0" kern="1200">
                        <a:solidFill>
                          <a:prstClr val="black"/>
                        </a:solidFill>
                        <a:effectLst/>
                        <a:latin typeface="Courier New" pitchFamily="49" charset="0"/>
                        <a:ea typeface="SimSun" pitchFamily="2" charset="-122"/>
                        <a:cs typeface="Courier New" pitchFamily="49" charset="0"/>
                      </a:endParaRPr>
                    </a:p>
                  </a:txBody>
                  <a:tcPr marL="10633" marR="10633" marT="7088" marB="708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r>
                        <a:rPr lang="en-US" sz="1600" kern="1200">
                          <a:effectLst/>
                        </a:rPr>
                        <a:t>5 * 3</a:t>
                      </a:r>
                      <a:endParaRPr lang="en-US" sz="1600" b="0" kern="1200">
                        <a:solidFill>
                          <a:prstClr val="black"/>
                        </a:solidFill>
                        <a:effectLst/>
                        <a:latin typeface="Courier New" pitchFamily="49" charset="0"/>
                        <a:ea typeface="SimSun" pitchFamily="2" charset="-122"/>
                        <a:cs typeface="Courier New" pitchFamily="49" charset="0"/>
                      </a:endParaRPr>
                    </a:p>
                  </a:txBody>
                  <a:tcPr marL="10633" marR="10633" marT="7088" marB="7088" anchor="ctr"/>
                </a:tc>
                <a:tc>
                  <a:txBody>
                    <a:bodyPr/>
                    <a:lstStyle/>
                    <a:p>
                      <a:r>
                        <a:rPr lang="th-TH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th-TH" sz="16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633" marR="10633" marT="7088" marB="7088" anchor="ctr"/>
                </a:tc>
                <a:tc>
                  <a:txBody>
                    <a:bodyPr/>
                    <a:lstStyle/>
                    <a:p>
                      <a:r>
                        <a:rPr lang="th-TH" sz="1600" kern="1200">
                          <a:effectLst/>
                        </a:rPr>
                        <a:t> </a:t>
                      </a:r>
                      <a:endParaRPr lang="th-TH" sz="1600" b="0" kern="1200">
                        <a:solidFill>
                          <a:prstClr val="black"/>
                        </a:solidFill>
                        <a:effectLst/>
                        <a:latin typeface="Courier New" pitchFamily="49" charset="0"/>
                        <a:ea typeface="SimSun" pitchFamily="2" charset="-122"/>
                        <a:cs typeface="Courier New" pitchFamily="49" charset="0"/>
                      </a:endParaRPr>
                    </a:p>
                  </a:txBody>
                  <a:tcPr marL="10633" marR="10633" marT="7088" marB="708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r>
                        <a:rPr lang="en-US" sz="1600" kern="1200">
                          <a:effectLst/>
                        </a:rPr>
                        <a:t>5 </a:t>
                      </a:r>
                      <a:r>
                        <a:rPr lang="en-US" sz="1600" kern="1200">
                          <a:solidFill>
                            <a:srgbClr val="0000FF"/>
                          </a:solidFill>
                          <a:effectLst/>
                        </a:rPr>
                        <a:t>/</a:t>
                      </a:r>
                      <a:r>
                        <a:rPr lang="en-US" sz="1600" kern="1200">
                          <a:effectLst/>
                        </a:rPr>
                        <a:t> 3</a:t>
                      </a:r>
                      <a:endParaRPr lang="en-US" sz="1600" b="0" kern="1200">
                        <a:solidFill>
                          <a:prstClr val="black"/>
                        </a:solidFill>
                        <a:effectLst/>
                        <a:latin typeface="Courier New" pitchFamily="49" charset="0"/>
                        <a:ea typeface="SimSun" pitchFamily="2" charset="-122"/>
                        <a:cs typeface="Courier New" pitchFamily="49" charset="0"/>
                      </a:endParaRPr>
                    </a:p>
                  </a:txBody>
                  <a:tcPr marL="10633" marR="10633" marT="7088" marB="7088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>
                          <a:effectLst/>
                        </a:rPr>
                        <a:t>1.6666666666666667</a:t>
                      </a:r>
                      <a:endParaRPr lang="th-TH" sz="16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633" marR="10633" marT="7088" marB="7088" anchor="ctr"/>
                </a:tc>
                <a:tc>
                  <a:txBody>
                    <a:bodyPr/>
                    <a:lstStyle/>
                    <a:p>
                      <a:r>
                        <a:rPr lang="th-TH" sz="1600" kern="1200">
                          <a:effectLst/>
                        </a:rPr>
                        <a:t> </a:t>
                      </a:r>
                      <a:endParaRPr lang="th-TH" sz="1600" b="0" kern="1200">
                        <a:solidFill>
                          <a:prstClr val="black"/>
                        </a:solidFill>
                        <a:effectLst/>
                        <a:latin typeface="Courier New" pitchFamily="49" charset="0"/>
                        <a:ea typeface="SimSun" pitchFamily="2" charset="-122"/>
                        <a:cs typeface="Courier New" pitchFamily="49" charset="0"/>
                      </a:endParaRPr>
                    </a:p>
                  </a:txBody>
                  <a:tcPr marL="10633" marR="10633" marT="7088" marB="708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809">
                <a:tc>
                  <a:txBody>
                    <a:bodyPr/>
                    <a:lstStyle/>
                    <a:p>
                      <a:r>
                        <a:rPr lang="en-US" sz="1600" kern="1200">
                          <a:effectLst/>
                        </a:rPr>
                        <a:t>5 </a:t>
                      </a:r>
                      <a:r>
                        <a:rPr lang="en-US" sz="1600" kern="1200">
                          <a:solidFill>
                            <a:srgbClr val="0000FF"/>
                          </a:solidFill>
                          <a:effectLst/>
                        </a:rPr>
                        <a:t>//</a:t>
                      </a:r>
                      <a:r>
                        <a:rPr lang="en-US" sz="1600" kern="1200">
                          <a:effectLst/>
                        </a:rPr>
                        <a:t> 3</a:t>
                      </a:r>
                      <a:endParaRPr lang="en-US" sz="1600" b="0" kern="1200">
                        <a:solidFill>
                          <a:prstClr val="black"/>
                        </a:solidFill>
                        <a:effectLst/>
                        <a:latin typeface="Courier New" pitchFamily="49" charset="0"/>
                        <a:ea typeface="SimSun" pitchFamily="2" charset="-122"/>
                        <a:cs typeface="Courier New" pitchFamily="49" charset="0"/>
                      </a:endParaRPr>
                    </a:p>
                  </a:txBody>
                  <a:tcPr marL="10633" marR="10633" marT="7088" marB="7088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>
                          <a:effectLst/>
                        </a:rPr>
                        <a:t>1</a:t>
                      </a:r>
                      <a:endParaRPr lang="th-TH" sz="16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633" marR="10633" marT="7088" marB="7088" anchor="ctr"/>
                </a:tc>
                <a:tc>
                  <a:txBody>
                    <a:bodyPr/>
                    <a:lstStyle/>
                    <a:p>
                      <a:r>
                        <a:rPr lang="th-TH" sz="1200" kern="1200">
                          <a:effectLst/>
                        </a:rPr>
                        <a:t> </a:t>
                      </a:r>
                      <a:r>
                        <a:rPr lang="en-US" sz="1200" kern="1200">
                          <a:effectLst/>
                        </a:rPr>
                        <a:t>div</a:t>
                      </a:r>
                      <a:endParaRPr lang="th-TH" sz="1200" b="0" kern="1200">
                        <a:solidFill>
                          <a:prstClr val="black"/>
                        </a:solidFill>
                        <a:effectLst/>
                        <a:latin typeface="Courier New" pitchFamily="49" charset="0"/>
                        <a:ea typeface="SimSun" pitchFamily="2" charset="-122"/>
                        <a:cs typeface="Courier New" pitchFamily="49" charset="0"/>
                      </a:endParaRPr>
                    </a:p>
                  </a:txBody>
                  <a:tcPr marL="10633" marR="10633" marT="7088" marB="7088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r>
                        <a:rPr lang="en-US" sz="1600" kern="1200">
                          <a:effectLst/>
                        </a:rPr>
                        <a:t>5 </a:t>
                      </a:r>
                      <a:r>
                        <a:rPr lang="en-US" sz="1600" kern="1200">
                          <a:solidFill>
                            <a:srgbClr val="0000FF"/>
                          </a:solidFill>
                          <a:effectLst/>
                        </a:rPr>
                        <a:t>%</a:t>
                      </a:r>
                      <a:r>
                        <a:rPr lang="en-US" sz="1600" kern="1200">
                          <a:effectLst/>
                        </a:rPr>
                        <a:t> 3</a:t>
                      </a:r>
                      <a:endParaRPr lang="en-US" sz="1600" b="0" kern="1200">
                        <a:solidFill>
                          <a:prstClr val="black"/>
                        </a:solidFill>
                        <a:effectLst/>
                        <a:latin typeface="Courier New" pitchFamily="49" charset="0"/>
                        <a:ea typeface="SimSun" pitchFamily="2" charset="-122"/>
                        <a:cs typeface="Courier New" pitchFamily="49" charset="0"/>
                      </a:endParaRPr>
                    </a:p>
                  </a:txBody>
                  <a:tcPr marL="10633" marR="10633" marT="7088" marB="7088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th-TH" sz="16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633" marR="10633" marT="7088" marB="7088" anchor="ctr"/>
                </a:tc>
                <a:tc>
                  <a:txBody>
                    <a:bodyPr/>
                    <a:lstStyle/>
                    <a:p>
                      <a:r>
                        <a:rPr lang="th-TH" sz="1200" kern="1200">
                          <a:effectLst/>
                        </a:rPr>
                        <a:t> </a:t>
                      </a:r>
                      <a:r>
                        <a:rPr lang="en-US" sz="1200" kern="1200">
                          <a:effectLst/>
                        </a:rPr>
                        <a:t>mod</a:t>
                      </a:r>
                      <a:endParaRPr lang="th-TH" sz="1200" b="0" kern="1200">
                        <a:solidFill>
                          <a:prstClr val="black"/>
                        </a:solidFill>
                        <a:effectLst/>
                        <a:latin typeface="Courier New" pitchFamily="49" charset="0"/>
                        <a:ea typeface="SimSun" pitchFamily="2" charset="-122"/>
                        <a:cs typeface="Courier New" pitchFamily="49" charset="0"/>
                      </a:endParaRPr>
                    </a:p>
                  </a:txBody>
                  <a:tcPr marL="10633" marR="10633" marT="7088" marB="7088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6493">
                <a:tc>
                  <a:txBody>
                    <a:bodyPr/>
                    <a:lstStyle/>
                    <a:p>
                      <a:r>
                        <a:rPr lang="en-US" sz="1600" kern="1200">
                          <a:effectLst/>
                        </a:rPr>
                        <a:t>-5</a:t>
                      </a:r>
                      <a:endParaRPr lang="en-US" sz="1600" b="0" kern="1200">
                        <a:solidFill>
                          <a:prstClr val="black"/>
                        </a:solidFill>
                        <a:effectLst/>
                        <a:latin typeface="Courier New" pitchFamily="49" charset="0"/>
                        <a:ea typeface="SimSun" pitchFamily="2" charset="-122"/>
                        <a:cs typeface="Courier New" pitchFamily="49" charset="0"/>
                      </a:endParaRPr>
                    </a:p>
                  </a:txBody>
                  <a:tcPr marL="10633" marR="10633" marT="7088" marB="7088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</a:t>
                      </a:r>
                      <a:endParaRPr lang="th-TH" sz="16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633" marR="10633" marT="7088" marB="7088" anchor="ctr"/>
                </a:tc>
                <a:tc>
                  <a:txBody>
                    <a:bodyPr/>
                    <a:lstStyle/>
                    <a:p>
                      <a:r>
                        <a:rPr lang="th-TH" sz="1200" kern="1200">
                          <a:effectLst/>
                        </a:rPr>
                        <a:t> </a:t>
                      </a:r>
                      <a:endParaRPr lang="th-TH" sz="1200" b="0" kern="1200">
                        <a:solidFill>
                          <a:prstClr val="black"/>
                        </a:solidFill>
                        <a:effectLst/>
                        <a:latin typeface="Courier New" pitchFamily="49" charset="0"/>
                        <a:ea typeface="SimSun" pitchFamily="2" charset="-122"/>
                        <a:cs typeface="Courier New" pitchFamily="49" charset="0"/>
                      </a:endParaRPr>
                    </a:p>
                  </a:txBody>
                  <a:tcPr marL="10633" marR="10633" marT="7088" marB="7088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r>
                        <a:rPr lang="en-US" sz="1600" kern="1200">
                          <a:effectLst/>
                        </a:rPr>
                        <a:t>+5</a:t>
                      </a:r>
                      <a:endParaRPr lang="en-US" sz="1600" b="0" kern="1200">
                        <a:solidFill>
                          <a:prstClr val="black"/>
                        </a:solidFill>
                        <a:effectLst/>
                        <a:latin typeface="Courier New" pitchFamily="49" charset="0"/>
                        <a:ea typeface="SimSun" pitchFamily="2" charset="-122"/>
                        <a:cs typeface="Courier New" pitchFamily="49" charset="0"/>
                      </a:endParaRPr>
                    </a:p>
                  </a:txBody>
                  <a:tcPr marL="10633" marR="10633" marT="7088" marB="7088" anchor="ctr"/>
                </a:tc>
                <a:tc>
                  <a:txBody>
                    <a:bodyPr/>
                    <a:lstStyle/>
                    <a:p>
                      <a:r>
                        <a:rPr lang="en-US" sz="1600" kern="1200">
                          <a:effectLst/>
                        </a:rPr>
                        <a:t>5</a:t>
                      </a:r>
                      <a:endParaRPr lang="th-TH" sz="1600" b="0" kern="1200">
                        <a:solidFill>
                          <a:prstClr val="black"/>
                        </a:solidFill>
                        <a:effectLst/>
                        <a:latin typeface="Courier New" pitchFamily="49" charset="0"/>
                        <a:ea typeface="SimSun" pitchFamily="2" charset="-122"/>
                        <a:cs typeface="Courier New" pitchFamily="49" charset="0"/>
                      </a:endParaRPr>
                    </a:p>
                  </a:txBody>
                  <a:tcPr marL="10633" marR="10633" marT="7088" marB="7088" anchor="ctr"/>
                </a:tc>
                <a:tc>
                  <a:txBody>
                    <a:bodyPr/>
                    <a:lstStyle/>
                    <a:p>
                      <a:r>
                        <a:rPr lang="th-TH" sz="1200" kern="1200">
                          <a:effectLst/>
                        </a:rPr>
                        <a:t> </a:t>
                      </a:r>
                      <a:endParaRPr lang="th-TH" sz="1200" b="0" kern="1200">
                        <a:solidFill>
                          <a:prstClr val="black"/>
                        </a:solidFill>
                        <a:effectLst/>
                        <a:latin typeface="Courier New" pitchFamily="49" charset="0"/>
                        <a:ea typeface="SimSun" pitchFamily="2" charset="-122"/>
                        <a:cs typeface="Courier New" pitchFamily="49" charset="0"/>
                      </a:endParaRPr>
                    </a:p>
                  </a:txBody>
                  <a:tcPr marL="10633" marR="10633" marT="7088" marB="7088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8809">
                <a:tc>
                  <a:txBody>
                    <a:bodyPr/>
                    <a:lstStyle/>
                    <a:p>
                      <a:r>
                        <a:rPr lang="en-US" sz="1600" kern="1200">
                          <a:solidFill>
                            <a:srgbClr val="0000FF"/>
                          </a:solidFill>
                          <a:effectLst/>
                        </a:rPr>
                        <a:t>abs</a:t>
                      </a:r>
                      <a:r>
                        <a:rPr lang="en-US" sz="1600" kern="1200">
                          <a:solidFill>
                            <a:schemeClr val="tx1"/>
                          </a:solidFill>
                          <a:effectLst/>
                        </a:rPr>
                        <a:t>(-5</a:t>
                      </a:r>
                      <a:r>
                        <a:rPr lang="en-US" sz="1600" kern="1200">
                          <a:solidFill>
                            <a:srgbClr val="0000FF"/>
                          </a:solidFill>
                          <a:effectLst/>
                        </a:rPr>
                        <a:t>)</a:t>
                      </a:r>
                      <a:endParaRPr lang="en-US" sz="1600" b="0" kern="1200">
                        <a:solidFill>
                          <a:srgbClr val="0000FF"/>
                        </a:solidFill>
                        <a:effectLst/>
                        <a:latin typeface="Courier New" pitchFamily="49" charset="0"/>
                        <a:ea typeface="SimSun" pitchFamily="2" charset="-122"/>
                        <a:cs typeface="Courier New" pitchFamily="49" charset="0"/>
                      </a:endParaRPr>
                    </a:p>
                  </a:txBody>
                  <a:tcPr marL="10633" marR="10633" marT="7088" marB="7088" anchor="ctr"/>
                </a:tc>
                <a:tc>
                  <a:txBody>
                    <a:bodyPr/>
                    <a:lstStyle/>
                    <a:p>
                      <a:r>
                        <a:rPr lang="en-US" sz="1600" kern="1200">
                          <a:effectLst/>
                        </a:rPr>
                        <a:t>5</a:t>
                      </a:r>
                      <a:endParaRPr lang="th-TH" sz="1600" b="0" kern="1200">
                        <a:solidFill>
                          <a:prstClr val="black"/>
                        </a:solidFill>
                        <a:effectLst/>
                        <a:latin typeface="Courier New" pitchFamily="49" charset="0"/>
                        <a:ea typeface="SimSun" pitchFamily="2" charset="-122"/>
                        <a:cs typeface="Courier New" pitchFamily="49" charset="0"/>
                      </a:endParaRPr>
                    </a:p>
                  </a:txBody>
                  <a:tcPr marL="10633" marR="10633" marT="7088" marB="7088" anchor="ctr"/>
                </a:tc>
                <a:tc>
                  <a:txBody>
                    <a:bodyPr/>
                    <a:lstStyle/>
                    <a:p>
                      <a:r>
                        <a:rPr lang="en-US" sz="1200" kern="1200">
                          <a:effectLst/>
                        </a:rPr>
                        <a:t>absolute</a:t>
                      </a:r>
                      <a:endParaRPr lang="en-US" sz="1200" b="0" kern="1200">
                        <a:solidFill>
                          <a:prstClr val="black"/>
                        </a:solidFill>
                        <a:effectLst/>
                        <a:latin typeface="Courier New" pitchFamily="49" charset="0"/>
                        <a:ea typeface="SimSun" pitchFamily="2" charset="-122"/>
                        <a:cs typeface="Courier New" pitchFamily="49" charset="0"/>
                      </a:endParaRPr>
                    </a:p>
                  </a:txBody>
                  <a:tcPr marL="10633" marR="10633" marT="7088" marB="7088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8809">
                <a:tc>
                  <a:txBody>
                    <a:bodyPr/>
                    <a:lstStyle/>
                    <a:p>
                      <a:r>
                        <a:rPr lang="en-US" sz="1600" kern="1200" err="1">
                          <a:solidFill>
                            <a:srgbClr val="0000FF"/>
                          </a:solidFill>
                          <a:effectLst/>
                        </a:rPr>
                        <a:t>int</a:t>
                      </a:r>
                      <a:r>
                        <a:rPr lang="en-US" sz="1600" kern="1200">
                          <a:solidFill>
                            <a:srgbClr val="0000FF"/>
                          </a:solidFill>
                          <a:effectLst/>
                        </a:rPr>
                        <a:t>(</a:t>
                      </a:r>
                      <a:r>
                        <a:rPr lang="en-US" sz="1600" kern="1200">
                          <a:solidFill>
                            <a:schemeClr val="tx1"/>
                          </a:solidFill>
                          <a:effectLst/>
                        </a:rPr>
                        <a:t>5.2</a:t>
                      </a:r>
                      <a:r>
                        <a:rPr lang="en-US" sz="1600" kern="1200">
                          <a:solidFill>
                            <a:srgbClr val="0000FF"/>
                          </a:solidFill>
                          <a:effectLst/>
                        </a:rPr>
                        <a:t>)</a:t>
                      </a:r>
                      <a:endParaRPr lang="en-US" sz="1600" b="0" kern="1200">
                        <a:solidFill>
                          <a:srgbClr val="0000FF"/>
                        </a:solidFill>
                        <a:effectLst/>
                        <a:latin typeface="Courier New" pitchFamily="49" charset="0"/>
                        <a:ea typeface="SimSun" pitchFamily="2" charset="-122"/>
                        <a:cs typeface="Courier New" pitchFamily="49" charset="0"/>
                      </a:endParaRPr>
                    </a:p>
                  </a:txBody>
                  <a:tcPr marL="10633" marR="10633" marT="7088" marB="7088" anchor="ctr"/>
                </a:tc>
                <a:tc>
                  <a:txBody>
                    <a:bodyPr/>
                    <a:lstStyle/>
                    <a:p>
                      <a:r>
                        <a:rPr lang="en-US" sz="1600" kern="1200">
                          <a:effectLst/>
                        </a:rPr>
                        <a:t>5</a:t>
                      </a:r>
                      <a:endParaRPr lang="th-TH" sz="1600" b="0" kern="1200">
                        <a:solidFill>
                          <a:prstClr val="black"/>
                        </a:solidFill>
                        <a:effectLst/>
                        <a:latin typeface="Courier New" pitchFamily="49" charset="0"/>
                        <a:ea typeface="SimSun" pitchFamily="2" charset="-122"/>
                        <a:cs typeface="Courier New" pitchFamily="49" charset="0"/>
                      </a:endParaRPr>
                    </a:p>
                  </a:txBody>
                  <a:tcPr marL="10633" marR="10633" marT="7088" marB="7088" anchor="ctr"/>
                </a:tc>
                <a:tc>
                  <a:txBody>
                    <a:bodyPr/>
                    <a:lstStyle/>
                    <a:p>
                      <a:r>
                        <a:rPr lang="en-US" sz="1200" kern="1200" err="1">
                          <a:effectLst/>
                        </a:rPr>
                        <a:t>int</a:t>
                      </a:r>
                      <a:r>
                        <a:rPr lang="en-US" sz="1200" kern="1200">
                          <a:effectLst/>
                        </a:rPr>
                        <a:t> conversion</a:t>
                      </a:r>
                      <a:endParaRPr lang="en-US" sz="1200" b="0" kern="1200">
                        <a:solidFill>
                          <a:prstClr val="black"/>
                        </a:solidFill>
                        <a:effectLst/>
                        <a:latin typeface="Courier New" pitchFamily="49" charset="0"/>
                        <a:ea typeface="SimSun" pitchFamily="2" charset="-122"/>
                        <a:cs typeface="Courier New" pitchFamily="49" charset="0"/>
                      </a:endParaRPr>
                    </a:p>
                  </a:txBody>
                  <a:tcPr marL="10633" marR="10633" marT="7088" marB="7088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4967">
                <a:tc>
                  <a:txBody>
                    <a:bodyPr/>
                    <a:lstStyle/>
                    <a:p>
                      <a:r>
                        <a:rPr lang="en-US" sz="1600" kern="1200">
                          <a:solidFill>
                            <a:srgbClr val="0000FF"/>
                          </a:solidFill>
                          <a:effectLst/>
                        </a:rPr>
                        <a:t>float(</a:t>
                      </a:r>
                      <a:r>
                        <a:rPr lang="en-US" sz="1600" kern="12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r>
                        <a:rPr lang="en-US" sz="1600" kern="1200">
                          <a:solidFill>
                            <a:srgbClr val="0000FF"/>
                          </a:solidFill>
                          <a:effectLst/>
                        </a:rPr>
                        <a:t>)</a:t>
                      </a:r>
                      <a:endParaRPr lang="en-US" sz="1600" b="0" kern="1200">
                        <a:solidFill>
                          <a:srgbClr val="0000FF"/>
                        </a:solidFill>
                        <a:effectLst/>
                        <a:latin typeface="Courier New" pitchFamily="49" charset="0"/>
                        <a:ea typeface="SimSun" pitchFamily="2" charset="-122"/>
                        <a:cs typeface="Courier New" pitchFamily="49" charset="0"/>
                      </a:endParaRPr>
                    </a:p>
                  </a:txBody>
                  <a:tcPr marL="10633" marR="10633" marT="7088" marB="7088" anchor="ctr"/>
                </a:tc>
                <a:tc>
                  <a:txBody>
                    <a:bodyPr/>
                    <a:lstStyle/>
                    <a:p>
                      <a:r>
                        <a:rPr lang="en-US" sz="1600" kern="1200">
                          <a:effectLst/>
                        </a:rPr>
                        <a:t>5.00</a:t>
                      </a:r>
                      <a:endParaRPr lang="th-TH" sz="1600" b="0" kern="1200">
                        <a:solidFill>
                          <a:prstClr val="black"/>
                        </a:solidFill>
                        <a:effectLst/>
                        <a:latin typeface="Courier New" pitchFamily="49" charset="0"/>
                        <a:ea typeface="SimSun" pitchFamily="2" charset="-122"/>
                        <a:cs typeface="Courier New" pitchFamily="49" charset="0"/>
                      </a:endParaRPr>
                    </a:p>
                  </a:txBody>
                  <a:tcPr marL="10633" marR="10633" marT="7088" marB="7088" anchor="ctr"/>
                </a:tc>
                <a:tc>
                  <a:txBody>
                    <a:bodyPr/>
                    <a:lstStyle/>
                    <a:p>
                      <a:r>
                        <a:rPr lang="en-US" sz="1200" kern="1200">
                          <a:effectLst/>
                        </a:rPr>
                        <a:t>float conversion</a:t>
                      </a:r>
                      <a:endParaRPr lang="en-US" sz="12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633" marR="10633" marT="7088" marB="7088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r>
                        <a:rPr lang="en-US" sz="1600" kern="1200" err="1">
                          <a:solidFill>
                            <a:srgbClr val="0000FF"/>
                          </a:solidFill>
                          <a:effectLst/>
                        </a:rPr>
                        <a:t>divmod</a:t>
                      </a:r>
                      <a:r>
                        <a:rPr lang="en-US" sz="1600" kern="1200">
                          <a:solidFill>
                            <a:srgbClr val="0000FF"/>
                          </a:solidFill>
                          <a:effectLst/>
                        </a:rPr>
                        <a:t>(</a:t>
                      </a:r>
                      <a:r>
                        <a:rPr lang="en-US" sz="1600" kern="1200">
                          <a:solidFill>
                            <a:schemeClr val="tx1"/>
                          </a:solidFill>
                          <a:effectLst/>
                        </a:rPr>
                        <a:t>5,3</a:t>
                      </a:r>
                      <a:r>
                        <a:rPr lang="en-US" sz="1600" kern="1200">
                          <a:solidFill>
                            <a:srgbClr val="0000FF"/>
                          </a:solidFill>
                          <a:effectLst/>
                        </a:rPr>
                        <a:t>)</a:t>
                      </a:r>
                      <a:endParaRPr lang="en-US" sz="1600" b="0" kern="1200">
                        <a:solidFill>
                          <a:srgbClr val="0000FF"/>
                        </a:solidFill>
                        <a:effectLst/>
                        <a:latin typeface="Courier New" pitchFamily="49" charset="0"/>
                        <a:ea typeface="SimSun" pitchFamily="2" charset="-122"/>
                        <a:cs typeface="Courier New" pitchFamily="49" charset="0"/>
                      </a:endParaRPr>
                    </a:p>
                  </a:txBody>
                  <a:tcPr marL="10633" marR="10633" marT="7088" marB="7088" anchor="ctr"/>
                </a:tc>
                <a:tc>
                  <a:txBody>
                    <a:bodyPr/>
                    <a:lstStyle/>
                    <a:p>
                      <a:r>
                        <a:rPr lang="en-US" sz="1600" kern="1200">
                          <a:effectLst/>
                        </a:rPr>
                        <a:t>(1,2)</a:t>
                      </a:r>
                      <a:endParaRPr lang="th-TH" sz="1600" b="0" kern="1200">
                        <a:solidFill>
                          <a:prstClr val="black"/>
                        </a:solidFill>
                        <a:effectLst/>
                        <a:latin typeface="Courier New" pitchFamily="49" charset="0"/>
                        <a:ea typeface="SimSun" pitchFamily="2" charset="-122"/>
                        <a:cs typeface="Courier New" pitchFamily="49" charset="0"/>
                      </a:endParaRPr>
                    </a:p>
                  </a:txBody>
                  <a:tcPr marL="10633" marR="10633" marT="7088" marB="7088" anchor="ctr"/>
                </a:tc>
                <a:tc>
                  <a:txBody>
                    <a:bodyPr/>
                    <a:lstStyle/>
                    <a:p>
                      <a:r>
                        <a:rPr lang="en-US" sz="1200" kern="1200" err="1">
                          <a:effectLst/>
                        </a:rPr>
                        <a:t>divmod</a:t>
                      </a:r>
                      <a:r>
                        <a:rPr lang="en-US" sz="1200" kern="1200">
                          <a:effectLst/>
                        </a:rPr>
                        <a:t> </a:t>
                      </a:r>
                      <a:r>
                        <a:rPr lang="en-US" sz="1200" kern="1200">
                          <a:solidFill>
                            <a:srgbClr val="C00000"/>
                          </a:solidFill>
                          <a:effectLst/>
                        </a:rPr>
                        <a:t>pair</a:t>
                      </a:r>
                      <a:endParaRPr lang="en-US" sz="1200" b="0" kern="120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633" marR="10633" marT="7088" marB="7088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6493">
                <a:tc>
                  <a:txBody>
                    <a:bodyPr/>
                    <a:lstStyle/>
                    <a:p>
                      <a:r>
                        <a:rPr lang="en-US" sz="1600" kern="1200" err="1">
                          <a:solidFill>
                            <a:srgbClr val="0000FF"/>
                          </a:solidFill>
                          <a:effectLst/>
                        </a:rPr>
                        <a:t>pow</a:t>
                      </a:r>
                      <a:r>
                        <a:rPr lang="en-US" sz="1600" kern="1200">
                          <a:solidFill>
                            <a:srgbClr val="0000FF"/>
                          </a:solidFill>
                          <a:effectLst/>
                        </a:rPr>
                        <a:t>(</a:t>
                      </a:r>
                      <a:r>
                        <a:rPr lang="en-US" sz="1600" kern="1200">
                          <a:solidFill>
                            <a:schemeClr val="tx1"/>
                          </a:solidFill>
                          <a:effectLst/>
                        </a:rPr>
                        <a:t>2, 3</a:t>
                      </a:r>
                      <a:r>
                        <a:rPr lang="en-US" sz="1600" kern="1200">
                          <a:solidFill>
                            <a:srgbClr val="0000FF"/>
                          </a:solidFill>
                          <a:effectLst/>
                        </a:rPr>
                        <a:t>)</a:t>
                      </a:r>
                      <a:endParaRPr lang="en-US" sz="1600" b="0" kern="1200">
                        <a:solidFill>
                          <a:srgbClr val="0000FF"/>
                        </a:solidFill>
                        <a:effectLst/>
                        <a:latin typeface="Courier New" pitchFamily="49" charset="0"/>
                        <a:ea typeface="SimSun" pitchFamily="2" charset="-122"/>
                        <a:cs typeface="Courier New" pitchFamily="49" charset="0"/>
                      </a:endParaRPr>
                    </a:p>
                  </a:txBody>
                  <a:tcPr marL="10633" marR="10633" marT="7088" marB="7088" anchor="ctr"/>
                </a:tc>
                <a:tc>
                  <a:txBody>
                    <a:bodyPr/>
                    <a:lstStyle/>
                    <a:p>
                      <a:r>
                        <a:rPr lang="en-US" sz="1600" kern="1200">
                          <a:effectLst/>
                        </a:rPr>
                        <a:t>8</a:t>
                      </a:r>
                      <a:endParaRPr lang="th-TH" sz="1600" b="0" kern="1200">
                        <a:solidFill>
                          <a:prstClr val="black"/>
                        </a:solidFill>
                        <a:effectLst/>
                        <a:latin typeface="Courier New" pitchFamily="49" charset="0"/>
                        <a:ea typeface="SimSun" pitchFamily="2" charset="-122"/>
                        <a:cs typeface="Courier New" pitchFamily="49" charset="0"/>
                      </a:endParaRPr>
                    </a:p>
                  </a:txBody>
                  <a:tcPr marL="10633" marR="10633" marT="7088" marB="7088" anchor="ctr"/>
                </a:tc>
                <a:tc>
                  <a:txBody>
                    <a:bodyPr/>
                    <a:lstStyle/>
                    <a:p>
                      <a:endParaRPr lang="en-US" sz="12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633" marR="10633" marT="7088" marB="7088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6493">
                <a:tc>
                  <a:txBody>
                    <a:bodyPr/>
                    <a:lstStyle/>
                    <a:p>
                      <a:r>
                        <a:rPr lang="en-US" sz="1600" kern="1200">
                          <a:effectLst/>
                        </a:rPr>
                        <a:t>2 </a:t>
                      </a:r>
                      <a:r>
                        <a:rPr lang="en-US" sz="1600" kern="1200">
                          <a:solidFill>
                            <a:srgbClr val="0000FF"/>
                          </a:solidFill>
                          <a:effectLst/>
                        </a:rPr>
                        <a:t>**</a:t>
                      </a:r>
                      <a:r>
                        <a:rPr lang="en-US" sz="1600" kern="1200">
                          <a:effectLst/>
                        </a:rPr>
                        <a:t> 3</a:t>
                      </a:r>
                      <a:endParaRPr lang="en-US" sz="1600" b="0" kern="1200">
                        <a:solidFill>
                          <a:prstClr val="black"/>
                        </a:solidFill>
                        <a:effectLst/>
                        <a:latin typeface="Courier New" pitchFamily="49" charset="0"/>
                        <a:ea typeface="SimSun" pitchFamily="2" charset="-122"/>
                        <a:cs typeface="Courier New" pitchFamily="49" charset="0"/>
                      </a:endParaRPr>
                    </a:p>
                  </a:txBody>
                  <a:tcPr marL="10633" marR="10633" marT="7088" marB="7088" anchor="ctr"/>
                </a:tc>
                <a:tc>
                  <a:txBody>
                    <a:bodyPr/>
                    <a:lstStyle/>
                    <a:p>
                      <a:r>
                        <a:rPr lang="en-US" sz="1600" kern="1200">
                          <a:effectLst/>
                        </a:rPr>
                        <a:t>8</a:t>
                      </a:r>
                      <a:endParaRPr lang="th-TH" sz="1600" b="0" kern="1200">
                        <a:solidFill>
                          <a:prstClr val="black"/>
                        </a:solidFill>
                        <a:effectLst/>
                        <a:latin typeface="Courier New" pitchFamily="49" charset="0"/>
                        <a:ea typeface="SimSun" pitchFamily="2" charset="-122"/>
                        <a:cs typeface="Courier New" pitchFamily="49" charset="0"/>
                      </a:endParaRPr>
                    </a:p>
                  </a:txBody>
                  <a:tcPr marL="10633" marR="10633" marT="7088" marB="7088" anchor="ctr"/>
                </a:tc>
                <a:tc>
                  <a:txBody>
                    <a:bodyPr/>
                    <a:lstStyle/>
                    <a:p>
                      <a:r>
                        <a:rPr lang="th-TH" sz="1600" kern="1200">
                          <a:effectLst/>
                        </a:rPr>
                        <a:t> </a:t>
                      </a:r>
                      <a:endParaRPr lang="th-TH" sz="1600" b="0" kern="1200">
                        <a:solidFill>
                          <a:prstClr val="black"/>
                        </a:solidFill>
                        <a:effectLst/>
                        <a:latin typeface="Courier New" pitchFamily="49" charset="0"/>
                        <a:ea typeface="SimSun" pitchFamily="2" charset="-122"/>
                        <a:cs typeface="Courier New" pitchFamily="49" charset="0"/>
                      </a:endParaRPr>
                    </a:p>
                  </a:txBody>
                  <a:tcPr marL="10633" marR="10633" marT="7088" marB="7088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>
            <a:stCxn id="7" idx="2"/>
            <a:endCxn id="8" idx="0"/>
          </p:cNvCxnSpPr>
          <p:nvPr/>
        </p:nvCxnSpPr>
        <p:spPr>
          <a:xfrm flipH="1">
            <a:off x="1130157" y="2234485"/>
            <a:ext cx="2335" cy="2749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00799" y="1772820"/>
            <a:ext cx="10633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>
                <a:latin typeface="Lucida Grande"/>
              </a:rPr>
              <a:t>lowest</a:t>
            </a:r>
            <a:r>
              <a:rPr lang="en-US" sz="1200">
                <a:solidFill>
                  <a:srgbClr val="0000FF"/>
                </a:solidFill>
                <a:latin typeface="Lucida Grande"/>
              </a:rPr>
              <a:t> </a:t>
            </a:r>
          </a:p>
          <a:p>
            <a:pPr algn="ctr"/>
            <a:r>
              <a:rPr lang="en-US" sz="1200">
                <a:solidFill>
                  <a:srgbClr val="0000FF"/>
                </a:solidFill>
                <a:latin typeface="Lucida Grande"/>
              </a:rPr>
              <a:t>precedence</a:t>
            </a:r>
            <a:endParaRPr lang="th-TH" sz="1200">
              <a:solidFill>
                <a:srgbClr val="0000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2947" y="4983564"/>
            <a:ext cx="10344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>
                <a:latin typeface="Lucida Grande"/>
              </a:rPr>
              <a:t>highest</a:t>
            </a:r>
            <a:r>
              <a:rPr lang="en-US" sz="1200">
                <a:solidFill>
                  <a:srgbClr val="0000FF"/>
                </a:solidFill>
                <a:latin typeface="Lucida Grande"/>
              </a:rPr>
              <a:t> </a:t>
            </a:r>
          </a:p>
          <a:p>
            <a:pPr algn="ctr"/>
            <a:r>
              <a:rPr lang="en-US" sz="1200">
                <a:solidFill>
                  <a:srgbClr val="0000FF"/>
                </a:solidFill>
                <a:latin typeface="Lucida Grande"/>
              </a:rPr>
              <a:t>precedence</a:t>
            </a:r>
            <a:endParaRPr lang="th-TH" sz="12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Sequence classes</a:t>
            </a:r>
            <a:endParaRPr lang="th-TH"/>
          </a:p>
        </p:txBody>
      </p:sp>
      <p:sp>
        <p:nvSpPr>
          <p:cNvPr id="3" name="AutoShape 3"/>
          <p:cNvSpPr>
            <a:spLocks noChangeArrowheads="1"/>
          </p:cNvSpPr>
          <p:nvPr/>
        </p:nvSpPr>
        <p:spPr bwMode="auto">
          <a:xfrm rot="10800000" flipH="1" flipV="1">
            <a:off x="1979712" y="1412776"/>
            <a:ext cx="5716327" cy="4248472"/>
          </a:xfrm>
          <a:prstGeom prst="cloud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th-TH" sz="2000" b="1">
                <a:latin typeface="TH SarabunPSK" pitchFamily="34" charset="-34"/>
                <a:cs typeface="TH SarabunPSK" pitchFamily="34" charset="-34"/>
              </a:rPr>
              <a:t>เก็บ ของ</a:t>
            </a:r>
            <a:r>
              <a:rPr lang="en-US" sz="2000" b="1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2000" b="1">
                <a:solidFill>
                  <a:srgbClr val="C00000"/>
                </a:solidFill>
                <a:latin typeface="TH SarabunPSK" pitchFamily="34" charset="-34"/>
                <a:cs typeface="TH SarabunPSK" pitchFamily="34" charset="-34"/>
              </a:rPr>
              <a:t>เรียงลำดับ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th-TH" sz="2000" b="1">
              <a:solidFill>
                <a:srgbClr val="C00000"/>
              </a:solidFill>
              <a:latin typeface="TH SarabunPSK" pitchFamily="34" charset="-34"/>
              <a:cs typeface="TH SarabunPSK" pitchFamily="34" charset="-34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                      mutable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400" b="1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  </a:t>
            </a:r>
            <a:r>
              <a:rPr lang="en-US" sz="2400" b="1" err="1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str</a:t>
            </a:r>
            <a:r>
              <a:rPr lang="en-US" sz="2400" b="1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	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400" b="1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  list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400" b="1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  </a:t>
            </a:r>
            <a:r>
              <a:rPr lang="en-US" sz="2400" b="1" err="1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tuple</a:t>
            </a:r>
            <a:r>
              <a:rPr lang="en-US" sz="2400" b="1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		(immutable list)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400" b="1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  range</a:t>
            </a:r>
          </a:p>
        </p:txBody>
      </p:sp>
      <p:sp>
        <p:nvSpPr>
          <p:cNvPr id="4" name="Multiply 3"/>
          <p:cNvSpPr/>
          <p:nvPr/>
        </p:nvSpPr>
        <p:spPr>
          <a:xfrm>
            <a:off x="4173186" y="3112832"/>
            <a:ext cx="199407" cy="144016"/>
          </a:xfrm>
          <a:prstGeom prst="mathMultiply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Multiply 4"/>
          <p:cNvSpPr/>
          <p:nvPr/>
        </p:nvSpPr>
        <p:spPr>
          <a:xfrm>
            <a:off x="4173186" y="3832912"/>
            <a:ext cx="199407" cy="144016"/>
          </a:xfrm>
          <a:prstGeom prst="mathMultiply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Multiply 5"/>
          <p:cNvSpPr/>
          <p:nvPr/>
        </p:nvSpPr>
        <p:spPr>
          <a:xfrm>
            <a:off x="4173186" y="4221088"/>
            <a:ext cx="199407" cy="144016"/>
          </a:xfrm>
          <a:prstGeom prst="mathMultiply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535018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 Repetition &amp; Concatenation</a:t>
            </a:r>
            <a:endParaRPr lang="th-TH"/>
          </a:p>
        </p:txBody>
      </p:sp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1763690" y="2276872"/>
            <a:ext cx="2808310" cy="2952328"/>
          </a:xfrm>
          <a:prstGeom prst="rect">
            <a:avLst/>
          </a:prstGeom>
          <a:noFill/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3 </a:t>
            </a:r>
            <a:r>
              <a:rPr lang="en-US" sz="14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*</a:t>
            </a:r>
            <a:r>
              <a:rPr lang="en-US" sz="140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'</a:t>
            </a:r>
            <a:r>
              <a:rPr lang="en-US" sz="1400" err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aa</a:t>
            </a:r>
            <a:r>
              <a:rPr lang="en-US" sz="140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'</a:t>
            </a:r>
            <a:r>
              <a:rPr lang="en-US" sz="1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 </a:t>
            </a:r>
            <a:r>
              <a:rPr lang="en-US" sz="14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+</a:t>
            </a:r>
            <a:r>
              <a:rPr lang="en-US" sz="1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 </a:t>
            </a:r>
            <a:r>
              <a:rPr lang="en-US" sz="140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'</a:t>
            </a:r>
            <a:r>
              <a:rPr lang="en-US" sz="1400" err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bcd</a:t>
            </a:r>
            <a:r>
              <a:rPr lang="en-US" sz="140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'</a:t>
            </a:r>
            <a:endParaRPr lang="en-US" sz="14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Angsana New" pitchFamily="18" charset="-34"/>
              <a:cs typeface="Cordia New" pitchFamily="34" charset="-34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'</a:t>
            </a:r>
            <a:r>
              <a:rPr lang="en-US" sz="1400" err="1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aa</a:t>
            </a:r>
            <a:r>
              <a:rPr lang="en-US" sz="140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aa</a:t>
            </a:r>
            <a:r>
              <a:rPr lang="en-US" sz="1400" err="1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aa</a:t>
            </a:r>
            <a:r>
              <a:rPr lang="en-US" sz="140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bcd</a:t>
            </a:r>
            <a:r>
              <a:rPr lang="en-US" sz="14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'</a:t>
            </a: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Angsana New" pitchFamily="18" charset="-34"/>
              <a:cs typeface="Cordia New" pitchFamily="34" charset="-34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</a:t>
            </a:r>
            <a:r>
              <a:rPr lang="en-US" sz="140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str</a:t>
            </a:r>
            <a:r>
              <a:rPr lang="en-US" sz="1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 = </a:t>
            </a:r>
            <a:r>
              <a:rPr lang="en-US" sz="140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'x'</a:t>
            </a:r>
            <a:endParaRPr lang="en-US" sz="14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Angsana New" pitchFamily="18" charset="-34"/>
              <a:cs typeface="Cordia New" pitchFamily="34" charset="-34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6 * </a:t>
            </a:r>
            <a:r>
              <a:rPr lang="en-US" sz="140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str</a:t>
            </a:r>
            <a:endParaRPr lang="en-US" sz="14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Angsana New" pitchFamily="18" charset="-34"/>
              <a:cs typeface="Cordia New" pitchFamily="34" charset="-34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ts val="1000"/>
              </a:spcAft>
            </a:pPr>
            <a:r>
              <a:rPr lang="en-US" sz="14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'</a:t>
            </a:r>
            <a:r>
              <a:rPr lang="en-US" sz="140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x</a:t>
            </a:r>
            <a:r>
              <a:rPr lang="en-US" sz="1400" err="1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x</a:t>
            </a:r>
            <a:r>
              <a:rPr lang="en-US" sz="140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x</a:t>
            </a:r>
            <a:r>
              <a:rPr lang="en-US" sz="1400" err="1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x</a:t>
            </a:r>
            <a:r>
              <a:rPr lang="en-US" sz="140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x</a:t>
            </a:r>
            <a:r>
              <a:rPr lang="en-US" sz="1400" err="1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x</a:t>
            </a:r>
            <a:r>
              <a:rPr lang="en-US" sz="14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'</a:t>
            </a:r>
            <a:endParaRPr lang="th-TH" sz="48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5004048" y="980728"/>
            <a:ext cx="3744416" cy="5256584"/>
          </a:xfrm>
          <a:prstGeom prst="rect">
            <a:avLst/>
          </a:prstGeom>
          <a:noFill/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</a:t>
            </a:r>
            <a:r>
              <a:rPr lang="en-US" sz="140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'1234''5678'</a:t>
            </a:r>
            <a:endParaRPr lang="en-US" sz="14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Angsana New" pitchFamily="18" charset="-34"/>
              <a:cs typeface="Cordia New" pitchFamily="34" charset="-34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'12345678'</a:t>
            </a: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Angsana New" pitchFamily="18" charset="-34"/>
              <a:cs typeface="Cordia New" pitchFamily="34" charset="-34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Angsana New" pitchFamily="18" charset="-34"/>
              <a:cs typeface="Cordia New" pitchFamily="34" charset="-34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s2 = </a:t>
            </a:r>
            <a:r>
              <a:rPr lang="en-US" sz="140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'1234'</a:t>
            </a:r>
            <a:endParaRPr lang="en-US" sz="14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Angsana New" pitchFamily="18" charset="-34"/>
              <a:cs typeface="Cordia New" pitchFamily="34" charset="-34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s2 +</a:t>
            </a:r>
            <a:r>
              <a:rPr lang="en-US" sz="140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 '5678'</a:t>
            </a:r>
            <a:endParaRPr lang="en-US" sz="14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Angsana New" pitchFamily="18" charset="-34"/>
              <a:cs typeface="Cordia New" pitchFamily="34" charset="-34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'12345678'</a:t>
            </a:r>
            <a:endParaRPr lang="en-US" sz="14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Angsana New" pitchFamily="18" charset="-34"/>
              <a:cs typeface="Cordia New" pitchFamily="34" charset="-34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Angsana New" pitchFamily="18" charset="-34"/>
              <a:cs typeface="Cordia New" pitchFamily="34" charset="-34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Angsana New" pitchFamily="18" charset="-34"/>
              <a:cs typeface="Cordia New" pitchFamily="34" charset="-34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Angsana New" pitchFamily="18" charset="-34"/>
              <a:cs typeface="Cordia New" pitchFamily="34" charset="-34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s3 = (</a:t>
            </a:r>
            <a:r>
              <a:rPr lang="en-US" sz="140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'</a:t>
            </a:r>
            <a:r>
              <a:rPr lang="en-US" sz="1400" err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longxxxxx</a:t>
            </a:r>
            <a:r>
              <a:rPr lang="en-US" sz="140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'</a:t>
            </a:r>
            <a:endParaRPr lang="en-US" sz="14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Angsana New" pitchFamily="18" charset="-34"/>
              <a:cs typeface="Cordia New" pitchFamily="34" charset="-34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...       </a:t>
            </a:r>
            <a:r>
              <a:rPr lang="en-US" sz="140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'</a:t>
            </a:r>
            <a:r>
              <a:rPr lang="en-US" sz="1400" err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stillxxxxxxx</a:t>
            </a:r>
            <a:r>
              <a:rPr lang="en-US" sz="140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'</a:t>
            </a:r>
            <a:endParaRPr lang="en-US" sz="14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Angsana New" pitchFamily="18" charset="-34"/>
              <a:cs typeface="Cordia New" pitchFamily="34" charset="-34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...       </a:t>
            </a:r>
            <a:r>
              <a:rPr lang="en-US" sz="140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'</a:t>
            </a:r>
            <a:r>
              <a:rPr lang="en-US" sz="1400" err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finallyxxxxxx</a:t>
            </a:r>
            <a:r>
              <a:rPr lang="en-US" sz="140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'</a:t>
            </a:r>
            <a:r>
              <a:rPr lang="en-US" sz="1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)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s3</a:t>
            </a:r>
          </a:p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14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'</a:t>
            </a:r>
            <a:r>
              <a:rPr lang="en-US" sz="140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longxxxxxstillxxxxxxxfinallyxxxxxx</a:t>
            </a:r>
            <a:r>
              <a:rPr lang="en-US" sz="14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'</a:t>
            </a: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endParaRPr lang="th-TH" sz="48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 rot="10800000" flipH="1" flipV="1">
            <a:off x="1580901" y="1124744"/>
            <a:ext cx="1188132" cy="864096"/>
          </a:xfrm>
          <a:prstGeom prst="cloudCallout">
            <a:avLst>
              <a:gd name="adj1" fmla="val 20582"/>
              <a:gd name="adj2" fmla="val 97631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1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string repetition</a:t>
            </a:r>
            <a:endParaRPr lang="en-US" sz="11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 rot="10800000" flipH="1" flipV="1">
            <a:off x="3109684" y="980728"/>
            <a:ext cx="1566174" cy="1080120"/>
          </a:xfrm>
          <a:prstGeom prst="cloudCallout">
            <a:avLst>
              <a:gd name="adj1" fmla="val -50148"/>
              <a:gd name="adj2" fmla="val 92904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1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string concatenation</a:t>
            </a:r>
            <a:endParaRPr lang="en-US" sz="11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 bwMode="auto">
          <a:xfrm rot="10800000" flipH="1" flipV="1">
            <a:off x="6948264" y="980728"/>
            <a:ext cx="1656184" cy="1296144"/>
          </a:xfrm>
          <a:prstGeom prst="cloudCallout">
            <a:avLst>
              <a:gd name="adj1" fmla="val -60038"/>
              <a:gd name="adj2" fmla="val -25732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string  literals </a:t>
            </a:r>
            <a:r>
              <a:rPr lang="th-TH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ชิดกัน คือ</a:t>
            </a:r>
            <a:endParaRPr lang="en-US" sz="1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concat</a:t>
            </a:r>
            <a:endParaRPr lang="en-US" sz="16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 bwMode="auto">
          <a:xfrm rot="10800000" flipH="1" flipV="1">
            <a:off x="6876256" y="2852936"/>
            <a:ext cx="1269522" cy="1224136"/>
          </a:xfrm>
          <a:prstGeom prst="cloudCallout">
            <a:avLst>
              <a:gd name="adj1" fmla="val -70734"/>
              <a:gd name="adj2" fmla="val -4508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th-TH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แต่ </a:t>
            </a:r>
            <a:r>
              <a:rPr lang="en-US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string</a:t>
            </a:r>
            <a:r>
              <a:rPr lang="th-TH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variables </a:t>
            </a:r>
            <a:endParaRPr lang="th-TH" sz="1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th-TH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ต้องใช้ +</a:t>
            </a:r>
            <a:endParaRPr lang="en-US" sz="16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0" name="AutoShape 3"/>
          <p:cNvSpPr>
            <a:spLocks noChangeArrowheads="1"/>
          </p:cNvSpPr>
          <p:nvPr/>
        </p:nvSpPr>
        <p:spPr bwMode="auto">
          <a:xfrm rot="10800000" flipH="1" flipV="1">
            <a:off x="2627784" y="5013176"/>
            <a:ext cx="2232248" cy="1008112"/>
          </a:xfrm>
          <a:prstGeom prst="cloudCallout">
            <a:avLst>
              <a:gd name="adj1" fmla="val 56960"/>
              <a:gd name="adj2" fmla="val -59365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string  literals </a:t>
            </a:r>
            <a:r>
              <a:rPr lang="th-TH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ชิดกัน 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th-TH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ช่วย เมื่อใช้ </a:t>
            </a:r>
            <a:r>
              <a:rPr lang="en-US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string </a:t>
            </a:r>
            <a:r>
              <a:rPr lang="th-TH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ยาว</a:t>
            </a:r>
            <a:endParaRPr lang="en-US" sz="16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allAtOnce" animBg="1"/>
      <p:bldP spid="5" grpId="0" animBg="1"/>
      <p:bldP spid="6" grpId="0" animBg="1"/>
      <p:bldP spid="8" grpId="0" animBg="1"/>
      <p:bldP spid="9" grpId="0" animBg="1"/>
      <p:bldP spid="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Indexing  (subscript),   </a:t>
            </a:r>
            <a:r>
              <a:rPr lang="en-US" err="1"/>
              <a:t>len</a:t>
            </a:r>
            <a:r>
              <a:rPr lang="en-US"/>
              <a:t>()</a:t>
            </a:r>
            <a:endParaRPr lang="th-TH"/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1043608" y="1412776"/>
            <a:ext cx="6318702" cy="4536504"/>
          </a:xfrm>
          <a:prstGeom prst="rect">
            <a:avLst/>
          </a:prstGeom>
          <a:noFill/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s = </a:t>
            </a:r>
            <a:r>
              <a:rPr lang="en-US" sz="1400">
                <a:solidFill>
                  <a:srgbClr val="A31515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'01234'</a:t>
            </a:r>
            <a:endParaRPr lang="en-US" sz="1400">
              <a:solidFill>
                <a:srgbClr val="000000"/>
              </a:solidFill>
              <a:latin typeface="Consolas" pitchFamily="49" charset="0"/>
              <a:ea typeface="Angsana New" pitchFamily="18" charset="-34"/>
              <a:cs typeface="Cordia New" pitchFamily="34" charset="-34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s[0]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'0'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0070C0"/>
              </a:solidFill>
              <a:latin typeface="Consolas" pitchFamily="49" charset="0"/>
              <a:ea typeface="Angsana New" pitchFamily="18" charset="-34"/>
              <a:cs typeface="Cordia New" pitchFamily="34" charset="-34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s[-1]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'4'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s[-2]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'3'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0070C0"/>
              </a:solidFill>
              <a:latin typeface="Consolas" pitchFamily="49" charset="0"/>
              <a:ea typeface="Angsana New" pitchFamily="18" charset="-34"/>
              <a:cs typeface="Cordia New" pitchFamily="34" charset="-34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s[9]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err="1">
                <a:solidFill>
                  <a:srgbClr val="FF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Traceback</a:t>
            </a:r>
            <a:r>
              <a:rPr lang="en-US" sz="1400">
                <a:solidFill>
                  <a:srgbClr val="FF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 (most recent call last):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FF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  File "&lt;</a:t>
            </a:r>
            <a:r>
              <a:rPr lang="en-US" sz="1400" err="1">
                <a:solidFill>
                  <a:srgbClr val="FF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stdin</a:t>
            </a:r>
            <a:r>
              <a:rPr lang="en-US" sz="1400">
                <a:solidFill>
                  <a:srgbClr val="FF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&gt;", line 1, in &lt;module&gt;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err="1">
                <a:solidFill>
                  <a:srgbClr val="FF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IndexError</a:t>
            </a:r>
            <a:r>
              <a:rPr lang="en-US" sz="1400">
                <a:solidFill>
                  <a:srgbClr val="FF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: string </a:t>
            </a:r>
            <a:r>
              <a:rPr lang="en-US" sz="1400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index out of range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00B0F0"/>
              </a:solidFill>
              <a:latin typeface="Consolas" pitchFamily="49" charset="0"/>
              <a:ea typeface="Angsana New" pitchFamily="18" charset="-34"/>
              <a:cs typeface="Cordia New" pitchFamily="34" charset="-34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00B0F0"/>
              </a:solidFill>
              <a:latin typeface="Consolas" pitchFamily="49" charset="0"/>
              <a:ea typeface="Angsana New" pitchFamily="18" charset="-34"/>
              <a:cs typeface="Cordia New" pitchFamily="34" charset="-34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</a:t>
            </a:r>
            <a:r>
              <a:rPr lang="en-US" sz="1400" err="1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len</a:t>
            </a:r>
            <a:r>
              <a:rPr lang="en-US" sz="140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(s)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70C0"/>
                </a:solidFill>
                <a:latin typeface="Consolas" pitchFamily="49" charset="0"/>
                <a:cs typeface="Cordia New" pitchFamily="34" charset="-34"/>
              </a:rPr>
              <a:t>5</a:t>
            </a:r>
            <a:endParaRPr lang="en-US" sz="1400">
              <a:solidFill>
                <a:srgbClr val="00B0F0"/>
              </a:solidFill>
              <a:latin typeface="Consolas" pitchFamily="49" charset="0"/>
              <a:cs typeface="Cordia New" pitchFamily="34" charset="-34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h-TH" sz="4800">
              <a:solidFill>
                <a:srgbClr val="00B0F0"/>
              </a:solidFill>
              <a:latin typeface="Arial" pitchFamily="34" charset="0"/>
              <a:cs typeface="Angsana New" pitchFamily="18" charset="-34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407287"/>
              </p:ext>
            </p:extLst>
          </p:nvPr>
        </p:nvGraphicFramePr>
        <p:xfrm>
          <a:off x="2825805" y="1725254"/>
          <a:ext cx="1941909" cy="666930"/>
        </p:xfrm>
        <a:graphic>
          <a:graphicData uri="http://schemas.openxmlformats.org/drawingml/2006/table">
            <a:tbl>
              <a:tblPr/>
              <a:tblGrid>
                <a:gridCol w="323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8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8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38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26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261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>
                          <a:latin typeface="Courier New" pitchFamily="49" charset="0"/>
                          <a:cs typeface="Courier New" pitchFamily="49" charset="0"/>
                        </a:rPr>
                        <a:t>s</a:t>
                      </a:r>
                    </a:p>
                  </a:txBody>
                  <a:tcPr marL="68580" marR="6858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0</a:t>
                      </a:r>
                    </a:p>
                  </a:txBody>
                  <a:tcPr marL="68580" marR="68580" anchor="ctr" horzOverflow="overflow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1</a:t>
                      </a:r>
                    </a:p>
                  </a:txBody>
                  <a:tcPr marL="68580" marR="68580" anchor="ctr" horzOverflow="overflow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2</a:t>
                      </a:r>
                    </a:p>
                  </a:txBody>
                  <a:tcPr marL="68580" marR="68580" anchor="ctr" horzOverflow="overflow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3</a:t>
                      </a:r>
                    </a:p>
                  </a:txBody>
                  <a:tcPr marL="68580" marR="68580" anchor="ctr" horzOverflow="overflow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4</a:t>
                      </a:r>
                    </a:p>
                  </a:txBody>
                  <a:tcPr marL="68580" marR="68580" anchor="ctr" horzOverflow="overflow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5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68580" marR="6858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0</a:t>
                      </a:r>
                    </a:p>
                  </a:txBody>
                  <a:tcPr marL="68580" marR="6858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1</a:t>
                      </a:r>
                    </a:p>
                  </a:txBody>
                  <a:tcPr marL="68580" marR="6858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2</a:t>
                      </a:r>
                    </a:p>
                  </a:txBody>
                  <a:tcPr marL="68580" marR="6858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3</a:t>
                      </a:r>
                    </a:p>
                  </a:txBody>
                  <a:tcPr marL="68580" marR="6858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4</a:t>
                      </a:r>
                    </a:p>
                  </a:txBody>
                  <a:tcPr marL="68580" marR="6858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95833" y="2420888"/>
          <a:ext cx="1655998" cy="288032"/>
        </p:xfrm>
        <a:graphic>
          <a:graphicData uri="http://schemas.openxmlformats.org/drawingml/2006/table">
            <a:tbl>
              <a:tblPr/>
              <a:tblGrid>
                <a:gridCol w="331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14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02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mic Sans MS" pitchFamily="66" charset="0"/>
                          <a:ea typeface="+mn-ea"/>
                          <a:cs typeface="Angsana New" pitchFamily="18" charset="-34"/>
                        </a:rPr>
                        <a:t>-</a:t>
                      </a:r>
                      <a:r>
                        <a:rPr kumimoji="0" 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mic Sans MS" pitchFamily="66" charset="0"/>
                          <a:ea typeface="+mn-ea"/>
                          <a:cs typeface="Angsana New" pitchFamily="18" charset="-34"/>
                        </a:rPr>
                        <a:t>5</a:t>
                      </a:r>
                    </a:p>
                  </a:txBody>
                  <a:tcPr marL="68580" marR="6858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mic Sans MS" pitchFamily="66" charset="0"/>
                          <a:ea typeface="+mn-ea"/>
                          <a:cs typeface="Angsana New" pitchFamily="18" charset="-34"/>
                        </a:rPr>
                        <a:t>-</a:t>
                      </a:r>
                      <a:r>
                        <a:rPr kumimoji="0" 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mic Sans MS" pitchFamily="66" charset="0"/>
                          <a:ea typeface="+mn-ea"/>
                          <a:cs typeface="Angsana New" pitchFamily="18" charset="-34"/>
                        </a:rPr>
                        <a:t>4</a:t>
                      </a:r>
                    </a:p>
                  </a:txBody>
                  <a:tcPr marL="68580" marR="6858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-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3</a:t>
                      </a:r>
                    </a:p>
                  </a:txBody>
                  <a:tcPr marL="68580" marR="6858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-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2</a:t>
                      </a:r>
                    </a:p>
                  </a:txBody>
                  <a:tcPr marL="68580" marR="6858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-1</a:t>
                      </a:r>
                    </a:p>
                  </a:txBody>
                  <a:tcPr marL="68580" marR="6858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AutoShape 3"/>
          <p:cNvSpPr>
            <a:spLocks noChangeArrowheads="1"/>
          </p:cNvSpPr>
          <p:nvPr/>
        </p:nvSpPr>
        <p:spPr bwMode="auto">
          <a:xfrm rot="10800000" flipH="1" flipV="1">
            <a:off x="5106520" y="1772816"/>
            <a:ext cx="3522853" cy="1656184"/>
          </a:xfrm>
          <a:prstGeom prst="cloudCallout">
            <a:avLst>
              <a:gd name="adj1" fmla="val -60410"/>
              <a:gd name="adj2" fmla="val -2918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 bwMode="auto">
          <a:xfrm rot="10800000" flipH="1" flipV="1">
            <a:off x="2514230" y="4581128"/>
            <a:ext cx="997034" cy="1152128"/>
          </a:xfrm>
          <a:prstGeom prst="cloudCallout">
            <a:avLst>
              <a:gd name="adj1" fmla="val -93974"/>
              <a:gd name="adj2" fmla="val -28170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</a:t>
            </a:r>
            <a:r>
              <a:rPr 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</a:t>
            </a:r>
            <a:r>
              <a:rPr 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gth</a:t>
            </a:r>
            <a:endParaRPr lang="en-US" sz="12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08104" y="2132856"/>
            <a:ext cx="3347863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th-TH" sz="1600" b="1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ใช้ </a:t>
            </a:r>
            <a:r>
              <a:rPr lang="en-US" sz="1600" b="1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index access </a:t>
            </a:r>
            <a:r>
              <a:rPr lang="th-TH" sz="1600" b="1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ของที่เก็บ </a:t>
            </a:r>
          </a:p>
          <a:p>
            <a:r>
              <a:rPr lang="th-TH" sz="1600" b="1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ไล่จาก หน้า</a:t>
            </a:r>
            <a:r>
              <a:rPr lang="en-US" sz="1600" b="1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 -&gt;</a:t>
            </a:r>
            <a:r>
              <a:rPr lang="th-TH" sz="1600" b="1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 หลัง ตัวแรกเริ่มจาก </a:t>
            </a:r>
            <a:r>
              <a:rPr lang="en-US" sz="1600" b="1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index </a:t>
            </a:r>
            <a:r>
              <a:rPr lang="th-TH" sz="1600" b="1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0</a:t>
            </a:r>
            <a:r>
              <a:rPr lang="en-US" sz="1600" b="1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,</a:t>
            </a:r>
            <a:r>
              <a:rPr lang="th-TH" sz="1600" b="1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 1</a:t>
            </a:r>
            <a:r>
              <a:rPr lang="en-US" sz="1600" b="1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,</a:t>
            </a:r>
            <a:r>
              <a:rPr lang="th-TH" sz="1600" b="1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 ...</a:t>
            </a:r>
          </a:p>
          <a:p>
            <a:r>
              <a:rPr lang="th-TH" sz="1600" b="1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ไล่จาก หลัง </a:t>
            </a:r>
            <a:r>
              <a:rPr lang="en-US" sz="1600" b="1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-&gt; </a:t>
            </a:r>
            <a:r>
              <a:rPr lang="th-TH" sz="1600" b="1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หน้า ตัวแรกเริ่มจาก </a:t>
            </a:r>
            <a:r>
              <a:rPr lang="en-US" sz="1600" b="1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index </a:t>
            </a:r>
            <a:r>
              <a:rPr lang="th-TH" sz="1600" b="1">
                <a:solidFill>
                  <a:srgbClr val="C0000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-1</a:t>
            </a:r>
            <a:r>
              <a:rPr lang="en-US" sz="1600" b="1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,</a:t>
            </a:r>
            <a:r>
              <a:rPr lang="th-TH" sz="1600" b="1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 </a:t>
            </a:r>
            <a:r>
              <a:rPr lang="th-TH" sz="1600" b="1">
                <a:solidFill>
                  <a:srgbClr val="C0000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-2</a:t>
            </a:r>
            <a:r>
              <a:rPr lang="en-US" sz="1600" b="1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,</a:t>
            </a:r>
            <a:r>
              <a:rPr lang="th-TH" sz="1600" b="1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 ...</a:t>
            </a:r>
            <a:endParaRPr lang="th-TH" sz="140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Interpreter 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640642" y="2372684"/>
            <a:ext cx="4374484" cy="3672408"/>
          </a:xfrm>
          <a:prstGeom prst="rect">
            <a:avLst/>
          </a:prstGeom>
          <a:noFill/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&gt;&gt;&gt;</a:t>
            </a: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 </a:t>
            </a:r>
          </a:p>
          <a:p>
            <a:pPr lvl="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Arial" pitchFamily="34" charset="0"/>
              <a:cs typeface="Cordia New" pitchFamily="34" charset="-34"/>
            </a:endParaRPr>
          </a:p>
          <a:p>
            <a:pPr lvl="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 </a:t>
            </a:r>
          </a:p>
          <a:p>
            <a:pPr lvl="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Arial" pitchFamily="34" charset="0"/>
              <a:cs typeface="Cordia New" pitchFamily="34" charset="-34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Arial" pitchFamily="34" charset="0"/>
              <a:cs typeface="Cordia New" pitchFamily="34" charset="-34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Arial" pitchFamily="34" charset="0"/>
              <a:cs typeface="Cordia New" pitchFamily="34" charset="-34"/>
            </a:endParaRPr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 rot="10800000" flipH="1" flipV="1">
            <a:off x="1979712" y="2924943"/>
            <a:ext cx="1145091" cy="719770"/>
          </a:xfrm>
          <a:prstGeom prst="cloudCallout">
            <a:avLst>
              <a:gd name="adj1" fmla="val -140202"/>
              <a:gd name="adj2" fmla="val -7989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Output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 b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61724" y="2381569"/>
            <a:ext cx="7457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3 + 5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82157" y="3590657"/>
            <a:ext cx="10823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20 - 2*2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04783" y="2879496"/>
            <a:ext cx="78392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8</a:t>
            </a:r>
          </a:p>
          <a:p>
            <a:pPr>
              <a:lnSpc>
                <a:spcPct val="200000"/>
              </a:lnSpc>
            </a:pPr>
            <a:r>
              <a:rPr lang="en-US" sz="18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&gt;&gt;&gt;</a:t>
            </a:r>
            <a:endParaRPr lang="en-US" sz="1800"/>
          </a:p>
        </p:txBody>
      </p:sp>
      <p:sp>
        <p:nvSpPr>
          <p:cNvPr id="18" name="Rectangle 17"/>
          <p:cNvSpPr/>
          <p:nvPr/>
        </p:nvSpPr>
        <p:spPr>
          <a:xfrm>
            <a:off x="665381" y="4964979"/>
            <a:ext cx="745717" cy="10079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Hello</a:t>
            </a:r>
          </a:p>
          <a:p>
            <a:pPr>
              <a:lnSpc>
                <a:spcPct val="200000"/>
              </a:lnSpc>
            </a:pP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&gt;&gt;&gt;</a:t>
            </a:r>
            <a:endParaRPr lang="en-US" sz="1600"/>
          </a:p>
        </p:txBody>
      </p:sp>
      <p:sp>
        <p:nvSpPr>
          <p:cNvPr id="19" name="Rectangle 18"/>
          <p:cNvSpPr/>
          <p:nvPr/>
        </p:nvSpPr>
        <p:spPr>
          <a:xfrm>
            <a:off x="943906" y="4509122"/>
            <a:ext cx="41210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print(</a:t>
            </a:r>
            <a:r>
              <a:rPr lang="en-US" sz="16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'Hello'</a:t>
            </a: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)  </a:t>
            </a:r>
            <a:r>
              <a:rPr lang="en-US" sz="140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#</a:t>
            </a:r>
            <a:r>
              <a:rPr lang="en-US" sz="160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 </a:t>
            </a:r>
            <a:r>
              <a:rPr lang="en-US" sz="120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string</a:t>
            </a:r>
            <a:r>
              <a:rPr lang="en-US" sz="160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 </a:t>
            </a:r>
            <a:r>
              <a:rPr lang="th-TH" sz="160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ใน </a:t>
            </a:r>
            <a:r>
              <a:rPr lang="en-US" sz="16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'…'</a:t>
            </a:r>
            <a:r>
              <a:rPr lang="th-TH" sz="160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 หรือ </a:t>
            </a:r>
            <a:r>
              <a:rPr lang="en-US" sz="16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"…"</a:t>
            </a:r>
            <a:r>
              <a:rPr lang="th-TH" sz="160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 </a:t>
            </a:r>
            <a:r>
              <a:rPr lang="en-US" sz="160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86853" y="4018262"/>
            <a:ext cx="78392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16</a:t>
            </a:r>
          </a:p>
          <a:p>
            <a:pPr>
              <a:lnSpc>
                <a:spcPct val="200000"/>
              </a:lnSpc>
            </a:pP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&gt;&gt;&gt; </a:t>
            </a:r>
            <a:endParaRPr lang="en-US" sz="1600"/>
          </a:p>
        </p:txBody>
      </p:sp>
      <p:sp>
        <p:nvSpPr>
          <p:cNvPr id="22" name="AutoShape 3"/>
          <p:cNvSpPr>
            <a:spLocks noChangeArrowheads="1"/>
          </p:cNvSpPr>
          <p:nvPr/>
        </p:nvSpPr>
        <p:spPr bwMode="auto">
          <a:xfrm rot="10800000" flipH="1" flipV="1">
            <a:off x="539552" y="861426"/>
            <a:ext cx="8208912" cy="792088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FF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Interpreter</a:t>
            </a:r>
            <a:r>
              <a:rPr lang="en-US" sz="2400" b="1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 </a:t>
            </a:r>
            <a:r>
              <a:rPr lang="th-TH" sz="2400"/>
              <a:t>แปลง</a:t>
            </a:r>
            <a:r>
              <a:rPr lang="en-US" sz="2400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 HLL code </a:t>
            </a:r>
            <a:r>
              <a:rPr lang="th-TH" sz="2400"/>
              <a:t>เป็น </a:t>
            </a:r>
            <a:r>
              <a:rPr lang="en-US" sz="2400" b="1" err="1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obj code </a:t>
            </a:r>
            <a:r>
              <a:rPr lang="th-TH" sz="2400" u="sng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ทีละคำสั่ง</a:t>
            </a:r>
            <a:r>
              <a:rPr lang="th-TH" sz="2400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 และรันคำสั่งนั้น จึง</a:t>
            </a:r>
            <a:r>
              <a:rPr lang="th-TH" sz="2400"/>
              <a:t>แปลงคำสั่งถัดไป</a:t>
            </a:r>
            <a:br>
              <a:rPr lang="th-TH" sz="2400"/>
            </a:br>
            <a:r>
              <a:rPr lang="en-US" sz="2400" b="1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java, </a:t>
            </a:r>
            <a:r>
              <a:rPr lang="en-US" sz="2400" b="1" err="1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perl</a:t>
            </a:r>
            <a:r>
              <a:rPr lang="en-US" sz="2400" b="1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, python, shell script, </a:t>
            </a:r>
            <a:r>
              <a:rPr lang="en-US" sz="2400" b="1" err="1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vb</a:t>
            </a:r>
            <a:r>
              <a:rPr lang="en-US" sz="2400" b="1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 script</a:t>
            </a:r>
            <a:endParaRPr lang="en-US" sz="40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AutoShape 3"/>
          <p:cNvSpPr>
            <a:spLocks noChangeArrowheads="1"/>
          </p:cNvSpPr>
          <p:nvPr/>
        </p:nvSpPr>
        <p:spPr bwMode="auto">
          <a:xfrm rot="10800000" flipH="1" flipV="1">
            <a:off x="467544" y="1772815"/>
            <a:ext cx="2808312" cy="504056"/>
          </a:xfrm>
          <a:prstGeom prst="cloudCallout">
            <a:avLst>
              <a:gd name="adj1" fmla="val -33870"/>
              <a:gd name="adj2" fmla="val 121470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prompt  &gt;&gt;&gt; </a:t>
            </a:r>
            <a:r>
              <a:rPr lang="th-TH" sz="1800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รอรับคำสั่ง</a:t>
            </a:r>
            <a:r>
              <a:rPr lang="en-US" sz="1800" b="1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 b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AutoShape 3"/>
          <p:cNvSpPr>
            <a:spLocks noChangeArrowheads="1"/>
          </p:cNvSpPr>
          <p:nvPr/>
        </p:nvSpPr>
        <p:spPr bwMode="auto">
          <a:xfrm rot="10800000" flipH="1" flipV="1">
            <a:off x="2267744" y="5589239"/>
            <a:ext cx="2367955" cy="1008112"/>
          </a:xfrm>
          <a:prstGeom prst="cloudCallout">
            <a:avLst>
              <a:gd name="adj1" fmla="val -25346"/>
              <a:gd name="adj2" fmla="val -113978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th-TH" sz="1600" b="1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เริ่ม</a:t>
            </a:r>
            <a:r>
              <a:rPr lang="en-US" sz="1600" b="1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 comment </a:t>
            </a:r>
            <a:r>
              <a:rPr lang="th-TH" sz="1600" b="1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จาก </a:t>
            </a:r>
            <a:r>
              <a:rPr lang="en-US" sz="1600" b="1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# </a:t>
            </a:r>
            <a:endParaRPr lang="th-TH" sz="1600" b="1">
              <a:solidFill>
                <a:schemeClr val="tx1"/>
              </a:solidFill>
              <a:latin typeface="TH SarabunPSK" pitchFamily="34" charset="-34"/>
              <a:ea typeface="Arial" pitchFamily="34" charset="0"/>
              <a:cs typeface="TH SarabunPSK" pitchFamily="34" charset="-34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th-TH" sz="1600" b="1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จนจบบรรทัด</a:t>
            </a:r>
            <a:endParaRPr lang="en-US" sz="1600" b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AutoShape 3"/>
          <p:cNvSpPr>
            <a:spLocks noChangeArrowheads="1"/>
          </p:cNvSpPr>
          <p:nvPr/>
        </p:nvSpPr>
        <p:spPr bwMode="auto">
          <a:xfrm rot="10800000" flipH="1" flipV="1">
            <a:off x="5292080" y="2420888"/>
            <a:ext cx="3528392" cy="1584176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lvl="1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FF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Compiler</a:t>
            </a:r>
            <a:r>
              <a:rPr lang="en-US" sz="2400" b="1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 </a:t>
            </a:r>
            <a:r>
              <a:rPr lang="th-TH" sz="2400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แปลง</a:t>
            </a:r>
            <a:r>
              <a:rPr lang="en-US" sz="2400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 HLL code</a:t>
            </a:r>
            <a:r>
              <a:rPr lang="en-US" sz="2400" b="1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 </a:t>
            </a:r>
            <a:r>
              <a:rPr lang="th-TH" sz="2400" b="1" u="sng"/>
              <a:t>ทั้งหมด</a:t>
            </a:r>
            <a:r>
              <a:rPr lang="th-TH" sz="2400" b="1"/>
              <a:t> </a:t>
            </a:r>
            <a:br>
              <a:rPr lang="th-TH" sz="2400" b="1"/>
            </a:br>
            <a:r>
              <a:rPr lang="th-TH" sz="2400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เป็น </a:t>
            </a:r>
            <a:r>
              <a:rPr lang="en-US" sz="2400" err="1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obj</a:t>
            </a:r>
            <a:r>
              <a:rPr lang="en-US" sz="2400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 code</a:t>
            </a:r>
            <a:r>
              <a:rPr lang="en-US" sz="2400" b="1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 </a:t>
            </a:r>
            <a:r>
              <a:rPr lang="th-TH" sz="2400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แล้วจึง </a:t>
            </a:r>
            <a:r>
              <a:rPr lang="en-US" sz="2400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run</a:t>
            </a:r>
            <a:br>
              <a:rPr lang="en-US" sz="2400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</a:br>
            <a:r>
              <a:rPr lang="th-TH" sz="2400"/>
              <a:t>เช่น </a:t>
            </a:r>
            <a:r>
              <a:rPr lang="en-US" sz="2400" b="1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c, c</a:t>
            </a:r>
            <a:r>
              <a:rPr lang="th-TH" sz="2400" b="1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++</a:t>
            </a:r>
            <a:r>
              <a:rPr lang="en-US" sz="2400" b="1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, </a:t>
            </a:r>
            <a:r>
              <a:rPr lang="en-US" sz="2400" b="1" err="1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pascal</a:t>
            </a:r>
            <a:endParaRPr lang="en-US" sz="2400" b="1">
              <a:solidFill>
                <a:schemeClr val="tx1"/>
              </a:solidFill>
              <a:latin typeface="TH SarabunPSK" pitchFamily="34" charset="-34"/>
              <a:ea typeface="Arial" pitchFamily="34" charset="0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7851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/>
      <p:bldP spid="15" grpId="0"/>
      <p:bldP spid="16" grpId="0"/>
      <p:bldP spid="18" grpId="0"/>
      <p:bldP spid="19" grpId="0"/>
      <p:bldP spid="21" grpId="0"/>
      <p:bldP spid="20" grpId="0" animBg="1"/>
      <p:bldP spid="13" grpId="0" animBg="1"/>
      <p:bldP spid="2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slicing</a:t>
            </a:r>
            <a:endParaRPr lang="th-TH"/>
          </a:p>
        </p:txBody>
      </p:sp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5652120" y="1412776"/>
            <a:ext cx="2808312" cy="4968552"/>
          </a:xfrm>
          <a:prstGeom prst="rect">
            <a:avLst/>
          </a:prstGeom>
          <a:noFill/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s = </a:t>
            </a:r>
            <a:r>
              <a:rPr lang="en-US" sz="1600">
                <a:solidFill>
                  <a:srgbClr val="A31515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'0123456789'</a:t>
            </a:r>
            <a:endParaRPr lang="en-US" sz="1600">
              <a:solidFill>
                <a:srgbClr val="000000"/>
              </a:solidFill>
              <a:latin typeface="Consolas" pitchFamily="49" charset="0"/>
              <a:ea typeface="Angsana New" pitchFamily="18" charset="-34"/>
              <a:cs typeface="Cordia New" pitchFamily="34" charset="-34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s[</a:t>
            </a:r>
            <a:r>
              <a:rPr lang="en-US" sz="1600">
                <a:solidFill>
                  <a:srgbClr val="0000FF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1</a:t>
            </a:r>
            <a:r>
              <a:rPr lang="en-US" sz="160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:</a:t>
            </a:r>
            <a:r>
              <a:rPr lang="en-US" sz="1600">
                <a:solidFill>
                  <a:srgbClr val="FF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3</a:t>
            </a:r>
            <a:r>
              <a:rPr lang="en-US" sz="160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]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'</a:t>
            </a:r>
            <a:r>
              <a:rPr lang="en-US" sz="1600">
                <a:solidFill>
                  <a:srgbClr val="0000FF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1</a:t>
            </a:r>
            <a:r>
              <a:rPr lang="en-US" sz="1600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2'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s[2:9:2]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'2468'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s[:3]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'012'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s[2:]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'23456789'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s[-7:8]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'34567'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</a:t>
            </a:r>
            <a:r>
              <a:rPr lang="en-US" sz="1600">
                <a:solidFill>
                  <a:srgbClr val="C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'Hello'</a:t>
            </a:r>
            <a:r>
              <a:rPr lang="en-US" sz="160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 + s[-7:8]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'Hello34567'</a:t>
            </a:r>
            <a:endParaRPr lang="th-TH" sz="5400">
              <a:solidFill>
                <a:schemeClr val="tx1"/>
              </a:solidFill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 rot="10800000" flipH="1" flipV="1">
            <a:off x="1547664" y="1772816"/>
            <a:ext cx="2293178" cy="1969882"/>
          </a:xfrm>
          <a:prstGeom prst="cloudCallout">
            <a:avLst>
              <a:gd name="adj1" fmla="val -51335"/>
              <a:gd name="adj2" fmla="val 60911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slicing</a:t>
            </a:r>
            <a:endParaRPr lang="th-TH" sz="1200" b="1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instantiate</a:t>
            </a:r>
            <a:r>
              <a:rPr lang="en-US" sz="16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16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16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sub</a:t>
            </a:r>
            <a:r>
              <a:rPr lang="en-US" sz="16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string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th-TH" sz="16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รูปแบบ</a:t>
            </a:r>
          </a:p>
          <a:p>
            <a:pPr lvl="0"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a:b:c</a:t>
            </a:r>
          </a:p>
        </p:txBody>
      </p:sp>
      <p:sp>
        <p:nvSpPr>
          <p:cNvPr id="7" name="Rectangle 6"/>
          <p:cNvSpPr/>
          <p:nvPr/>
        </p:nvSpPr>
        <p:spPr>
          <a:xfrm>
            <a:off x="1007604" y="3945830"/>
            <a:ext cx="44824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a</a:t>
            </a:r>
            <a:r>
              <a:rPr lang="en-US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  </a:t>
            </a:r>
            <a:r>
              <a:rPr lang="th-TH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คือ </a:t>
            </a:r>
            <a:r>
              <a:rPr lang="en-US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index</a:t>
            </a:r>
            <a:r>
              <a:rPr lang="th-TH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  </a:t>
            </a:r>
            <a:r>
              <a:rPr lang="th-TH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ตัวตั้งต้น            </a:t>
            </a:r>
            <a:r>
              <a:rPr lang="th-TH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(ไม่ใส่ หมายถึง ตัวแรก)</a:t>
            </a:r>
            <a:br>
              <a:rPr lang="th-TH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</a:br>
            <a:r>
              <a:rPr lang="en-US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b</a:t>
            </a:r>
            <a:r>
              <a:rPr lang="en-US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         "</a:t>
            </a:r>
            <a:r>
              <a:rPr lang="th-TH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      </a:t>
            </a:r>
            <a:r>
              <a:rPr lang="th-TH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จบที่</a:t>
            </a:r>
            <a:r>
              <a:rPr lang="th-TH" sz="18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ไม่</a:t>
            </a:r>
            <a:r>
              <a:rPr lang="th-TH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รวม </a:t>
            </a:r>
            <a:r>
              <a:rPr lang="en-US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b</a:t>
            </a:r>
            <a:r>
              <a:rPr lang="th-TH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      </a:t>
            </a:r>
            <a:r>
              <a:rPr lang="th-TH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(ไม่ใส่ หมายถึง ความยาวของ </a:t>
            </a:r>
            <a:r>
              <a:rPr lang="en-US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string</a:t>
            </a:r>
            <a:r>
              <a:rPr lang="th-TH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)</a:t>
            </a:r>
            <a:br>
              <a:rPr lang="th-TH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</a:br>
            <a:r>
              <a:rPr lang="en-US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c</a:t>
            </a:r>
            <a:r>
              <a:rPr lang="en-US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     </a:t>
            </a:r>
            <a:r>
              <a:rPr lang="th-TH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บอกว่า   </a:t>
            </a:r>
            <a:r>
              <a:rPr lang="en-US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step</a:t>
            </a:r>
            <a:r>
              <a:rPr lang="th-TH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 ถัดไปกี่ตัว   </a:t>
            </a:r>
            <a:r>
              <a:rPr lang="th-TH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(ไม่ใส่ หมายถึง </a:t>
            </a:r>
            <a:r>
              <a:rPr lang="en-US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1</a:t>
            </a:r>
            <a:r>
              <a:rPr lang="th-TH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)</a:t>
            </a: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 rot="10800000" flipH="1" flipV="1">
            <a:off x="6233722" y="404665"/>
            <a:ext cx="1290605" cy="994469"/>
          </a:xfrm>
          <a:prstGeom prst="cloudCallout">
            <a:avLst>
              <a:gd name="adj1" fmla="val -11314"/>
              <a:gd name="adj2" fmla="val 987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err="1">
                <a:solidFill>
                  <a:srgbClr val="0070C0"/>
                </a:solidFill>
              </a:rPr>
              <a:t>upto</a:t>
            </a:r>
            <a:r>
              <a:rPr lang="en-US" sz="1200" b="1">
                <a:solidFill>
                  <a:srgbClr val="0070C0"/>
                </a:solidFill>
              </a:rPr>
              <a:t> but excluded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end</a:t>
            </a:r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 bwMode="auto">
          <a:xfrm rot="10800000" flipH="1" flipV="1">
            <a:off x="5652120" y="692698"/>
            <a:ext cx="847479" cy="706437"/>
          </a:xfrm>
          <a:prstGeom prst="cloudCallout">
            <a:avLst>
              <a:gd name="adj1" fmla="val 36809"/>
              <a:gd name="adj2" fmla="val 121603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start</a:t>
            </a:r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 bwMode="auto">
          <a:xfrm rot="10800000" flipH="1" flipV="1">
            <a:off x="6876256" y="1844824"/>
            <a:ext cx="930565" cy="778445"/>
          </a:xfrm>
          <a:prstGeom prst="cloudCallout">
            <a:avLst>
              <a:gd name="adj1" fmla="val -40980"/>
              <a:gd name="adj2" fmla="val 5488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step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str</a:t>
            </a:r>
            <a:r>
              <a:rPr lang="en-US"/>
              <a:t> : immutable</a:t>
            </a:r>
            <a:endParaRPr lang="th-TH"/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2249742" y="1988840"/>
            <a:ext cx="4968552" cy="2736304"/>
          </a:xfrm>
          <a:prstGeom prst="rect">
            <a:avLst/>
          </a:prstGeom>
          <a:noFill/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s = </a:t>
            </a:r>
            <a:r>
              <a:rPr lang="en-US" sz="1400">
                <a:solidFill>
                  <a:srgbClr val="A31515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'0123456789'</a:t>
            </a:r>
            <a:endParaRPr lang="en-US" sz="1400">
              <a:solidFill>
                <a:srgbClr val="000000"/>
              </a:solidFill>
              <a:latin typeface="Consolas" pitchFamily="49" charset="0"/>
              <a:ea typeface="Angsana New" pitchFamily="18" charset="-34"/>
              <a:cs typeface="Cordia New" pitchFamily="34" charset="-34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s[0] = </a:t>
            </a:r>
            <a:r>
              <a:rPr lang="en-US" sz="1400">
                <a:solidFill>
                  <a:srgbClr val="A31515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'a'</a:t>
            </a:r>
            <a:endParaRPr lang="en-US" sz="1400">
              <a:solidFill>
                <a:srgbClr val="000000"/>
              </a:solidFill>
              <a:latin typeface="Consolas" pitchFamily="49" charset="0"/>
              <a:ea typeface="Angsana New" pitchFamily="18" charset="-34"/>
              <a:cs typeface="Cordia New" pitchFamily="34" charset="-34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err="1">
                <a:solidFill>
                  <a:srgbClr val="FF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Traceback</a:t>
            </a:r>
            <a:r>
              <a:rPr lang="en-US" sz="1400">
                <a:solidFill>
                  <a:srgbClr val="FF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 (most recent call last):</a:t>
            </a: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FF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  File "&lt;</a:t>
            </a:r>
            <a:r>
              <a:rPr lang="en-US" sz="1400" err="1">
                <a:solidFill>
                  <a:srgbClr val="FF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stdin</a:t>
            </a:r>
            <a:r>
              <a:rPr lang="en-US" sz="1400">
                <a:solidFill>
                  <a:srgbClr val="FF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&gt;", line 1, in &lt;module&gt;</a:t>
            </a: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ts val="1000"/>
              </a:spcAft>
            </a:pPr>
            <a:r>
              <a:rPr lang="en-US" sz="1400" err="1">
                <a:solidFill>
                  <a:srgbClr val="FF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TypeError</a:t>
            </a:r>
            <a:r>
              <a:rPr lang="en-US" sz="1400">
                <a:solidFill>
                  <a:srgbClr val="FF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: </a:t>
            </a:r>
            <a:r>
              <a:rPr lang="en-US" sz="1400">
                <a:solidFill>
                  <a:srgbClr val="00B0F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'</a:t>
            </a:r>
            <a:r>
              <a:rPr lang="en-US" sz="1400" err="1">
                <a:solidFill>
                  <a:srgbClr val="00B0F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str</a:t>
            </a:r>
            <a:r>
              <a:rPr lang="en-US" sz="1400">
                <a:solidFill>
                  <a:srgbClr val="00B0F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' object does not support item assignment</a:t>
            </a:r>
            <a:endParaRPr lang="th-TH" sz="4800">
              <a:solidFill>
                <a:srgbClr val="00B0F0"/>
              </a:solidFill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 rot="10800000" flipH="1" flipV="1">
            <a:off x="4372593" y="2060848"/>
            <a:ext cx="2106234" cy="936104"/>
          </a:xfrm>
          <a:prstGeom prst="cloudCallout">
            <a:avLst>
              <a:gd name="adj1" fmla="val -78004"/>
              <a:gd name="adj2" fmla="val 13299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str</a:t>
            </a:r>
            <a:r>
              <a:rPr 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 : immutable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th-TH" sz="105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Arial" pitchFamily="34" charset="0"/>
              </a:rPr>
              <a:t>เช่นเดียวกับ </a:t>
            </a:r>
            <a:r>
              <a:rPr lang="en-US" sz="105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Arial" pitchFamily="34" charset="0"/>
              </a:rPr>
              <a:t>int</a:t>
            </a:r>
            <a:r>
              <a:rPr lang="en-US" sz="105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Arial" pitchFamily="34" charset="0"/>
              </a:rPr>
              <a:t> </a:t>
            </a:r>
            <a:r>
              <a:rPr lang="th-TH" sz="105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Arial" pitchFamily="34" charset="0"/>
              </a:rPr>
              <a:t>และ </a:t>
            </a:r>
            <a:r>
              <a:rPr lang="en-US" sz="105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Arial" pitchFamily="34" charset="0"/>
              </a:rPr>
              <a:t>float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 1</a:t>
            </a:r>
          </a:p>
        </p:txBody>
      </p:sp>
      <p:sp>
        <p:nvSpPr>
          <p:cNvPr id="7" name="Rectangle 6"/>
          <p:cNvSpPr/>
          <p:nvPr/>
        </p:nvSpPr>
        <p:spPr>
          <a:xfrm>
            <a:off x="5580112" y="2814027"/>
            <a:ext cx="3461921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72000" indent="-144000"/>
            <a:r>
              <a:rPr lang="th-TH" sz="1600" b="1">
                <a:solidFill>
                  <a:schemeClr val="tx1">
                    <a:lumMod val="50000"/>
                    <a:lumOff val="50000"/>
                  </a:schemeClr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ใช้ </a:t>
            </a:r>
            <a:r>
              <a:rPr lang="en-US" sz="1600" b="1">
                <a:solidFill>
                  <a:schemeClr val="tx1">
                    <a:lumMod val="50000"/>
                    <a:lumOff val="50000"/>
                  </a:schemeClr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index </a:t>
            </a:r>
            <a:r>
              <a:rPr lang="th-TH" sz="1600" b="1">
                <a:solidFill>
                  <a:schemeClr val="tx1">
                    <a:lumMod val="50000"/>
                    <a:lumOff val="50000"/>
                  </a:schemeClr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ในการ </a:t>
            </a:r>
            <a:r>
              <a:rPr lang="en-US" sz="1600" b="1">
                <a:solidFill>
                  <a:schemeClr val="tx1">
                    <a:lumMod val="50000"/>
                    <a:lumOff val="50000"/>
                  </a:schemeClr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access </a:t>
            </a:r>
            <a:br>
              <a:rPr lang="th-TH" sz="1600" b="1">
                <a:solidFill>
                  <a:schemeClr val="tx1">
                    <a:lumMod val="50000"/>
                    <a:lumOff val="50000"/>
                  </a:schemeClr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</a:br>
            <a:r>
              <a:rPr lang="th-TH" sz="1600" b="1">
                <a:solidFill>
                  <a:schemeClr val="tx1">
                    <a:lumMod val="50000"/>
                    <a:lumOff val="50000"/>
                  </a:schemeClr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 </a:t>
            </a:r>
            <a:r>
              <a:rPr lang="th-TH" sz="1600" b="1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ไล่จาก หน้า</a:t>
            </a:r>
            <a:r>
              <a:rPr lang="en-US" sz="1600" b="1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 -&gt;</a:t>
            </a:r>
            <a:r>
              <a:rPr lang="th-TH" sz="1600" b="1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 หลัง </a:t>
            </a:r>
            <a:r>
              <a:rPr lang="th-TH" sz="1600" b="1">
                <a:solidFill>
                  <a:schemeClr val="tx1">
                    <a:lumMod val="50000"/>
                    <a:lumOff val="50000"/>
                  </a:schemeClr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ตัวแรกเริ่มจาก </a:t>
            </a:r>
            <a:r>
              <a:rPr lang="en-US" sz="1600" b="1">
                <a:solidFill>
                  <a:schemeClr val="tx1">
                    <a:lumMod val="50000"/>
                    <a:lumOff val="50000"/>
                  </a:schemeClr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index </a:t>
            </a:r>
            <a:r>
              <a:rPr lang="en-US" sz="1600" b="1">
                <a:solidFill>
                  <a:srgbClr val="C0000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0</a:t>
            </a:r>
            <a:r>
              <a:rPr lang="en-US" sz="1600" b="1">
                <a:solidFill>
                  <a:schemeClr val="tx1">
                    <a:lumMod val="50000"/>
                    <a:lumOff val="50000"/>
                  </a:schemeClr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, </a:t>
            </a:r>
            <a:r>
              <a:rPr lang="en-US" sz="1600" b="1">
                <a:solidFill>
                  <a:srgbClr val="C0000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1</a:t>
            </a:r>
            <a:r>
              <a:rPr lang="en-US" sz="1600" b="1">
                <a:solidFill>
                  <a:schemeClr val="tx1">
                    <a:lumMod val="50000"/>
                    <a:lumOff val="50000"/>
                  </a:schemeClr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, …</a:t>
            </a:r>
            <a:br>
              <a:rPr lang="en-US" sz="1600" b="1">
                <a:solidFill>
                  <a:schemeClr val="tx1">
                    <a:lumMod val="50000"/>
                    <a:lumOff val="50000"/>
                  </a:schemeClr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</a:br>
            <a:r>
              <a:rPr lang="en-US" sz="1600" b="1">
                <a:solidFill>
                  <a:schemeClr val="tx1">
                    <a:lumMod val="50000"/>
                    <a:lumOff val="50000"/>
                  </a:schemeClr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 </a:t>
            </a:r>
            <a:r>
              <a:rPr lang="th-TH" sz="1600" b="1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ไล่จาก หลัง </a:t>
            </a:r>
            <a:r>
              <a:rPr lang="en-US" sz="1600" b="1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-&gt; </a:t>
            </a:r>
            <a:r>
              <a:rPr lang="th-TH" sz="1600" b="1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หน้า </a:t>
            </a:r>
            <a:r>
              <a:rPr lang="th-TH" sz="1600" b="1">
                <a:solidFill>
                  <a:schemeClr val="tx1">
                    <a:lumMod val="50000"/>
                    <a:lumOff val="50000"/>
                  </a:schemeClr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ตัวสุดท้ายเริ่มจาก</a:t>
            </a:r>
            <a:r>
              <a:rPr lang="en-US" sz="1600" b="1">
                <a:solidFill>
                  <a:schemeClr val="tx1">
                    <a:lumMod val="50000"/>
                    <a:lumOff val="50000"/>
                  </a:schemeClr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 index </a:t>
            </a:r>
            <a:r>
              <a:rPr lang="th-TH" sz="1600" b="1">
                <a:solidFill>
                  <a:schemeClr val="tx1">
                    <a:lumMod val="50000"/>
                    <a:lumOff val="50000"/>
                  </a:schemeClr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 </a:t>
            </a:r>
            <a:r>
              <a:rPr lang="th-TH" sz="1600" b="1">
                <a:solidFill>
                  <a:srgbClr val="C0000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-1</a:t>
            </a:r>
            <a:r>
              <a:rPr lang="en-US" sz="1600" b="1">
                <a:solidFill>
                  <a:schemeClr val="tx1">
                    <a:lumMod val="50000"/>
                    <a:lumOff val="50000"/>
                  </a:schemeClr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,</a:t>
            </a:r>
            <a:r>
              <a:rPr lang="th-TH" sz="1600" b="1">
                <a:solidFill>
                  <a:schemeClr val="tx1">
                    <a:lumMod val="50000"/>
                    <a:lumOff val="50000"/>
                  </a:schemeClr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 </a:t>
            </a:r>
            <a:r>
              <a:rPr lang="th-TH" sz="1600" b="1">
                <a:solidFill>
                  <a:srgbClr val="C0000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-2</a:t>
            </a:r>
            <a:r>
              <a:rPr lang="en-US" sz="1600" b="1">
                <a:solidFill>
                  <a:schemeClr val="tx1">
                    <a:lumMod val="50000"/>
                    <a:lumOff val="50000"/>
                  </a:schemeClr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, 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40855" y="2924944"/>
            <a:ext cx="2673842" cy="33855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l = [1, "Rice", 3.5]</a:t>
            </a:r>
            <a:endParaRPr lang="en-US" sz="2400" b="1">
              <a:solidFill>
                <a:srgbClr val="00B0F0"/>
              </a:solidFill>
              <a:latin typeface="TH SarabunPSK" pitchFamily="34" charset="-34"/>
              <a:ea typeface="SimSun" pitchFamily="2" charset="-122"/>
              <a:cs typeface="TH SarabunPSK" pitchFamily="34" charset="-34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407287"/>
              </p:ext>
            </p:extLst>
          </p:nvPr>
        </p:nvGraphicFramePr>
        <p:xfrm>
          <a:off x="3360459" y="1329968"/>
          <a:ext cx="1674186" cy="785220"/>
        </p:xfrm>
        <a:graphic>
          <a:graphicData uri="http://schemas.openxmlformats.org/drawingml/2006/table">
            <a:tbl>
              <a:tblPr/>
              <a:tblGrid>
                <a:gridCol w="418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89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74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26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</a:t>
                      </a:r>
                    </a:p>
                  </a:txBody>
                  <a:tcPr marL="68580" marR="6858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6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68580" marR="6858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0</a:t>
                      </a:r>
                    </a:p>
                  </a:txBody>
                  <a:tcPr marL="68580" marR="6858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1</a:t>
                      </a:r>
                    </a:p>
                  </a:txBody>
                  <a:tcPr marL="68580" marR="6858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2</a:t>
                      </a:r>
                    </a:p>
                  </a:txBody>
                  <a:tcPr marL="68580" marR="6858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760902"/>
              </p:ext>
            </p:extLst>
          </p:nvPr>
        </p:nvGraphicFramePr>
        <p:xfrm>
          <a:off x="4062538" y="2122056"/>
          <a:ext cx="104915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ysClr val="windowText" lastClr="000000"/>
                          </a:solidFill>
                        </a:rPr>
                        <a:t>'Rice'</a:t>
                      </a:r>
                      <a:endParaRPr lang="th-TH" sz="14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solidFill>
                            <a:sysClr val="windowText" lastClr="000000"/>
                          </a:solidFill>
                        </a:rPr>
                        <a:t>3.5</a:t>
                      </a:r>
                      <a:endParaRPr lang="th-TH" sz="12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Freeform 14"/>
          <p:cNvSpPr/>
          <p:nvPr/>
        </p:nvSpPr>
        <p:spPr>
          <a:xfrm>
            <a:off x="3869923" y="1618006"/>
            <a:ext cx="84602" cy="492415"/>
          </a:xfrm>
          <a:custGeom>
            <a:avLst/>
            <a:gdLst>
              <a:gd name="connsiteX0" fmla="*/ 228600 w 228600"/>
              <a:gd name="connsiteY0" fmla="*/ 0 h 632012"/>
              <a:gd name="connsiteX1" fmla="*/ 80682 w 228600"/>
              <a:gd name="connsiteY1" fmla="*/ 336177 h 632012"/>
              <a:gd name="connsiteX2" fmla="*/ 0 w 228600"/>
              <a:gd name="connsiteY2" fmla="*/ 632012 h 632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632012">
                <a:moveTo>
                  <a:pt x="228600" y="0"/>
                </a:moveTo>
                <a:cubicBezTo>
                  <a:pt x="173691" y="115421"/>
                  <a:pt x="118782" y="230842"/>
                  <a:pt x="80682" y="336177"/>
                </a:cubicBezTo>
                <a:cubicBezTo>
                  <a:pt x="42582" y="441512"/>
                  <a:pt x="0" y="632012"/>
                  <a:pt x="0" y="632012"/>
                </a:cubicBezTo>
              </a:path>
            </a:pathLst>
          </a:custGeom>
          <a:ln w="1270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0" name="Rectangle 19"/>
          <p:cNvSpPr/>
          <p:nvPr/>
        </p:nvSpPr>
        <p:spPr>
          <a:xfrm>
            <a:off x="4306124" y="5013176"/>
            <a:ext cx="2658757" cy="33855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>
                <a:solidFill>
                  <a:srgbClr val="0070C0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['Hi', 'Rice' , 3.5]</a:t>
            </a:r>
            <a:endParaRPr lang="th-TH" sz="1600">
              <a:solidFill>
                <a:srgbClr val="0070C0"/>
              </a:solidFill>
              <a:latin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55383" y="4075308"/>
            <a:ext cx="1565176" cy="132343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sz="1600" b="1">
                <a:solidFill>
                  <a:srgbClr val="9F3FFF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l[0</a:t>
            </a:r>
            <a:r>
              <a:rPr lang="en-US" sz="2400" b="1">
                <a:solidFill>
                  <a:srgbClr val="9F3FFF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] </a:t>
            </a:r>
            <a:r>
              <a:rPr lang="en-US" sz="1600" b="1">
                <a:solidFill>
                  <a:srgbClr val="9F3FFF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= 'Hi'</a:t>
            </a:r>
          </a:p>
          <a:p>
            <a:pPr defTabSz="720000">
              <a:lnSpc>
                <a:spcPct val="200000"/>
              </a:lnSpc>
              <a:defRPr/>
            </a:pPr>
            <a:r>
              <a:rPr lang="en-US" sz="1600" b="1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print(l)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221850" y="2115188"/>
            <a:ext cx="378000" cy="360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'Hi'</a:t>
            </a:r>
            <a:endParaRPr lang="th-TH" sz="1200"/>
          </a:p>
        </p:txBody>
      </p:sp>
      <p:sp>
        <p:nvSpPr>
          <p:cNvPr id="26" name="Freeform 25"/>
          <p:cNvSpPr/>
          <p:nvPr/>
        </p:nvSpPr>
        <p:spPr>
          <a:xfrm>
            <a:off x="3437878" y="1618000"/>
            <a:ext cx="408638" cy="497188"/>
          </a:xfrm>
          <a:custGeom>
            <a:avLst/>
            <a:gdLst>
              <a:gd name="connsiteX0" fmla="*/ 228600 w 228600"/>
              <a:gd name="connsiteY0" fmla="*/ 0 h 632012"/>
              <a:gd name="connsiteX1" fmla="*/ 80682 w 228600"/>
              <a:gd name="connsiteY1" fmla="*/ 336177 h 632012"/>
              <a:gd name="connsiteX2" fmla="*/ 0 w 228600"/>
              <a:gd name="connsiteY2" fmla="*/ 632012 h 632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632012">
                <a:moveTo>
                  <a:pt x="228600" y="0"/>
                </a:moveTo>
                <a:cubicBezTo>
                  <a:pt x="173691" y="115421"/>
                  <a:pt x="118782" y="230842"/>
                  <a:pt x="80682" y="336177"/>
                </a:cubicBezTo>
                <a:cubicBezTo>
                  <a:pt x="42582" y="441512"/>
                  <a:pt x="0" y="632012"/>
                  <a:pt x="0" y="632012"/>
                </a:cubicBezTo>
              </a:path>
            </a:pathLst>
          </a:custGeom>
          <a:ln w="1270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" name="Rectangle 17"/>
          <p:cNvSpPr/>
          <p:nvPr/>
        </p:nvSpPr>
        <p:spPr>
          <a:xfrm>
            <a:off x="3761910" y="2122056"/>
            <a:ext cx="162000" cy="360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1</a:t>
            </a:r>
            <a:endParaRPr lang="th-TH" sz="1200"/>
          </a:p>
        </p:txBody>
      </p:sp>
      <p:sp>
        <p:nvSpPr>
          <p:cNvPr id="21" name="Freeform 20"/>
          <p:cNvSpPr/>
          <p:nvPr/>
        </p:nvSpPr>
        <p:spPr>
          <a:xfrm>
            <a:off x="4775308" y="1473991"/>
            <a:ext cx="34290" cy="576063"/>
          </a:xfrm>
          <a:custGeom>
            <a:avLst/>
            <a:gdLst>
              <a:gd name="connsiteX0" fmla="*/ 228600 w 228600"/>
              <a:gd name="connsiteY0" fmla="*/ 0 h 632012"/>
              <a:gd name="connsiteX1" fmla="*/ 80682 w 228600"/>
              <a:gd name="connsiteY1" fmla="*/ 336177 h 632012"/>
              <a:gd name="connsiteX2" fmla="*/ 0 w 228600"/>
              <a:gd name="connsiteY2" fmla="*/ 632012 h 632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632012">
                <a:moveTo>
                  <a:pt x="228600" y="0"/>
                </a:moveTo>
                <a:cubicBezTo>
                  <a:pt x="173691" y="115421"/>
                  <a:pt x="118782" y="230842"/>
                  <a:pt x="80682" y="336177"/>
                </a:cubicBezTo>
                <a:cubicBezTo>
                  <a:pt x="42582" y="441512"/>
                  <a:pt x="0" y="632012"/>
                  <a:pt x="0" y="632012"/>
                </a:cubicBezTo>
              </a:path>
            </a:pathLst>
          </a:custGeom>
          <a:ln w="1270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" name="Freeform 21"/>
          <p:cNvSpPr/>
          <p:nvPr/>
        </p:nvSpPr>
        <p:spPr>
          <a:xfrm flipH="1">
            <a:off x="4278561" y="1545992"/>
            <a:ext cx="34290" cy="547880"/>
          </a:xfrm>
          <a:custGeom>
            <a:avLst/>
            <a:gdLst>
              <a:gd name="connsiteX0" fmla="*/ 228600 w 228600"/>
              <a:gd name="connsiteY0" fmla="*/ 0 h 632012"/>
              <a:gd name="connsiteX1" fmla="*/ 80682 w 228600"/>
              <a:gd name="connsiteY1" fmla="*/ 336177 h 632012"/>
              <a:gd name="connsiteX2" fmla="*/ 0 w 228600"/>
              <a:gd name="connsiteY2" fmla="*/ 632012 h 632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632012">
                <a:moveTo>
                  <a:pt x="228600" y="0"/>
                </a:moveTo>
                <a:cubicBezTo>
                  <a:pt x="173691" y="115421"/>
                  <a:pt x="118782" y="230842"/>
                  <a:pt x="80682" y="336177"/>
                </a:cubicBezTo>
                <a:cubicBezTo>
                  <a:pt x="42582" y="441512"/>
                  <a:pt x="0" y="632012"/>
                  <a:pt x="0" y="632012"/>
                </a:cubicBezTo>
              </a:path>
            </a:pathLst>
          </a:custGeom>
          <a:ln w="1270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Rectangle 15"/>
          <p:cNvSpPr/>
          <p:nvPr/>
        </p:nvSpPr>
        <p:spPr>
          <a:xfrm>
            <a:off x="3699392" y="3249538"/>
            <a:ext cx="20473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C00000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0     1       2</a:t>
            </a:r>
            <a:endParaRPr lang="th-TH" sz="1400">
              <a:solidFill>
                <a:srgbClr val="C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604758" y="3465557"/>
            <a:ext cx="20473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C00000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-3    -2      -1</a:t>
            </a:r>
            <a:endParaRPr lang="th-TH" sz="1400">
              <a:solidFill>
                <a:srgbClr val="C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03158" y="1340768"/>
            <a:ext cx="3323446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list</a:t>
            </a:r>
            <a:r>
              <a:rPr 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 </a:t>
            </a:r>
            <a:r>
              <a:rPr lang="th-TH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เก็บ ของ</a:t>
            </a:r>
            <a:r>
              <a:rPr 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 </a:t>
            </a:r>
            <a:r>
              <a:rPr lang="en-US" sz="20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(</a:t>
            </a:r>
            <a:r>
              <a:rPr lang="th-TH" sz="20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คละ </a:t>
            </a:r>
            <a:r>
              <a:rPr lang="en-US" sz="20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type </a:t>
            </a:r>
            <a:r>
              <a:rPr lang="th-TH" sz="20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ได้</a:t>
            </a:r>
            <a:r>
              <a:rPr lang="en-US" sz="20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)</a:t>
            </a:r>
            <a:r>
              <a:rPr lang="th-TH" sz="20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 </a:t>
            </a:r>
            <a:r>
              <a:rPr lang="th-TH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เรียงลำดับกัน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502565" y="4365109"/>
            <a:ext cx="1399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2000" lvl="0" indent="-144000">
              <a:lnSpc>
                <a:spcPct val="150000"/>
              </a:lnSpc>
            </a:pPr>
            <a:r>
              <a:rPr lang="th-TH" sz="1600" b="1">
                <a:solidFill>
                  <a:srgbClr val="9F3FFF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เป็น </a:t>
            </a:r>
            <a:r>
              <a:rPr lang="en-US" sz="1600" b="1">
                <a:solidFill>
                  <a:srgbClr val="9F3FFF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mutable type </a:t>
            </a:r>
            <a:endParaRPr lang="th-TH" sz="1400">
              <a:solidFill>
                <a:srgbClr val="9F3FFF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176153" y="5589240"/>
            <a:ext cx="23393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600" b="1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l2 = </a:t>
            </a:r>
            <a:r>
              <a:rPr lang="en-US" sz="1600" b="1">
                <a:solidFill>
                  <a:srgbClr val="C00000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[]</a:t>
            </a:r>
            <a:r>
              <a:rPr lang="en-US" sz="1600" b="1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 </a:t>
            </a:r>
            <a:r>
              <a:rPr lang="en-US" sz="1600" b="1">
                <a:solidFill>
                  <a:srgbClr val="C0000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# empty list</a:t>
            </a:r>
            <a:r>
              <a:rPr lang="en-US" sz="1600" b="1">
                <a:solidFill>
                  <a:srgbClr val="C00000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3608971" y="1340772"/>
            <a:ext cx="199385" cy="72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63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/>
      <p:bldP spid="24" grpId="0" animBg="1"/>
      <p:bldP spid="26" grpId="0" animBg="1"/>
      <p:bldP spid="18" grpId="0" animBg="1"/>
      <p:bldP spid="16" grpId="0"/>
      <p:bldP spid="17" grpId="0"/>
      <p:bldP spid="19" grpId="0"/>
      <p:bldP spid="28" grpId="0"/>
      <p:bldP spid="3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 : Modifying Content</a:t>
            </a:r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046963" y="2599981"/>
            <a:ext cx="284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/>
              <a:t>x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5103" y="2679001"/>
            <a:ext cx="332345" cy="4024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Rectangle 4"/>
          <p:cNvSpPr/>
          <p:nvPr/>
        </p:nvSpPr>
        <p:spPr>
          <a:xfrm>
            <a:off x="2870846" y="2679001"/>
            <a:ext cx="332345" cy="4024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Rectangle 5"/>
          <p:cNvSpPr/>
          <p:nvPr/>
        </p:nvSpPr>
        <p:spPr>
          <a:xfrm>
            <a:off x="3203189" y="2679001"/>
            <a:ext cx="332345" cy="4024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7" name="Straight Arrow Connector 6"/>
          <p:cNvCxnSpPr>
            <a:stCxn id="3" idx="3"/>
          </p:cNvCxnSpPr>
          <p:nvPr/>
        </p:nvCxnSpPr>
        <p:spPr>
          <a:xfrm>
            <a:off x="1331015" y="2784647"/>
            <a:ext cx="978859" cy="955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8" name="Rectangle 7"/>
          <p:cNvSpPr/>
          <p:nvPr/>
        </p:nvSpPr>
        <p:spPr>
          <a:xfrm>
            <a:off x="2309873" y="3608092"/>
            <a:ext cx="560972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err="1"/>
              <a:t>int</a:t>
            </a:r>
            <a:endParaRPr lang="en-US" sz="1800"/>
          </a:p>
        </p:txBody>
      </p:sp>
      <p:sp>
        <p:nvSpPr>
          <p:cNvPr id="9" name="Rectangle 8"/>
          <p:cNvSpPr/>
          <p:nvPr/>
        </p:nvSpPr>
        <p:spPr>
          <a:xfrm>
            <a:off x="2309873" y="3968132"/>
            <a:ext cx="560972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/>
              <a:t>1</a:t>
            </a:r>
          </a:p>
        </p:txBody>
      </p:sp>
      <p:cxnSp>
        <p:nvCxnSpPr>
          <p:cNvPr id="10" name="Straight Arrow Connector 9"/>
          <p:cNvCxnSpPr>
            <a:stCxn id="4" idx="2"/>
            <a:endCxn id="8" idx="0"/>
          </p:cNvCxnSpPr>
          <p:nvPr/>
        </p:nvCxnSpPr>
        <p:spPr>
          <a:xfrm flipH="1">
            <a:off x="2590359" y="3081432"/>
            <a:ext cx="90916" cy="5266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11" name="Rectangle 10"/>
          <p:cNvSpPr/>
          <p:nvPr/>
        </p:nvSpPr>
        <p:spPr>
          <a:xfrm>
            <a:off x="3197994" y="3968132"/>
            <a:ext cx="332345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/>
              <a:t>h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530340" y="3968132"/>
            <a:ext cx="332345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/>
              <a:t>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882985" y="3968132"/>
            <a:ext cx="332345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/>
              <a:t>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581071" y="3967204"/>
            <a:ext cx="332345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/>
              <a:t>o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238270" y="3967204"/>
            <a:ext cx="332345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/>
              <a:t>l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973208" y="2880216"/>
            <a:ext cx="1075948" cy="7181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17" name="Rectangle 16"/>
          <p:cNvSpPr/>
          <p:nvPr/>
        </p:nvSpPr>
        <p:spPr>
          <a:xfrm>
            <a:off x="3197995" y="3608092"/>
            <a:ext cx="1715420" cy="3591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/>
              <a:t>string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16610" y="1231829"/>
            <a:ext cx="2149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/>
              <a:t>x = [1,'hello', (3 + 2j)]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28200" y="1862334"/>
            <a:ext cx="609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/>
              <a:t>y = x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470046" y="3968132"/>
            <a:ext cx="332345" cy="3591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/>
              <a:t>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826522" y="3976536"/>
            <a:ext cx="332345" cy="3591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/>
              <a:t>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470046" y="3598408"/>
            <a:ext cx="1196441" cy="36879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/>
              <a:t>complex</a:t>
            </a:r>
          </a:p>
        </p:txBody>
      </p:sp>
      <p:cxnSp>
        <p:nvCxnSpPr>
          <p:cNvPr id="23" name="Straight Arrow Connector 22"/>
          <p:cNvCxnSpPr>
            <a:stCxn id="6" idx="3"/>
          </p:cNvCxnSpPr>
          <p:nvPr/>
        </p:nvCxnSpPr>
        <p:spPr>
          <a:xfrm>
            <a:off x="3535535" y="2880214"/>
            <a:ext cx="1934511" cy="583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24" name="Rectangle 23"/>
          <p:cNvSpPr/>
          <p:nvPr/>
        </p:nvSpPr>
        <p:spPr>
          <a:xfrm>
            <a:off x="4757159" y="1716647"/>
            <a:ext cx="288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/>
              <a:t>y</a:t>
            </a:r>
          </a:p>
        </p:txBody>
      </p:sp>
      <p:cxnSp>
        <p:nvCxnSpPr>
          <p:cNvPr id="25" name="Straight Arrow Connector 24"/>
          <p:cNvCxnSpPr>
            <a:stCxn id="24" idx="1"/>
          </p:cNvCxnSpPr>
          <p:nvPr/>
        </p:nvCxnSpPr>
        <p:spPr>
          <a:xfrm flipH="1">
            <a:off x="3399593" y="1901313"/>
            <a:ext cx="1357566" cy="626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078255" y="5120261"/>
            <a:ext cx="933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/>
              <a:t> x[0] = 3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078988" y="3709692"/>
            <a:ext cx="560972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err="1"/>
              <a:t>int</a:t>
            </a:r>
            <a:endParaRPr lang="en-US" sz="1800"/>
          </a:p>
        </p:txBody>
      </p:sp>
      <p:sp>
        <p:nvSpPr>
          <p:cNvPr id="28" name="Rectangle 27"/>
          <p:cNvSpPr/>
          <p:nvPr/>
        </p:nvSpPr>
        <p:spPr>
          <a:xfrm>
            <a:off x="1078988" y="4069732"/>
            <a:ext cx="560972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/>
              <a:t>3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1359474" y="3081432"/>
            <a:ext cx="1155628" cy="5266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30" name="Rectangle 29"/>
          <p:cNvSpPr/>
          <p:nvPr/>
        </p:nvSpPr>
        <p:spPr>
          <a:xfrm>
            <a:off x="2517111" y="5840341"/>
            <a:ext cx="12467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/>
              <a:t> x[1][0] = ‘j’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6" grpId="0" animBg="1"/>
      <p:bldP spid="8" grpId="0" animBg="1"/>
      <p:bldP spid="8" grpId="1" animBg="1"/>
      <p:bldP spid="9" grpId="0" animBg="1"/>
      <p:bldP spid="9" grpId="1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/>
      <p:bldP spid="19" grpId="0"/>
      <p:bldP spid="20" grpId="0" animBg="1"/>
      <p:bldP spid="21" grpId="0" animBg="1"/>
      <p:bldP spid="22" grpId="0" animBg="1"/>
      <p:bldP spid="24" grpId="0"/>
      <p:bldP spid="26" grpId="0"/>
      <p:bldP spid="27" grpId="0" animBg="1"/>
      <p:bldP spid="28" grpId="0" animBg="1"/>
      <p:bldP spid="30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 : Repetition, Concatenation, </a:t>
            </a:r>
            <a:r>
              <a:rPr lang="en-US" err="1"/>
              <a:t>len</a:t>
            </a:r>
            <a:r>
              <a:rPr lang="en-US"/>
              <a:t>(), append(), nested lists</a:t>
            </a:r>
            <a:endParaRPr lang="th-TH"/>
          </a:p>
        </p:txBody>
      </p:sp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1043609" y="1340768"/>
            <a:ext cx="2531360" cy="3528392"/>
          </a:xfrm>
          <a:prstGeom prst="rect">
            <a:avLst/>
          </a:prstGeom>
          <a:noFill/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</a:t>
            </a:r>
            <a:r>
              <a:rPr lang="en-US" sz="1400" err="1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li</a:t>
            </a:r>
            <a:r>
              <a:rPr lang="en-US" sz="140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 = [1,2]</a:t>
            </a: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</a:t>
            </a:r>
            <a:r>
              <a:rPr lang="en-US" sz="1400" err="1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lis</a:t>
            </a:r>
            <a:r>
              <a:rPr lang="en-US" sz="140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 = [3,4,5]</a:t>
            </a: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2*</a:t>
            </a:r>
            <a:r>
              <a:rPr lang="en-US" sz="1400" err="1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li</a:t>
            </a:r>
            <a:r>
              <a:rPr lang="en-US" sz="140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 + </a:t>
            </a:r>
            <a:r>
              <a:rPr lang="en-US" sz="1400" err="1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lis</a:t>
            </a:r>
            <a:endParaRPr lang="en-US" sz="1400">
              <a:solidFill>
                <a:srgbClr val="000000"/>
              </a:solidFill>
              <a:latin typeface="Consolas" pitchFamily="49" charset="0"/>
              <a:ea typeface="Angsana New" pitchFamily="18" charset="-34"/>
              <a:cs typeface="Cordia New" pitchFamily="34" charset="-34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[</a:t>
            </a:r>
            <a:r>
              <a:rPr lang="en-US" sz="1400">
                <a:solidFill>
                  <a:srgbClr val="00B05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1, 2</a:t>
            </a:r>
            <a:r>
              <a:rPr lang="en-US" sz="1400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, </a:t>
            </a:r>
            <a:r>
              <a:rPr lang="en-US" sz="1400">
                <a:solidFill>
                  <a:srgbClr val="9F3FFF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1, 2</a:t>
            </a:r>
            <a:r>
              <a:rPr lang="en-US" sz="1400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, 3, 4, 5] </a:t>
            </a: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000000"/>
              </a:solidFill>
              <a:latin typeface="Consolas" pitchFamily="49" charset="0"/>
              <a:ea typeface="Angsana New" pitchFamily="18" charset="-34"/>
              <a:cs typeface="Cordia New" pitchFamily="34" charset="-34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000000"/>
              </a:solidFill>
              <a:latin typeface="Consolas" pitchFamily="49" charset="0"/>
              <a:ea typeface="Angsana New" pitchFamily="18" charset="-34"/>
              <a:cs typeface="Cordia New" pitchFamily="34" charset="-34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</a:t>
            </a:r>
            <a:r>
              <a:rPr lang="en-US" sz="1400" err="1">
                <a:solidFill>
                  <a:srgbClr val="0000FF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len</a:t>
            </a:r>
            <a:r>
              <a:rPr lang="en-US" sz="1400">
                <a:solidFill>
                  <a:srgbClr val="0000FF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(</a:t>
            </a:r>
            <a:r>
              <a:rPr lang="en-US" sz="1400" err="1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li</a:t>
            </a:r>
            <a:r>
              <a:rPr lang="en-US" sz="1400">
                <a:solidFill>
                  <a:srgbClr val="0000FF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)</a:t>
            </a: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ts val="1000"/>
              </a:spcAft>
            </a:pPr>
            <a:r>
              <a:rPr lang="en-US" sz="1400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2</a:t>
            </a: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endParaRPr lang="th-TH" sz="4800">
              <a:solidFill>
                <a:schemeClr val="tx1"/>
              </a:solidFill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635896" y="1340768"/>
            <a:ext cx="2016223" cy="2674115"/>
          </a:xfrm>
          <a:prstGeom prst="rect">
            <a:avLst/>
          </a:prstGeom>
          <a:noFill/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</a:t>
            </a:r>
            <a:r>
              <a:rPr lang="en-US" sz="1400" err="1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li</a:t>
            </a:r>
            <a:endParaRPr lang="en-US" sz="1400">
              <a:solidFill>
                <a:srgbClr val="000000"/>
              </a:solidFill>
              <a:latin typeface="Consolas" pitchFamily="49" charset="0"/>
              <a:ea typeface="Angsana New" pitchFamily="18" charset="-34"/>
              <a:cs typeface="Cordia New" pitchFamily="34" charset="-34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[1, 2]</a:t>
            </a: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</a:t>
            </a:r>
            <a:r>
              <a:rPr lang="en-US" sz="1400" err="1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li.</a:t>
            </a:r>
            <a:r>
              <a:rPr lang="en-US" sz="1400" err="1">
                <a:solidFill>
                  <a:srgbClr val="0000FF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append</a:t>
            </a:r>
            <a:r>
              <a:rPr lang="en-US" sz="1400">
                <a:solidFill>
                  <a:srgbClr val="0000FF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(</a:t>
            </a:r>
            <a:r>
              <a:rPr lang="en-US" sz="1400">
                <a:solidFill>
                  <a:srgbClr val="C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3</a:t>
            </a:r>
            <a:r>
              <a:rPr lang="en-US" sz="1400">
                <a:solidFill>
                  <a:srgbClr val="0000FF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)</a:t>
            </a: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</a:t>
            </a:r>
            <a:r>
              <a:rPr lang="en-US" sz="1400" err="1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li</a:t>
            </a:r>
            <a:endParaRPr lang="en-US" sz="1400">
              <a:solidFill>
                <a:srgbClr val="000000"/>
              </a:solidFill>
              <a:latin typeface="Consolas" pitchFamily="49" charset="0"/>
              <a:ea typeface="Angsana New" pitchFamily="18" charset="-34"/>
              <a:cs typeface="Cordia New" pitchFamily="34" charset="-34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ts val="1000"/>
              </a:spcAft>
            </a:pPr>
            <a:r>
              <a:rPr lang="en-US" sz="1400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[1, 2, </a:t>
            </a:r>
            <a:r>
              <a:rPr lang="en-US" sz="1400">
                <a:solidFill>
                  <a:srgbClr val="C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3</a:t>
            </a:r>
            <a:r>
              <a:rPr lang="en-US" sz="1400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]</a:t>
            </a:r>
            <a:endParaRPr lang="th-TH" sz="4800">
              <a:solidFill>
                <a:schemeClr val="tx1"/>
              </a:solidFill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5760132" y="1268764"/>
            <a:ext cx="2700300" cy="4320479"/>
          </a:xfrm>
          <a:prstGeom prst="rect">
            <a:avLst/>
          </a:prstGeom>
          <a:noFill/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li</a:t>
            </a: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[1, 2, 3]</a:t>
            </a: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</a:t>
            </a:r>
            <a:r>
              <a:rPr lang="en-US" sz="1400" err="1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li.</a:t>
            </a:r>
            <a:r>
              <a:rPr lang="en-US" sz="1400" err="1">
                <a:solidFill>
                  <a:srgbClr val="0000FF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append</a:t>
            </a:r>
            <a:r>
              <a:rPr lang="en-US" sz="1400">
                <a:solidFill>
                  <a:srgbClr val="0000FF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(</a:t>
            </a:r>
            <a:r>
              <a:rPr lang="en-US" sz="1400">
                <a:solidFill>
                  <a:srgbClr val="C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[3,4]</a:t>
            </a:r>
            <a:r>
              <a:rPr lang="en-US" sz="1400">
                <a:solidFill>
                  <a:srgbClr val="0000FF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)</a:t>
            </a: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li</a:t>
            </a: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[1, 2, 3, </a:t>
            </a:r>
            <a:r>
              <a:rPr lang="en-US" sz="1400">
                <a:solidFill>
                  <a:srgbClr val="C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[3, 4]</a:t>
            </a:r>
            <a:r>
              <a:rPr lang="en-US" sz="1400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]</a:t>
            </a: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 </a:t>
            </a: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li</a:t>
            </a:r>
            <a:r>
              <a:rPr lang="en-US" sz="1400">
                <a:solidFill>
                  <a:srgbClr val="9F3FFF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[3]</a:t>
            </a:r>
            <a:r>
              <a:rPr lang="en-US" sz="140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 </a:t>
            </a: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[3, 4] </a:t>
            </a: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li</a:t>
            </a:r>
            <a:r>
              <a:rPr lang="en-US" sz="1400">
                <a:solidFill>
                  <a:srgbClr val="9F3FFF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[3][1]</a:t>
            </a:r>
            <a:r>
              <a:rPr lang="en-US" sz="140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 </a:t>
            </a: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ts val="1000"/>
              </a:spcAft>
            </a:pPr>
            <a:r>
              <a:rPr lang="en-US" sz="1400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4</a:t>
            </a:r>
            <a:endParaRPr lang="th-TH" sz="4800">
              <a:solidFill>
                <a:schemeClr val="tx1"/>
              </a:solidFill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 rot="10800000" flipH="1" flipV="1">
            <a:off x="7031350" y="3789043"/>
            <a:ext cx="1141050" cy="778445"/>
          </a:xfrm>
          <a:prstGeom prst="cloudCallout">
            <a:avLst>
              <a:gd name="adj1" fmla="val -47957"/>
              <a:gd name="adj2" fmla="val -98721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chemeClr val="tx1"/>
                </a:solidFill>
                <a:cs typeface="Arial" pitchFamily="34" charset="0"/>
              </a:rPr>
              <a:t>nested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7" grpId="1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List</a:t>
            </a:r>
            <a:endParaRPr lang="th-TH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67546" y="745267"/>
          <a:ext cx="8136903" cy="5880668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85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4850">
                <a:tc gridSpan="3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800"/>
                        <a:t>L = [ 1, 3, 7, 3 ]</a:t>
                      </a:r>
                      <a:endParaRPr lang="en-US" sz="1800" b="1">
                        <a:solidFill>
                          <a:prstClr val="black"/>
                        </a:solidFill>
                        <a:latin typeface="Courier New" panose="02070309020205020404" pitchFamily="49" charset="0"/>
                        <a:ea typeface="SimSun" pitchFamily="2" charset="-122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4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latin typeface="TH SarabunPSK" pitchFamily="34" charset="-34"/>
                          <a:cs typeface="TH SarabunPSK" pitchFamily="34" charset="-34"/>
                        </a:rPr>
                        <a:t>methods</a:t>
                      </a:r>
                      <a:endParaRPr lang="th-TH" sz="160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>
                          <a:latin typeface="TH SarabunPSK" pitchFamily="34" charset="-34"/>
                          <a:cs typeface="TH SarabunPSK" pitchFamily="34" charset="-34"/>
                        </a:rPr>
                        <a:t>ผลลัพธ์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>
                          <a:latin typeface="TH SarabunPSK" pitchFamily="34" charset="-34"/>
                          <a:cs typeface="TH SarabunPSK" pitchFamily="34" charset="-34"/>
                        </a:rPr>
                        <a:t>คำอธิบาย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850">
                <a:tc>
                  <a:txBody>
                    <a:bodyPr/>
                    <a:lstStyle/>
                    <a:p>
                      <a:r>
                        <a:rPr lang="en-US" sz="1800" err="1">
                          <a:solidFill>
                            <a:srgbClr val="0000FF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len</a:t>
                      </a:r>
                      <a:r>
                        <a:rPr lang="en-US" sz="1800">
                          <a:latin typeface="TH SarabunPSK" pitchFamily="34" charset="-34"/>
                          <a:cs typeface="TH SarabunPSK" pitchFamily="34" charset="-34"/>
                        </a:rPr>
                        <a:t>(L)</a:t>
                      </a:r>
                      <a:endParaRPr lang="th-TH" sz="180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H SarabunPSK" pitchFamily="34" charset="-34"/>
                          <a:cs typeface="TH SarabunPSK" pitchFamily="34" charset="-34"/>
                        </a:rPr>
                        <a:t>4</a:t>
                      </a:r>
                      <a:endParaRPr lang="th-TH" sz="180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800">
                          <a:latin typeface="TH SarabunPSK" pitchFamily="34" charset="-34"/>
                          <a:cs typeface="TH SarabunPSK" pitchFamily="34" charset="-34"/>
                        </a:rPr>
                        <a:t>จำนวนของใน</a:t>
                      </a:r>
                      <a:r>
                        <a:rPr lang="th-TH" sz="1800" baseline="0"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en-US" sz="1800" baseline="0">
                          <a:latin typeface="TH SarabunPSK" pitchFamily="34" charset="-34"/>
                          <a:cs typeface="TH SarabunPSK" pitchFamily="34" charset="-34"/>
                        </a:rPr>
                        <a:t>list</a:t>
                      </a:r>
                      <a:endParaRPr lang="th-TH" sz="180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8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solidFill>
                            <a:srgbClr val="0000FF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max</a:t>
                      </a:r>
                      <a:r>
                        <a:rPr lang="en-US" sz="1800">
                          <a:latin typeface="TH SarabunPSK" pitchFamily="34" charset="-34"/>
                          <a:cs typeface="TH SarabunPSK" pitchFamily="34" charset="-34"/>
                        </a:rPr>
                        <a:t>(L)</a:t>
                      </a:r>
                      <a:endParaRPr lang="th-TH" sz="180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H SarabunPSK" pitchFamily="34" charset="-34"/>
                          <a:cs typeface="TH SarabunPSK" pitchFamily="34" charset="-34"/>
                        </a:rPr>
                        <a:t>7</a:t>
                      </a:r>
                      <a:endParaRPr lang="th-TH" sz="180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800">
                          <a:latin typeface="TH SarabunPSK" pitchFamily="34" charset="-34"/>
                          <a:cs typeface="TH SarabunPSK" pitchFamily="34" charset="-34"/>
                        </a:rPr>
                        <a:t>หา</a:t>
                      </a:r>
                      <a:r>
                        <a:rPr lang="th-TH" sz="1800" baseline="0"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en-US" sz="1800" baseline="0">
                          <a:latin typeface="TH SarabunPSK" pitchFamily="34" charset="-34"/>
                          <a:cs typeface="TH SarabunPSK" pitchFamily="34" charset="-34"/>
                        </a:rPr>
                        <a:t>max item, </a:t>
                      </a:r>
                      <a:r>
                        <a:rPr lang="th-TH" sz="1800" baseline="0">
                          <a:latin typeface="TH SarabunPSK" pitchFamily="34" charset="-34"/>
                          <a:cs typeface="TH SarabunPSK" pitchFamily="34" charset="-34"/>
                        </a:rPr>
                        <a:t>ต้องเป็นไทป์เดียวกัน</a:t>
                      </a:r>
                      <a:endParaRPr lang="th-TH" sz="180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8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solidFill>
                            <a:srgbClr val="0000FF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min</a:t>
                      </a:r>
                      <a:r>
                        <a:rPr lang="en-US" sz="1800">
                          <a:latin typeface="TH SarabunPSK" pitchFamily="34" charset="-34"/>
                          <a:cs typeface="TH SarabunPSK" pitchFamily="34" charset="-34"/>
                        </a:rPr>
                        <a:t>(L)</a:t>
                      </a:r>
                      <a:endParaRPr lang="th-TH" sz="180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H SarabunPSK" pitchFamily="34" charset="-34"/>
                          <a:cs typeface="TH SarabunPSK" pitchFamily="34" charset="-34"/>
                        </a:rPr>
                        <a:t>1</a:t>
                      </a:r>
                      <a:endParaRPr lang="th-TH" sz="180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800">
                          <a:latin typeface="TH SarabunPSK" pitchFamily="34" charset="-34"/>
                          <a:cs typeface="TH SarabunPSK" pitchFamily="34" charset="-34"/>
                        </a:rPr>
                        <a:t>หา</a:t>
                      </a:r>
                      <a:r>
                        <a:rPr lang="th-TH" sz="1800" baseline="0"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en-US" sz="1800" baseline="0">
                          <a:latin typeface="TH SarabunPSK" pitchFamily="34" charset="-34"/>
                          <a:cs typeface="TH SarabunPSK" pitchFamily="34" charset="-34"/>
                        </a:rPr>
                        <a:t>min item, </a:t>
                      </a:r>
                      <a:r>
                        <a:rPr lang="th-TH" sz="1800" baseline="0">
                          <a:latin typeface="TH SarabunPSK" pitchFamily="34" charset="-34"/>
                          <a:cs typeface="TH SarabunPSK" pitchFamily="34" charset="-34"/>
                        </a:rPr>
                        <a:t>ต้องเป็นไทป์เดียวกัน</a:t>
                      </a:r>
                      <a:endParaRPr lang="th-TH" sz="180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8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solidFill>
                            <a:srgbClr val="0000FF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sum</a:t>
                      </a:r>
                      <a:r>
                        <a:rPr lang="en-US" sz="1800">
                          <a:latin typeface="TH SarabunPSK" pitchFamily="34" charset="-34"/>
                          <a:cs typeface="TH SarabunPSK" pitchFamily="34" charset="-34"/>
                        </a:rPr>
                        <a:t>(L)</a:t>
                      </a:r>
                      <a:endParaRPr lang="th-TH" sz="180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H SarabunPSK" pitchFamily="34" charset="-34"/>
                          <a:cs typeface="TH SarabunPSK" pitchFamily="34" charset="-34"/>
                        </a:rPr>
                        <a:t>14</a:t>
                      </a:r>
                      <a:endParaRPr lang="th-TH" sz="180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800">
                          <a:latin typeface="TH SarabunPSK" pitchFamily="34" charset="-34"/>
                          <a:cs typeface="TH SarabunPSK" pitchFamily="34" charset="-34"/>
                        </a:rPr>
                        <a:t>หา</a:t>
                      </a:r>
                      <a:r>
                        <a:rPr lang="th-TH" sz="1800" baseline="0"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en-US" sz="1800" baseline="0">
                          <a:latin typeface="TH SarabunPSK" pitchFamily="34" charset="-34"/>
                          <a:cs typeface="TH SarabunPSK" pitchFamily="34" charset="-34"/>
                        </a:rPr>
                        <a:t>sum </a:t>
                      </a:r>
                      <a:r>
                        <a:rPr lang="th-TH" sz="1800" baseline="0">
                          <a:latin typeface="TH SarabunPSK" pitchFamily="34" charset="-34"/>
                          <a:cs typeface="TH SarabunPSK" pitchFamily="34" charset="-34"/>
                        </a:rPr>
                        <a:t>ของ</a:t>
                      </a:r>
                      <a:r>
                        <a:rPr lang="en-US" sz="1800" baseline="0">
                          <a:latin typeface="TH SarabunPSK" pitchFamily="34" charset="-34"/>
                          <a:cs typeface="TH SarabunPSK" pitchFamily="34" charset="-34"/>
                        </a:rPr>
                        <a:t> item, </a:t>
                      </a:r>
                      <a:r>
                        <a:rPr lang="th-TH" sz="1800" baseline="0">
                          <a:latin typeface="TH SarabunPSK" pitchFamily="34" charset="-34"/>
                          <a:cs typeface="TH SarabunPSK" pitchFamily="34" charset="-34"/>
                        </a:rPr>
                        <a:t>ต้องเป็น</a:t>
                      </a:r>
                      <a:r>
                        <a:rPr lang="en-US" sz="1800" baseline="0">
                          <a:latin typeface="TH SarabunPSK" pitchFamily="34" charset="-34"/>
                          <a:cs typeface="TH SarabunPSK" pitchFamily="34" charset="-34"/>
                        </a:rPr>
                        <a:t> number</a:t>
                      </a:r>
                      <a:endParaRPr lang="th-TH" sz="180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8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err="1">
                          <a:latin typeface="TH SarabunPSK" pitchFamily="34" charset="-34"/>
                          <a:cs typeface="TH SarabunPSK" pitchFamily="34" charset="-34"/>
                        </a:rPr>
                        <a:t>L.</a:t>
                      </a:r>
                      <a:r>
                        <a:rPr lang="en-US" sz="1800" err="1">
                          <a:solidFill>
                            <a:srgbClr val="0000FF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count</a:t>
                      </a:r>
                      <a:r>
                        <a:rPr lang="en-US" sz="1800">
                          <a:latin typeface="TH SarabunPSK" pitchFamily="34" charset="-34"/>
                          <a:cs typeface="TH SarabunPSK" pitchFamily="34" charset="-34"/>
                        </a:rPr>
                        <a:t>(3)</a:t>
                      </a:r>
                      <a:endParaRPr lang="th-TH" sz="180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H SarabunPSK" pitchFamily="34" charset="-34"/>
                          <a:cs typeface="TH SarabunPSK" pitchFamily="34" charset="-34"/>
                        </a:rPr>
                        <a:t>2</a:t>
                      </a:r>
                      <a:endParaRPr lang="th-TH" sz="180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800">
                          <a:latin typeface="TH SarabunPSK" pitchFamily="34" charset="-34"/>
                          <a:cs typeface="TH SarabunPSK" pitchFamily="34" charset="-34"/>
                        </a:rPr>
                        <a:t>นับจำนวน</a:t>
                      </a:r>
                      <a:r>
                        <a:rPr lang="th-TH" sz="1800" baseline="0"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en-US" sz="1800" baseline="0">
                          <a:latin typeface="TH SarabunPSK" pitchFamily="34" charset="-34"/>
                          <a:cs typeface="TH SarabunPSK" pitchFamily="34" charset="-34"/>
                        </a:rPr>
                        <a:t>3</a:t>
                      </a:r>
                      <a:endParaRPr lang="th-TH" sz="180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8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err="1">
                          <a:latin typeface="TH SarabunPSK" pitchFamily="34" charset="-34"/>
                          <a:cs typeface="TH SarabunPSK" pitchFamily="34" charset="-34"/>
                        </a:rPr>
                        <a:t>L.</a:t>
                      </a:r>
                      <a:r>
                        <a:rPr lang="en-US" sz="1800" err="1">
                          <a:solidFill>
                            <a:srgbClr val="0000FF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index</a:t>
                      </a:r>
                      <a:r>
                        <a:rPr lang="en-US" sz="1800">
                          <a:latin typeface="TH SarabunPSK" pitchFamily="34" charset="-34"/>
                          <a:cs typeface="TH SarabunPSK" pitchFamily="34" charset="-34"/>
                        </a:rPr>
                        <a:t>(7)</a:t>
                      </a:r>
                      <a:endParaRPr lang="th-TH" sz="180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H SarabunPSK" pitchFamily="34" charset="-34"/>
                          <a:cs typeface="TH SarabunPSK" pitchFamily="34" charset="-34"/>
                        </a:rPr>
                        <a:t>2</a:t>
                      </a:r>
                      <a:endParaRPr lang="th-TH" sz="180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800">
                          <a:latin typeface="TH SarabunPSK" pitchFamily="34" charset="-34"/>
                          <a:cs typeface="TH SarabunPSK" pitchFamily="34" charset="-34"/>
                        </a:rPr>
                        <a:t>หา </a:t>
                      </a:r>
                      <a:r>
                        <a:rPr lang="en-US" sz="1800">
                          <a:latin typeface="TH SarabunPSK" pitchFamily="34" charset="-34"/>
                          <a:cs typeface="TH SarabunPSK" pitchFamily="34" charset="-34"/>
                        </a:rPr>
                        <a:t>index </a:t>
                      </a:r>
                      <a:r>
                        <a:rPr lang="th-TH" sz="1800">
                          <a:latin typeface="TH SarabunPSK" pitchFamily="34" charset="-34"/>
                          <a:cs typeface="TH SarabunPSK" pitchFamily="34" charset="-34"/>
                        </a:rPr>
                        <a:t>ของ </a:t>
                      </a:r>
                      <a:r>
                        <a:rPr lang="en-US" sz="1800">
                          <a:latin typeface="TH SarabunPSK" pitchFamily="34" charset="-34"/>
                          <a:cs typeface="TH SarabunPSK" pitchFamily="34" charset="-34"/>
                        </a:rPr>
                        <a:t>7 </a:t>
                      </a:r>
                      <a:r>
                        <a:rPr lang="th-TH" sz="1800">
                          <a:latin typeface="TH SarabunPSK" pitchFamily="34" charset="-34"/>
                          <a:cs typeface="TH SarabunPSK" pitchFamily="34" charset="-34"/>
                        </a:rPr>
                        <a:t>ตัวแรก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8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err="1">
                          <a:latin typeface="TH SarabunPSK" pitchFamily="34" charset="-34"/>
                          <a:cs typeface="TH SarabunPSK" pitchFamily="34" charset="-34"/>
                        </a:rPr>
                        <a:t>L.</a:t>
                      </a:r>
                      <a:r>
                        <a:rPr lang="en-US" sz="1800" err="1">
                          <a:solidFill>
                            <a:srgbClr val="0000FF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reverse</a:t>
                      </a:r>
                      <a:r>
                        <a:rPr lang="en-US" sz="1800">
                          <a:latin typeface="TH SarabunPSK" pitchFamily="34" charset="-34"/>
                          <a:cs typeface="TH SarabunPSK" pitchFamily="34" charset="-34"/>
                        </a:rPr>
                        <a:t>()</a:t>
                      </a:r>
                      <a:endParaRPr lang="th-TH" sz="180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H SarabunPSK" pitchFamily="34" charset="-34"/>
                          <a:cs typeface="TH SarabunPSK" pitchFamily="34" charset="-34"/>
                        </a:rPr>
                        <a:t>[3 , 7 , 3 , 1] </a:t>
                      </a:r>
                      <a:endParaRPr lang="th-TH" sz="180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800">
                          <a:latin typeface="TH SarabunPSK" pitchFamily="34" charset="-34"/>
                          <a:cs typeface="TH SarabunPSK" pitchFamily="34" charset="-34"/>
                        </a:rPr>
                        <a:t>กลับลำดับของของ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4850">
                <a:tc>
                  <a:txBody>
                    <a:bodyPr/>
                    <a:lstStyle/>
                    <a:p>
                      <a:r>
                        <a:rPr lang="en-US" sz="1800" err="1">
                          <a:latin typeface="TH SarabunPSK" pitchFamily="34" charset="-34"/>
                          <a:cs typeface="TH SarabunPSK" pitchFamily="34" charset="-34"/>
                        </a:rPr>
                        <a:t>L.</a:t>
                      </a:r>
                      <a:r>
                        <a:rPr lang="en-US" sz="1800" err="1">
                          <a:solidFill>
                            <a:srgbClr val="0000FF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clear</a:t>
                      </a:r>
                      <a:r>
                        <a:rPr lang="en-US" sz="1800">
                          <a:latin typeface="TH SarabunPSK" pitchFamily="34" charset="-34"/>
                          <a:cs typeface="TH SarabunPSK" pitchFamily="34" charset="-34"/>
                        </a:rPr>
                        <a:t>()</a:t>
                      </a:r>
                      <a:endParaRPr lang="th-TH" sz="180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H SarabunPSK" pitchFamily="34" charset="-34"/>
                          <a:cs typeface="TH SarabunPSK" pitchFamily="34" charset="-34"/>
                        </a:rPr>
                        <a:t>[]</a:t>
                      </a:r>
                      <a:endParaRPr lang="th-TH" sz="180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800">
                          <a:latin typeface="TH SarabunPSK" pitchFamily="34" charset="-34"/>
                          <a:cs typeface="TH SarabunPSK" pitchFamily="34" charset="-34"/>
                        </a:rPr>
                        <a:t>ทำให้เป็น </a:t>
                      </a:r>
                      <a:r>
                        <a:rPr lang="en-US" sz="1800">
                          <a:latin typeface="TH SarabunPSK" pitchFamily="34" charset="-34"/>
                          <a:cs typeface="TH SarabunPSK" pitchFamily="34" charset="-34"/>
                        </a:rPr>
                        <a:t>empty list</a:t>
                      </a:r>
                      <a:endParaRPr lang="th-TH" sz="180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5254">
                <a:tc>
                  <a:txBody>
                    <a:bodyPr/>
                    <a:lstStyle/>
                    <a:p>
                      <a:r>
                        <a:rPr lang="en-US" sz="1800" b="0" err="1">
                          <a:latin typeface="TH SarabunPSK" pitchFamily="34" charset="-34"/>
                          <a:cs typeface="TH SarabunPSK" pitchFamily="34" charset="-34"/>
                        </a:rPr>
                        <a:t>L.</a:t>
                      </a:r>
                      <a:r>
                        <a:rPr lang="en-US" sz="1800" b="0" err="1">
                          <a:solidFill>
                            <a:srgbClr val="0000FF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append</a:t>
                      </a:r>
                      <a:r>
                        <a:rPr lang="en-US" sz="1800" b="0">
                          <a:latin typeface="TH SarabunPSK" pitchFamily="34" charset="-34"/>
                          <a:cs typeface="TH SarabunPSK" pitchFamily="34" charset="-34"/>
                        </a:rPr>
                        <a:t>(</a:t>
                      </a:r>
                      <a:r>
                        <a:rPr lang="en-US" sz="1800" b="0">
                          <a:solidFill>
                            <a:srgbClr val="C0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5</a:t>
                      </a:r>
                      <a:r>
                        <a:rPr lang="en-US" sz="1800" b="0">
                          <a:latin typeface="TH SarabunPSK" pitchFamily="34" charset="-34"/>
                          <a:cs typeface="TH SarabunPSK" pitchFamily="34" charset="-34"/>
                        </a:rPr>
                        <a:t>)</a:t>
                      </a:r>
                      <a:endParaRPr lang="th-TH" sz="1800" b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TH SarabunPSK" pitchFamily="34" charset="-34"/>
                          <a:cs typeface="TH SarabunPSK" pitchFamily="34" charset="-34"/>
                        </a:rPr>
                        <a:t>[ 1 , 3 , 7 , 3 </a:t>
                      </a:r>
                      <a:r>
                        <a:rPr lang="en-US" sz="1800" b="0">
                          <a:solidFill>
                            <a:srgbClr val="C0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, 5</a:t>
                      </a:r>
                      <a:r>
                        <a:rPr lang="en-US" sz="1800" b="0">
                          <a:latin typeface="TH SarabunPSK" pitchFamily="34" charset="-34"/>
                          <a:cs typeface="TH SarabunPSK" pitchFamily="34" charset="-34"/>
                        </a:rPr>
                        <a:t> ] </a:t>
                      </a:r>
                      <a:endParaRPr lang="th-TH" sz="1800" b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TH SarabunPSK" pitchFamily="34" charset="-34"/>
                          <a:cs typeface="TH SarabunPSK" pitchFamily="34" charset="-34"/>
                        </a:rPr>
                        <a:t>insert object </a:t>
                      </a:r>
                      <a:r>
                        <a:rPr lang="th-TH" sz="1800" b="0">
                          <a:latin typeface="TH SarabunPSK" pitchFamily="34" charset="-34"/>
                          <a:cs typeface="TH SarabunPSK" pitchFamily="34" charset="-34"/>
                        </a:rPr>
                        <a:t>ที่ท้าย </a:t>
                      </a:r>
                      <a:r>
                        <a:rPr lang="en-US" sz="1800" b="0">
                          <a:latin typeface="TH SarabunPSK" pitchFamily="34" charset="-34"/>
                          <a:cs typeface="TH SarabunPSK" pitchFamily="34" charset="-34"/>
                        </a:rPr>
                        <a:t>list</a:t>
                      </a:r>
                      <a:endParaRPr lang="th-TH" sz="1800" b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4850">
                <a:tc>
                  <a:txBody>
                    <a:bodyPr/>
                    <a:lstStyle/>
                    <a:p>
                      <a:r>
                        <a:rPr lang="en-US" sz="1800" err="1">
                          <a:latin typeface="TH SarabunPSK" pitchFamily="34" charset="-34"/>
                          <a:cs typeface="TH SarabunPSK" pitchFamily="34" charset="-34"/>
                        </a:rPr>
                        <a:t>L.</a:t>
                      </a:r>
                      <a:r>
                        <a:rPr lang="en-US" sz="1800" err="1">
                          <a:solidFill>
                            <a:srgbClr val="0000FF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extend</a:t>
                      </a:r>
                      <a:r>
                        <a:rPr lang="en-US" sz="1800">
                          <a:latin typeface="TH SarabunPSK" pitchFamily="34" charset="-34"/>
                          <a:cs typeface="TH SarabunPSK" pitchFamily="34" charset="-34"/>
                        </a:rPr>
                        <a:t>(</a:t>
                      </a:r>
                      <a:r>
                        <a:rPr lang="en-US" sz="1800">
                          <a:solidFill>
                            <a:srgbClr val="C0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[6,7]</a:t>
                      </a:r>
                      <a:r>
                        <a:rPr lang="en-US" sz="1800">
                          <a:latin typeface="TH SarabunPSK" pitchFamily="34" charset="-34"/>
                          <a:cs typeface="TH SarabunPSK" pitchFamily="34" charset="-34"/>
                        </a:rPr>
                        <a:t>)</a:t>
                      </a:r>
                      <a:endParaRPr lang="th-TH" sz="180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H SarabunPSK" pitchFamily="34" charset="-34"/>
                          <a:cs typeface="TH SarabunPSK" pitchFamily="34" charset="-34"/>
                        </a:rPr>
                        <a:t>[ 1 , 3 , 7 , 3 </a:t>
                      </a:r>
                      <a:r>
                        <a:rPr lang="en-US" sz="1800">
                          <a:solidFill>
                            <a:srgbClr val="C0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, 6, 7 </a:t>
                      </a:r>
                      <a:r>
                        <a:rPr lang="en-US" sz="1800">
                          <a:latin typeface="TH SarabunPSK" pitchFamily="34" charset="-34"/>
                          <a:cs typeface="TH SarabunPSK" pitchFamily="34" charset="-34"/>
                        </a:rPr>
                        <a:t>] </a:t>
                      </a:r>
                      <a:endParaRPr lang="th-TH" sz="180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H SarabunPSK" pitchFamily="34" charset="-34"/>
                          <a:cs typeface="TH SarabunPSK" pitchFamily="34" charset="-34"/>
                        </a:rPr>
                        <a:t>insert list </a:t>
                      </a:r>
                      <a:r>
                        <a:rPr lang="th-TH" sz="1800">
                          <a:latin typeface="TH SarabunPSK" pitchFamily="34" charset="-34"/>
                          <a:cs typeface="TH SarabunPSK" pitchFamily="34" charset="-34"/>
                        </a:rPr>
                        <a:t>ที่ท้าย </a:t>
                      </a:r>
                      <a:r>
                        <a:rPr lang="en-US" sz="1800">
                          <a:latin typeface="TH SarabunPSK" pitchFamily="34" charset="-34"/>
                          <a:cs typeface="TH SarabunPSK" pitchFamily="34" charset="-34"/>
                        </a:rPr>
                        <a:t>list </a:t>
                      </a:r>
                      <a:endParaRPr lang="th-TH" sz="180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4850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0000FF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del</a:t>
                      </a:r>
                      <a:r>
                        <a:rPr lang="en-US" sz="1800">
                          <a:latin typeface="TH SarabunPSK" pitchFamily="34" charset="-34"/>
                          <a:cs typeface="TH SarabunPSK" pitchFamily="34" charset="-34"/>
                        </a:rPr>
                        <a:t> L[1]</a:t>
                      </a:r>
                      <a:endParaRPr lang="th-TH" sz="180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H SarabunPSK" pitchFamily="34" charset="-34"/>
                          <a:cs typeface="TH SarabunPSK" pitchFamily="34" charset="-34"/>
                        </a:rPr>
                        <a:t>[ 1, 7 , 3 ] </a:t>
                      </a:r>
                      <a:endParaRPr lang="th-TH" sz="180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H SarabunPSK" pitchFamily="34" charset="-34"/>
                          <a:cs typeface="TH SarabunPSK" pitchFamily="34" charset="-34"/>
                        </a:rPr>
                        <a:t>remove item index</a:t>
                      </a:r>
                      <a:r>
                        <a:rPr lang="en-US" sz="1800" baseline="0">
                          <a:latin typeface="TH SarabunPSK" pitchFamily="34" charset="-34"/>
                          <a:cs typeface="TH SarabunPSK" pitchFamily="34" charset="-34"/>
                        </a:rPr>
                        <a:t> 1</a:t>
                      </a:r>
                      <a:endParaRPr lang="th-TH" sz="180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48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err="1">
                          <a:latin typeface="TH SarabunPSK" pitchFamily="34" charset="-34"/>
                          <a:cs typeface="TH SarabunPSK" pitchFamily="34" charset="-34"/>
                        </a:rPr>
                        <a:t>L.</a:t>
                      </a:r>
                      <a:r>
                        <a:rPr lang="en-US" sz="1800" err="1">
                          <a:solidFill>
                            <a:srgbClr val="0000FF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remove</a:t>
                      </a:r>
                      <a:r>
                        <a:rPr lang="en-US" sz="1800">
                          <a:latin typeface="TH SarabunPSK" pitchFamily="34" charset="-34"/>
                          <a:cs typeface="TH SarabunPSK" pitchFamily="34" charset="-34"/>
                        </a:rPr>
                        <a:t>(3)</a:t>
                      </a:r>
                      <a:endParaRPr lang="th-TH" sz="180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H SarabunPSK" pitchFamily="34" charset="-34"/>
                          <a:cs typeface="TH SarabunPSK" pitchFamily="34" charset="-34"/>
                        </a:rPr>
                        <a:t>[ 1, 7 , 3 ]</a:t>
                      </a:r>
                      <a:endParaRPr lang="th-TH" sz="180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latin typeface="TH SarabunPSK" pitchFamily="34" charset="-34"/>
                          <a:cs typeface="TH SarabunPSK" pitchFamily="34" charset="-34"/>
                        </a:rPr>
                        <a:t>remove item </a:t>
                      </a:r>
                      <a:r>
                        <a:rPr lang="th-TH" sz="1800">
                          <a:latin typeface="TH SarabunPSK" pitchFamily="34" charset="-34"/>
                          <a:cs typeface="TH SarabunPSK" pitchFamily="34" charset="-34"/>
                        </a:rPr>
                        <a:t>แรกที่มีค่า</a:t>
                      </a:r>
                      <a:r>
                        <a:rPr lang="th-TH" sz="1800" baseline="0"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en-US" sz="1800" baseline="0">
                          <a:latin typeface="TH SarabunPSK" pitchFamily="34" charset="-34"/>
                          <a:cs typeface="TH SarabunPSK" pitchFamily="34" charset="-34"/>
                        </a:rPr>
                        <a:t>=</a:t>
                      </a:r>
                      <a:r>
                        <a:rPr lang="en-US" sz="1800"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en-US" sz="1800" baseline="0">
                          <a:latin typeface="TH SarabunPSK" pitchFamily="34" charset="-34"/>
                          <a:cs typeface="TH SarabunPSK" pitchFamily="34" charset="-34"/>
                        </a:rPr>
                        <a:t> 3</a:t>
                      </a:r>
                      <a:endParaRPr lang="th-TH" sz="180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48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err="1">
                          <a:latin typeface="TH SarabunPSK" pitchFamily="34" charset="-34"/>
                          <a:cs typeface="TH SarabunPSK" pitchFamily="34" charset="-34"/>
                        </a:rPr>
                        <a:t>L.</a:t>
                      </a:r>
                      <a:r>
                        <a:rPr lang="en-US" sz="1800" err="1">
                          <a:solidFill>
                            <a:srgbClr val="0000FF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insert</a:t>
                      </a:r>
                      <a:r>
                        <a:rPr lang="en-US" sz="1800">
                          <a:latin typeface="TH SarabunPSK" pitchFamily="34" charset="-34"/>
                          <a:cs typeface="TH SarabunPSK" pitchFamily="34" charset="-34"/>
                        </a:rPr>
                        <a:t>(1, "Hi")</a:t>
                      </a:r>
                      <a:endParaRPr lang="th-TH" sz="180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H SarabunPSK" pitchFamily="34" charset="-34"/>
                          <a:cs typeface="TH SarabunPSK" pitchFamily="34" charset="-34"/>
                        </a:rPr>
                        <a:t>[ 1 , "Hi", 3 , 7 , 3 ] </a:t>
                      </a:r>
                      <a:endParaRPr lang="th-TH" sz="180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H SarabunPSK" pitchFamily="34" charset="-34"/>
                          <a:cs typeface="TH SarabunPSK" pitchFamily="34" charset="-34"/>
                        </a:rPr>
                        <a:t>insert new</a:t>
                      </a:r>
                      <a:r>
                        <a:rPr lang="en-US" sz="1800" baseline="0">
                          <a:latin typeface="TH SarabunPSK" pitchFamily="34" charset="-34"/>
                          <a:cs typeface="TH SarabunPSK" pitchFamily="34" charset="-34"/>
                        </a:rPr>
                        <a:t> item </a:t>
                      </a:r>
                      <a:r>
                        <a:rPr lang="th-TH" sz="1800" baseline="0">
                          <a:latin typeface="TH SarabunPSK" pitchFamily="34" charset="-34"/>
                          <a:cs typeface="TH SarabunPSK" pitchFamily="34" charset="-34"/>
                        </a:rPr>
                        <a:t>แทรกที่ </a:t>
                      </a:r>
                      <a:r>
                        <a:rPr lang="en-US" sz="1800" baseline="0">
                          <a:latin typeface="TH SarabunPSK" pitchFamily="34" charset="-34"/>
                          <a:cs typeface="TH SarabunPSK" pitchFamily="34" charset="-34"/>
                        </a:rPr>
                        <a:t>index </a:t>
                      </a:r>
                      <a:r>
                        <a:rPr lang="th-TH" sz="1800" baseline="0">
                          <a:latin typeface="TH SarabunPSK" pitchFamily="34" charset="-34"/>
                          <a:cs typeface="TH SarabunPSK" pitchFamily="34" charset="-34"/>
                        </a:rPr>
                        <a:t>ที่กำหนด</a:t>
                      </a:r>
                      <a:endParaRPr lang="th-TH" sz="180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952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>
                          <a:latin typeface="TH SarabunPSK" pitchFamily="34" charset="-34"/>
                          <a:cs typeface="TH SarabunPSK" pitchFamily="34" charset="-34"/>
                        </a:rPr>
                        <a:t>L.</a:t>
                      </a:r>
                      <a:r>
                        <a:rPr lang="en-US" sz="1800" b="0">
                          <a:solidFill>
                            <a:srgbClr val="0000FF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pop</a:t>
                      </a:r>
                      <a:r>
                        <a:rPr lang="en-US" sz="1800" b="0">
                          <a:latin typeface="TH SarabunPSK" pitchFamily="34" charset="-34"/>
                          <a:cs typeface="TH SarabunPSK" pitchFamily="34" charset="-34"/>
                        </a:rPr>
                        <a:t>(</a:t>
                      </a:r>
                      <a:r>
                        <a:rPr lang="en-US" sz="1800" b="0">
                          <a:solidFill>
                            <a:srgbClr val="00B05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0</a:t>
                      </a:r>
                      <a:r>
                        <a:rPr lang="en-US" sz="1800" b="0">
                          <a:latin typeface="TH SarabunPSK" pitchFamily="34" charset="-34"/>
                          <a:cs typeface="TH SarabunPSK" pitchFamily="34" charset="-34"/>
                        </a:rPr>
                        <a:t>)</a:t>
                      </a:r>
                      <a:endParaRPr lang="th-TH" sz="1800" b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>
                          <a:latin typeface="TH SarabunPSK" pitchFamily="34" charset="-34"/>
                          <a:cs typeface="TH SarabunPSK" pitchFamily="34" charset="-34"/>
                        </a:rPr>
                        <a:t>[ 3, 7 , 3 ]</a:t>
                      </a:r>
                      <a:endParaRPr lang="th-TH" sz="1800" b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TH SarabunPSK" pitchFamily="34" charset="-34"/>
                          <a:cs typeface="TH SarabunPSK" pitchFamily="34" charset="-34"/>
                        </a:rPr>
                        <a:t>remove &amp; return item</a:t>
                      </a:r>
                      <a:r>
                        <a:rPr lang="en-US" sz="1800" b="0" baseline="0">
                          <a:latin typeface="TH SarabunPSK" pitchFamily="34" charset="-34"/>
                          <a:cs typeface="TH SarabunPSK" pitchFamily="34" charset="-34"/>
                        </a:rPr>
                        <a:t> index </a:t>
                      </a:r>
                      <a:r>
                        <a:rPr lang="en-US" sz="1800" b="0" baseline="0">
                          <a:solidFill>
                            <a:srgbClr val="00B05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0</a:t>
                      </a:r>
                      <a:r>
                        <a:rPr lang="en-US" sz="1800" b="0" baseline="0">
                          <a:latin typeface="TH SarabunPSK" pitchFamily="34" charset="-34"/>
                          <a:cs typeface="TH SarabunPSK" pitchFamily="34" charset="-34"/>
                        </a:rPr>
                        <a:t> , </a:t>
                      </a:r>
                      <a:r>
                        <a:rPr lang="th-TH" sz="1800" b="0" baseline="0">
                          <a:solidFill>
                            <a:srgbClr val="C0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ไม่ใส่ </a:t>
                      </a:r>
                      <a:r>
                        <a:rPr lang="en-US" sz="1800" b="0" baseline="0">
                          <a:solidFill>
                            <a:srgbClr val="C0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index </a:t>
                      </a:r>
                      <a:r>
                        <a:rPr lang="th-TH" sz="1800" b="0" baseline="0">
                          <a:solidFill>
                            <a:srgbClr val="C0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คือตัวขวาสุด</a:t>
                      </a:r>
                      <a:endParaRPr lang="th-TH" sz="1800" b="0">
                        <a:solidFill>
                          <a:srgbClr val="C00000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tuple</a:t>
            </a:r>
            <a:r>
              <a:rPr lang="en-US"/>
              <a:t>  class</a:t>
            </a:r>
            <a:endParaRPr lang="th-TH"/>
          </a:p>
        </p:txBody>
      </p:sp>
      <p:sp>
        <p:nvSpPr>
          <p:cNvPr id="4" name="Rectangle 3"/>
          <p:cNvSpPr/>
          <p:nvPr/>
        </p:nvSpPr>
        <p:spPr>
          <a:xfrm>
            <a:off x="1331641" y="2348880"/>
            <a:ext cx="2736304" cy="3416320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t = 1, 2, </a:t>
            </a:r>
            <a:r>
              <a:rPr lang="en-US" sz="16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'hi'</a:t>
            </a: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print(t)</a:t>
            </a: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print(t[0])</a:t>
            </a: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t2 = t, (1, 2, 3)</a:t>
            </a: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print(t2)</a:t>
            </a:r>
          </a:p>
          <a:p>
            <a:pPr>
              <a:lnSpc>
                <a:spcPct val="150000"/>
              </a:lnSpc>
            </a:pPr>
            <a:endParaRPr lang="th-TH" sz="16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Arial" pitchFamily="34" charset="0"/>
              <a:cs typeface="Cordia New" pitchFamily="34" charset="-34"/>
            </a:endParaRP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t3 = ([1, 2], [3, 4])</a:t>
            </a: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print(t3[1])</a:t>
            </a: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t[0] = 5</a:t>
            </a: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 rot="10800000" flipH="1" flipV="1">
            <a:off x="5701972" y="2636912"/>
            <a:ext cx="997034" cy="720080"/>
          </a:xfrm>
          <a:prstGeom prst="cloudCallout">
            <a:avLst>
              <a:gd name="adj1" fmla="val 44533"/>
              <a:gd name="adj2" fmla="val 116845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can be </a:t>
            </a:r>
            <a:r>
              <a:rPr lang="en-US" sz="1600" b="1">
                <a:solidFill>
                  <a:srgbClr val="C00000"/>
                </a:solidFill>
                <a:latin typeface="TH SarabunPSK" pitchFamily="34" charset="-34"/>
                <a:cs typeface="TH SarabunPSK" pitchFamily="34" charset="-34"/>
              </a:rPr>
              <a:t>nested</a:t>
            </a:r>
            <a:endParaRPr lang="en-US" sz="1000" b="1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" name="Group 19"/>
          <p:cNvGrpSpPr/>
          <p:nvPr/>
        </p:nvGrpSpPr>
        <p:grpSpPr>
          <a:xfrm>
            <a:off x="5502565" y="1124744"/>
            <a:ext cx="3323446" cy="2520280"/>
            <a:chOff x="4996688" y="1268760"/>
            <a:chExt cx="3600400" cy="2520280"/>
          </a:xfrm>
        </p:grpSpPr>
        <p:grpSp>
          <p:nvGrpSpPr>
            <p:cNvPr id="8" name="Group 18"/>
            <p:cNvGrpSpPr/>
            <p:nvPr/>
          </p:nvGrpSpPr>
          <p:grpSpPr>
            <a:xfrm>
              <a:off x="7113239" y="2492896"/>
              <a:ext cx="1366201" cy="1296144"/>
              <a:chOff x="7113239" y="2492896"/>
              <a:chExt cx="1366201" cy="1296144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7113239" y="2492896"/>
                <a:ext cx="1366201" cy="1296144"/>
                <a:chOff x="2598321" y="1280464"/>
                <a:chExt cx="1681478" cy="1296144"/>
              </a:xfrm>
            </p:grpSpPr>
            <p:sp>
              <p:nvSpPr>
                <p:cNvPr id="10" name="Rectangle 9"/>
                <p:cNvSpPr/>
                <p:nvPr/>
              </p:nvSpPr>
              <p:spPr>
                <a:xfrm>
                  <a:off x="2671530" y="1280464"/>
                  <a:ext cx="144016" cy="36004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th-TH" sz="1400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4135783" y="1280464"/>
                  <a:ext cx="144016" cy="36004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th-TH" sz="1400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2" name="AutoShape 3"/>
                <p:cNvSpPr>
                  <a:spLocks noChangeArrowheads="1"/>
                </p:cNvSpPr>
                <p:nvPr/>
              </p:nvSpPr>
              <p:spPr bwMode="auto">
                <a:xfrm rot="10800000" flipH="1" flipV="1">
                  <a:off x="2598321" y="1928536"/>
                  <a:ext cx="1656183" cy="648072"/>
                </a:xfrm>
                <a:prstGeom prst="cloud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th-TH" sz="1400" b="1">
                      <a:solidFill>
                        <a:schemeClr val="tx1"/>
                      </a:solidFill>
                      <a:latin typeface="TH SarabunPSK" pitchFamily="34" charset="-34"/>
                      <a:cs typeface="TH SarabunPSK" pitchFamily="34" charset="-34"/>
                    </a:rPr>
                    <a:t>สัญลักษณ์</a:t>
                  </a:r>
                  <a:endParaRPr lang="en-US" sz="14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cxnSp>
            <p:nvCxnSpPr>
              <p:cNvPr id="15" name="Straight Arrow Connector 14"/>
              <p:cNvCxnSpPr>
                <a:endCxn id="10" idx="2"/>
              </p:cNvCxnSpPr>
              <p:nvPr/>
            </p:nvCxnSpPr>
            <p:spPr>
              <a:xfrm flipH="1" flipV="1">
                <a:off x="7231229" y="2852936"/>
                <a:ext cx="170043" cy="50405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>
                <a:endCxn id="11" idx="2"/>
              </p:cNvCxnSpPr>
              <p:nvPr/>
            </p:nvCxnSpPr>
            <p:spPr>
              <a:xfrm flipV="1">
                <a:off x="8265368" y="2852936"/>
                <a:ext cx="155567" cy="43204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" name="Rectangle 2"/>
            <p:cNvSpPr/>
            <p:nvPr/>
          </p:nvSpPr>
          <p:spPr>
            <a:xfrm>
              <a:off x="4996688" y="1268760"/>
              <a:ext cx="3600400" cy="707886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2000" b="1" err="1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ea typeface="SimSun" pitchFamily="2" charset="-122"/>
                  <a:cs typeface="TH SarabunPSK" pitchFamily="34" charset="-34"/>
                </a:rPr>
                <a:t>tuple</a:t>
              </a:r>
              <a:r>
                <a:rPr lang="en-US" sz="2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ea typeface="SimSun" pitchFamily="2" charset="-122"/>
                  <a:cs typeface="TH SarabunPSK" pitchFamily="34" charset="-34"/>
                </a:rPr>
                <a:t> </a:t>
              </a:r>
              <a:r>
                <a:rPr lang="th-TH" sz="2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ea typeface="SimSun" pitchFamily="2" charset="-122"/>
                  <a:cs typeface="TH SarabunPSK" pitchFamily="34" charset="-34"/>
                </a:rPr>
                <a:t>เก็บ ของ</a:t>
              </a:r>
              <a:r>
                <a:rPr lang="en-US" sz="2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ea typeface="SimSun" pitchFamily="2" charset="-122"/>
                  <a:cs typeface="TH SarabunPSK" pitchFamily="34" charset="-34"/>
                </a:rPr>
                <a:t> </a:t>
              </a:r>
              <a:r>
                <a:rPr lang="en-US" sz="2000" b="1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ea typeface="SimSun" pitchFamily="2" charset="-122"/>
                  <a:cs typeface="TH SarabunPSK" pitchFamily="34" charset="-34"/>
                </a:rPr>
                <a:t>(</a:t>
              </a:r>
              <a:r>
                <a:rPr lang="th-TH" sz="2000" b="1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ea typeface="SimSun" pitchFamily="2" charset="-122"/>
                  <a:cs typeface="TH SarabunPSK" pitchFamily="34" charset="-34"/>
                </a:rPr>
                <a:t>คละ </a:t>
              </a:r>
              <a:r>
                <a:rPr lang="en-US" sz="2000" b="1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ea typeface="SimSun" pitchFamily="2" charset="-122"/>
                  <a:cs typeface="TH SarabunPSK" pitchFamily="34" charset="-34"/>
                </a:rPr>
                <a:t>type </a:t>
              </a:r>
              <a:r>
                <a:rPr lang="th-TH" sz="2000" b="1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ea typeface="SimSun" pitchFamily="2" charset="-122"/>
                  <a:cs typeface="TH SarabunPSK" pitchFamily="34" charset="-34"/>
                </a:rPr>
                <a:t>ได้</a:t>
              </a:r>
              <a:r>
                <a:rPr lang="en-US" sz="2000" b="1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ea typeface="SimSun" pitchFamily="2" charset="-122"/>
                  <a:cs typeface="TH SarabunPSK" pitchFamily="34" charset="-34"/>
                </a:rPr>
                <a:t>)</a:t>
              </a:r>
              <a:r>
                <a:rPr lang="th-TH" sz="2000" b="1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ea typeface="SimSun" pitchFamily="2" charset="-122"/>
                  <a:cs typeface="TH SarabunPSK" pitchFamily="34" charset="-34"/>
                </a:rPr>
                <a:t> </a:t>
              </a:r>
              <a:r>
                <a:rPr lang="th-TH" sz="2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ea typeface="SimSun" pitchFamily="2" charset="-122"/>
                  <a:cs typeface="TH SarabunPSK" pitchFamily="34" charset="-34"/>
                </a:rPr>
                <a:t>เรียงลำดับกัน เป็น </a:t>
              </a:r>
              <a:r>
                <a:rPr lang="en-US" sz="2000" b="1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ea typeface="SimSun" pitchFamily="2" charset="-122"/>
                  <a:cs typeface="TH SarabunPSK" pitchFamily="34" charset="-34"/>
                </a:rPr>
                <a:t>immutable </a:t>
              </a:r>
              <a:r>
                <a:rPr lang="th-TH" sz="2000" b="1">
                  <a:solidFill>
                    <a:schemeClr val="bg1">
                      <a:lumMod val="6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ea typeface="SimSun" pitchFamily="2" charset="-122"/>
                  <a:cs typeface="TH SarabunPSK" pitchFamily="34" charset="-34"/>
                </a:rPr>
                <a:t>(</a:t>
              </a:r>
              <a:r>
                <a:rPr lang="en-US" sz="2000" b="1">
                  <a:solidFill>
                    <a:schemeClr val="bg1">
                      <a:lumMod val="6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ea typeface="SimSun" pitchFamily="2" charset="-122"/>
                  <a:cs typeface="TH SarabunPSK" pitchFamily="34" charset="-34"/>
                </a:rPr>
                <a:t>list : mutable</a:t>
              </a:r>
              <a:r>
                <a:rPr lang="th-TH" sz="2000" b="1">
                  <a:solidFill>
                    <a:schemeClr val="bg1">
                      <a:lumMod val="6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ea typeface="SimSun" pitchFamily="2" charset="-122"/>
                  <a:cs typeface="TH SarabunPSK" pitchFamily="34" charset="-34"/>
                </a:rPr>
                <a:t>) </a:t>
              </a:r>
            </a:p>
          </p:txBody>
        </p:sp>
      </p:grpSp>
      <p:sp>
        <p:nvSpPr>
          <p:cNvPr id="7" name="Rectangle 6"/>
          <p:cNvSpPr/>
          <p:nvPr/>
        </p:nvSpPr>
        <p:spPr>
          <a:xfrm>
            <a:off x="6961337" y="2286255"/>
            <a:ext cx="18678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t = (1,2, </a:t>
            </a:r>
            <a:r>
              <a:rPr lang="en-US" sz="16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'hi'</a:t>
            </a:r>
            <a:r>
              <a:rPr lang="en-US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106720" y="2708925"/>
            <a:ext cx="1531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(1, 2, 'hi')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106718" y="3216124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1</a:t>
            </a:r>
            <a:endParaRPr lang="th-TH"/>
          </a:p>
        </p:txBody>
      </p:sp>
      <p:sp>
        <p:nvSpPr>
          <p:cNvPr id="23" name="Rectangle 22"/>
          <p:cNvSpPr/>
          <p:nvPr/>
        </p:nvSpPr>
        <p:spPr>
          <a:xfrm>
            <a:off x="4173189" y="3789045"/>
            <a:ext cx="29899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((1, 2, 'hi'), (1, 2, 3))</a:t>
            </a:r>
          </a:p>
        </p:txBody>
      </p:sp>
      <p:sp>
        <p:nvSpPr>
          <p:cNvPr id="24" name="AutoShape 3"/>
          <p:cNvSpPr>
            <a:spLocks noChangeArrowheads="1"/>
          </p:cNvSpPr>
          <p:nvPr/>
        </p:nvSpPr>
        <p:spPr bwMode="auto">
          <a:xfrm rot="10800000" flipH="1" flipV="1">
            <a:off x="5236689" y="4293096"/>
            <a:ext cx="1462316" cy="720080"/>
          </a:xfrm>
          <a:prstGeom prst="cloudCallout">
            <a:avLst>
              <a:gd name="adj1" fmla="val -128861"/>
              <a:gd name="adj2" fmla="val 13753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th-TH" sz="1400" b="1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เก็บของ </a:t>
            </a:r>
            <a:r>
              <a:rPr lang="en-US" sz="1400" b="1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mutable </a:t>
            </a:r>
            <a:r>
              <a:rPr lang="th-TH" sz="1400" b="1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ได้</a:t>
            </a:r>
            <a:endParaRPr lang="en-US" sz="1400" b="1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173187" y="4869165"/>
            <a:ext cx="9028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[3, 4]</a:t>
            </a:r>
          </a:p>
        </p:txBody>
      </p:sp>
      <p:sp>
        <p:nvSpPr>
          <p:cNvPr id="26" name="AutoShape 3"/>
          <p:cNvSpPr>
            <a:spLocks noChangeArrowheads="1"/>
          </p:cNvSpPr>
          <p:nvPr/>
        </p:nvSpPr>
        <p:spPr bwMode="auto">
          <a:xfrm rot="10800000" flipH="1" flipV="1">
            <a:off x="6100785" y="4653136"/>
            <a:ext cx="1462316" cy="720080"/>
          </a:xfrm>
          <a:prstGeom prst="cloudCallout">
            <a:avLst>
              <a:gd name="adj1" fmla="val -98303"/>
              <a:gd name="adj2" fmla="val 84715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th-TH" sz="1400" b="1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แต่ตัวมันเป็น </a:t>
            </a:r>
            <a:r>
              <a:rPr lang="en-US" sz="1400" b="1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immutable</a:t>
            </a:r>
            <a:endParaRPr lang="en-US" sz="1400" b="1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173187" y="5373216"/>
            <a:ext cx="42540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TypeError</a:t>
            </a:r>
            <a:endParaRPr lang="en-US" sz="160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Arial" pitchFamily="34" charset="0"/>
              <a:cs typeface="Cordia New" pitchFamily="34" charset="-34"/>
            </a:endParaRPr>
          </a:p>
          <a:p>
            <a:r>
              <a:rPr lang="en-US" sz="1600"/>
              <a:t>'</a:t>
            </a:r>
            <a:r>
              <a:rPr lang="en-US" sz="1600" err="1"/>
              <a:t>tuple</a:t>
            </a:r>
            <a:r>
              <a:rPr lang="en-US" sz="1600"/>
              <a:t>' object does not support item assignment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21" grpId="0"/>
      <p:bldP spid="22" grpId="0"/>
      <p:bldP spid="23" grpId="0"/>
      <p:bldP spid="24" grpId="0" animBg="1"/>
      <p:bldP spid="25" grpId="0"/>
      <p:bldP spid="26" grpId="0" animBg="1"/>
      <p:bldP spid="2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Sequence Operators</a:t>
            </a:r>
            <a:endParaRPr lang="th-TH"/>
          </a:p>
        </p:txBody>
      </p:sp>
      <p:sp>
        <p:nvSpPr>
          <p:cNvPr id="5" name="Rectangle 4"/>
          <p:cNvSpPr/>
          <p:nvPr/>
        </p:nvSpPr>
        <p:spPr>
          <a:xfrm>
            <a:off x="317989" y="836717"/>
            <a:ext cx="799288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>
                <a:solidFill>
                  <a:srgbClr val="FC6E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Grande"/>
              </a:rPr>
              <a:t>Sequence Operators :  </a:t>
            </a:r>
            <a:r>
              <a:rPr lang="en-US" sz="1600"/>
              <a:t>( str, tuple, list , and range )</a:t>
            </a:r>
            <a:r>
              <a:rPr lang="en-US" sz="1600" b="1">
                <a:solidFill>
                  <a:srgbClr val="FC6E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Grande"/>
              </a:rPr>
              <a:t> </a:t>
            </a:r>
          </a:p>
          <a:p>
            <a:endParaRPr lang="en-US" sz="1600" b="1">
              <a:solidFill>
                <a:srgbClr val="FC6E4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Grande"/>
            </a:endParaRPr>
          </a:p>
          <a:p>
            <a:r>
              <a:rPr lang="en-US" sz="1600"/>
              <a:t>s[j] 		element at index </a:t>
            </a:r>
            <a:r>
              <a:rPr lang="en-US" sz="1600" i="1"/>
              <a:t>j</a:t>
            </a:r>
          </a:p>
          <a:p>
            <a:r>
              <a:rPr lang="en-US" sz="1600"/>
              <a:t>s[</a:t>
            </a:r>
            <a:r>
              <a:rPr lang="en-US" sz="1600" err="1"/>
              <a:t>start:stop</a:t>
            </a:r>
            <a:r>
              <a:rPr lang="en-US" sz="1600"/>
              <a:t>] 	slice including indices [</a:t>
            </a:r>
            <a:r>
              <a:rPr lang="en-US" sz="1600" err="1"/>
              <a:t>start,stop</a:t>
            </a:r>
            <a:r>
              <a:rPr lang="en-US" sz="1600"/>
              <a:t>)</a:t>
            </a:r>
          </a:p>
          <a:p>
            <a:r>
              <a:rPr lang="en-US" sz="1600"/>
              <a:t>s[</a:t>
            </a:r>
            <a:r>
              <a:rPr lang="en-US" sz="1600" err="1"/>
              <a:t>start:stop:step</a:t>
            </a:r>
            <a:r>
              <a:rPr lang="en-US" sz="1600"/>
              <a:t>] 	slice including indices start, start + step, start + 2 step, . . . , </a:t>
            </a:r>
            <a:br>
              <a:rPr lang="en-US" sz="1600"/>
            </a:br>
            <a:r>
              <a:rPr lang="en-US" sz="1600"/>
              <a:t>                                                     up to but not </a:t>
            </a:r>
            <a:r>
              <a:rPr lang="en-US" sz="1600" err="1"/>
              <a:t>equalling</a:t>
            </a:r>
            <a:r>
              <a:rPr lang="en-US" sz="1600"/>
              <a:t> or stop</a:t>
            </a:r>
          </a:p>
          <a:p>
            <a:endParaRPr lang="en-US" sz="1600"/>
          </a:p>
          <a:p>
            <a:r>
              <a:rPr lang="en-US" sz="1600"/>
              <a:t>s + t 		concatenation of sequences</a:t>
            </a:r>
          </a:p>
          <a:p>
            <a:r>
              <a:rPr lang="en-US" sz="1600"/>
              <a:t>k s 		s + s + s + ... (k times)</a:t>
            </a:r>
          </a:p>
          <a:p>
            <a:r>
              <a:rPr lang="en-US" sz="1600" err="1">
                <a:solidFill>
                  <a:srgbClr val="0070C0"/>
                </a:solidFill>
              </a:rPr>
              <a:t>val</a:t>
            </a:r>
            <a:r>
              <a:rPr lang="en-US" sz="1600">
                <a:solidFill>
                  <a:srgbClr val="0000FF"/>
                </a:solidFill>
              </a:rPr>
              <a:t> in </a:t>
            </a:r>
            <a:r>
              <a:rPr lang="en-US" sz="1600">
                <a:solidFill>
                  <a:srgbClr val="0070C0"/>
                </a:solidFill>
              </a:rPr>
              <a:t>s</a:t>
            </a:r>
            <a:r>
              <a:rPr lang="en-US" sz="1600">
                <a:solidFill>
                  <a:srgbClr val="0000FF"/>
                </a:solidFill>
              </a:rPr>
              <a:t> </a:t>
            </a:r>
            <a:r>
              <a:rPr lang="en-US" sz="1600"/>
              <a:t>		containment check</a:t>
            </a:r>
          </a:p>
          <a:p>
            <a:r>
              <a:rPr lang="en-US" sz="1600" err="1">
                <a:solidFill>
                  <a:srgbClr val="0070C0"/>
                </a:solidFill>
              </a:rPr>
              <a:t>val</a:t>
            </a:r>
            <a:r>
              <a:rPr lang="en-US" sz="1600">
                <a:solidFill>
                  <a:srgbClr val="0000FF"/>
                </a:solidFill>
              </a:rPr>
              <a:t> not in </a:t>
            </a:r>
            <a:r>
              <a:rPr lang="en-US" sz="1600">
                <a:solidFill>
                  <a:srgbClr val="0070C0"/>
                </a:solidFill>
              </a:rPr>
              <a:t>s</a:t>
            </a:r>
            <a:r>
              <a:rPr lang="en-US" sz="1600">
                <a:solidFill>
                  <a:srgbClr val="0000FF"/>
                </a:solidFill>
              </a:rPr>
              <a:t> </a:t>
            </a:r>
            <a:r>
              <a:rPr lang="en-US" sz="1600"/>
              <a:t>	non-containment check</a:t>
            </a:r>
            <a:endParaRPr lang="th-TH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64388" y="2996957"/>
            <a:ext cx="39902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c = </a:t>
            </a:r>
            <a:r>
              <a:rPr lang="en-US" sz="14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'{'</a:t>
            </a:r>
            <a:endParaRPr lang="en-US" sz="1400" b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ea typeface="Angsana New" pitchFamily="18" charset="-34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c in [</a:t>
            </a:r>
            <a:r>
              <a:rPr lang="en-US" sz="14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'('</a:t>
            </a:r>
            <a:r>
              <a:rPr lang="en-US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,</a:t>
            </a:r>
            <a:r>
              <a:rPr lang="en-US" sz="14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 '{'</a:t>
            </a:r>
            <a:r>
              <a:rPr lang="en-US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,</a:t>
            </a:r>
            <a:r>
              <a:rPr lang="en-US" sz="14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 '['</a:t>
            </a:r>
            <a:r>
              <a:rPr lang="en-US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] 	</a:t>
            </a:r>
            <a:r>
              <a:rPr lang="en-US" sz="1100" b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returns </a:t>
            </a:r>
            <a:r>
              <a:rPr lang="en-US" sz="11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67722" y="3641121"/>
            <a:ext cx="42527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c in </a:t>
            </a:r>
            <a:r>
              <a:rPr lang="en-US" sz="16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'({['		</a:t>
            </a:r>
            <a:r>
              <a:rPr lang="en-US" sz="1200" b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returns </a:t>
            </a:r>
            <a:r>
              <a:rPr lang="en-US" sz="1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67722" y="4221092"/>
            <a:ext cx="40533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3 in </a:t>
            </a:r>
            <a:r>
              <a:rPr lang="en-US" sz="1400" b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range</a:t>
            </a:r>
            <a:r>
              <a:rPr lang="en-US" sz="14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(0, 10)</a:t>
            </a:r>
            <a:r>
              <a:rPr lang="en-US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	        </a:t>
            </a:r>
            <a:r>
              <a:rPr lang="en-US" sz="1100" b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returns </a:t>
            </a:r>
            <a:r>
              <a:rPr lang="en-US" sz="11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3 in </a:t>
            </a:r>
            <a:r>
              <a:rPr lang="en-US" sz="1400" b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range</a:t>
            </a:r>
            <a:r>
              <a:rPr lang="en-US" sz="14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(0, 10, 2) </a:t>
            </a:r>
            <a:r>
              <a:rPr lang="en-US" sz="14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	</a:t>
            </a:r>
            <a:r>
              <a:rPr lang="en-US" sz="1100" b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returns </a:t>
            </a:r>
            <a:r>
              <a:rPr lang="en-US" sz="11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4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 </a:t>
            </a:r>
            <a:endParaRPr lang="en-US" sz="1400" b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ea typeface="Angsana New" pitchFamily="18" charset="-34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33562" y="5078056"/>
            <a:ext cx="40210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s = </a:t>
            </a:r>
            <a:r>
              <a:rPr lang="en-US" sz="14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'0123456789' </a:t>
            </a:r>
            <a:r>
              <a:rPr lang="en-US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	</a:t>
            </a:r>
            <a:endParaRPr lang="en-US" sz="11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print(s[0:5:3])</a:t>
            </a:r>
            <a:r>
              <a:rPr lang="en-US" sz="14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		</a:t>
            </a:r>
            <a:r>
              <a:rPr lang="en-US" sz="1100" b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03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531760" y="5839225"/>
            <a:ext cx="42887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list = list(</a:t>
            </a:r>
            <a:r>
              <a:rPr lang="en-US" sz="1400" b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range</a:t>
            </a:r>
            <a:r>
              <a:rPr lang="en-US" sz="14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(0,10))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print(list[0:10:2])	</a:t>
            </a:r>
            <a:r>
              <a:rPr lang="en-US" sz="1100" b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[0, 2, 4, 6, 8]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99992" y="2916074"/>
            <a:ext cx="4392488" cy="3609275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sz="1200"/>
          </a:p>
        </p:txBody>
      </p:sp>
    </p:spTree>
    <p:extLst>
      <p:ext uri="{BB962C8B-B14F-4D97-AF65-F5344CB8AC3E}">
        <p14:creationId xmlns:p14="http://schemas.microsoft.com/office/powerpoint/2010/main" val="225746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3" grpId="0"/>
      <p:bldP spid="1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6"/>
          <p:cNvGrpSpPr/>
          <p:nvPr/>
        </p:nvGrpSpPr>
        <p:grpSpPr>
          <a:xfrm>
            <a:off x="405230" y="836712"/>
            <a:ext cx="4930022" cy="1656184"/>
            <a:chOff x="205440" y="1424480"/>
            <a:chExt cx="6573370" cy="1656184"/>
          </a:xfrm>
        </p:grpSpPr>
        <p:sp>
          <p:nvSpPr>
            <p:cNvPr id="11" name="Rectangle 10"/>
            <p:cNvSpPr/>
            <p:nvPr/>
          </p:nvSpPr>
          <p:spPr>
            <a:xfrm>
              <a:off x="1518883" y="2708920"/>
              <a:ext cx="144016" cy="36004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400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097170" y="2720624"/>
              <a:ext cx="144016" cy="36004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400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" name="AutoShape 3"/>
            <p:cNvSpPr>
              <a:spLocks noChangeArrowheads="1"/>
            </p:cNvSpPr>
            <p:nvPr/>
          </p:nvSpPr>
          <p:spPr bwMode="auto">
            <a:xfrm rot="10800000" flipH="1" flipV="1">
              <a:off x="205440" y="1628800"/>
              <a:ext cx="1656183" cy="648072"/>
            </a:xfrm>
            <a:prstGeom prst="cloudCallout">
              <a:avLst>
                <a:gd name="adj1" fmla="val 26208"/>
                <a:gd name="adj2" fmla="val 121445"/>
              </a:avLst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th-TH" sz="1400" b="1">
                  <a:solidFill>
                    <a:schemeClr val="tx1"/>
                  </a:solidFill>
                  <a:latin typeface="TH SarabunPSK" pitchFamily="34" charset="-34"/>
                  <a:cs typeface="TH SarabunPSK" pitchFamily="34" charset="-34"/>
                </a:rPr>
                <a:t>สัญลักษณ์</a:t>
              </a:r>
              <a:endParaRPr lang="en-US" sz="1400" b="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AutoShape 3"/>
            <p:cNvSpPr>
              <a:spLocks noChangeArrowheads="1"/>
            </p:cNvSpPr>
            <p:nvPr/>
          </p:nvSpPr>
          <p:spPr bwMode="auto">
            <a:xfrm rot="10800000" flipH="1" flipV="1">
              <a:off x="5338648" y="1424480"/>
              <a:ext cx="1440162" cy="792088"/>
            </a:xfrm>
            <a:prstGeom prst="cloudCallout">
              <a:avLst>
                <a:gd name="adj1" fmla="val 5412"/>
                <a:gd name="adj2" fmla="val 115641"/>
              </a:avLst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th-TH" sz="1400" b="1">
                  <a:solidFill>
                    <a:schemeClr val="tx1"/>
                  </a:solidFill>
                  <a:latin typeface="TH SarabunPSK" pitchFamily="34" charset="-34"/>
                  <a:cs typeface="TH SarabunPSK" pitchFamily="34" charset="-34"/>
                </a:rPr>
                <a:t>สัญลักษณ์</a:t>
              </a:r>
              <a:endParaRPr lang="en-US" sz="1400" b="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dict</a:t>
            </a:r>
            <a:r>
              <a:rPr lang="en-US"/>
              <a:t> class</a:t>
            </a:r>
            <a:endParaRPr lang="th-TH"/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 rot="10800000" flipH="1" flipV="1">
            <a:off x="1248555" y="980728"/>
            <a:ext cx="882606" cy="792088"/>
          </a:xfrm>
          <a:prstGeom prst="cloudCallout">
            <a:avLst>
              <a:gd name="adj1" fmla="val 7398"/>
              <a:gd name="adj2" fmla="val 101873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th-TH" sz="1400" b="1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ค้น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key</a:t>
            </a:r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 bwMode="auto">
          <a:xfrm rot="10800000" flipH="1" flipV="1">
            <a:off x="1979715" y="908720"/>
            <a:ext cx="918102" cy="936104"/>
          </a:xfrm>
          <a:prstGeom prst="cloudCallout">
            <a:avLst>
              <a:gd name="adj1" fmla="val -20394"/>
              <a:gd name="adj2" fmla="val 79245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return</a:t>
            </a:r>
            <a:endParaRPr lang="th-TH" sz="1400" b="1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value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49740" y="2060848"/>
            <a:ext cx="4370332" cy="1200329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a = {</a:t>
            </a:r>
            <a:r>
              <a:rPr lang="en-US" sz="16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'one'</a:t>
            </a: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: </a:t>
            </a:r>
            <a:r>
              <a:rPr lang="en-US" sz="16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1</a:t>
            </a: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, 'two': 2, 'three': 3}</a:t>
            </a:r>
          </a:p>
          <a:p>
            <a:pPr lvl="0">
              <a:lnSpc>
                <a:spcPct val="150000"/>
              </a:lnSpc>
            </a:pP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print(a[</a:t>
            </a:r>
            <a:r>
              <a:rPr lang="en-US" sz="16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'one'</a:t>
            </a: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])   </a:t>
            </a:r>
            <a:r>
              <a:rPr lang="en-US" sz="1600" b="1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  <a:t> # index </a:t>
            </a:r>
            <a:r>
              <a:rPr lang="th-TH" sz="1600" b="1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  <a:t>โดย </a:t>
            </a:r>
            <a:r>
              <a:rPr lang="en-US" sz="1600" b="1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  <a:t>key</a:t>
            </a: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print(a[</a:t>
            </a:r>
            <a:r>
              <a:rPr lang="en-US" sz="16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'four'</a:t>
            </a: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])</a:t>
            </a:r>
            <a:endParaRPr lang="th-TH" sz="16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Arial" pitchFamily="34" charset="0"/>
              <a:cs typeface="Cordia New" pitchFamily="34" charset="-34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970814" y="2492896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1</a:t>
            </a:r>
            <a:endParaRPr lang="th-TH"/>
          </a:p>
        </p:txBody>
      </p:sp>
      <p:sp>
        <p:nvSpPr>
          <p:cNvPr id="28" name="Rectangle 27"/>
          <p:cNvSpPr/>
          <p:nvPr/>
        </p:nvSpPr>
        <p:spPr>
          <a:xfrm>
            <a:off x="4986391" y="2780932"/>
            <a:ext cx="1751120" cy="5155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err="1">
                <a:solidFill>
                  <a:srgbClr val="C00000"/>
                </a:solidFill>
              </a:rPr>
              <a:t>KeyError</a:t>
            </a:r>
            <a:r>
              <a:rPr lang="en-US" sz="2000">
                <a:solidFill>
                  <a:srgbClr val="C00000"/>
                </a:solidFill>
              </a:rPr>
              <a:t>: 'four'</a:t>
            </a:r>
            <a:endParaRPr lang="th-TH" sz="2000">
              <a:solidFill>
                <a:srgbClr val="C00000"/>
              </a:solidFill>
            </a:endParaRPr>
          </a:p>
        </p:txBody>
      </p:sp>
      <p:grpSp>
        <p:nvGrpSpPr>
          <p:cNvPr id="4" name="Group 28"/>
          <p:cNvGrpSpPr/>
          <p:nvPr/>
        </p:nvGrpSpPr>
        <p:grpSpPr>
          <a:xfrm>
            <a:off x="5701972" y="836712"/>
            <a:ext cx="3132348" cy="1878601"/>
            <a:chOff x="632520" y="692693"/>
            <a:chExt cx="3393377" cy="1878601"/>
          </a:xfrm>
        </p:grpSpPr>
        <p:sp>
          <p:nvSpPr>
            <p:cNvPr id="27" name="Rectangle 26"/>
            <p:cNvSpPr/>
            <p:nvPr/>
          </p:nvSpPr>
          <p:spPr>
            <a:xfrm>
              <a:off x="632520" y="1124744"/>
              <a:ext cx="3393377" cy="14465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FF"/>
                  </a:solidFill>
                  <a:latin typeface="TH SarabunPSK" pitchFamily="34" charset="-34"/>
                  <a:cs typeface="TH SarabunPSK" pitchFamily="34" charset="-34"/>
                </a:rPr>
                <a:t>dictionary / mapping</a:t>
              </a: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70C0"/>
                  </a:solidFill>
                  <a:latin typeface="TH SarabunPSK" pitchFamily="34" charset="-34"/>
                  <a:cs typeface="TH SarabunPSK" pitchFamily="34" charset="-34"/>
                </a:rPr>
                <a:t>map </a:t>
              </a:r>
              <a:r>
                <a:rPr lang="en-US" sz="2000" b="1">
                  <a:latin typeface="TH SarabunPSK" pitchFamily="34" charset="-34"/>
                  <a:cs typeface="TH SarabunPSK" pitchFamily="34" charset="-34"/>
                </a:rPr>
                <a:t>distinct</a:t>
              </a:r>
              <a:r>
                <a:rPr lang="en-US" sz="2000" b="1">
                  <a:solidFill>
                    <a:srgbClr val="C00000"/>
                  </a:solidFill>
                  <a:latin typeface="TH SarabunPSK" pitchFamily="34" charset="-34"/>
                  <a:cs typeface="TH SarabunPSK" pitchFamily="34" charset="-34"/>
                </a:rPr>
                <a:t> </a:t>
              </a:r>
              <a:r>
                <a:rPr lang="en-US" sz="2000" b="1">
                  <a:latin typeface="TH SarabunPSK" pitchFamily="34" charset="-34"/>
                  <a:cs typeface="TH SarabunPSK" pitchFamily="34" charset="-34"/>
                </a:rPr>
                <a:t>immutable</a:t>
              </a:r>
              <a:r>
                <a:rPr lang="en-US" sz="2000" b="1">
                  <a:solidFill>
                    <a:srgbClr val="C00000"/>
                  </a:solidFill>
                  <a:latin typeface="TH SarabunPSK" pitchFamily="34" charset="-34"/>
                  <a:cs typeface="TH SarabunPSK" pitchFamily="34" charset="-34"/>
                </a:rPr>
                <a:t> keys </a:t>
              </a:r>
              <a:r>
                <a:rPr lang="th-TH" sz="1600" b="1">
                  <a:latin typeface="TH SarabunPSK" pitchFamily="34" charset="-34"/>
                  <a:cs typeface="TH SarabunPSK" pitchFamily="34" charset="-34"/>
                </a:rPr>
                <a:t>กับ</a:t>
              </a:r>
              <a:r>
                <a:rPr lang="en-US" sz="1600" b="1">
                  <a:latin typeface="TH SarabunPSK" pitchFamily="34" charset="-34"/>
                  <a:cs typeface="TH SarabunPSK" pitchFamily="34" charset="-34"/>
                </a:rPr>
                <a:t> </a:t>
              </a:r>
              <a:r>
                <a:rPr lang="en-US" sz="2000" b="1">
                  <a:solidFill>
                    <a:srgbClr val="0070C0"/>
                  </a:solidFill>
                  <a:latin typeface="TH SarabunPSK" pitchFamily="34" charset="-34"/>
                  <a:cs typeface="TH SarabunPSK" pitchFamily="34" charset="-34"/>
                </a:rPr>
                <a:t>values</a:t>
              </a: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25" name="AutoShape 3"/>
            <p:cNvSpPr>
              <a:spLocks noChangeArrowheads="1"/>
            </p:cNvSpPr>
            <p:nvPr/>
          </p:nvSpPr>
          <p:spPr bwMode="auto">
            <a:xfrm rot="10800000" flipH="1" flipV="1">
              <a:off x="2528730" y="692693"/>
              <a:ext cx="1228637" cy="504056"/>
            </a:xfrm>
            <a:prstGeom prst="cloud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0000FF"/>
                  </a:solidFill>
                  <a:latin typeface="TH SarabunPSK" pitchFamily="34" charset="-34"/>
                  <a:cs typeface="TH SarabunPSK" pitchFamily="34" charset="-34"/>
                </a:rPr>
                <a:t>mutable</a:t>
              </a:r>
              <a:endParaRPr lang="en-US" sz="1600" b="1">
                <a:solidFill>
                  <a:srgbClr val="0000FF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849740" y="3573016"/>
            <a:ext cx="7112175" cy="2677656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b = </a:t>
            </a:r>
            <a:r>
              <a:rPr lang="en-US" sz="160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dict</a:t>
            </a: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(one=1, two=2, three=3)</a:t>
            </a: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c = </a:t>
            </a:r>
            <a:r>
              <a:rPr lang="en-US" sz="160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dict</a:t>
            </a: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(zip([</a:t>
            </a:r>
            <a:r>
              <a:rPr lang="en-US" sz="16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'one'</a:t>
            </a: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, </a:t>
            </a:r>
            <a:r>
              <a:rPr lang="en-US" sz="16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'two'</a:t>
            </a: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, </a:t>
            </a:r>
            <a:r>
              <a:rPr lang="en-US" sz="16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'three'</a:t>
            </a: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], [1, 2, 3]))</a:t>
            </a: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d = </a:t>
            </a:r>
            <a:r>
              <a:rPr lang="en-US" sz="160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dict</a:t>
            </a: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([(</a:t>
            </a:r>
            <a:r>
              <a:rPr lang="en-US" sz="16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'two'</a:t>
            </a: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, 2), (</a:t>
            </a:r>
            <a:r>
              <a:rPr lang="en-US" sz="16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'one'</a:t>
            </a: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, 1), (</a:t>
            </a:r>
            <a:r>
              <a:rPr lang="en-US" sz="16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'three'</a:t>
            </a: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, 3)])</a:t>
            </a: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e = </a:t>
            </a:r>
            <a:r>
              <a:rPr lang="en-US" sz="160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dict</a:t>
            </a: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({</a:t>
            </a:r>
            <a:r>
              <a:rPr lang="en-US" sz="16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'three'</a:t>
            </a: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: 3, </a:t>
            </a:r>
            <a:r>
              <a:rPr lang="en-US" sz="16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'one'</a:t>
            </a: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: 1, </a:t>
            </a:r>
            <a:r>
              <a:rPr lang="en-US" sz="16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'two'</a:t>
            </a: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: 2})</a:t>
            </a:r>
          </a:p>
          <a:p>
            <a:pPr>
              <a:lnSpc>
                <a:spcPct val="150000"/>
              </a:lnSpc>
            </a:pPr>
            <a:endParaRPr lang="en-US" sz="16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Arial" pitchFamily="34" charset="0"/>
              <a:cs typeface="Cordia New" pitchFamily="34" charset="-34"/>
            </a:endParaRP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print(a == b == c == d == e)</a:t>
            </a: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print(a </a:t>
            </a:r>
            <a:r>
              <a:rPr lang="en-US" sz="16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is</a:t>
            </a: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 b)</a:t>
            </a:r>
            <a:endParaRPr lang="th-TH" sz="16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Arial" pitchFamily="34" charset="0"/>
              <a:cs typeface="Cordia New" pitchFamily="34" charset="-34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100788" y="5445224"/>
            <a:ext cx="6335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True</a:t>
            </a:r>
            <a:endParaRPr lang="th-TH"/>
          </a:p>
        </p:txBody>
      </p:sp>
      <p:sp>
        <p:nvSpPr>
          <p:cNvPr id="33" name="Rectangle 32"/>
          <p:cNvSpPr/>
          <p:nvPr/>
        </p:nvSpPr>
        <p:spPr>
          <a:xfrm>
            <a:off x="6100789" y="5805264"/>
            <a:ext cx="7457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False</a:t>
            </a:r>
            <a:endParaRPr lang="th-TH"/>
          </a:p>
        </p:txBody>
      </p:sp>
      <p:sp>
        <p:nvSpPr>
          <p:cNvPr id="34" name="AutoShape 3"/>
          <p:cNvSpPr>
            <a:spLocks noChangeArrowheads="1"/>
          </p:cNvSpPr>
          <p:nvPr/>
        </p:nvSpPr>
        <p:spPr bwMode="auto">
          <a:xfrm rot="10800000" flipH="1" flipV="1">
            <a:off x="3907313" y="5517232"/>
            <a:ext cx="1794661" cy="720080"/>
          </a:xfrm>
          <a:prstGeom prst="cloudCallout">
            <a:avLst>
              <a:gd name="adj1" fmla="val -139036"/>
              <a:gd name="adj2" fmla="val 13852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same </a:t>
            </a:r>
            <a:r>
              <a:rPr lang="en-US" sz="1600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16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21" grpId="0"/>
      <p:bldP spid="28" grpId="0"/>
      <p:bldP spid="32" grpId="0"/>
      <p:bldP spid="33" grpId="0"/>
      <p:bldP spid="3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849744" y="2780928"/>
            <a:ext cx="5184575" cy="3046988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a = </a:t>
            </a:r>
            <a:r>
              <a:rPr lang="en-US" sz="16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set</a:t>
            </a: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(</a:t>
            </a:r>
            <a:r>
              <a:rPr lang="en-US" sz="16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'</a:t>
            </a:r>
            <a:r>
              <a:rPr lang="en-US" sz="160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abc</a:t>
            </a:r>
            <a:r>
              <a:rPr lang="en-US" sz="16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'</a:t>
            </a: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b = </a:t>
            </a:r>
            <a:r>
              <a:rPr lang="en-US" sz="16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set</a:t>
            </a: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(</a:t>
            </a:r>
            <a:r>
              <a:rPr lang="en-US" sz="16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'</a:t>
            </a:r>
            <a:r>
              <a:rPr lang="en-US" sz="160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ade</a:t>
            </a:r>
            <a:r>
              <a:rPr lang="en-US" sz="16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'</a:t>
            </a: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print(a)</a:t>
            </a: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print(b)</a:t>
            </a:r>
          </a:p>
          <a:p>
            <a:pPr>
              <a:lnSpc>
                <a:spcPct val="150000"/>
              </a:lnSpc>
            </a:pPr>
            <a:endParaRPr lang="th-TH" sz="16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Arial" pitchFamily="34" charset="0"/>
              <a:cs typeface="Cordia New" pitchFamily="34" charset="-34"/>
            </a:endParaRP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print(a </a:t>
            </a:r>
            <a:r>
              <a:rPr lang="en-US" sz="16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| </a:t>
            </a: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b)</a:t>
            </a: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print(a </a:t>
            </a:r>
            <a:r>
              <a:rPr lang="en-US" sz="16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&amp; </a:t>
            </a: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b)</a:t>
            </a: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print(a </a:t>
            </a:r>
            <a:r>
              <a:rPr lang="en-US" sz="16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- </a:t>
            </a: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b)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  class</a:t>
            </a:r>
            <a:endParaRPr lang="th-TH"/>
          </a:p>
        </p:txBody>
      </p:sp>
      <p:sp>
        <p:nvSpPr>
          <p:cNvPr id="4" name="Rectangle 3"/>
          <p:cNvSpPr/>
          <p:nvPr/>
        </p:nvSpPr>
        <p:spPr>
          <a:xfrm>
            <a:off x="849740" y="1484786"/>
            <a:ext cx="3866276" cy="1200329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print(</a:t>
            </a:r>
            <a:r>
              <a:rPr lang="en-US" sz="160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KMITLskirt</a:t>
            </a: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)</a:t>
            </a:r>
            <a:endParaRPr lang="en-US" sz="160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Arial" pitchFamily="34" charset="0"/>
              <a:cs typeface="Cordia New" pitchFamily="34" charset="-34"/>
            </a:endParaRP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print(</a:t>
            </a:r>
            <a:r>
              <a:rPr lang="en-US" sz="16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'blue'</a:t>
            </a: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 </a:t>
            </a:r>
            <a:r>
              <a:rPr lang="en-US" sz="16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in</a:t>
            </a: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 </a:t>
            </a:r>
            <a:r>
              <a:rPr lang="en-US" sz="160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KMITLskirt</a:t>
            </a: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print(</a:t>
            </a:r>
            <a:r>
              <a:rPr lang="en-US" sz="16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'blue'</a:t>
            </a: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 </a:t>
            </a:r>
            <a:r>
              <a:rPr lang="en-US" sz="16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not</a:t>
            </a: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 </a:t>
            </a:r>
            <a:r>
              <a:rPr lang="en-US" sz="16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in</a:t>
            </a: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 </a:t>
            </a:r>
            <a:r>
              <a:rPr lang="en-US" sz="160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KMITLskirt</a:t>
            </a: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)</a:t>
            </a:r>
          </a:p>
        </p:txBody>
      </p:sp>
      <p:grpSp>
        <p:nvGrpSpPr>
          <p:cNvPr id="5" name="Group 31"/>
          <p:cNvGrpSpPr/>
          <p:nvPr/>
        </p:nvGrpSpPr>
        <p:grpSpPr>
          <a:xfrm>
            <a:off x="805004" y="764710"/>
            <a:ext cx="8220414" cy="830998"/>
            <a:chOff x="224016" y="777721"/>
            <a:chExt cx="8905448" cy="680771"/>
          </a:xfrm>
        </p:grpSpPr>
        <p:grpSp>
          <p:nvGrpSpPr>
            <p:cNvPr id="6" name="Group 19"/>
            <p:cNvGrpSpPr/>
            <p:nvPr/>
          </p:nvGrpSpPr>
          <p:grpSpPr>
            <a:xfrm>
              <a:off x="1877961" y="777721"/>
              <a:ext cx="7251503" cy="680771"/>
              <a:chOff x="7278560" y="2286947"/>
              <a:chExt cx="7251503" cy="680771"/>
            </a:xfrm>
          </p:grpSpPr>
          <p:grpSp>
            <p:nvGrpSpPr>
              <p:cNvPr id="8" name="Group 8"/>
              <p:cNvGrpSpPr/>
              <p:nvPr/>
            </p:nvGrpSpPr>
            <p:grpSpPr>
              <a:xfrm>
                <a:off x="7278560" y="2417944"/>
                <a:ext cx="2035114" cy="366413"/>
                <a:chOff x="2801790" y="1205512"/>
                <a:chExt cx="2504755" cy="366413"/>
              </a:xfrm>
            </p:grpSpPr>
            <p:sp>
              <p:nvSpPr>
                <p:cNvPr id="10" name="Rectangle 9"/>
                <p:cNvSpPr/>
                <p:nvPr/>
              </p:nvSpPr>
              <p:spPr>
                <a:xfrm>
                  <a:off x="2801790" y="1211886"/>
                  <a:ext cx="144016" cy="360039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th-TH" sz="1400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5162529" y="1205512"/>
                  <a:ext cx="144016" cy="360041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th-TH" sz="1400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</p:grpSp>
          <p:sp>
            <p:nvSpPr>
              <p:cNvPr id="3" name="Rectangle 2"/>
              <p:cNvSpPr/>
              <p:nvPr/>
            </p:nvSpPr>
            <p:spPr>
              <a:xfrm>
                <a:off x="11073680" y="2286947"/>
                <a:ext cx="3456383" cy="680771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1600" b="1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H SarabunPSK" pitchFamily="34" charset="-34"/>
                    <a:ea typeface="SimSun" pitchFamily="2" charset="-122"/>
                    <a:cs typeface="TH SarabunPSK" pitchFamily="34" charset="-34"/>
                  </a:rPr>
                  <a:t>set</a:t>
                </a:r>
                <a:r>
                  <a:rPr lang="en-US" sz="16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H SarabunPSK" pitchFamily="34" charset="-34"/>
                    <a:ea typeface="SimSun" pitchFamily="2" charset="-122"/>
                    <a:cs typeface="TH SarabunPSK" pitchFamily="34" charset="-34"/>
                  </a:rPr>
                  <a:t> </a:t>
                </a:r>
                <a:r>
                  <a:rPr lang="th-TH" sz="16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H SarabunPSK" pitchFamily="34" charset="-34"/>
                    <a:ea typeface="SimSun" pitchFamily="2" charset="-122"/>
                    <a:cs typeface="TH SarabunPSK" pitchFamily="34" charset="-34"/>
                  </a:rPr>
                  <a:t>เก็บของ</a:t>
                </a:r>
                <a:r>
                  <a:rPr lang="en-US" sz="16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H SarabunPSK" pitchFamily="34" charset="-34"/>
                    <a:ea typeface="SimSun" pitchFamily="2" charset="-122"/>
                    <a:cs typeface="TH SarabunPSK" pitchFamily="34" charset="-34"/>
                  </a:rPr>
                  <a:t> </a:t>
                </a:r>
                <a:r>
                  <a:rPr lang="th-TH" sz="16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H SarabunPSK" pitchFamily="34" charset="-34"/>
                    <a:ea typeface="SimSun" pitchFamily="2" charset="-122"/>
                    <a:cs typeface="TH SarabunPSK" pitchFamily="34" charset="-34"/>
                  </a:rPr>
                  <a:t>คละ </a:t>
                </a:r>
                <a:r>
                  <a:rPr lang="en-US" sz="16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H SarabunPSK" pitchFamily="34" charset="-34"/>
                    <a:ea typeface="SimSun" pitchFamily="2" charset="-122"/>
                    <a:cs typeface="TH SarabunPSK" pitchFamily="34" charset="-34"/>
                  </a:rPr>
                  <a:t>type </a:t>
                </a:r>
                <a:r>
                  <a:rPr lang="th-TH" sz="16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H SarabunPSK" pitchFamily="34" charset="-34"/>
                    <a:ea typeface="SimSun" pitchFamily="2" charset="-122"/>
                    <a:cs typeface="TH SarabunPSK" pitchFamily="34" charset="-34"/>
                  </a:rPr>
                  <a:t>ได้</a:t>
                </a:r>
                <a:r>
                  <a:rPr lang="en-US" sz="16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H SarabunPSK" pitchFamily="34" charset="-34"/>
                    <a:ea typeface="SimSun" pitchFamily="2" charset="-122"/>
                    <a:cs typeface="TH SarabunPSK" pitchFamily="34" charset="-34"/>
                  </a:rPr>
                  <a:t> </a:t>
                </a:r>
                <a:r>
                  <a:rPr lang="th-TH" sz="16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H SarabunPSK" pitchFamily="34" charset="-34"/>
                    <a:ea typeface="SimSun" pitchFamily="2" charset="-122"/>
                    <a:cs typeface="TH SarabunPSK" pitchFamily="34" charset="-34"/>
                  </a:rPr>
                  <a:t>ไม่ซ้ำกัน ไม่มีลำดับ</a:t>
                </a:r>
                <a:br>
                  <a:rPr lang="en-US" sz="16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H SarabunPSK" pitchFamily="34" charset="-34"/>
                    <a:ea typeface="SimSun" pitchFamily="2" charset="-122"/>
                    <a:cs typeface="TH SarabunPSK" pitchFamily="34" charset="-34"/>
                  </a:rPr>
                </a:br>
                <a:r>
                  <a:rPr lang="th-TH" sz="16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H SarabunPSK" pitchFamily="34" charset="-34"/>
                    <a:ea typeface="SimSun" pitchFamily="2" charset="-122"/>
                    <a:cs typeface="TH SarabunPSK" pitchFamily="34" charset="-34"/>
                  </a:rPr>
                  <a:t>ของเป็น </a:t>
                </a:r>
                <a:r>
                  <a:rPr lang="en-US" sz="1600" b="1">
                    <a:solidFill>
                      <a:srgbClr val="0070C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H SarabunPSK" pitchFamily="34" charset="-34"/>
                    <a:ea typeface="SimSun" pitchFamily="2" charset="-122"/>
                    <a:cs typeface="TH SarabunPSK" pitchFamily="34" charset="-34"/>
                  </a:rPr>
                  <a:t>mutable </a:t>
                </a:r>
                <a:r>
                  <a:rPr lang="th-TH" sz="16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H SarabunPSK" pitchFamily="34" charset="-34"/>
                    <a:ea typeface="SimSun" pitchFamily="2" charset="-122"/>
                    <a:cs typeface="TH SarabunPSK" pitchFamily="34" charset="-34"/>
                  </a:rPr>
                  <a:t>หรือ </a:t>
                </a:r>
                <a:r>
                  <a:rPr lang="en-US" sz="1600" b="1">
                    <a:solidFill>
                      <a:srgbClr val="0070C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H SarabunPSK" pitchFamily="34" charset="-34"/>
                    <a:ea typeface="SimSun" pitchFamily="2" charset="-122"/>
                    <a:cs typeface="TH SarabunPSK" pitchFamily="34" charset="-34"/>
                  </a:rPr>
                  <a:t>immutable </a:t>
                </a:r>
                <a:r>
                  <a:rPr lang="th-TH" sz="16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H SarabunPSK" pitchFamily="34" charset="-34"/>
                    <a:ea typeface="SimSun" pitchFamily="2" charset="-122"/>
                    <a:cs typeface="TH SarabunPSK" pitchFamily="34" charset="-34"/>
                  </a:rPr>
                  <a:t>ก็ได้</a:t>
                </a:r>
              </a:p>
              <a:p>
                <a:r>
                  <a:rPr lang="th-TH" sz="16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H SarabunPSK" pitchFamily="34" charset="-34"/>
                    <a:ea typeface="SimSun" pitchFamily="2" charset="-122"/>
                    <a:cs typeface="TH SarabunPSK" pitchFamily="34" charset="-34"/>
                  </a:rPr>
                  <a:t>แต่ </a:t>
                </a:r>
                <a:r>
                  <a:rPr lang="en-US" sz="16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H SarabunPSK" pitchFamily="34" charset="-34"/>
                    <a:ea typeface="SimSun" pitchFamily="2" charset="-122"/>
                    <a:cs typeface="TH SarabunPSK" pitchFamily="34" charset="-34"/>
                  </a:rPr>
                  <a:t>set </a:t>
                </a:r>
                <a:r>
                  <a:rPr lang="th-TH" sz="16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H SarabunPSK" pitchFamily="34" charset="-34"/>
                    <a:ea typeface="SimSun" pitchFamily="2" charset="-122"/>
                    <a:cs typeface="TH SarabunPSK" pitchFamily="34" charset="-34"/>
                  </a:rPr>
                  <a:t>เป็น </a:t>
                </a:r>
                <a:r>
                  <a:rPr lang="en-US" sz="1600" b="1">
                    <a:solidFill>
                      <a:srgbClr val="0070C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H SarabunPSK" pitchFamily="34" charset="-34"/>
                    <a:ea typeface="SimSun" pitchFamily="2" charset="-122"/>
                    <a:cs typeface="TH SarabunPSK" pitchFamily="34" charset="-34"/>
                  </a:rPr>
                  <a:t>mutable </a:t>
                </a:r>
                <a:endParaRPr lang="th-TH" sz="1600" b="1">
                  <a:solidFill>
                    <a:schemeClr val="bg1">
                      <a:lumMod val="6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ea typeface="SimSun" pitchFamily="2" charset="-122"/>
                  <a:cs typeface="TH SarabunPSK" pitchFamily="34" charset="-34"/>
                </a:endParaRP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224016" y="882406"/>
              <a:ext cx="3846886" cy="3782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ea typeface="Arial" pitchFamily="34" charset="0"/>
                  <a:cs typeface="Cordia New" pitchFamily="34" charset="-34"/>
                </a:rPr>
                <a:t>KMITLskirt</a:t>
              </a:r>
              <a:r>
                <a:rPr lang="en-US" sz="160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ea typeface="Arial" pitchFamily="34" charset="0"/>
                  <a:cs typeface="Cordia New" pitchFamily="34" charset="-34"/>
                </a:rPr>
                <a:t> = {</a:t>
              </a:r>
              <a:r>
                <a:rPr lang="en-US" sz="160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ea typeface="Arial" pitchFamily="34" charset="0"/>
                  <a:cs typeface="Cordia New" pitchFamily="34" charset="-34"/>
                </a:rPr>
                <a:t>'blue'</a:t>
              </a:r>
              <a:r>
                <a:rPr lang="en-US" sz="160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ea typeface="Arial" pitchFamily="34" charset="0"/>
                  <a:cs typeface="Cordia New" pitchFamily="34" charset="-34"/>
                </a:rPr>
                <a:t>, </a:t>
              </a:r>
              <a:r>
                <a:rPr lang="en-US" sz="160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ea typeface="Arial" pitchFamily="34" charset="0"/>
                  <a:cs typeface="Cordia New" pitchFamily="34" charset="-34"/>
                </a:rPr>
                <a:t>'black'</a:t>
              </a:r>
              <a:r>
                <a:rPr lang="en-US" sz="16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ea typeface="Arial" pitchFamily="34" charset="0"/>
                  <a:cs typeface="Cordia New" pitchFamily="34" charset="-34"/>
                </a:rPr>
                <a:t>}</a:t>
              </a:r>
            </a:p>
          </p:txBody>
        </p:sp>
      </p:grpSp>
      <p:sp>
        <p:nvSpPr>
          <p:cNvPr id="21" name="Rectangle 20"/>
          <p:cNvSpPr/>
          <p:nvPr/>
        </p:nvSpPr>
        <p:spPr>
          <a:xfrm>
            <a:off x="4712009" y="1484789"/>
            <a:ext cx="20922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{</a:t>
            </a:r>
            <a:r>
              <a:rPr lang="en-US" sz="16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'black'</a:t>
            </a:r>
            <a:r>
              <a:rPr lang="en-US" sz="16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,</a:t>
            </a:r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 </a:t>
            </a:r>
            <a:r>
              <a:rPr lang="en-US" sz="16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'blue'</a:t>
            </a:r>
            <a:r>
              <a:rPr lang="en-US" sz="16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}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736790" y="2337157"/>
            <a:ext cx="7457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False</a:t>
            </a:r>
            <a:endParaRPr lang="th-TH"/>
          </a:p>
        </p:txBody>
      </p:sp>
      <p:sp>
        <p:nvSpPr>
          <p:cNvPr id="24" name="AutoShape 3"/>
          <p:cNvSpPr>
            <a:spLocks noChangeArrowheads="1"/>
          </p:cNvSpPr>
          <p:nvPr/>
        </p:nvSpPr>
        <p:spPr bwMode="auto">
          <a:xfrm rot="10800000" flipH="1" flipV="1">
            <a:off x="1647368" y="4027716"/>
            <a:ext cx="1063503" cy="576064"/>
          </a:xfrm>
          <a:prstGeom prst="cloudCallout">
            <a:avLst>
              <a:gd name="adj1" fmla="val -30419"/>
              <a:gd name="adj2" fmla="val 77970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union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725969" y="1977117"/>
            <a:ext cx="6335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True</a:t>
            </a:r>
            <a:endParaRPr lang="th-TH"/>
          </a:p>
        </p:txBody>
      </p:sp>
      <p:sp>
        <p:nvSpPr>
          <p:cNvPr id="36" name="AutoShape 3"/>
          <p:cNvSpPr>
            <a:spLocks noChangeArrowheads="1"/>
          </p:cNvSpPr>
          <p:nvPr/>
        </p:nvSpPr>
        <p:spPr bwMode="auto">
          <a:xfrm rot="10800000" flipH="1" flipV="1">
            <a:off x="1381492" y="4293096"/>
            <a:ext cx="465282" cy="432048"/>
          </a:xfrm>
          <a:prstGeom prst="cloudCallout">
            <a:avLst>
              <a:gd name="adj1" fmla="val 32676"/>
              <a:gd name="adj2" fmla="val 14121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∩</a:t>
            </a:r>
          </a:p>
        </p:txBody>
      </p:sp>
      <p:sp>
        <p:nvSpPr>
          <p:cNvPr id="37" name="AutoShape 3"/>
          <p:cNvSpPr>
            <a:spLocks noChangeArrowheads="1"/>
          </p:cNvSpPr>
          <p:nvPr/>
        </p:nvSpPr>
        <p:spPr bwMode="auto">
          <a:xfrm rot="10800000" flipH="1" flipV="1">
            <a:off x="783271" y="5971932"/>
            <a:ext cx="2060537" cy="432048"/>
          </a:xfrm>
          <a:prstGeom prst="cloudCallout">
            <a:avLst>
              <a:gd name="adj1" fmla="val -580"/>
              <a:gd name="adj2" fmla="val -107682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difference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668189" y="3622003"/>
            <a:ext cx="2084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{</a:t>
            </a:r>
            <a:r>
              <a:rPr lang="en-US" sz="18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'a'</a:t>
            </a:r>
            <a:r>
              <a:rPr lang="en-US" sz="18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, </a:t>
            </a:r>
            <a:r>
              <a:rPr lang="en-US" sz="18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'c'</a:t>
            </a:r>
            <a:r>
              <a:rPr lang="en-US" sz="18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, </a:t>
            </a:r>
            <a:r>
              <a:rPr lang="en-US" sz="18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'b'</a:t>
            </a:r>
            <a:r>
              <a:rPr lang="en-US" sz="18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}</a:t>
            </a:r>
            <a:endParaRPr lang="th-TH" sz="1800">
              <a:solidFill>
                <a:srgbClr val="0070C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668189" y="3933056"/>
            <a:ext cx="2084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{</a:t>
            </a:r>
            <a:r>
              <a:rPr lang="en-US" sz="18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'a'</a:t>
            </a:r>
            <a:r>
              <a:rPr lang="en-US" sz="18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, </a:t>
            </a:r>
            <a:r>
              <a:rPr lang="en-US" sz="18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'e'</a:t>
            </a:r>
            <a:r>
              <a:rPr lang="en-US" sz="18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, </a:t>
            </a:r>
            <a:r>
              <a:rPr lang="en-US" sz="18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'd'</a:t>
            </a:r>
            <a:r>
              <a:rPr lang="en-US" sz="18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}</a:t>
            </a:r>
            <a:endParaRPr lang="th-TH" sz="1800">
              <a:solidFill>
                <a:srgbClr val="0070C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668186" y="4715852"/>
            <a:ext cx="3477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{</a:t>
            </a:r>
            <a:r>
              <a:rPr lang="en-US" sz="18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'a'</a:t>
            </a:r>
            <a:r>
              <a:rPr lang="en-US" sz="18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, </a:t>
            </a:r>
            <a:r>
              <a:rPr lang="en-US" sz="18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'c'</a:t>
            </a:r>
            <a:r>
              <a:rPr lang="en-US" sz="18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, </a:t>
            </a:r>
            <a:r>
              <a:rPr lang="en-US" sz="18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'e'</a:t>
            </a:r>
            <a:r>
              <a:rPr lang="en-US" sz="18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, </a:t>
            </a:r>
            <a:r>
              <a:rPr lang="en-US" sz="18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'b'</a:t>
            </a:r>
            <a:r>
              <a:rPr lang="en-US" sz="18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, </a:t>
            </a:r>
            <a:r>
              <a:rPr lang="en-US" sz="18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'd'</a:t>
            </a:r>
            <a:r>
              <a:rPr lang="en-US" sz="18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 }</a:t>
            </a:r>
            <a:endParaRPr lang="th-TH" sz="1800">
              <a:solidFill>
                <a:srgbClr val="0070C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644406" y="5069694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{</a:t>
            </a:r>
            <a:r>
              <a:rPr lang="en-US" sz="18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'a'</a:t>
            </a:r>
            <a:r>
              <a:rPr lang="en-US" sz="18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}</a:t>
            </a:r>
            <a:endParaRPr lang="th-TH" sz="1800"/>
          </a:p>
        </p:txBody>
      </p:sp>
      <p:sp>
        <p:nvSpPr>
          <p:cNvPr id="44" name="Rectangle 43"/>
          <p:cNvSpPr/>
          <p:nvPr/>
        </p:nvSpPr>
        <p:spPr>
          <a:xfrm>
            <a:off x="2650402" y="5395868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{</a:t>
            </a:r>
            <a:r>
              <a:rPr lang="en-US" sz="18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'c'</a:t>
            </a:r>
            <a:r>
              <a:rPr lang="en-US" sz="18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, </a:t>
            </a:r>
            <a:r>
              <a:rPr lang="en-US" sz="18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'b'</a:t>
            </a:r>
            <a:r>
              <a:rPr lang="en-US" sz="18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}</a:t>
            </a:r>
            <a:endParaRPr lang="th-TH" sz="1800">
              <a:solidFill>
                <a:srgbClr val="0070C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203848" y="5971932"/>
            <a:ext cx="4887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th-TH" sz="1800" b="1">
                <a:latin typeface="TH SarabunPSK" pitchFamily="34" charset="-34"/>
                <a:cs typeface="TH SarabunPSK" pitchFamily="34" charset="-34"/>
              </a:rPr>
              <a:t>ข้อดีของ </a:t>
            </a:r>
            <a:r>
              <a:rPr lang="en-US" sz="1800" b="1">
                <a:latin typeface="TH SarabunPSK" pitchFamily="34" charset="-34"/>
                <a:cs typeface="TH SarabunPSK" pitchFamily="34" charset="-34"/>
              </a:rPr>
              <a:t>set : </a:t>
            </a:r>
            <a:r>
              <a:rPr lang="th-TH" sz="1800" b="1">
                <a:latin typeface="TH SarabunPSK" pitchFamily="34" charset="-34"/>
                <a:cs typeface="TH SarabunPSK" pitchFamily="34" charset="-34"/>
              </a:rPr>
              <a:t>ข้างในใช้ </a:t>
            </a:r>
            <a:r>
              <a:rPr lang="en-US" sz="1800" b="1">
                <a:latin typeface="TH SarabunPSK" pitchFamily="34" charset="-34"/>
                <a:cs typeface="TH SarabunPSK" pitchFamily="34" charset="-34"/>
              </a:rPr>
              <a:t>hash table -&gt; optimized checking method</a:t>
            </a:r>
            <a:endParaRPr lang="en-US" sz="18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AutoShape 3"/>
          <p:cNvSpPr>
            <a:spLocks noChangeArrowheads="1"/>
          </p:cNvSpPr>
          <p:nvPr/>
        </p:nvSpPr>
        <p:spPr bwMode="auto">
          <a:xfrm rot="10800000" flipH="1" flipV="1">
            <a:off x="7164290" y="1484784"/>
            <a:ext cx="1661723" cy="1008112"/>
          </a:xfrm>
          <a:prstGeom prst="cloud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err="1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frozenset</a:t>
            </a:r>
            <a:r>
              <a:rPr lang="en-US" sz="2000" b="1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 immutable</a:t>
            </a:r>
            <a:endParaRPr lang="en-US" sz="2000" b="1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1" grpId="0"/>
      <p:bldP spid="22" grpId="0"/>
      <p:bldP spid="24" grpId="0" animBg="1"/>
      <p:bldP spid="35" grpId="0"/>
      <p:bldP spid="36" grpId="0" animBg="1"/>
      <p:bldP spid="37" grpId="0" animBg="1"/>
      <p:bldP spid="39" grpId="0"/>
      <p:bldP spid="40" grpId="0"/>
      <p:bldP spid="42" grpId="0"/>
      <p:bldP spid="43" grpId="0"/>
      <p:bldP spid="44" grpId="0"/>
      <p:bldP spid="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Interactive Mode   and   Script Mode</a:t>
            </a:r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317989" y="1225091"/>
            <a:ext cx="39881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Interactive Mode </a:t>
            </a:r>
            <a:r>
              <a:rPr lang="th-TH" sz="1600">
                <a:solidFill>
                  <a:prstClr val="black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ใช้แบบเครื่องคิดเลข</a:t>
            </a:r>
            <a:endParaRPr lang="th-TH" sz="1600">
              <a:latin typeface="Meiryo" pitchFamily="34" charset="-128"/>
              <a:ea typeface="Meiryo" pitchFamily="34" charset="-128"/>
              <a:cs typeface="Meiryo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0037" y="3223385"/>
            <a:ext cx="4254011" cy="711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6213" indent="-176213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>
                <a:latin typeface="Meiryo" pitchFamily="34" charset="-128"/>
                <a:ea typeface="Meiryo" pitchFamily="34" charset="-128"/>
                <a:cs typeface="Meiryo" pitchFamily="34" charset="-128"/>
              </a:rPr>
              <a:t>Assignment :  </a:t>
            </a:r>
            <a:r>
              <a:rPr lang="th-TH" sz="1400">
                <a:latin typeface="Meiryo" pitchFamily="34" charset="-128"/>
                <a:ea typeface="Meiryo" pitchFamily="34" charset="-128"/>
                <a:cs typeface="Meiryo" pitchFamily="34" charset="-128"/>
              </a:rPr>
              <a:t>ไม่แสดงผลให้เห็น</a:t>
            </a:r>
            <a:endParaRPr lang="en-US" sz="1400">
              <a:latin typeface="Meiryo" pitchFamily="34" charset="-128"/>
              <a:ea typeface="Meiryo" pitchFamily="34" charset="-128"/>
              <a:cs typeface="Meiryo" pitchFamily="34" charset="-128"/>
            </a:endParaRPr>
          </a:p>
          <a:p>
            <a:pPr marL="176213" indent="-176213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>
                <a:latin typeface="Meiryo" pitchFamily="34" charset="-128"/>
                <a:ea typeface="Meiryo" pitchFamily="34" charset="-128"/>
                <a:cs typeface="Meiryo" pitchFamily="34" charset="-128"/>
              </a:rPr>
              <a:t>Expression :  interpreter </a:t>
            </a:r>
            <a:r>
              <a:rPr lang="th-TH" sz="1400">
                <a:latin typeface="Meiryo" pitchFamily="34" charset="-128"/>
                <a:ea typeface="Meiryo" pitchFamily="34" charset="-128"/>
                <a:cs typeface="Meiryo" pitchFamily="34" charset="-128"/>
              </a:rPr>
              <a:t>ประมวลผลแล้วแสดงผล </a:t>
            </a:r>
            <a:endParaRPr lang="en-US" sz="1400">
              <a:latin typeface="Meiryo" pitchFamily="34" charset="-128"/>
              <a:ea typeface="Meiryo" pitchFamily="34" charset="-128"/>
              <a:cs typeface="Meiryo" pitchFamily="34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3273" y="2017182"/>
            <a:ext cx="1802423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9034" y="2161198"/>
            <a:ext cx="21717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5569035" y="1225091"/>
            <a:ext cx="20605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Script Mode</a:t>
            </a:r>
            <a:endParaRPr lang="en-US" sz="1600">
              <a:latin typeface="Meiryo" pitchFamily="34" charset="-128"/>
              <a:ea typeface="Meiryo" pitchFamily="34" charset="-128"/>
              <a:cs typeface="Meiryo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36096" y="2906726"/>
            <a:ext cx="3576941" cy="10618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6213" indent="-176213">
              <a:lnSpc>
                <a:spcPct val="150000"/>
              </a:lnSpc>
              <a:buFont typeface="Arial" pitchFamily="34" charset="0"/>
              <a:buChar char="•"/>
            </a:pPr>
            <a:r>
              <a:rPr lang="th-TH" sz="1400">
                <a:solidFill>
                  <a:prstClr val="black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เขียน </a:t>
            </a:r>
            <a:r>
              <a:rPr lang="en-US" sz="1400">
                <a:solidFill>
                  <a:prstClr val="black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code </a:t>
            </a:r>
            <a:r>
              <a:rPr lang="th-TH" sz="1400">
                <a:solidFill>
                  <a:prstClr val="black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ใน </a:t>
            </a:r>
            <a:r>
              <a:rPr lang="en-US" sz="1400">
                <a:solidFill>
                  <a:prstClr val="black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script </a:t>
            </a:r>
            <a:r>
              <a:rPr lang="th-TH" sz="1400">
                <a:solidFill>
                  <a:prstClr val="black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แล้ว </a:t>
            </a:r>
            <a:r>
              <a:rPr lang="en-US" sz="1400">
                <a:solidFill>
                  <a:prstClr val="black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run</a:t>
            </a:r>
          </a:p>
          <a:p>
            <a:pPr marL="176213" indent="-176213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>
                <a:latin typeface="Meiryo" pitchFamily="34" charset="-128"/>
                <a:ea typeface="Meiryo" pitchFamily="34" charset="-128"/>
                <a:cs typeface="Meiryo" pitchFamily="34" charset="-128"/>
              </a:rPr>
              <a:t>Assignment :  </a:t>
            </a:r>
            <a:r>
              <a:rPr lang="th-TH" sz="1400">
                <a:latin typeface="Meiryo" pitchFamily="34" charset="-128"/>
                <a:ea typeface="Meiryo" pitchFamily="34" charset="-128"/>
                <a:cs typeface="Meiryo" pitchFamily="34" charset="-128"/>
              </a:rPr>
              <a:t>ไม่แสดงผลให้เห็น</a:t>
            </a:r>
            <a:endParaRPr lang="en-US" sz="1400">
              <a:solidFill>
                <a:prstClr val="black"/>
              </a:solidFill>
              <a:latin typeface="Meiryo" pitchFamily="34" charset="-128"/>
              <a:ea typeface="Meiryo" pitchFamily="34" charset="-128"/>
              <a:cs typeface="Meiryo" pitchFamily="34" charset="-128"/>
            </a:endParaRPr>
          </a:p>
          <a:p>
            <a:pPr marL="176213" indent="-176213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>
                <a:solidFill>
                  <a:prstClr val="black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expression </a:t>
            </a:r>
            <a:r>
              <a:rPr lang="th-TH" sz="1400">
                <a:latin typeface="Meiryo" pitchFamily="34" charset="-128"/>
                <a:ea typeface="Meiryo" pitchFamily="34" charset="-128"/>
                <a:cs typeface="Meiryo" pitchFamily="34" charset="-128"/>
              </a:rPr>
              <a:t>ไม่แสดงผลให้เห็น ต้อง</a:t>
            </a:r>
            <a:r>
              <a:rPr lang="en-US" sz="1400">
                <a:latin typeface="Meiryo" pitchFamily="34" charset="-128"/>
                <a:ea typeface="Meiryo" pitchFamily="34" charset="-128"/>
                <a:cs typeface="Meiryo" pitchFamily="34" charset="-128"/>
              </a:rPr>
              <a:t> print</a:t>
            </a:r>
            <a:endParaRPr lang="th-TH" sz="1400">
              <a:latin typeface="Meiryo" pitchFamily="34" charset="-128"/>
              <a:ea typeface="Meiryo" pitchFamily="34" charset="-128"/>
              <a:cs typeface="Meiryo" pitchFamily="34" charset="-12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1560" y="4437112"/>
            <a:ext cx="813690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>
                <a:latin typeface="Meiryo" pitchFamily="34" charset="-128"/>
                <a:ea typeface="Meiryo" pitchFamily="34" charset="-128"/>
                <a:cs typeface="Meiryo" pitchFamily="34" charset="-128"/>
              </a:rPr>
              <a:t>Expression   </a:t>
            </a:r>
            <a:r>
              <a:rPr lang="en-US" sz="1400">
                <a:latin typeface="Meiryo" pitchFamily="34" charset="-128"/>
                <a:ea typeface="Meiryo" pitchFamily="34" charset="-128"/>
                <a:cs typeface="Meiryo" pitchFamily="34" charset="-128"/>
                <a:sym typeface="Wingdings" pitchFamily="2" charset="2"/>
              </a:rPr>
              <a:t></a:t>
            </a:r>
            <a:r>
              <a:rPr lang="en-US" sz="1400">
                <a:latin typeface="Meiryo" pitchFamily="34" charset="-128"/>
                <a:ea typeface="Meiryo" pitchFamily="34" charset="-128"/>
                <a:cs typeface="Meiryo" pitchFamily="34" charset="-128"/>
              </a:rPr>
              <a:t>   </a:t>
            </a:r>
            <a:r>
              <a:rPr lang="th-TH" sz="1400">
                <a:latin typeface="Meiryo" pitchFamily="34" charset="-128"/>
                <a:ea typeface="Meiryo" pitchFamily="34" charset="-128"/>
                <a:cs typeface="Meiryo" pitchFamily="34" charset="-128"/>
              </a:rPr>
              <a:t>อะไรก็ตามที่ </a:t>
            </a:r>
            <a:r>
              <a:rPr lang="en-US" sz="1400">
                <a:latin typeface="Meiryo" pitchFamily="34" charset="-128"/>
                <a:ea typeface="Meiryo" pitchFamily="34" charset="-128"/>
                <a:cs typeface="Meiryo" pitchFamily="34" charset="-128"/>
              </a:rPr>
              <a:t>return </a:t>
            </a:r>
            <a:r>
              <a:rPr lang="th-TH" sz="1400">
                <a:latin typeface="Meiryo" pitchFamily="34" charset="-128"/>
                <a:ea typeface="Meiryo" pitchFamily="34" charset="-128"/>
                <a:cs typeface="Meiryo" pitchFamily="34" charset="-128"/>
              </a:rPr>
              <a:t>ค่า </a:t>
            </a:r>
            <a:r>
              <a:rPr lang="en-US" sz="1400">
                <a:latin typeface="Meiryo" pitchFamily="34" charset="-128"/>
                <a:ea typeface="Meiryo" pitchFamily="34" charset="-128"/>
                <a:cs typeface="Meiryo" pitchFamily="34" charset="-128"/>
              </a:rPr>
              <a:t>(combination </a:t>
            </a:r>
            <a:r>
              <a:rPr lang="th-TH" sz="1400">
                <a:latin typeface="Meiryo" pitchFamily="34" charset="-128"/>
                <a:ea typeface="Meiryo" pitchFamily="34" charset="-128"/>
                <a:cs typeface="Meiryo" pitchFamily="34" charset="-128"/>
              </a:rPr>
              <a:t>ของ ค่า</a:t>
            </a:r>
            <a:r>
              <a:rPr lang="en-US" sz="1400">
                <a:latin typeface="Meiryo" pitchFamily="34" charset="-128"/>
                <a:ea typeface="Meiryo" pitchFamily="34" charset="-128"/>
                <a:cs typeface="Meiryo" pitchFamily="34" charset="-128"/>
              </a:rPr>
              <a:t>,variables ,operations</a:t>
            </a:r>
            <a:r>
              <a:rPr lang="th-TH" sz="1400">
                <a:latin typeface="Meiryo" pitchFamily="34" charset="-128"/>
                <a:ea typeface="Meiryo" pitchFamily="34" charset="-128"/>
                <a:cs typeface="Meiryo" pitchFamily="34" charset="-128"/>
              </a:rPr>
              <a:t>) </a:t>
            </a:r>
            <a:br>
              <a:rPr lang="th-TH" sz="1400">
                <a:latin typeface="Meiryo" pitchFamily="34" charset="-128"/>
                <a:ea typeface="Meiryo" pitchFamily="34" charset="-128"/>
                <a:cs typeface="Meiryo" pitchFamily="34" charset="-128"/>
              </a:rPr>
            </a:br>
            <a:r>
              <a:rPr lang="th-TH" sz="1400">
                <a:latin typeface="Meiryo" pitchFamily="34" charset="-128"/>
                <a:ea typeface="Meiryo" pitchFamily="34" charset="-128"/>
                <a:cs typeface="Meiryo" pitchFamily="34" charset="-128"/>
              </a:rPr>
              <a:t>          เช่น 80.2</a:t>
            </a:r>
            <a:r>
              <a:rPr lang="en-US" sz="1400">
                <a:latin typeface="Meiryo" pitchFamily="34" charset="-128"/>
                <a:ea typeface="Meiryo" pitchFamily="34" charset="-128"/>
                <a:cs typeface="Meiryo" pitchFamily="34" charset="-128"/>
              </a:rPr>
              <a:t>,  </a:t>
            </a:r>
            <a:r>
              <a:rPr lang="th-TH" sz="1400">
                <a:latin typeface="Meiryo" pitchFamily="34" charset="-128"/>
                <a:ea typeface="Meiryo" pitchFamily="34" charset="-128"/>
                <a:cs typeface="Meiryo" pitchFamily="34" charset="-128"/>
              </a:rPr>
              <a:t> 5 + </a:t>
            </a:r>
            <a:r>
              <a:rPr lang="en-US" sz="1400">
                <a:latin typeface="Meiryo" pitchFamily="34" charset="-128"/>
                <a:ea typeface="Meiryo" pitchFamily="34" charset="-128"/>
                <a:cs typeface="Meiryo" pitchFamily="34" charset="-128"/>
              </a:rPr>
              <a:t>x – average(</a:t>
            </a:r>
            <a:r>
              <a:rPr lang="en-US" sz="1400" err="1">
                <a:latin typeface="Meiryo" pitchFamily="34" charset="-128"/>
                <a:ea typeface="Meiryo" pitchFamily="34" charset="-128"/>
                <a:cs typeface="Meiryo" pitchFamily="34" charset="-128"/>
              </a:rPr>
              <a:t>x,y,z</a:t>
            </a:r>
            <a:r>
              <a:rPr lang="en-US" sz="1400">
                <a:latin typeface="Meiryo" pitchFamily="34" charset="-128"/>
                <a:ea typeface="Meiryo" pitchFamily="34" charset="-128"/>
                <a:cs typeface="Meiryo" pitchFamily="34" charset="-128"/>
              </a:rPr>
              <a:t>), "Hello"</a:t>
            </a:r>
          </a:p>
          <a:p>
            <a:pPr>
              <a:lnSpc>
                <a:spcPct val="150000"/>
              </a:lnSpc>
            </a:pPr>
            <a:r>
              <a:rPr lang="en-US" sz="1400">
                <a:latin typeface="Meiryo" pitchFamily="34" charset="-128"/>
                <a:ea typeface="Meiryo" pitchFamily="34" charset="-128"/>
                <a:cs typeface="Meiryo" pitchFamily="34" charset="-128"/>
              </a:rPr>
              <a:t>Statement   </a:t>
            </a:r>
            <a:r>
              <a:rPr lang="en-US" sz="1400">
                <a:latin typeface="Meiryo" pitchFamily="34" charset="-128"/>
                <a:ea typeface="Meiryo" pitchFamily="34" charset="-128"/>
                <a:cs typeface="Meiryo" pitchFamily="34" charset="-128"/>
                <a:sym typeface="Wingdings" pitchFamily="2" charset="2"/>
              </a:rPr>
              <a:t></a:t>
            </a:r>
            <a:r>
              <a:rPr lang="en-US" sz="1400">
                <a:latin typeface="Meiryo" pitchFamily="34" charset="-128"/>
                <a:ea typeface="Meiryo" pitchFamily="34" charset="-128"/>
                <a:cs typeface="Meiryo" pitchFamily="34" charset="-128"/>
              </a:rPr>
              <a:t>  </a:t>
            </a:r>
            <a:r>
              <a:rPr lang="th-TH" sz="1400">
                <a:latin typeface="Meiryo" pitchFamily="34" charset="-128"/>
                <a:ea typeface="Meiryo" pitchFamily="34" charset="-128"/>
                <a:cs typeface="Meiryo" pitchFamily="34" charset="-128"/>
              </a:rPr>
              <a:t>ส่วนของ </a:t>
            </a:r>
            <a:r>
              <a:rPr lang="en-US" sz="1400">
                <a:latin typeface="Meiryo" pitchFamily="34" charset="-128"/>
                <a:ea typeface="Meiryo" pitchFamily="34" charset="-128"/>
                <a:cs typeface="Meiryo" pitchFamily="34" charset="-128"/>
              </a:rPr>
              <a:t>code </a:t>
            </a:r>
            <a:r>
              <a:rPr lang="th-TH" sz="1400">
                <a:latin typeface="Meiryo" pitchFamily="34" charset="-128"/>
                <a:ea typeface="Meiryo" pitchFamily="34" charset="-128"/>
                <a:cs typeface="Meiryo" pitchFamily="34" charset="-128"/>
              </a:rPr>
              <a:t>ซึ่ง </a:t>
            </a:r>
            <a:r>
              <a:rPr lang="en-US" sz="1400">
                <a:latin typeface="Meiryo" pitchFamily="34" charset="-128"/>
                <a:ea typeface="Meiryo" pitchFamily="34" charset="-128"/>
                <a:cs typeface="Meiryo" pitchFamily="34" charset="-128"/>
              </a:rPr>
              <a:t>Python interpreter </a:t>
            </a:r>
            <a:r>
              <a:rPr lang="th-TH" sz="1400">
                <a:latin typeface="Meiryo" pitchFamily="34" charset="-128"/>
                <a:ea typeface="Meiryo" pitchFamily="34" charset="-128"/>
                <a:cs typeface="Meiryo" pitchFamily="34" charset="-128"/>
              </a:rPr>
              <a:t>ประมวลผลได้</a:t>
            </a:r>
            <a:endParaRPr lang="en-US" sz="1400">
              <a:latin typeface="Meiryo" pitchFamily="34" charset="-128"/>
              <a:ea typeface="Meiryo" pitchFamily="34" charset="-128"/>
              <a:cs typeface="Meiryo" pitchFamily="34" charset="-128"/>
            </a:endParaRPr>
          </a:p>
          <a:p>
            <a:pPr>
              <a:lnSpc>
                <a:spcPct val="150000"/>
              </a:lnSpc>
            </a:pPr>
            <a:r>
              <a:rPr lang="th-TH" sz="1400">
                <a:latin typeface="Meiryo" pitchFamily="34" charset="-128"/>
                <a:ea typeface="Meiryo" pitchFamily="34" charset="-128"/>
                <a:cs typeface="Meiryo" pitchFamily="34" charset="-128"/>
                <a:sym typeface="Wingdings" pitchFamily="2" charset="2"/>
              </a:rPr>
              <a:t>ข้อแตกต่าง  </a:t>
            </a:r>
            <a:r>
              <a:rPr lang="en-US" sz="1400">
                <a:latin typeface="Meiryo" pitchFamily="34" charset="-128"/>
                <a:ea typeface="Meiryo" pitchFamily="34" charset="-128"/>
                <a:cs typeface="Meiryo" pitchFamily="34" charset="-128"/>
                <a:sym typeface="Wingdings" pitchFamily="2" charset="2"/>
              </a:rPr>
              <a:t>  </a:t>
            </a:r>
            <a:r>
              <a:rPr lang="en-US" sz="1400">
                <a:latin typeface="Meiryo" pitchFamily="34" charset="-128"/>
                <a:ea typeface="Meiryo" pitchFamily="34" charset="-128"/>
                <a:cs typeface="Meiryo" pitchFamily="34" charset="-128"/>
              </a:rPr>
              <a:t>expression </a:t>
            </a:r>
            <a:r>
              <a:rPr lang="th-TH" sz="1400">
                <a:latin typeface="Meiryo" pitchFamily="34" charset="-128"/>
                <a:ea typeface="Meiryo" pitchFamily="34" charset="-128"/>
                <a:cs typeface="Meiryo" pitchFamily="34" charset="-128"/>
              </a:rPr>
              <a:t>มีค่า แต่ </a:t>
            </a:r>
            <a:r>
              <a:rPr lang="en-US" sz="1400">
                <a:latin typeface="Meiryo" pitchFamily="34" charset="-128"/>
                <a:ea typeface="Meiryo" pitchFamily="34" charset="-128"/>
                <a:cs typeface="Meiryo" pitchFamily="34" charset="-128"/>
              </a:rPr>
              <a:t>statement </a:t>
            </a:r>
            <a:r>
              <a:rPr lang="th-TH" sz="1400">
                <a:latin typeface="Meiryo" pitchFamily="34" charset="-128"/>
                <a:ea typeface="Meiryo" pitchFamily="34" charset="-128"/>
                <a:cs typeface="Meiryo" pitchFamily="34" charset="-128"/>
              </a:rPr>
              <a:t>ไม่มีค่า</a:t>
            </a:r>
            <a:endParaRPr lang="en-US" sz="1400">
              <a:latin typeface="Meiryo" pitchFamily="34" charset="-128"/>
              <a:ea typeface="Meiryo" pitchFamily="34" charset="-128"/>
              <a:cs typeface="Meiryo" pitchFamily="34" charset="-128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5220072" y="2303929"/>
            <a:ext cx="302186" cy="1138518"/>
          </a:xfrm>
          <a:custGeom>
            <a:avLst/>
            <a:gdLst>
              <a:gd name="connsiteX0" fmla="*/ 632011 w 712694"/>
              <a:gd name="connsiteY0" fmla="*/ 1138518 h 1138518"/>
              <a:gd name="connsiteX1" fmla="*/ 13447 w 712694"/>
              <a:gd name="connsiteY1" fmla="*/ 600636 h 1138518"/>
              <a:gd name="connsiteX2" fmla="*/ 712694 w 712694"/>
              <a:gd name="connsiteY2" fmla="*/ 0 h 1138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2694" h="1138518">
                <a:moveTo>
                  <a:pt x="632011" y="1138518"/>
                </a:moveTo>
                <a:cubicBezTo>
                  <a:pt x="316005" y="964453"/>
                  <a:pt x="0" y="790389"/>
                  <a:pt x="13447" y="600636"/>
                </a:cubicBezTo>
                <a:cubicBezTo>
                  <a:pt x="26894" y="410883"/>
                  <a:pt x="369794" y="205441"/>
                  <a:pt x="712694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" name="Freeform 13"/>
          <p:cNvSpPr/>
          <p:nvPr/>
        </p:nvSpPr>
        <p:spPr>
          <a:xfrm>
            <a:off x="395536" y="2060848"/>
            <a:ext cx="352654" cy="1354542"/>
          </a:xfrm>
          <a:custGeom>
            <a:avLst/>
            <a:gdLst>
              <a:gd name="connsiteX0" fmla="*/ 632011 w 712694"/>
              <a:gd name="connsiteY0" fmla="*/ 1138518 h 1138518"/>
              <a:gd name="connsiteX1" fmla="*/ 13447 w 712694"/>
              <a:gd name="connsiteY1" fmla="*/ 600636 h 1138518"/>
              <a:gd name="connsiteX2" fmla="*/ 712694 w 712694"/>
              <a:gd name="connsiteY2" fmla="*/ 0 h 1138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2694" h="1138518">
                <a:moveTo>
                  <a:pt x="632011" y="1138518"/>
                </a:moveTo>
                <a:cubicBezTo>
                  <a:pt x="316005" y="964453"/>
                  <a:pt x="0" y="790389"/>
                  <a:pt x="13447" y="600636"/>
                </a:cubicBezTo>
                <a:cubicBezTo>
                  <a:pt x="26894" y="410883"/>
                  <a:pt x="369794" y="205441"/>
                  <a:pt x="712694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Freeform 15"/>
          <p:cNvSpPr/>
          <p:nvPr/>
        </p:nvSpPr>
        <p:spPr>
          <a:xfrm>
            <a:off x="5220072" y="2603630"/>
            <a:ext cx="302186" cy="1138518"/>
          </a:xfrm>
          <a:custGeom>
            <a:avLst/>
            <a:gdLst>
              <a:gd name="connsiteX0" fmla="*/ 632011 w 712694"/>
              <a:gd name="connsiteY0" fmla="*/ 1138518 h 1138518"/>
              <a:gd name="connsiteX1" fmla="*/ 13447 w 712694"/>
              <a:gd name="connsiteY1" fmla="*/ 600636 h 1138518"/>
              <a:gd name="connsiteX2" fmla="*/ 712694 w 712694"/>
              <a:gd name="connsiteY2" fmla="*/ 0 h 1138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2694" h="1138518">
                <a:moveTo>
                  <a:pt x="632011" y="1138518"/>
                </a:moveTo>
                <a:cubicBezTo>
                  <a:pt x="316005" y="964453"/>
                  <a:pt x="0" y="790389"/>
                  <a:pt x="13447" y="600636"/>
                </a:cubicBezTo>
                <a:cubicBezTo>
                  <a:pt x="26894" y="410883"/>
                  <a:pt x="369794" y="205441"/>
                  <a:pt x="712694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" name="Freeform 17"/>
          <p:cNvSpPr/>
          <p:nvPr/>
        </p:nvSpPr>
        <p:spPr>
          <a:xfrm>
            <a:off x="395536" y="2387606"/>
            <a:ext cx="352654" cy="1354542"/>
          </a:xfrm>
          <a:custGeom>
            <a:avLst/>
            <a:gdLst>
              <a:gd name="connsiteX0" fmla="*/ 632011 w 712694"/>
              <a:gd name="connsiteY0" fmla="*/ 1138518 h 1138518"/>
              <a:gd name="connsiteX1" fmla="*/ 13447 w 712694"/>
              <a:gd name="connsiteY1" fmla="*/ 600636 h 1138518"/>
              <a:gd name="connsiteX2" fmla="*/ 712694 w 712694"/>
              <a:gd name="connsiteY2" fmla="*/ 0 h 1138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2694" h="1138518">
                <a:moveTo>
                  <a:pt x="632011" y="1138518"/>
                </a:moveTo>
                <a:cubicBezTo>
                  <a:pt x="316005" y="964453"/>
                  <a:pt x="0" y="790389"/>
                  <a:pt x="13447" y="600636"/>
                </a:cubicBezTo>
                <a:cubicBezTo>
                  <a:pt x="26894" y="410883"/>
                  <a:pt x="369794" y="205441"/>
                  <a:pt x="712694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 and Dictionary Operators</a:t>
            </a:r>
            <a:endParaRPr lang="th-TH"/>
          </a:p>
        </p:txBody>
      </p:sp>
      <p:sp>
        <p:nvSpPr>
          <p:cNvPr id="6" name="Rectangle 5"/>
          <p:cNvSpPr/>
          <p:nvPr/>
        </p:nvSpPr>
        <p:spPr>
          <a:xfrm>
            <a:off x="1043608" y="1268760"/>
            <a:ext cx="6386748" cy="36933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C6E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Grande"/>
              </a:rPr>
              <a:t>Set and Dictionary Operators :   </a:t>
            </a:r>
          </a:p>
          <a:p>
            <a:r>
              <a:rPr lang="en-US" sz="1800"/>
              <a:t>key </a:t>
            </a:r>
            <a:r>
              <a:rPr lang="en-US" sz="1800">
                <a:solidFill>
                  <a:srgbClr val="0000FF"/>
                </a:solidFill>
              </a:rPr>
              <a:t>in</a:t>
            </a:r>
            <a:r>
              <a:rPr lang="en-US" sz="1800"/>
              <a:t> s 		containment check</a:t>
            </a:r>
          </a:p>
          <a:p>
            <a:r>
              <a:rPr lang="en-US" sz="1800"/>
              <a:t>key </a:t>
            </a:r>
            <a:r>
              <a:rPr lang="en-US" sz="1800">
                <a:solidFill>
                  <a:srgbClr val="0000FF"/>
                </a:solidFill>
              </a:rPr>
              <a:t>not in </a:t>
            </a:r>
            <a:r>
              <a:rPr lang="en-US" sz="1800"/>
              <a:t>s 	non-containment check</a:t>
            </a:r>
          </a:p>
          <a:p>
            <a:r>
              <a:rPr lang="en-US" sz="1800"/>
              <a:t>s1 == s2 		s1 is equivalent to s2</a:t>
            </a:r>
          </a:p>
          <a:p>
            <a:r>
              <a:rPr lang="en-US" sz="1800"/>
              <a:t>s1 != s2 		s1 is not equivalent to s2</a:t>
            </a:r>
          </a:p>
          <a:p>
            <a:r>
              <a:rPr lang="en-US" sz="1800"/>
              <a:t>s1 &lt;= s2 		s1 is subset of s2</a:t>
            </a:r>
          </a:p>
          <a:p>
            <a:r>
              <a:rPr lang="en-US" sz="1800"/>
              <a:t>s1 &lt; s2 		s1 is proper subset of s2</a:t>
            </a:r>
          </a:p>
          <a:p>
            <a:r>
              <a:rPr lang="en-US" sz="1800"/>
              <a:t>s1 &gt;= s2 		s1 is superset of s2</a:t>
            </a:r>
          </a:p>
          <a:p>
            <a:r>
              <a:rPr lang="en-US" sz="1800"/>
              <a:t>s1 &gt; s2 		s1 is proper superset of s2</a:t>
            </a:r>
          </a:p>
          <a:p>
            <a:r>
              <a:rPr lang="en-US" sz="1800"/>
              <a:t>s1 | s2 		the union of s1 and s2</a:t>
            </a:r>
          </a:p>
          <a:p>
            <a:r>
              <a:rPr lang="en-US" sz="1800"/>
              <a:t>s1 &amp; s2 		the intersection of s1 and s2</a:t>
            </a:r>
          </a:p>
          <a:p>
            <a:r>
              <a:rPr lang="en-US" sz="1800"/>
              <a:t>s1 − s2 		the set of elements in s1 but not s2</a:t>
            </a:r>
          </a:p>
          <a:p>
            <a:r>
              <a:rPr lang="en-US" sz="1800"/>
              <a:t>s1 ˆ s2 		the set of elements in precisely one of s1 or s2</a:t>
            </a:r>
            <a:endParaRPr lang="en-US" sz="1800" b="1">
              <a:solidFill>
                <a:srgbClr val="FC6E4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53879219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Operators</a:t>
            </a:r>
            <a:endParaRPr lang="th-TH"/>
          </a:p>
        </p:txBody>
      </p:sp>
      <p:grpSp>
        <p:nvGrpSpPr>
          <p:cNvPr id="5" name="Group 32"/>
          <p:cNvGrpSpPr/>
          <p:nvPr/>
        </p:nvGrpSpPr>
        <p:grpSpPr>
          <a:xfrm>
            <a:off x="632745" y="1124749"/>
            <a:ext cx="5296422" cy="858018"/>
            <a:chOff x="443888" y="1340768"/>
            <a:chExt cx="7061898" cy="858018"/>
          </a:xfrm>
        </p:grpSpPr>
        <p:sp>
          <p:nvSpPr>
            <p:cNvPr id="3" name="Rectangle 2"/>
            <p:cNvSpPr/>
            <p:nvPr/>
          </p:nvSpPr>
          <p:spPr>
            <a:xfrm>
              <a:off x="443888" y="1340768"/>
              <a:ext cx="476882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solidFill>
                    <a:srgbClr val="FC6E4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ucida Grande"/>
                </a:rPr>
                <a:t>Logical Operators :   </a:t>
              </a:r>
              <a:r>
                <a:rPr lang="en-US" sz="1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r>
                <a:rPr lang="en-US" sz="1600" b="1">
                  <a:solidFill>
                    <a:srgbClr val="FC6E4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1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 or</a:t>
              </a:r>
              <a:r>
                <a:rPr lang="en-US" sz="1600" b="1">
                  <a:solidFill>
                    <a:srgbClr val="FC6E4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1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 not</a:t>
              </a:r>
              <a:endParaRPr lang="th-TH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5543283" y="1367789"/>
              <a:ext cx="1962503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solidFill>
                    <a:srgbClr val="FC6E4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ucida Grande"/>
                </a:rPr>
                <a:t>short-circuit :</a:t>
              </a:r>
            </a:p>
            <a:p>
              <a:pPr algn="ctr"/>
              <a:r>
                <a:rPr lang="en-US" sz="100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ea typeface="Angsana New" pitchFamily="18" charset="-34"/>
                  <a:cs typeface="Cordia New" pitchFamily="34" charset="-34"/>
                </a:rPr>
                <a:t>a and b</a:t>
              </a:r>
            </a:p>
            <a:p>
              <a:pPr algn="ctr"/>
              <a:r>
                <a:rPr lang="en-US" sz="100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ea typeface="Angsana New" pitchFamily="18" charset="-34"/>
                  <a:cs typeface="Cordia New" pitchFamily="34" charset="-34"/>
                </a:rPr>
                <a:t>a or b</a:t>
              </a:r>
              <a:endParaRPr lang="th-TH" sz="1000"/>
            </a:p>
            <a:p>
              <a:pPr algn="ctr"/>
              <a:r>
                <a:rPr lang="en-US" sz="1200" b="1">
                  <a:solidFill>
                    <a:srgbClr val="00B0F0"/>
                  </a:solidFill>
                  <a:latin typeface="TH SarabunPSK" pitchFamily="34" charset="-34"/>
                  <a:cs typeface="TH SarabunPSK" pitchFamily="34" charset="-34"/>
                </a:rPr>
                <a:t>if a == false </a:t>
              </a:r>
              <a:r>
                <a:rPr lang="th-TH" sz="1200" b="1">
                  <a:solidFill>
                    <a:srgbClr val="00B0F0"/>
                  </a:solidFill>
                  <a:latin typeface="TH SarabunPSK" pitchFamily="34" charset="-34"/>
                  <a:cs typeface="TH SarabunPSK" pitchFamily="34" charset="-34"/>
                </a:rPr>
                <a:t>ไม่ </a:t>
              </a:r>
              <a:r>
                <a:rPr lang="en-US" sz="1200" b="1">
                  <a:solidFill>
                    <a:srgbClr val="00B0F0"/>
                  </a:solidFill>
                  <a:latin typeface="TH SarabunPSK" pitchFamily="34" charset="-34"/>
                  <a:cs typeface="TH SarabunPSK" pitchFamily="34" charset="-34"/>
                </a:rPr>
                <a:t>evaluate b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597687" y="2636912"/>
            <a:ext cx="44053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C6E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Grande"/>
              </a:rPr>
              <a:t>Equality Operators : </a:t>
            </a:r>
            <a:r>
              <a:rPr lang="en-US" sz="1600" b="1">
                <a:solidFill>
                  <a:srgbClr val="FC6E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sz="1600" b="1">
                <a:solidFill>
                  <a:srgbClr val="FC6E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sz="1600" b="1">
                <a:solidFill>
                  <a:srgbClr val="FC6E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sz="1600" b="1">
                <a:solidFill>
                  <a:srgbClr val="FC6E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1600" b="1">
                <a:solidFill>
                  <a:srgbClr val="FC6E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endParaRPr lang="th-TH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55044" y="4012732"/>
            <a:ext cx="27727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 is b </a:t>
            </a:r>
            <a:r>
              <a:rPr lang="en-US" sz="1000" b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Grande"/>
              </a:rPr>
              <a:t>returns</a:t>
            </a:r>
            <a:r>
              <a:rPr lang="en-US" sz="1600" b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grpSp>
        <p:nvGrpSpPr>
          <p:cNvPr id="13" name="Group 35"/>
          <p:cNvGrpSpPr/>
          <p:nvPr/>
        </p:nvGrpSpPr>
        <p:grpSpPr>
          <a:xfrm>
            <a:off x="5774334" y="3164817"/>
            <a:ext cx="1890210" cy="498252"/>
            <a:chOff x="7104112" y="3434804"/>
            <a:chExt cx="2520280" cy="498252"/>
          </a:xfrm>
        </p:grpSpPr>
        <p:sp>
          <p:nvSpPr>
            <p:cNvPr id="19" name="Rectangle 18"/>
            <p:cNvSpPr/>
            <p:nvPr/>
          </p:nvSpPr>
          <p:spPr>
            <a:xfrm>
              <a:off x="7392144" y="3573016"/>
              <a:ext cx="288032" cy="2880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600"/>
            </a:p>
          </p:txBody>
        </p:sp>
        <p:cxnSp>
          <p:nvCxnSpPr>
            <p:cNvPr id="20" name="Straight Arrow Connector 19"/>
            <p:cNvCxnSpPr>
              <a:endCxn id="22" idx="1"/>
            </p:cNvCxnSpPr>
            <p:nvPr/>
          </p:nvCxnSpPr>
          <p:spPr>
            <a:xfrm flipV="1">
              <a:off x="7536160" y="3683930"/>
              <a:ext cx="1224136" cy="1606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16" name="Group 20"/>
            <p:cNvGrpSpPr/>
            <p:nvPr/>
          </p:nvGrpSpPr>
          <p:grpSpPr>
            <a:xfrm>
              <a:off x="8760296" y="3434804"/>
              <a:ext cx="864096" cy="498252"/>
              <a:chOff x="8400256" y="4128588"/>
              <a:chExt cx="864096" cy="49825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8400256" y="4128588"/>
                <a:ext cx="864096" cy="49825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/>
                  <a:t>float</a:t>
                </a:r>
              </a:p>
              <a:p>
                <a:pPr algn="ctr"/>
                <a:r>
                  <a:rPr lang="en-US" sz="1600"/>
                  <a:t>5.2</a:t>
                </a:r>
                <a:endParaRPr lang="th-TH" sz="1600"/>
              </a:p>
            </p:txBody>
          </p:sp>
          <p:cxnSp>
            <p:nvCxnSpPr>
              <p:cNvPr id="23" name="Straight Connector 22"/>
              <p:cNvCxnSpPr>
                <a:stCxn id="22" idx="1"/>
                <a:endCxn id="22" idx="3"/>
              </p:cNvCxnSpPr>
              <p:nvPr/>
            </p:nvCxnSpPr>
            <p:spPr>
              <a:xfrm>
                <a:off x="8400256" y="4377714"/>
                <a:ext cx="864096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26" name="Rectangle 25"/>
            <p:cNvSpPr/>
            <p:nvPr/>
          </p:nvSpPr>
          <p:spPr>
            <a:xfrm>
              <a:off x="7104112" y="3532946"/>
              <a:ext cx="37018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prstClr val="black"/>
                  </a:solidFill>
                  <a:latin typeface="Courier New" pitchFamily="49" charset="0"/>
                  <a:ea typeface="SimSun" pitchFamily="2" charset="-122"/>
                  <a:cs typeface="Courier New" pitchFamily="49" charset="0"/>
                </a:rPr>
                <a:t>c</a:t>
              </a:r>
              <a:endParaRPr lang="th-TH" sz="160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5455045" y="4756621"/>
            <a:ext cx="23739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 == c </a:t>
            </a:r>
            <a:r>
              <a:rPr lang="en-US" sz="1000" b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Grande"/>
              </a:rPr>
              <a:t>returns</a:t>
            </a:r>
            <a:r>
              <a:rPr lang="en-US" sz="1600" b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th-TH" sz="1600"/>
          </a:p>
        </p:txBody>
      </p:sp>
      <p:grpSp>
        <p:nvGrpSpPr>
          <p:cNvPr id="17" name="Group 34"/>
          <p:cNvGrpSpPr/>
          <p:nvPr/>
        </p:nvGrpSpPr>
        <p:grpSpPr>
          <a:xfrm>
            <a:off x="5303161" y="2204869"/>
            <a:ext cx="2361387" cy="824026"/>
            <a:chOff x="6475877" y="2474850"/>
            <a:chExt cx="3148515" cy="824026"/>
          </a:xfrm>
        </p:grpSpPr>
        <p:sp>
          <p:nvSpPr>
            <p:cNvPr id="7" name="Rectangle 6"/>
            <p:cNvSpPr/>
            <p:nvPr/>
          </p:nvSpPr>
          <p:spPr>
            <a:xfrm>
              <a:off x="7392144" y="2474850"/>
              <a:ext cx="288032" cy="2880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6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104111" y="2474850"/>
              <a:ext cx="37018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prstClr val="black"/>
                  </a:solidFill>
                  <a:latin typeface="Courier New" pitchFamily="49" charset="0"/>
                  <a:ea typeface="SimSun" pitchFamily="2" charset="-122"/>
                  <a:cs typeface="Courier New" pitchFamily="49" charset="0"/>
                </a:rPr>
                <a:t>a</a:t>
              </a:r>
              <a:endParaRPr lang="th-TH" sz="16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392144" y="3010844"/>
              <a:ext cx="288032" cy="2880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6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110237" y="2973101"/>
              <a:ext cx="37018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prstClr val="black"/>
                  </a:solidFill>
                  <a:latin typeface="Courier New" pitchFamily="49" charset="0"/>
                  <a:ea typeface="SimSun" pitchFamily="2" charset="-122"/>
                  <a:cs typeface="Courier New" pitchFamily="49" charset="0"/>
                </a:rPr>
                <a:t>b</a:t>
              </a:r>
              <a:endParaRPr lang="th-TH" sz="1600"/>
            </a:p>
          </p:txBody>
        </p:sp>
        <p:cxnSp>
          <p:nvCxnSpPr>
            <p:cNvPr id="11" name="Straight Arrow Connector 10"/>
            <p:cNvCxnSpPr>
              <a:endCxn id="14" idx="1"/>
            </p:cNvCxnSpPr>
            <p:nvPr/>
          </p:nvCxnSpPr>
          <p:spPr>
            <a:xfrm>
              <a:off x="7536160" y="2592300"/>
              <a:ext cx="1224136" cy="15552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endCxn id="14" idx="1"/>
            </p:cNvCxnSpPr>
            <p:nvPr/>
          </p:nvCxnSpPr>
          <p:spPr>
            <a:xfrm flipV="1">
              <a:off x="7536160" y="2747826"/>
              <a:ext cx="1224136" cy="3931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1" name="Group 12"/>
            <p:cNvGrpSpPr/>
            <p:nvPr/>
          </p:nvGrpSpPr>
          <p:grpSpPr>
            <a:xfrm>
              <a:off x="8760296" y="2498700"/>
              <a:ext cx="864096" cy="498252"/>
              <a:chOff x="8400256" y="4128588"/>
              <a:chExt cx="864096" cy="498252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8400256" y="4128588"/>
                <a:ext cx="864096" cy="49825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/>
                  <a:t>float</a:t>
                </a:r>
              </a:p>
              <a:p>
                <a:pPr algn="ctr"/>
                <a:r>
                  <a:rPr lang="en-US" sz="1600"/>
                  <a:t>5.2</a:t>
                </a:r>
                <a:endParaRPr lang="th-TH" sz="1600"/>
              </a:p>
            </p:txBody>
          </p:sp>
          <p:cxnSp>
            <p:nvCxnSpPr>
              <p:cNvPr id="15" name="Straight Connector 14"/>
              <p:cNvCxnSpPr>
                <a:stCxn id="14" idx="1"/>
                <a:endCxn id="14" idx="3"/>
              </p:cNvCxnSpPr>
              <p:nvPr/>
            </p:nvCxnSpPr>
            <p:spPr>
              <a:xfrm>
                <a:off x="8400256" y="4377714"/>
                <a:ext cx="864096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28" name="Rectangle 27"/>
            <p:cNvSpPr/>
            <p:nvPr/>
          </p:nvSpPr>
          <p:spPr>
            <a:xfrm>
              <a:off x="6475877" y="2752889"/>
              <a:ext cx="66514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C00000"/>
                  </a:solidFill>
                  <a:latin typeface="Times-Roman"/>
                </a:rPr>
                <a:t>alias</a:t>
              </a:r>
              <a:endParaRPr lang="th-TH" sz="1200" b="1">
                <a:solidFill>
                  <a:srgbClr val="C00000"/>
                </a:solidFill>
              </a:endParaRPr>
            </a:p>
          </p:txBody>
        </p:sp>
      </p:grpSp>
      <p:sp>
        <p:nvSpPr>
          <p:cNvPr id="30" name="Rectangle 29"/>
          <p:cNvSpPr/>
          <p:nvPr/>
        </p:nvSpPr>
        <p:spPr>
          <a:xfrm>
            <a:off x="597685" y="5373216"/>
            <a:ext cx="40414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C6E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Grande"/>
              </a:rPr>
              <a:t>Comparison Operators : </a:t>
            </a:r>
            <a:r>
              <a:rPr lang="en-US" sz="1600" b="1">
                <a:solidFill>
                  <a:srgbClr val="FC6E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>
                <a:solidFill>
                  <a:srgbClr val="FC6E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sz="1600" b="1">
                <a:solidFill>
                  <a:srgbClr val="FC6E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b="1">
                <a:solidFill>
                  <a:srgbClr val="FC6E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endParaRPr lang="th-TH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455045" y="5255108"/>
            <a:ext cx="31715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en-US" sz="16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5 </a:t>
            </a:r>
            <a:r>
              <a:rPr lang="en-US" sz="16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10 </a:t>
            </a:r>
            <a:r>
              <a:rPr lang="en-US" sz="1000" b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Grande"/>
              </a:rPr>
              <a:t>returns</a:t>
            </a:r>
            <a:r>
              <a:rPr lang="en-US" sz="1600" b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455045" y="4379115"/>
            <a:ext cx="26398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 is c </a:t>
            </a:r>
            <a:r>
              <a:rPr lang="en-US" sz="1000" b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Grande"/>
              </a:rPr>
              <a:t>returns</a:t>
            </a:r>
            <a:r>
              <a:rPr lang="en-US" sz="1600" b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th-TH" sz="1600"/>
          </a:p>
        </p:txBody>
      </p:sp>
      <p:sp>
        <p:nvSpPr>
          <p:cNvPr id="37" name="Rectangle 36"/>
          <p:cNvSpPr/>
          <p:nvPr/>
        </p:nvSpPr>
        <p:spPr>
          <a:xfrm>
            <a:off x="5455042" y="5622246"/>
            <a:ext cx="3051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>
                <a:solidFill>
                  <a:srgbClr val="A31515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'ad' </a:t>
            </a:r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>
                <a:solidFill>
                  <a:srgbClr val="A31515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 'ad' </a:t>
            </a:r>
            <a:r>
              <a:rPr lang="en-US" sz="1000">
                <a:solidFill>
                  <a:srgbClr val="A31515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   </a:t>
            </a:r>
            <a:r>
              <a:rPr lang="en-US" sz="1000" b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Grande"/>
              </a:rPr>
              <a:t>returns</a:t>
            </a:r>
            <a:r>
              <a:rPr lang="en-US" sz="1600" b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460241" y="5981920"/>
            <a:ext cx="34747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5 &lt; </a:t>
            </a:r>
            <a:r>
              <a:rPr lang="en-US" sz="1600">
                <a:solidFill>
                  <a:srgbClr val="A31515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'a'</a:t>
            </a:r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>
                <a:solidFill>
                  <a:srgbClr val="C00000"/>
                </a:solidFill>
              </a:rPr>
              <a:t>exception raise : ‘</a:t>
            </a:r>
            <a:r>
              <a:rPr lang="en-US" sz="1600" err="1">
                <a:solidFill>
                  <a:srgbClr val="C00000"/>
                </a:solidFill>
              </a:rPr>
              <a:t>TypeError</a:t>
            </a:r>
            <a:r>
              <a:rPr lang="en-US" sz="1600">
                <a:solidFill>
                  <a:srgbClr val="C00000"/>
                </a:solidFill>
              </a:rPr>
              <a:t>’</a:t>
            </a:r>
            <a:endParaRPr lang="th-TH" sz="1600">
              <a:solidFill>
                <a:srgbClr val="C00000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502565" y="4408976"/>
            <a:ext cx="2326412" cy="720080"/>
          </a:xfrm>
          <a:prstGeom prst="round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sz="1600"/>
          </a:p>
        </p:txBody>
      </p:sp>
      <p:sp>
        <p:nvSpPr>
          <p:cNvPr id="39" name="Rounded Rectangle 38"/>
          <p:cNvSpPr/>
          <p:nvPr/>
        </p:nvSpPr>
        <p:spPr>
          <a:xfrm>
            <a:off x="5436096" y="5244936"/>
            <a:ext cx="1661723" cy="360040"/>
          </a:xfrm>
          <a:prstGeom prst="round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sz="1600"/>
          </a:p>
        </p:txBody>
      </p:sp>
      <p:sp>
        <p:nvSpPr>
          <p:cNvPr id="40" name="AutoShape 3"/>
          <p:cNvSpPr>
            <a:spLocks noChangeArrowheads="1"/>
          </p:cNvSpPr>
          <p:nvPr/>
        </p:nvSpPr>
        <p:spPr bwMode="auto">
          <a:xfrm rot="10800000" flipH="1" flipV="1">
            <a:off x="1713836" y="3429000"/>
            <a:ext cx="1794661" cy="720080"/>
          </a:xfrm>
          <a:prstGeom prst="cloudCallout">
            <a:avLst>
              <a:gd name="adj1" fmla="val 15211"/>
              <a:gd name="adj2" fmla="val -115433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same </a:t>
            </a:r>
            <a:r>
              <a:rPr lang="en-US" sz="1400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14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?</a:t>
            </a:r>
          </a:p>
        </p:txBody>
      </p:sp>
      <p:sp>
        <p:nvSpPr>
          <p:cNvPr id="41" name="AutoShape 3"/>
          <p:cNvSpPr>
            <a:spLocks noChangeArrowheads="1"/>
          </p:cNvSpPr>
          <p:nvPr/>
        </p:nvSpPr>
        <p:spPr bwMode="auto">
          <a:xfrm rot="10800000" flipH="1" flipV="1">
            <a:off x="3109684" y="3429000"/>
            <a:ext cx="2193474" cy="864096"/>
          </a:xfrm>
          <a:prstGeom prst="cloudCallout">
            <a:avLst>
              <a:gd name="adj1" fmla="val 4884"/>
              <a:gd name="adj2" fmla="val -104688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same value ?</a:t>
            </a:r>
          </a:p>
        </p:txBody>
      </p:sp>
    </p:spTree>
    <p:extLst>
      <p:ext uri="{BB962C8B-B14F-4D97-AF65-F5344CB8AC3E}">
        <p14:creationId xmlns:p14="http://schemas.microsoft.com/office/powerpoint/2010/main" val="764018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8" grpId="0"/>
      <p:bldP spid="27" grpId="0"/>
      <p:bldP spid="30" grpId="0"/>
      <p:bldP spid="31" grpId="0"/>
      <p:bldP spid="34" grpId="0"/>
      <p:bldP spid="37" grpId="0"/>
      <p:bldP spid="38" grpId="0"/>
      <p:bldP spid="32" grpId="0" animBg="1"/>
      <p:bldP spid="39" grpId="0" animBg="1"/>
      <p:bldP spid="39" grpId="1" animBg="1"/>
      <p:bldP spid="40" grpId="0" animBg="1"/>
      <p:bldP spid="41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Operator Precedence</a:t>
            </a:r>
            <a:endParaRPr lang="th-TH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434773"/>
              </p:ext>
            </p:extLst>
          </p:nvPr>
        </p:nvGraphicFramePr>
        <p:xfrm>
          <a:off x="1331640" y="1040456"/>
          <a:ext cx="7432384" cy="5154666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3763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9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135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Operator</a:t>
                      </a:r>
                    </a:p>
                  </a:txBody>
                  <a:tcPr marL="28131" marR="28131" marT="18754" marB="1875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Description</a:t>
                      </a:r>
                    </a:p>
                  </a:txBody>
                  <a:tcPr marL="28131" marR="28131" marT="18754" marB="1875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135">
                <a:tc>
                  <a:txBody>
                    <a:bodyPr/>
                    <a:lstStyle/>
                    <a:p>
                      <a:pPr algn="l"/>
                      <a:r>
                        <a:rPr lang="en-US" sz="1400" u="none" strike="noStrike" kern="120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lambda</a:t>
                      </a:r>
                    </a:p>
                  </a:txBody>
                  <a:tcPr marL="28131" marR="28131" marT="18754" marB="18754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Lambda expression</a:t>
                      </a:r>
                    </a:p>
                  </a:txBody>
                  <a:tcPr marL="28131" marR="28131" marT="18754" marB="18754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135">
                <a:tc>
                  <a:txBody>
                    <a:bodyPr/>
                    <a:lstStyle/>
                    <a:p>
                      <a:pPr algn="l"/>
                      <a:r>
                        <a:rPr lang="en-US" sz="1400" u="none" strike="noStrike" kern="120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</a:rPr>
                        <a:t> - </a:t>
                      </a:r>
                      <a:r>
                        <a:rPr lang="en-US" sz="1400" u="none" strike="noStrike" kern="120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else</a:t>
                      </a:r>
                    </a:p>
                  </a:txBody>
                  <a:tcPr marL="28131" marR="28131" marT="18754" marB="1875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Conditional expression</a:t>
                      </a:r>
                    </a:p>
                  </a:txBody>
                  <a:tcPr marL="28131" marR="28131" marT="18754" marB="1875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135">
                <a:tc>
                  <a:txBody>
                    <a:bodyPr/>
                    <a:lstStyle/>
                    <a:p>
                      <a:pPr algn="l"/>
                      <a:r>
                        <a:rPr lang="en-US" sz="1400" u="none" strike="noStrike" kern="120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</a:p>
                  </a:txBody>
                  <a:tcPr marL="28131" marR="28131" marT="18754" marB="18754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Boolean OR</a:t>
                      </a:r>
                    </a:p>
                  </a:txBody>
                  <a:tcPr marL="28131" marR="28131" marT="18754" marB="18754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8135">
                <a:tc>
                  <a:txBody>
                    <a:bodyPr/>
                    <a:lstStyle/>
                    <a:p>
                      <a:pPr algn="l"/>
                      <a:r>
                        <a:rPr lang="en-US" sz="1400" u="none" strike="noStrike">
                          <a:solidFill>
                            <a:srgbClr val="00B0F0"/>
                          </a:solidFill>
                          <a:effectLst/>
                        </a:rPr>
                        <a:t>and</a:t>
                      </a:r>
                      <a:endParaRPr lang="en-US" sz="1400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28131" marR="28131" marT="18754" marB="18754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Boolean AND</a:t>
                      </a:r>
                    </a:p>
                  </a:txBody>
                  <a:tcPr marL="28131" marR="28131" marT="18754" marB="18754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8135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00B0F0"/>
                          </a:solidFill>
                          <a:effectLst/>
                        </a:rPr>
                        <a:t>not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 x</a:t>
                      </a:r>
                    </a:p>
                  </a:txBody>
                  <a:tcPr marL="28131" marR="28131" marT="18754" marB="18754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Boolean NOT</a:t>
                      </a:r>
                    </a:p>
                  </a:txBody>
                  <a:tcPr marL="28131" marR="28131" marT="18754" marB="18754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8135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00B0F0"/>
                          </a:solidFill>
                          <a:effectLst/>
                        </a:rPr>
                        <a:t>in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1400" kern="120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kern="120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1400" kern="120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,  </a:t>
                      </a:r>
                      <a:r>
                        <a:rPr lang="en-US" sz="1400" kern="120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kern="120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, &lt;, &lt;=, &gt;, &gt;=, !=, ==</a:t>
                      </a:r>
                    </a:p>
                  </a:txBody>
                  <a:tcPr marL="28131" marR="28131" marT="18754" marB="18754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28131" marR="28131" marT="18754" marB="18754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8135">
                <a:tc>
                  <a:txBody>
                    <a:bodyPr/>
                    <a:lstStyle/>
                    <a:p>
                      <a:pPr algn="l"/>
                      <a:r>
                        <a:rPr lang="th-TH" sz="1400">
                          <a:solidFill>
                            <a:schemeClr val="tx1"/>
                          </a:solidFill>
                          <a:effectLst/>
                        </a:rPr>
                        <a:t>|</a:t>
                      </a:r>
                    </a:p>
                  </a:txBody>
                  <a:tcPr marL="28131" marR="28131" marT="18754" marB="18754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Bitwise OR</a:t>
                      </a:r>
                    </a:p>
                  </a:txBody>
                  <a:tcPr marL="28131" marR="28131" marT="18754" marB="18754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8135">
                <a:tc>
                  <a:txBody>
                    <a:bodyPr/>
                    <a:lstStyle/>
                    <a:p>
                      <a:pPr algn="l"/>
                      <a:r>
                        <a:rPr lang="th-TH" sz="1400">
                          <a:solidFill>
                            <a:schemeClr val="tx1"/>
                          </a:solidFill>
                          <a:effectLst/>
                        </a:rPr>
                        <a:t>^</a:t>
                      </a:r>
                    </a:p>
                  </a:txBody>
                  <a:tcPr marL="28131" marR="28131" marT="18754" marB="18754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Bitwise XOR</a:t>
                      </a:r>
                    </a:p>
                  </a:txBody>
                  <a:tcPr marL="28131" marR="28131" marT="18754" marB="18754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8135">
                <a:tc>
                  <a:txBody>
                    <a:bodyPr/>
                    <a:lstStyle/>
                    <a:p>
                      <a:pPr algn="l"/>
                      <a:r>
                        <a:rPr lang="th-TH" sz="1400">
                          <a:solidFill>
                            <a:schemeClr val="tx1"/>
                          </a:solidFill>
                          <a:effectLst/>
                        </a:rPr>
                        <a:t>&amp;</a:t>
                      </a:r>
                    </a:p>
                  </a:txBody>
                  <a:tcPr marL="28131" marR="28131" marT="18754" marB="18754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Bitwise AND</a:t>
                      </a:r>
                    </a:p>
                  </a:txBody>
                  <a:tcPr marL="28131" marR="28131" marT="18754" marB="18754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8135">
                <a:tc>
                  <a:txBody>
                    <a:bodyPr/>
                    <a:lstStyle/>
                    <a:p>
                      <a:pPr algn="l"/>
                      <a:r>
                        <a:rPr lang="th-TH" sz="1400">
                          <a:solidFill>
                            <a:schemeClr val="tx1"/>
                          </a:solidFill>
                          <a:effectLst/>
                        </a:rPr>
                        <a:t>&lt;&lt;, &gt;&gt;</a:t>
                      </a:r>
                    </a:p>
                  </a:txBody>
                  <a:tcPr marL="28131" marR="28131" marT="18754" marB="18754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Shifts</a:t>
                      </a:r>
                    </a:p>
                  </a:txBody>
                  <a:tcPr marL="28131" marR="28131" marT="18754" marB="18754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8135">
                <a:tc>
                  <a:txBody>
                    <a:bodyPr/>
                    <a:lstStyle/>
                    <a:p>
                      <a:pPr algn="l"/>
                      <a:r>
                        <a:rPr lang="th-TH" sz="1400">
                          <a:solidFill>
                            <a:schemeClr val="tx1"/>
                          </a:solidFill>
                          <a:effectLst/>
                        </a:rPr>
                        <a:t>+, -</a:t>
                      </a:r>
                    </a:p>
                  </a:txBody>
                  <a:tcPr marL="28131" marR="28131" marT="18754" marB="18754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Addition and subtraction</a:t>
                      </a:r>
                    </a:p>
                  </a:txBody>
                  <a:tcPr marL="28131" marR="28131" marT="18754" marB="18754" anchor="ctr"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8135">
                <a:tc>
                  <a:txBody>
                    <a:bodyPr/>
                    <a:lstStyle/>
                    <a:p>
                      <a:pPr algn="l"/>
                      <a:r>
                        <a:rPr lang="th-TH" sz="1400">
                          <a:solidFill>
                            <a:schemeClr val="tx1"/>
                          </a:solidFill>
                          <a:effectLst/>
                        </a:rPr>
                        <a:t>*, @, /, //, %</a:t>
                      </a:r>
                    </a:p>
                  </a:txBody>
                  <a:tcPr marL="28131" marR="28131" marT="18754" marB="18754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>
                          <a:effectLst/>
                        </a:rPr>
                        <a:t>Multiplication, matrix multiplication division, </a:t>
                      </a:r>
                      <a:r>
                        <a:rPr lang="fr-FR" sz="1400" err="1">
                          <a:effectLst/>
                        </a:rPr>
                        <a:t>remainder</a:t>
                      </a:r>
                      <a:r>
                        <a:rPr lang="fr-FR" sz="1400">
                          <a:effectLst/>
                        </a:rPr>
                        <a:t> </a:t>
                      </a:r>
                    </a:p>
                  </a:txBody>
                  <a:tcPr marL="28131" marR="28131" marT="18754" marB="18754" anchor="ctr"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8135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+x, -x, ~x</a:t>
                      </a:r>
                    </a:p>
                  </a:txBody>
                  <a:tcPr marL="28131" marR="28131" marT="18754" marB="18754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Positive, negative, bitwise NOT</a:t>
                      </a:r>
                    </a:p>
                  </a:txBody>
                  <a:tcPr marL="28131" marR="28131" marT="18754" marB="18754" anchor="ctr"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8135">
                <a:tc>
                  <a:txBody>
                    <a:bodyPr/>
                    <a:lstStyle/>
                    <a:p>
                      <a:pPr algn="l"/>
                      <a:r>
                        <a:rPr lang="th-TH" sz="1400">
                          <a:solidFill>
                            <a:schemeClr val="tx1"/>
                          </a:solidFill>
                          <a:effectLst/>
                        </a:rPr>
                        <a:t>**</a:t>
                      </a:r>
                    </a:p>
                  </a:txBody>
                  <a:tcPr marL="28131" marR="28131" marT="18754" marB="18754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Exponentiation </a:t>
                      </a:r>
                    </a:p>
                  </a:txBody>
                  <a:tcPr marL="28131" marR="28131" marT="18754" marB="18754" anchor="ctr"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8135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await x</a:t>
                      </a:r>
                    </a:p>
                  </a:txBody>
                  <a:tcPr marL="28131" marR="28131" marT="18754" marB="1875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Await expression</a:t>
                      </a:r>
                    </a:p>
                  </a:txBody>
                  <a:tcPr marL="28131" marR="28131" marT="18754" marB="18754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463190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x[index], x[</a:t>
                      </a:r>
                      <a:r>
                        <a:rPr lang="en-US" sz="1400" err="1">
                          <a:solidFill>
                            <a:schemeClr val="tx1"/>
                          </a:solidFill>
                          <a:effectLst/>
                        </a:rPr>
                        <a:t>index:index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], x(arguments...), </a:t>
                      </a:r>
                      <a:r>
                        <a:rPr lang="en-US" sz="1400" err="1">
                          <a:solidFill>
                            <a:schemeClr val="tx1"/>
                          </a:solidFill>
                          <a:effectLst/>
                        </a:rPr>
                        <a:t>x.attribute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31" marR="28131" marT="18754" marB="18754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Subscription, slicing, call, attribute reference</a:t>
                      </a:r>
                    </a:p>
                  </a:txBody>
                  <a:tcPr marL="28131" marR="28131" marT="18754" marB="18754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463190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(expressions...), [expressions...], {key: value...}, {expressions...}</a:t>
                      </a:r>
                    </a:p>
                  </a:txBody>
                  <a:tcPr marL="28131" marR="28131" marT="18754" marB="1875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Binding or tuple display, list display, dictionary display, set display</a:t>
                      </a:r>
                    </a:p>
                  </a:txBody>
                  <a:tcPr marL="28131" marR="28131" marT="18754" marB="18754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>
            <a:stCxn id="6" idx="2"/>
            <a:endCxn id="9" idx="0"/>
          </p:cNvCxnSpPr>
          <p:nvPr/>
        </p:nvCxnSpPr>
        <p:spPr>
          <a:xfrm>
            <a:off x="868367" y="1431940"/>
            <a:ext cx="19464" cy="4157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08758" y="908720"/>
            <a:ext cx="11192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>
                <a:solidFill>
                  <a:srgbClr val="222222"/>
                </a:solidFill>
                <a:latin typeface="Lucida Grande"/>
              </a:rPr>
              <a:t>lowest </a:t>
            </a:r>
          </a:p>
          <a:p>
            <a:pPr algn="ctr"/>
            <a:r>
              <a:rPr lang="en-US" sz="1400">
                <a:solidFill>
                  <a:srgbClr val="222222"/>
                </a:solidFill>
                <a:latin typeface="Lucida Grande"/>
              </a:rPr>
              <a:t>precedence</a:t>
            </a:r>
            <a:endParaRPr lang="th-TH" sz="1400"/>
          </a:p>
        </p:txBody>
      </p:sp>
      <p:sp>
        <p:nvSpPr>
          <p:cNvPr id="9" name="Rectangle 8"/>
          <p:cNvSpPr/>
          <p:nvPr/>
        </p:nvSpPr>
        <p:spPr>
          <a:xfrm>
            <a:off x="328222" y="5589240"/>
            <a:ext cx="11192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>
                <a:solidFill>
                  <a:srgbClr val="222222"/>
                </a:solidFill>
                <a:latin typeface="Lucida Grande"/>
              </a:rPr>
              <a:t>highest </a:t>
            </a:r>
          </a:p>
          <a:p>
            <a:pPr algn="ctr"/>
            <a:r>
              <a:rPr lang="en-US" sz="1400">
                <a:solidFill>
                  <a:srgbClr val="222222"/>
                </a:solidFill>
                <a:latin typeface="Lucida Grande"/>
              </a:rPr>
              <a:t>precedence</a:t>
            </a:r>
            <a:endParaRPr lang="th-TH" sz="1400"/>
          </a:p>
        </p:txBody>
      </p:sp>
      <p:sp>
        <p:nvSpPr>
          <p:cNvPr id="14" name="Rectangle 13"/>
          <p:cNvSpPr/>
          <p:nvPr/>
        </p:nvSpPr>
        <p:spPr>
          <a:xfrm>
            <a:off x="3471121" y="1988846"/>
            <a:ext cx="12971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b="1">
                <a:solidFill>
                  <a:srgbClr val="FC6E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Grande"/>
              </a:rPr>
              <a:t>Logical Operators</a:t>
            </a:r>
            <a:endParaRPr lang="th-TH" sz="1100" b="1">
              <a:solidFill>
                <a:srgbClr val="FC6E4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496061" y="3030473"/>
            <a:ext cx="12971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b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Grande"/>
              </a:rPr>
              <a:t>Bitwise Operators</a:t>
            </a:r>
            <a:endParaRPr lang="th-TH" sz="1100" b="1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332554" y="4073719"/>
            <a:ext cx="162416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b="1" err="1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Grande"/>
              </a:rPr>
              <a:t>Arithematics</a:t>
            </a:r>
            <a:r>
              <a:rPr lang="en-US" sz="1100" b="1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Grande"/>
              </a:rPr>
              <a:t> Operators</a:t>
            </a:r>
            <a:endParaRPr lang="th-TH" sz="1100" b="1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076056" y="2564904"/>
            <a:ext cx="34932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b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Grande"/>
              </a:rPr>
              <a:t>Comparisons, Membership &amp; </a:t>
            </a:r>
            <a:r>
              <a:rPr lang="en-US" sz="1100" b="1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Grande"/>
              </a:rPr>
              <a:t>Identitiy</a:t>
            </a:r>
            <a:r>
              <a:rPr lang="en-US" sz="1100" b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Grande"/>
              </a:rPr>
              <a:t> test  Operators</a:t>
            </a:r>
            <a:endParaRPr lang="th-TH" sz="1100" b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987824" y="5445224"/>
            <a:ext cx="18357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>
                <a:solidFill>
                  <a:srgbClr val="FF8F8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Grande"/>
              </a:rPr>
              <a:t>Sequence Operators</a:t>
            </a:r>
            <a:endParaRPr lang="th-TH" sz="1400" b="1">
              <a:solidFill>
                <a:srgbClr val="FF8F8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0092947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923383"/>
              </p:ext>
            </p:extLst>
          </p:nvPr>
        </p:nvGraphicFramePr>
        <p:xfrm>
          <a:off x="517396" y="548684"/>
          <a:ext cx="8308614" cy="5739175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9981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9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5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68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86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23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Class</a:t>
                      </a:r>
                      <a:endParaRPr lang="en-US" sz="1400" b="1">
                        <a:solidFill>
                          <a:srgbClr val="4F81BD"/>
                        </a:solidFill>
                        <a:effectLst/>
                        <a:latin typeface="Calibri"/>
                        <a:ea typeface="SimSun"/>
                        <a:cs typeface="Cordia New"/>
                      </a:endParaRPr>
                    </a:p>
                  </a:txBody>
                  <a:tcPr marL="52659" marR="526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Description</a:t>
                      </a:r>
                      <a:endParaRPr lang="en-US" sz="1400" b="1">
                        <a:solidFill>
                          <a:srgbClr val="4F81BD"/>
                        </a:solidFill>
                        <a:effectLst/>
                        <a:latin typeface="Calibri"/>
                        <a:ea typeface="SimSun"/>
                        <a:cs typeface="Cordia New"/>
                      </a:endParaRPr>
                    </a:p>
                  </a:txBody>
                  <a:tcPr marL="52659" marR="526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Default constructor</a:t>
                      </a:r>
                      <a:endParaRPr lang="en-US" sz="1400" b="1">
                        <a:solidFill>
                          <a:srgbClr val="4F81BD"/>
                        </a:solidFill>
                        <a:effectLst/>
                        <a:latin typeface="Calibri"/>
                        <a:ea typeface="SimSun"/>
                        <a:cs typeface="Cordia New"/>
                      </a:endParaRPr>
                    </a:p>
                  </a:txBody>
                  <a:tcPr marL="52659" marR="526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conversion</a:t>
                      </a:r>
                      <a:endParaRPr lang="en-US" sz="1400" b="1">
                        <a:solidFill>
                          <a:srgbClr val="4F81BD"/>
                        </a:solidFill>
                        <a:effectLst/>
                        <a:latin typeface="Calibri"/>
                        <a:ea typeface="SimSun"/>
                        <a:cs typeface="Cordia New"/>
                      </a:endParaRPr>
                    </a:p>
                  </a:txBody>
                  <a:tcPr marL="52659" marR="526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Immutable</a:t>
                      </a:r>
                      <a:endParaRPr lang="en-US" sz="1200" b="1">
                        <a:solidFill>
                          <a:srgbClr val="4F81BD"/>
                        </a:solidFill>
                        <a:effectLst/>
                        <a:latin typeface="Calibri"/>
                        <a:ea typeface="SimSun"/>
                        <a:cs typeface="Cordia New"/>
                      </a:endParaRPr>
                    </a:p>
                  </a:txBody>
                  <a:tcPr marL="52659" marR="52659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144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bool</a:t>
                      </a:r>
                      <a:endParaRPr lang="en-US" sz="1400" b="1">
                        <a:solidFill>
                          <a:srgbClr val="4F81BD"/>
                        </a:solidFill>
                        <a:effectLst/>
                        <a:latin typeface="Calibri"/>
                        <a:ea typeface="SimSun"/>
                        <a:cs typeface="Cordia New"/>
                      </a:endParaRPr>
                    </a:p>
                  </a:txBody>
                  <a:tcPr marL="52659" marR="526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Boolean value</a:t>
                      </a:r>
                      <a:endParaRPr lang="en-US" sz="1200" b="1">
                        <a:solidFill>
                          <a:srgbClr val="4F81BD"/>
                        </a:solidFill>
                        <a:effectLst/>
                        <a:latin typeface="Calibri"/>
                        <a:ea typeface="SimSun"/>
                        <a:cs typeface="Cordia New"/>
                      </a:endParaRPr>
                    </a:p>
                  </a:txBody>
                  <a:tcPr marL="52659" marR="526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bool( ) -&gt; false</a:t>
                      </a:r>
                      <a:endParaRPr lang="en-US" sz="1200" b="1">
                        <a:solidFill>
                          <a:srgbClr val="4F81BD"/>
                        </a:solidFill>
                        <a:effectLst/>
                        <a:latin typeface="Calibri"/>
                        <a:ea typeface="SimSun"/>
                        <a:cs typeface="Cordia New"/>
                      </a:endParaRPr>
                    </a:p>
                  </a:txBody>
                  <a:tcPr marL="52659" marR="526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 err="1">
                          <a:effectLst/>
                        </a:rPr>
                        <a:t>bool</a:t>
                      </a:r>
                      <a:r>
                        <a:rPr lang="en-US" sz="1200">
                          <a:effectLst/>
                        </a:rPr>
                        <a:t>(0)-&gt; false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 err="1">
                          <a:effectLst/>
                        </a:rPr>
                        <a:t>bool</a:t>
                      </a:r>
                      <a:r>
                        <a:rPr lang="en-US" sz="1200">
                          <a:effectLst/>
                        </a:rPr>
                        <a:t>(-1)-&gt; true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err="1">
                          <a:effectLst/>
                        </a:rPr>
                        <a:t>bool</a:t>
                      </a:r>
                      <a:r>
                        <a:rPr lang="en-US" sz="1200">
                          <a:effectLst/>
                        </a:rPr>
                        <a:t>(li) -&gt;true nonempty </a:t>
                      </a:r>
                      <a:r>
                        <a:rPr lang="en-US" sz="1200" err="1">
                          <a:effectLst/>
                        </a:rPr>
                        <a:t>str,list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 err="1">
                          <a:effectLst/>
                        </a:rPr>
                        <a:t>bool</a:t>
                      </a:r>
                      <a:r>
                        <a:rPr lang="en-US" sz="1200">
                          <a:effectLst/>
                        </a:rPr>
                        <a:t>(li) -&gt;false empty </a:t>
                      </a:r>
                      <a:r>
                        <a:rPr lang="en-US" sz="1200" err="1">
                          <a:effectLst/>
                        </a:rPr>
                        <a:t>str,list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52659" marR="526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sym typeface="Wingdings"/>
                        </a:rPr>
                        <a:t></a:t>
                      </a:r>
                      <a:endParaRPr lang="en-US" sz="1200" b="1">
                        <a:solidFill>
                          <a:srgbClr val="4F81BD"/>
                        </a:solidFill>
                        <a:effectLst/>
                        <a:latin typeface="Calibri"/>
                        <a:ea typeface="SimSun"/>
                        <a:cs typeface="Cordia New"/>
                      </a:endParaRPr>
                    </a:p>
                  </a:txBody>
                  <a:tcPr marL="52659" marR="52659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526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int</a:t>
                      </a:r>
                      <a:endParaRPr lang="en-US" sz="1400" b="1">
                        <a:solidFill>
                          <a:srgbClr val="4F81BD"/>
                        </a:solidFill>
                        <a:effectLst/>
                        <a:latin typeface="Calibri"/>
                        <a:ea typeface="SimSun"/>
                        <a:cs typeface="Cordia New"/>
                      </a:endParaRPr>
                    </a:p>
                  </a:txBody>
                  <a:tcPr marL="52659" marR="526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integer (arbitrary magnitude)</a:t>
                      </a:r>
                      <a:endParaRPr lang="en-US" sz="1200" b="1">
                        <a:solidFill>
                          <a:srgbClr val="4F81BD"/>
                        </a:solidFill>
                        <a:effectLst/>
                        <a:latin typeface="Calibri"/>
                        <a:ea typeface="SimSun"/>
                        <a:cs typeface="Cordia New"/>
                      </a:endParaRPr>
                    </a:p>
                  </a:txBody>
                  <a:tcPr marL="52659" marR="526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int( )-&gt; 0 </a:t>
                      </a:r>
                      <a:endParaRPr lang="en-US" sz="1200" b="1">
                        <a:solidFill>
                          <a:srgbClr val="4F81BD"/>
                        </a:solidFill>
                        <a:effectLst/>
                        <a:latin typeface="Calibri"/>
                        <a:ea typeface="SimSun"/>
                        <a:cs typeface="Cordia New"/>
                      </a:endParaRPr>
                    </a:p>
                  </a:txBody>
                  <a:tcPr marL="52659" marR="526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int(−3.9) -&gt; −3.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int( 137 ) -&gt;value 137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int( ‘7f’ , 16) -&gt; 127. (base 16)</a:t>
                      </a:r>
                      <a:endParaRPr lang="en-US" sz="1200" b="1">
                        <a:solidFill>
                          <a:srgbClr val="4F81BD"/>
                        </a:solidFill>
                        <a:effectLst/>
                        <a:latin typeface="Calibri"/>
                        <a:ea typeface="SimSun"/>
                        <a:cs typeface="Cordia New"/>
                      </a:endParaRPr>
                    </a:p>
                  </a:txBody>
                  <a:tcPr marL="52659" marR="526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sym typeface="Wingdings"/>
                        </a:rPr>
                        <a:t></a:t>
                      </a:r>
                      <a:endParaRPr lang="en-US" sz="1200" b="1">
                        <a:solidFill>
                          <a:srgbClr val="4F81BD"/>
                        </a:solidFill>
                        <a:effectLst/>
                        <a:latin typeface="Calibri"/>
                        <a:ea typeface="SimSun"/>
                        <a:cs typeface="Cordia New"/>
                      </a:endParaRPr>
                    </a:p>
                  </a:txBody>
                  <a:tcPr marL="52659" marR="52659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3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float</a:t>
                      </a:r>
                      <a:endParaRPr lang="en-US" sz="1400" b="1">
                        <a:solidFill>
                          <a:srgbClr val="4F81BD"/>
                        </a:solidFill>
                        <a:effectLst/>
                        <a:latin typeface="Calibri"/>
                        <a:ea typeface="SimSun"/>
                        <a:cs typeface="Cordia New"/>
                      </a:endParaRPr>
                    </a:p>
                  </a:txBody>
                  <a:tcPr marL="52659" marR="526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floating-point number</a:t>
                      </a:r>
                      <a:endParaRPr lang="en-US" sz="1200" b="1">
                        <a:solidFill>
                          <a:srgbClr val="4F81BD"/>
                        </a:solidFill>
                        <a:effectLst/>
                        <a:latin typeface="Calibri"/>
                        <a:ea typeface="SimSun"/>
                        <a:cs typeface="Cordia New"/>
                      </a:endParaRPr>
                    </a:p>
                  </a:txBody>
                  <a:tcPr marL="52659" marR="526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float( )-&gt; 0.0.</a:t>
                      </a:r>
                      <a:endParaRPr lang="en-US" sz="1200" b="1">
                        <a:solidFill>
                          <a:srgbClr val="4F81BD"/>
                        </a:solidFill>
                        <a:effectLst/>
                        <a:latin typeface="Calibri"/>
                        <a:ea typeface="SimSun"/>
                        <a:cs typeface="Cordia New"/>
                      </a:endParaRPr>
                    </a:p>
                  </a:txBody>
                  <a:tcPr marL="52659" marR="526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float(‘ 3.14’ )-&gt;3.14</a:t>
                      </a:r>
                      <a:endParaRPr lang="en-US" sz="1200" b="1">
                        <a:solidFill>
                          <a:srgbClr val="4F81BD"/>
                        </a:solidFill>
                        <a:effectLst/>
                        <a:latin typeface="Calibri"/>
                        <a:ea typeface="SimSun"/>
                        <a:cs typeface="Cordia New"/>
                      </a:endParaRPr>
                    </a:p>
                  </a:txBody>
                  <a:tcPr marL="52659" marR="526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sym typeface="Wingdings"/>
                        </a:rPr>
                        <a:t></a:t>
                      </a:r>
                      <a:endParaRPr lang="en-US" sz="1200" b="1">
                        <a:solidFill>
                          <a:srgbClr val="4F81BD"/>
                        </a:solidFill>
                        <a:effectLst/>
                        <a:latin typeface="Calibri"/>
                        <a:ea typeface="SimSun"/>
                        <a:cs typeface="Cordia New"/>
                      </a:endParaRPr>
                    </a:p>
                  </a:txBody>
                  <a:tcPr marL="52659" marR="52659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09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list</a:t>
                      </a:r>
                      <a:endParaRPr lang="en-US" sz="1400" b="1">
                        <a:solidFill>
                          <a:srgbClr val="4F81BD"/>
                        </a:solidFill>
                        <a:effectLst/>
                        <a:latin typeface="Calibri"/>
                        <a:ea typeface="SimSun"/>
                        <a:cs typeface="Cordia New"/>
                      </a:endParaRPr>
                    </a:p>
                  </a:txBody>
                  <a:tcPr marL="52659" marR="526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mutable sequence of objects reference</a:t>
                      </a:r>
                      <a:endParaRPr lang="en-US" sz="1200" b="1">
                        <a:solidFill>
                          <a:srgbClr val="4F81BD"/>
                        </a:solidFill>
                        <a:effectLst/>
                        <a:latin typeface="Calibri"/>
                        <a:ea typeface="SimSun"/>
                        <a:cs typeface="Cordia New"/>
                      </a:endParaRPr>
                    </a:p>
                  </a:txBody>
                  <a:tcPr marL="52659" marR="526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list( ) -&gt;empty list</a:t>
                      </a:r>
                      <a:endParaRPr lang="en-US" sz="1200" b="1">
                        <a:solidFill>
                          <a:srgbClr val="4F81BD"/>
                        </a:solidFill>
                        <a:effectLst/>
                        <a:latin typeface="Calibri"/>
                        <a:ea typeface="SimSun"/>
                        <a:cs typeface="Cordia New"/>
                      </a:endParaRPr>
                    </a:p>
                  </a:txBody>
                  <a:tcPr marL="52659" marR="526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list( ‘123’ )-&gt;[‘ 1’ ,’ 2’ ,’ 3’ ]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list(iterable type)</a:t>
                      </a:r>
                      <a:endParaRPr lang="en-US" sz="1200" b="1">
                        <a:solidFill>
                          <a:srgbClr val="4F81BD"/>
                        </a:solidFill>
                        <a:effectLst/>
                        <a:latin typeface="Calibri"/>
                        <a:ea typeface="SimSun"/>
                        <a:cs typeface="Cordia New"/>
                      </a:endParaRPr>
                    </a:p>
                  </a:txBody>
                  <a:tcPr marL="52659" marR="526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 b="1">
                        <a:solidFill>
                          <a:srgbClr val="4F81BD"/>
                        </a:solidFill>
                        <a:effectLst/>
                        <a:latin typeface="Calibri"/>
                        <a:ea typeface="SimSun"/>
                        <a:cs typeface="Cordia New"/>
                      </a:endParaRPr>
                    </a:p>
                  </a:txBody>
                  <a:tcPr marL="52659" marR="52659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09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tuple</a:t>
                      </a:r>
                      <a:endParaRPr lang="en-US" sz="1400" b="1">
                        <a:solidFill>
                          <a:srgbClr val="4F81BD"/>
                        </a:solidFill>
                        <a:effectLst/>
                        <a:latin typeface="Calibri"/>
                        <a:ea typeface="SimSun"/>
                        <a:cs typeface="Cordia New"/>
                      </a:endParaRPr>
                    </a:p>
                  </a:txBody>
                  <a:tcPr marL="52659" marR="526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immutable sequence of objects</a:t>
                      </a:r>
                      <a:endParaRPr lang="en-US" sz="1200" b="1">
                        <a:solidFill>
                          <a:srgbClr val="4F81BD"/>
                        </a:solidFill>
                        <a:effectLst/>
                        <a:latin typeface="Calibri"/>
                        <a:ea typeface="SimSun"/>
                        <a:cs typeface="Cordia New"/>
                      </a:endParaRPr>
                    </a:p>
                  </a:txBody>
                  <a:tcPr marL="52659" marR="526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tupple( ) -&gt; empty tuple</a:t>
                      </a:r>
                      <a:endParaRPr lang="en-US" sz="1200" b="1">
                        <a:solidFill>
                          <a:srgbClr val="4F81BD"/>
                        </a:solidFill>
                        <a:effectLst/>
                        <a:latin typeface="Calibri"/>
                        <a:ea typeface="SimSun"/>
                        <a:cs typeface="Cordia New"/>
                      </a:endParaRPr>
                    </a:p>
                  </a:txBody>
                  <a:tcPr marL="52659" marR="526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tuple( ‘123’ )-&gt;(‘ 1’ ,’ 2’ ,’ 3’ )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tuple (iterable type)</a:t>
                      </a:r>
                      <a:endParaRPr lang="en-US" sz="1200" b="1">
                        <a:solidFill>
                          <a:srgbClr val="4F81BD"/>
                        </a:solidFill>
                        <a:effectLst/>
                        <a:latin typeface="Calibri"/>
                        <a:ea typeface="SimSun"/>
                        <a:cs typeface="Cordia New"/>
                      </a:endParaRPr>
                    </a:p>
                  </a:txBody>
                  <a:tcPr marL="52659" marR="526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sym typeface="Wingdings"/>
                        </a:rPr>
                        <a:t></a:t>
                      </a:r>
                      <a:endParaRPr lang="en-US" sz="1200" b="1">
                        <a:solidFill>
                          <a:srgbClr val="4F81BD"/>
                        </a:solidFill>
                        <a:effectLst/>
                        <a:latin typeface="Calibri"/>
                        <a:ea typeface="SimSun"/>
                        <a:cs typeface="Cordia New"/>
                      </a:endParaRPr>
                    </a:p>
                  </a:txBody>
                  <a:tcPr marL="52659" marR="52659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909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str</a:t>
                      </a:r>
                      <a:endParaRPr lang="en-US" sz="1400" b="1">
                        <a:solidFill>
                          <a:srgbClr val="4F81BD"/>
                        </a:solidFill>
                        <a:effectLst/>
                        <a:latin typeface="Calibri"/>
                        <a:ea typeface="SimSun"/>
                        <a:cs typeface="Cordia New"/>
                      </a:endParaRPr>
                    </a:p>
                  </a:txBody>
                  <a:tcPr marL="52659" marR="526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character string</a:t>
                      </a:r>
                      <a:endParaRPr lang="en-US" sz="1200" b="1">
                        <a:solidFill>
                          <a:srgbClr val="4F81BD"/>
                        </a:solidFill>
                        <a:effectLst/>
                        <a:latin typeface="Calibri"/>
                        <a:ea typeface="SimSun"/>
                        <a:cs typeface="Cordia New"/>
                      </a:endParaRPr>
                    </a:p>
                  </a:txBody>
                  <a:tcPr marL="52659" marR="526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str()-&gt;’’, empty str</a:t>
                      </a:r>
                      <a:endParaRPr lang="en-US" sz="1200" b="1">
                        <a:solidFill>
                          <a:srgbClr val="4F81BD"/>
                        </a:solidFill>
                        <a:effectLst/>
                        <a:latin typeface="Calibri"/>
                        <a:ea typeface="SimSun"/>
                        <a:cs typeface="Cordia New"/>
                      </a:endParaRPr>
                    </a:p>
                  </a:txBody>
                  <a:tcPr marL="52659" marR="526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str(10.3)-&gt;’10.3’</a:t>
                      </a:r>
                      <a:endParaRPr lang="en-US" sz="1200" b="1">
                        <a:solidFill>
                          <a:srgbClr val="4F81BD"/>
                        </a:solidFill>
                        <a:effectLst/>
                        <a:latin typeface="Calibri"/>
                        <a:ea typeface="SimSun"/>
                        <a:cs typeface="Cordia New"/>
                      </a:endParaRPr>
                    </a:p>
                  </a:txBody>
                  <a:tcPr marL="52659" marR="526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sym typeface="Wingdings"/>
                        </a:rPr>
                        <a:t></a:t>
                      </a:r>
                      <a:endParaRPr lang="en-US" sz="1200" b="1">
                        <a:solidFill>
                          <a:srgbClr val="4F81BD"/>
                        </a:solidFill>
                        <a:effectLst/>
                        <a:latin typeface="Calibri"/>
                        <a:ea typeface="SimSun"/>
                        <a:cs typeface="Cordia New"/>
                      </a:endParaRPr>
                    </a:p>
                  </a:txBody>
                  <a:tcPr marL="52659" marR="52659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909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set</a:t>
                      </a:r>
                      <a:endParaRPr lang="en-US" sz="1400" b="1">
                        <a:solidFill>
                          <a:srgbClr val="4F81BD"/>
                        </a:solidFill>
                        <a:effectLst/>
                        <a:latin typeface="Calibri"/>
                        <a:ea typeface="SimSun"/>
                        <a:cs typeface="Cordia New"/>
                      </a:endParaRPr>
                    </a:p>
                  </a:txBody>
                  <a:tcPr marL="52659" marR="526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unordered set of distinct immutable objects</a:t>
                      </a:r>
                      <a:endParaRPr lang="en-US" sz="1200" b="1">
                        <a:solidFill>
                          <a:srgbClr val="4F81BD"/>
                        </a:solidFill>
                        <a:effectLst/>
                        <a:latin typeface="Calibri"/>
                        <a:ea typeface="SimSun"/>
                        <a:cs typeface="Cordia New"/>
                      </a:endParaRPr>
                    </a:p>
                  </a:txBody>
                  <a:tcPr marL="52659" marR="526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set()-&gt;{}, empty set</a:t>
                      </a:r>
                      <a:endParaRPr lang="en-US" sz="1200" b="1">
                        <a:solidFill>
                          <a:srgbClr val="4F81BD"/>
                        </a:solidFill>
                        <a:effectLst/>
                        <a:latin typeface="Calibri"/>
                        <a:ea typeface="SimSun"/>
                        <a:cs typeface="Cordia New"/>
                      </a:endParaRPr>
                    </a:p>
                  </a:txBody>
                  <a:tcPr marL="52659" marR="526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set(‘1233‘) -&gt; {‘ 1’ ,’ 2’ ,’3’ }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set([1,2,3,3]) -&gt; { 1 , 2 ,3 }</a:t>
                      </a:r>
                      <a:endParaRPr lang="en-US" sz="1200" b="1">
                        <a:solidFill>
                          <a:srgbClr val="4F81BD"/>
                        </a:solidFill>
                        <a:effectLst/>
                        <a:latin typeface="Calibri"/>
                        <a:ea typeface="SimSun"/>
                        <a:cs typeface="Cordia New"/>
                      </a:endParaRPr>
                    </a:p>
                  </a:txBody>
                  <a:tcPr marL="52659" marR="526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 b="1">
                        <a:solidFill>
                          <a:srgbClr val="4F81BD"/>
                        </a:solidFill>
                        <a:effectLst/>
                        <a:latin typeface="Calibri"/>
                        <a:ea typeface="SimSun"/>
                        <a:cs typeface="Cordia New"/>
                      </a:endParaRPr>
                    </a:p>
                  </a:txBody>
                  <a:tcPr marL="52659" marR="52659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2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frozenset</a:t>
                      </a:r>
                      <a:endParaRPr lang="en-US" sz="1400" b="1">
                        <a:solidFill>
                          <a:srgbClr val="4F81BD"/>
                        </a:solidFill>
                        <a:effectLst/>
                        <a:latin typeface="Calibri"/>
                        <a:ea typeface="SimSun"/>
                        <a:cs typeface="Cordia New"/>
                      </a:endParaRPr>
                    </a:p>
                  </a:txBody>
                  <a:tcPr marL="52659" marR="526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immutable form of set class</a:t>
                      </a:r>
                      <a:endParaRPr lang="en-US" sz="1200" b="1">
                        <a:solidFill>
                          <a:srgbClr val="4F81BD"/>
                        </a:solidFill>
                        <a:effectLst/>
                        <a:latin typeface="Calibri"/>
                        <a:ea typeface="SimSun"/>
                        <a:cs typeface="Cordia New"/>
                      </a:endParaRPr>
                    </a:p>
                  </a:txBody>
                  <a:tcPr marL="52659" marR="526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 b="1">
                        <a:solidFill>
                          <a:srgbClr val="4F81BD"/>
                        </a:solidFill>
                        <a:effectLst/>
                        <a:latin typeface="Calibri"/>
                        <a:ea typeface="SimSun"/>
                        <a:cs typeface="Cordia New"/>
                      </a:endParaRPr>
                    </a:p>
                  </a:txBody>
                  <a:tcPr marL="52659" marR="526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 b="1">
                        <a:solidFill>
                          <a:srgbClr val="4F81BD"/>
                        </a:solidFill>
                        <a:effectLst/>
                        <a:latin typeface="Calibri"/>
                        <a:ea typeface="SimSun"/>
                        <a:cs typeface="Cordia New"/>
                      </a:endParaRPr>
                    </a:p>
                  </a:txBody>
                  <a:tcPr marL="52659" marR="526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sym typeface="Wingdings"/>
                        </a:rPr>
                        <a:t></a:t>
                      </a:r>
                      <a:endParaRPr lang="en-US" sz="1200" b="1">
                        <a:solidFill>
                          <a:srgbClr val="4F81BD"/>
                        </a:solidFill>
                        <a:effectLst/>
                        <a:latin typeface="Calibri"/>
                        <a:ea typeface="SimSun"/>
                        <a:cs typeface="Cordia New"/>
                      </a:endParaRPr>
                    </a:p>
                  </a:txBody>
                  <a:tcPr marL="52659" marR="52659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541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 err="1">
                          <a:effectLst/>
                        </a:rPr>
                        <a:t>dict</a:t>
                      </a:r>
                      <a:endParaRPr lang="en-US" sz="1400" b="1">
                        <a:solidFill>
                          <a:srgbClr val="4F81BD"/>
                        </a:solidFill>
                        <a:effectLst/>
                        <a:latin typeface="Calibri"/>
                        <a:ea typeface="SimSun"/>
                        <a:cs typeface="Cordia New"/>
                      </a:endParaRPr>
                    </a:p>
                  </a:txBody>
                  <a:tcPr marL="52659" marR="526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associative mapping (aka dictionary)</a:t>
                      </a:r>
                      <a:endParaRPr lang="en-US" sz="1200" b="1">
                        <a:solidFill>
                          <a:srgbClr val="4F81BD"/>
                        </a:solidFill>
                        <a:effectLst/>
                        <a:latin typeface="Calibri"/>
                        <a:ea typeface="SimSun"/>
                        <a:cs typeface="Cordia New"/>
                      </a:endParaRPr>
                    </a:p>
                  </a:txBody>
                  <a:tcPr marL="52659" marR="526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dict()-&gt;{}, empty dict</a:t>
                      </a:r>
                      <a:endParaRPr lang="en-US" sz="1200" b="1">
                        <a:solidFill>
                          <a:srgbClr val="4F81BD"/>
                        </a:solidFill>
                        <a:effectLst/>
                        <a:latin typeface="Calibri"/>
                        <a:ea typeface="SimSun"/>
                        <a:cs typeface="Cordia New"/>
                      </a:endParaRPr>
                    </a:p>
                  </a:txBody>
                  <a:tcPr marL="52659" marR="526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pairs = [( '</a:t>
                      </a:r>
                      <a:r>
                        <a:rPr lang="en-US" sz="1200" err="1">
                          <a:effectLst/>
                        </a:rPr>
                        <a:t>ga</a:t>
                      </a:r>
                      <a:r>
                        <a:rPr lang="en-US" sz="1200">
                          <a:effectLst/>
                        </a:rPr>
                        <a:t>' , 'Irish' ), ( 'de' , 'German' )]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 err="1">
                          <a:effectLst/>
                        </a:rPr>
                        <a:t>dict</a:t>
                      </a:r>
                      <a:r>
                        <a:rPr lang="en-US" sz="1200">
                          <a:effectLst/>
                        </a:rPr>
                        <a:t>(pairs)-&gt;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{'</a:t>
                      </a:r>
                      <a:r>
                        <a:rPr lang="en-US" sz="1200" err="1">
                          <a:effectLst/>
                        </a:rPr>
                        <a:t>ga</a:t>
                      </a:r>
                      <a:r>
                        <a:rPr lang="en-US" sz="1200">
                          <a:effectLst/>
                        </a:rPr>
                        <a:t>': 'Irish', 'de': 'German'}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 b="1">
                        <a:solidFill>
                          <a:srgbClr val="4F81BD"/>
                        </a:solidFill>
                        <a:effectLst/>
                        <a:latin typeface="Calibri"/>
                        <a:ea typeface="SimSun"/>
                        <a:cs typeface="Cordia New"/>
                      </a:endParaRPr>
                    </a:p>
                  </a:txBody>
                  <a:tcPr marL="52659" marR="526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 b="1">
                        <a:solidFill>
                          <a:srgbClr val="4F81BD"/>
                        </a:solidFill>
                        <a:effectLst/>
                        <a:latin typeface="Calibri"/>
                        <a:ea typeface="SimSun"/>
                        <a:cs typeface="Cordia New"/>
                      </a:endParaRPr>
                    </a:p>
                  </a:txBody>
                  <a:tcPr marL="52659" marR="52659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Type Summary</a:t>
            </a:r>
            <a:endParaRPr lang="th-TH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916209" y="2276872"/>
            <a:ext cx="7174523" cy="324036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Lists,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Tuples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, and Dictionaries can store any type (including other lists,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tuples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, and dictionaries!)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Only lists and dictionaries are mutable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All variables are references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Type Summary</a:t>
            </a:r>
            <a:endParaRPr lang="th-TH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16803" y="1196752"/>
            <a:ext cx="7993558" cy="4608512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Integers: 2323, 3234L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Floating Point: 32.3, 3.1E2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Complex: 3 + 2j, 1j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String: s = ‘123’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Lists: l =  [ 1,2,3]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Tuples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: t = (1,2,3)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Dictionaries: d = {‘hello’ : ‘there’, 2 : 15}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pass</a:t>
            </a:r>
            <a:endParaRPr lang="th-TH"/>
          </a:p>
        </p:txBody>
      </p:sp>
      <p:sp>
        <p:nvSpPr>
          <p:cNvPr id="3" name="AutoShape 2"/>
          <p:cNvSpPr>
            <a:spLocks noChangeArrowheads="1"/>
          </p:cNvSpPr>
          <p:nvPr/>
        </p:nvSpPr>
        <p:spPr bwMode="auto">
          <a:xfrm>
            <a:off x="2141731" y="2636911"/>
            <a:ext cx="1964987" cy="1008112"/>
          </a:xfrm>
          <a:prstGeom prst="cloud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pass </a:t>
            </a:r>
            <a:r>
              <a:rPr kumimoji="0" lang="th-TH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คือไม่ทำอะไร</a:t>
            </a: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ea typeface="Angsana New" panose="02020603050405020304" pitchFamily="18" charset="-34"/>
              <a:cs typeface="TH SarabunPSK" panose="020B0500040200020003" pitchFamily="34" charset="-34"/>
            </a:endParaRPr>
          </a:p>
          <a:p>
            <a:pPr marL="0" marR="0" lvl="0" indent="0" algn="ctr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เช่น รอไว้ก่อน</a:t>
            </a:r>
            <a:r>
              <a:rPr kumimoji="0" lang="th-TH" sz="1600" b="1" i="0" u="none" strike="noStrike" cap="none" normalizeH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 </a:t>
            </a:r>
            <a:r>
              <a:rPr kumimoji="0" lang="th-TH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ทำทีหลัง</a:t>
            </a:r>
            <a:endParaRPr kumimoji="0" lang="th-TH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193960" y="2479254"/>
            <a:ext cx="2239171" cy="1323439"/>
          </a:xfrm>
          <a:prstGeom prst="rect">
            <a:avLst/>
          </a:prstGeom>
          <a:noFill/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class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 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myClass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    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pass</a:t>
            </a: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Angsana New" panose="02020603050405020304" pitchFamily="18" charset="-34"/>
              <a:cs typeface="Cordia New" panose="020B0304020202020204" pitchFamily="34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Angsana New" panose="02020603050405020304" pitchFamily="18" charset="-34"/>
              <a:cs typeface="Cordia New" panose="020B0304020202020204" pitchFamily="34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def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 myFun(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n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    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pass</a:t>
            </a:r>
            <a:endParaRPr kumimoji="0" lang="th-TH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93902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63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386" y="188640"/>
            <a:ext cx="6654800" cy="189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7635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546" y="2557705"/>
            <a:ext cx="6654800" cy="819150"/>
          </a:xfrm>
          <a:prstGeom prst="rect">
            <a:avLst/>
          </a:prstGeom>
          <a:noFill/>
          <a:ln>
            <a:solidFill>
              <a:srgbClr val="00B05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7636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2" y="2239043"/>
            <a:ext cx="665480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763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986" y="3364775"/>
            <a:ext cx="6654800" cy="207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7638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386" y="5589240"/>
            <a:ext cx="6654800" cy="6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602071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7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7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76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7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7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976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7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7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76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7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7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976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7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7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6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8" y="188643"/>
            <a:ext cx="6654800" cy="1506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865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8" y="1772819"/>
            <a:ext cx="6654800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866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8" y="2150645"/>
            <a:ext cx="6654800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8661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8" y="2554758"/>
            <a:ext cx="6654800" cy="169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8662" name="Picture 6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4293096"/>
            <a:ext cx="6707955" cy="360040"/>
          </a:xfrm>
          <a:prstGeom prst="rect">
            <a:avLst/>
          </a:prstGeom>
          <a:noFill/>
          <a:ln>
            <a:solidFill>
              <a:srgbClr val="00B05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8663" name="Picture 7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4" y="4674780"/>
            <a:ext cx="6654800" cy="99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8664" name="Picture 8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211" y="5805267"/>
            <a:ext cx="6654800" cy="588963"/>
          </a:xfrm>
          <a:prstGeom prst="rect">
            <a:avLst/>
          </a:prstGeom>
          <a:noFill/>
          <a:ln>
            <a:solidFill>
              <a:srgbClr val="00B05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64234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86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8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8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86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86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8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8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86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8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8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86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8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8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86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8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8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68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4" y="476676"/>
            <a:ext cx="6654800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968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136" y="2829351"/>
            <a:ext cx="6654800" cy="941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968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2" y="4221092"/>
            <a:ext cx="6654800" cy="1506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9685" name="Picture 5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5805268"/>
            <a:ext cx="6654800" cy="588963"/>
          </a:xfrm>
          <a:prstGeom prst="rect">
            <a:avLst/>
          </a:prstGeom>
          <a:noFill/>
          <a:ln>
            <a:solidFill>
              <a:srgbClr val="00B05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71602" y="3789040"/>
            <a:ext cx="3168352" cy="33855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/>
              <a:t>No local s.</a:t>
            </a:r>
            <a:endParaRPr lang="th-TH" sz="1600"/>
          </a:p>
        </p:txBody>
      </p:sp>
    </p:spTree>
    <p:extLst>
      <p:ext uri="{BB962C8B-B14F-4D97-AF65-F5344CB8AC3E}">
        <p14:creationId xmlns:p14="http://schemas.microsoft.com/office/powerpoint/2010/main" val="2931353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96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9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9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96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9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9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996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96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Microsoft Visual Studio</a:t>
            </a:r>
            <a:endParaRPr lang="th-TH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4459" y="836156"/>
            <a:ext cx="7859949" cy="56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5292080" y="1581908"/>
            <a:ext cx="664689" cy="432048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n w="57150">
                <a:solidFill>
                  <a:schemeClr val="tx1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95736" y="5085184"/>
            <a:ext cx="20106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>
                <a:solidFill>
                  <a:srgbClr val="FFFF00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Interactive Mode</a:t>
            </a:r>
            <a:endParaRPr lang="th-TH" sz="1600">
              <a:solidFill>
                <a:srgbClr val="FFFF00"/>
              </a:solidFill>
              <a:latin typeface="Meiryo" pitchFamily="34" charset="-128"/>
              <a:ea typeface="Meiryo" pitchFamily="34" charset="-128"/>
              <a:cs typeface="Meiryo" pitchFamily="34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19672" y="3068960"/>
            <a:ext cx="15121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>
                <a:solidFill>
                  <a:srgbClr val="FFFF00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Script Mode</a:t>
            </a:r>
            <a:endParaRPr lang="en-US" sz="1600">
              <a:solidFill>
                <a:srgbClr val="FFFF00"/>
              </a:solidFill>
              <a:latin typeface="Meiryo" pitchFamily="34" charset="-128"/>
              <a:ea typeface="Meiryo" pitchFamily="34" charset="-128"/>
              <a:cs typeface="Meiryo" pitchFamily="34" charset="-128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95536" y="3933056"/>
            <a:ext cx="6984776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2636912"/>
            <a:ext cx="2773685" cy="1095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70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124744"/>
            <a:ext cx="66548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070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509120"/>
            <a:ext cx="6654800" cy="122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071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04664"/>
            <a:ext cx="6654800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761186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7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606732"/>
            <a:ext cx="6654800" cy="376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173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6632"/>
            <a:ext cx="6654800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173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509124"/>
            <a:ext cx="6654800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659696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75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32656"/>
            <a:ext cx="6654800" cy="376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275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858" y="4365104"/>
            <a:ext cx="6654800" cy="94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>
            <a:stCxn id="8" idx="1"/>
          </p:cNvCxnSpPr>
          <p:nvPr/>
        </p:nvCxnSpPr>
        <p:spPr>
          <a:xfrm flipH="1">
            <a:off x="1403648" y="388695"/>
            <a:ext cx="648072" cy="3040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051720" y="188640"/>
            <a:ext cx="151216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C00000"/>
                </a:solidFill>
              </a:rPr>
              <a:t>comment #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799448" y="1326700"/>
            <a:ext cx="4711992" cy="3974508"/>
            <a:chOff x="799448" y="1326700"/>
            <a:chExt cx="4711992" cy="3974508"/>
          </a:xfrm>
        </p:grpSpPr>
        <p:sp>
          <p:nvSpPr>
            <p:cNvPr id="17" name="Rounded Rectangle 16"/>
            <p:cNvSpPr/>
            <p:nvPr/>
          </p:nvSpPr>
          <p:spPr>
            <a:xfrm>
              <a:off x="901260" y="4725144"/>
              <a:ext cx="4610180" cy="57606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799448" y="1326700"/>
              <a:ext cx="834292" cy="3470452"/>
              <a:chOff x="799448" y="1326700"/>
              <a:chExt cx="834292" cy="3470452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805740" y="1340768"/>
                <a:ext cx="82800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799448" y="1326700"/>
                <a:ext cx="14068" cy="3470452"/>
              </a:xfrm>
              <a:prstGeom prst="line">
                <a:avLst/>
              </a:prstGeom>
              <a:ln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V="1">
                <a:off x="808722" y="4790952"/>
                <a:ext cx="108000" cy="0"/>
              </a:xfrm>
              <a:prstGeom prst="line">
                <a:avLst/>
              </a:prstGeom>
              <a:ln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47197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</a:t>
            </a:r>
            <a:endParaRPr lang="th-TH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23528" y="1772816"/>
            <a:ext cx="8424936" cy="4176464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600">
                <a:latin typeface="Meiryo" pitchFamily="34" charset="-128"/>
                <a:ea typeface="Meiryo" pitchFamily="34" charset="-128"/>
                <a:cs typeface="Meiryo" pitchFamily="34" charset="-128"/>
              </a:rPr>
              <a:t>vary = </a:t>
            </a:r>
            <a:r>
              <a:rPr lang="th-TH" sz="1600">
                <a:latin typeface="Meiryo" pitchFamily="34" charset="-128"/>
                <a:ea typeface="Meiryo" pitchFamily="34" charset="-128"/>
                <a:cs typeface="Meiryo" pitchFamily="34" charset="-128"/>
              </a:rPr>
              <a:t>แตกต่าง</a:t>
            </a:r>
            <a:r>
              <a:rPr lang="en-US" sz="1600">
                <a:latin typeface="Meiryo" pitchFamily="34" charset="-128"/>
                <a:ea typeface="Meiryo" pitchFamily="34" charset="-128"/>
                <a:cs typeface="Meiryo" pitchFamily="34" charset="-128"/>
              </a:rPr>
              <a:t>, </a:t>
            </a:r>
            <a:r>
              <a:rPr lang="th-TH" sz="1600">
                <a:latin typeface="Meiryo" pitchFamily="34" charset="-128"/>
                <a:ea typeface="Meiryo" pitchFamily="34" charset="-128"/>
                <a:cs typeface="Meiryo" pitchFamily="34" charset="-128"/>
              </a:rPr>
              <a:t>เปลี่ยนแปลง   </a:t>
            </a:r>
            <a:r>
              <a:rPr lang="en-US" sz="1600">
                <a:latin typeface="Meiryo" pitchFamily="34" charset="-128"/>
                <a:ea typeface="Meiryo" pitchFamily="34" charset="-128"/>
                <a:cs typeface="Meiryo" pitchFamily="34" charset="-128"/>
              </a:rPr>
              <a:t>variable : </a:t>
            </a:r>
            <a:r>
              <a:rPr lang="th-TH" sz="1600">
                <a:latin typeface="Meiryo" pitchFamily="34" charset="-128"/>
                <a:ea typeface="Meiryo" pitchFamily="34" charset="-128"/>
                <a:cs typeface="Meiryo" pitchFamily="34" charset="-128"/>
              </a:rPr>
              <a:t>เปลี่ยนค่าได้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" pitchFamily="34" charset="-128"/>
                <a:ea typeface="Meiryo" pitchFamily="34" charset="-128"/>
                <a:cs typeface="Meiryo" pitchFamily="34" charset="-128"/>
              </a:rPr>
              <a:t> </a:t>
            </a:r>
          </a:p>
          <a:p>
            <a:pPr marL="342900" lvl="0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th-TH" sz="1600">
                <a:latin typeface="Meiryo" pitchFamily="34" charset="-128"/>
                <a:ea typeface="Meiryo" pitchFamily="34" charset="-128"/>
                <a:cs typeface="Meiryo" pitchFamily="34" charset="-128"/>
              </a:rPr>
              <a:t>เป็นตัวที่จะเข้าถึง</a:t>
            </a:r>
            <a:r>
              <a:rPr lang="en-US" sz="1600">
                <a:latin typeface="Meiryo" pitchFamily="34" charset="-128"/>
                <a:ea typeface="Meiryo" pitchFamily="34" charset="-128"/>
                <a:cs typeface="Meiryo" pitchFamily="34" charset="-128"/>
              </a:rPr>
              <a:t>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" pitchFamily="34" charset="-128"/>
                <a:ea typeface="Meiryo" pitchFamily="34" charset="-128"/>
                <a:cs typeface="Meiryo" pitchFamily="34" charset="-128"/>
              </a:rPr>
              <a:t>memory location </a:t>
            </a:r>
            <a:r>
              <a:rPr lang="th-TH" sz="1600">
                <a:latin typeface="Meiryo" pitchFamily="34" charset="-128"/>
                <a:ea typeface="Meiryo" pitchFamily="34" charset="-128"/>
                <a:cs typeface="Meiryo" pitchFamily="34" charset="-128"/>
              </a:rPr>
              <a:t>ที่ใช้โดย </a:t>
            </a:r>
            <a:r>
              <a:rPr lang="en-US" sz="1600">
                <a:latin typeface="Meiryo" pitchFamily="34" charset="-128"/>
                <a:ea typeface="Meiryo" pitchFamily="34" charset="-128"/>
                <a:cs typeface="Meiryo" pitchFamily="34" charset="-128"/>
              </a:rPr>
              <a:t>computer program </a:t>
            </a:r>
            <a:b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" pitchFamily="34" charset="-128"/>
                <a:ea typeface="Meiryo" pitchFamily="34" charset="-128"/>
                <a:cs typeface="Meiryo" pitchFamily="34" charset="-128"/>
              </a:rPr>
            </a:br>
            <a:r>
              <a:rPr lang="en-US" sz="1600">
                <a:latin typeface="Meiryo" pitchFamily="34" charset="-128"/>
                <a:ea typeface="Meiryo" pitchFamily="34" charset="-128"/>
                <a:cs typeface="Meiryo" pitchFamily="34" charset="-128"/>
              </a:rPr>
              <a:t>(</a:t>
            </a:r>
            <a:r>
              <a:rPr lang="th-TH" sz="1600">
                <a:latin typeface="Meiryo" pitchFamily="34" charset="-128"/>
                <a:ea typeface="Meiryo" pitchFamily="34" charset="-128"/>
                <a:cs typeface="Meiryo" pitchFamily="34" charset="-128"/>
              </a:rPr>
              <a:t>เป็น </a:t>
            </a:r>
            <a:r>
              <a:rPr lang="en-US" sz="1600">
                <a:latin typeface="Meiryo" pitchFamily="34" charset="-128"/>
                <a:ea typeface="Meiryo" pitchFamily="34" charset="-128"/>
                <a:cs typeface="Meiryo" pitchFamily="34" charset="-128"/>
              </a:rPr>
              <a:t>reference </a:t>
            </a:r>
            <a:r>
              <a:rPr lang="th-TH" sz="1600">
                <a:latin typeface="Meiryo" pitchFamily="34" charset="-128"/>
                <a:ea typeface="Meiryo" pitchFamily="34" charset="-128"/>
                <a:cs typeface="Meiryo" pitchFamily="34" charset="-128"/>
              </a:rPr>
              <a:t>ของ</a:t>
            </a:r>
            <a:r>
              <a:rPr lang="en-US" sz="1600">
                <a:latin typeface="Meiryo" pitchFamily="34" charset="-128"/>
                <a:ea typeface="Meiryo" pitchFamily="34" charset="-128"/>
                <a:cs typeface="Meiryo" pitchFamily="34" charset="-128"/>
              </a:rPr>
              <a:t> memory location)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iryo" pitchFamily="34" charset="-128"/>
              <a:ea typeface="Meiryo" pitchFamily="34" charset="-128"/>
              <a:cs typeface="Meiryo" pitchFamily="34" charset="-128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th-TH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" pitchFamily="34" charset="-128"/>
                <a:ea typeface="Meiryo" pitchFamily="34" charset="-128"/>
                <a:cs typeface="Meiryo" pitchFamily="34" charset="-128"/>
              </a:rPr>
              <a:t>เป็น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" pitchFamily="34" charset="-128"/>
                <a:ea typeface="Meiryo" pitchFamily="34" charset="-128"/>
                <a:cs typeface="Meiryo" pitchFamily="34" charset="-128"/>
              </a:rPr>
              <a:t> symbolic name </a:t>
            </a:r>
            <a:r>
              <a:rPr lang="th-TH" sz="1600">
                <a:latin typeface="Meiryo" pitchFamily="34" charset="-128"/>
                <a:ea typeface="Meiryo" pitchFamily="34" charset="-128"/>
                <a:cs typeface="Meiryo" pitchFamily="34" charset="-128"/>
              </a:rPr>
              <a:t>สำหรับ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" pitchFamily="34" charset="-128"/>
                <a:ea typeface="Meiryo" pitchFamily="34" charset="-128"/>
                <a:cs typeface="Meiryo" pitchFamily="34" charset="-128"/>
              </a:rPr>
              <a:t>physical location</a:t>
            </a:r>
          </a:p>
          <a:p>
            <a:pPr marL="342900" lvl="0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th-TH" sz="1600">
                <a:latin typeface="Meiryo" pitchFamily="34" charset="-128"/>
                <a:ea typeface="Meiryo" pitchFamily="34" charset="-128"/>
                <a:cs typeface="Meiryo" pitchFamily="34" charset="-128"/>
              </a:rPr>
              <a:t>เราใช้ </a:t>
            </a:r>
            <a:r>
              <a:rPr lang="en-US" sz="1600">
                <a:latin typeface="Meiryo" pitchFamily="34" charset="-128"/>
                <a:ea typeface="Meiryo" pitchFamily="34" charset="-128"/>
                <a:cs typeface="Meiryo" pitchFamily="34" charset="-128"/>
              </a:rPr>
              <a:t>variable </a:t>
            </a:r>
            <a:r>
              <a:rPr lang="th-TH" sz="1600">
                <a:latin typeface="Meiryo" pitchFamily="34" charset="-128"/>
                <a:ea typeface="Meiryo" pitchFamily="34" charset="-128"/>
                <a:cs typeface="Meiryo" pitchFamily="34" charset="-128"/>
              </a:rPr>
              <a:t>เก็บข้อมูลใน </a:t>
            </a:r>
            <a:r>
              <a:rPr lang="en-US" sz="1600">
                <a:latin typeface="Meiryo" pitchFamily="34" charset="-128"/>
                <a:ea typeface="Meiryo" pitchFamily="34" charset="-128"/>
                <a:cs typeface="Meiryo" pitchFamily="34" charset="-128"/>
              </a:rPr>
              <a:t>memory location </a:t>
            </a:r>
            <a:r>
              <a:rPr lang="th-TH" sz="1600">
                <a:latin typeface="Meiryo" pitchFamily="34" charset="-128"/>
                <a:ea typeface="Meiryo" pitchFamily="34" charset="-128"/>
                <a:cs typeface="Meiryo" pitchFamily="34" charset="-128"/>
              </a:rPr>
              <a:t> หรือ ดึงข้อมูล  จาก </a:t>
            </a:r>
            <a:r>
              <a:rPr lang="en-US" sz="1600">
                <a:latin typeface="Meiryo" pitchFamily="34" charset="-128"/>
                <a:ea typeface="Meiryo" pitchFamily="34" charset="-128"/>
                <a:cs typeface="Meiryo" pitchFamily="34" charset="-128"/>
              </a:rPr>
              <a:t>memory location </a:t>
            </a:r>
            <a:r>
              <a:rPr lang="th-TH" sz="1600">
                <a:latin typeface="Meiryo" pitchFamily="34" charset="-128"/>
                <a:ea typeface="Meiryo" pitchFamily="34" charset="-128"/>
                <a:cs typeface="Meiryo" pitchFamily="34" charset="-128"/>
              </a:rPr>
              <a:t>ออกมาใช้</a:t>
            </a:r>
            <a:br>
              <a:rPr lang="th-TH" sz="1600">
                <a:latin typeface="Meiryo" pitchFamily="34" charset="-128"/>
                <a:ea typeface="Meiryo" pitchFamily="34" charset="-128"/>
                <a:cs typeface="Meiryo" pitchFamily="34" charset="-128"/>
              </a:rPr>
            </a:br>
            <a:r>
              <a:rPr lang="th-TH" sz="1600">
                <a:latin typeface="Meiryo" pitchFamily="34" charset="-128"/>
                <a:ea typeface="Meiryo" pitchFamily="34" charset="-128"/>
                <a:cs typeface="Meiryo" pitchFamily="34" charset="-128"/>
              </a:rPr>
              <a:t>	</a:t>
            </a:r>
            <a:r>
              <a:rPr lang="en-US" sz="1600">
                <a:latin typeface="Meiryo" pitchFamily="34" charset="-128"/>
                <a:ea typeface="Meiryo" pitchFamily="34" charset="-128"/>
                <a:cs typeface="Meiryo" pitchFamily="34" charset="-128"/>
              </a:rPr>
              <a:t>x = 5</a:t>
            </a:r>
            <a:br>
              <a:rPr lang="en-US" sz="1600">
                <a:latin typeface="Meiryo" pitchFamily="34" charset="-128"/>
                <a:ea typeface="Meiryo" pitchFamily="34" charset="-128"/>
                <a:cs typeface="Meiryo" pitchFamily="34" charset="-128"/>
              </a:rPr>
            </a:br>
            <a:r>
              <a:rPr lang="en-US" sz="1600">
                <a:latin typeface="Meiryo" pitchFamily="34" charset="-128"/>
                <a:ea typeface="Meiryo" pitchFamily="34" charset="-128"/>
                <a:cs typeface="Meiryo" pitchFamily="34" charset="-128"/>
              </a:rPr>
              <a:t>         y = x * 7</a:t>
            </a:r>
            <a:br>
              <a:rPr lang="en-US" sz="1600">
                <a:latin typeface="Meiryo" pitchFamily="34" charset="-128"/>
                <a:ea typeface="Meiryo" pitchFamily="34" charset="-128"/>
                <a:cs typeface="Meiryo" pitchFamily="34" charset="-128"/>
              </a:rPr>
            </a:br>
            <a:endParaRPr lang="en-US" sz="1600">
              <a:latin typeface="Meiryo" pitchFamily="34" charset="-128"/>
              <a:ea typeface="Meiryo" pitchFamily="34" charset="-128"/>
              <a:cs typeface="Meiryo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3568" y="1052736"/>
            <a:ext cx="16480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200000"/>
              </a:lnSpc>
              <a:spcBef>
                <a:spcPct val="20000"/>
              </a:spcBef>
              <a:defRPr/>
            </a:pPr>
            <a:r>
              <a:rPr lang="en-US" sz="1600">
                <a:solidFill>
                  <a:prstClr val="black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Variable </a:t>
            </a:r>
            <a:r>
              <a:rPr lang="th-TH" sz="1600">
                <a:solidFill>
                  <a:prstClr val="black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คือ </a:t>
            </a:r>
            <a:r>
              <a:rPr lang="en-US" sz="1600">
                <a:solidFill>
                  <a:prstClr val="black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?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C, C++, Java Variable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9552" y="980728"/>
            <a:ext cx="7772400" cy="525938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th-TH" sz="1800">
                <a:latin typeface="Tahoma" pitchFamily="34" charset="0"/>
                <a:ea typeface="Tahoma" pitchFamily="34" charset="0"/>
                <a:cs typeface="Tahoma" pitchFamily="34" charset="0"/>
              </a:rPr>
              <a:t>ใน </a:t>
            </a:r>
            <a:r>
              <a:rPr lang="en-US" sz="1800">
                <a:latin typeface="Tahoma" pitchFamily="34" charset="0"/>
                <a:ea typeface="Tahoma" pitchFamily="34" charset="0"/>
                <a:cs typeface="Tahoma" pitchFamily="34" charset="0"/>
              </a:rPr>
              <a:t>C, C++, Java    variable </a:t>
            </a:r>
            <a:r>
              <a:rPr lang="th-TH" sz="1800">
                <a:latin typeface="Tahoma" pitchFamily="34" charset="0"/>
                <a:ea typeface="Tahoma" pitchFamily="34" charset="0"/>
                <a:cs typeface="Tahoma" pitchFamily="34" charset="0"/>
              </a:rPr>
              <a:t>ถูกสร้างโดย  </a:t>
            </a:r>
            <a:br>
              <a:rPr lang="en-US" sz="180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1800">
                <a:latin typeface="Tahoma" pitchFamily="34" charset="0"/>
                <a:ea typeface="Tahoma" pitchFamily="34" charset="0"/>
                <a:cs typeface="Tahoma" pitchFamily="34" charset="0"/>
              </a:rPr>
              <a:t>declare  </a:t>
            </a:r>
            <a:r>
              <a:rPr lang="th-TH" sz="1800">
                <a:latin typeface="Tahoma" pitchFamily="34" charset="0"/>
                <a:ea typeface="Tahoma" pitchFamily="34" charset="0"/>
                <a:cs typeface="Tahoma" pitchFamily="34" charset="0"/>
              </a:rPr>
              <a:t>ว่า </a:t>
            </a:r>
            <a:r>
              <a:rPr lang="en-US" sz="1800">
                <a:latin typeface="Tahoma" pitchFamily="34" charset="0"/>
                <a:ea typeface="Tahoma" pitchFamily="34" charset="0"/>
                <a:cs typeface="Tahoma" pitchFamily="34" charset="0"/>
              </a:rPr>
              <a:t>variable</a:t>
            </a:r>
            <a:r>
              <a:rPr lang="th-TH" sz="1800">
                <a:latin typeface="Tahoma" pitchFamily="34" charset="0"/>
                <a:ea typeface="Tahoma" pitchFamily="34" charset="0"/>
                <a:cs typeface="Tahoma" pitchFamily="34" charset="0"/>
              </a:rPr>
              <a:t> ชื่อนี้ เป็น </a:t>
            </a:r>
            <a:r>
              <a:rPr lang="en-US" sz="1800">
                <a:latin typeface="Tahoma" pitchFamily="34" charset="0"/>
                <a:ea typeface="Tahoma" pitchFamily="34" charset="0"/>
                <a:cs typeface="Tahoma" pitchFamily="34" charset="0"/>
              </a:rPr>
              <a:t>type </a:t>
            </a:r>
            <a:r>
              <a:rPr lang="th-TH" sz="1800">
                <a:latin typeface="Tahoma" pitchFamily="34" charset="0"/>
                <a:ea typeface="Tahoma" pitchFamily="34" charset="0"/>
                <a:cs typeface="Tahoma" pitchFamily="34" charset="0"/>
              </a:rPr>
              <a:t>ใด </a:t>
            </a:r>
            <a:r>
              <a:rPr lang="en-US" sz="180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th-TH" sz="1800">
                <a:latin typeface="Tahoma" pitchFamily="34" charset="0"/>
                <a:ea typeface="Tahoma" pitchFamily="34" charset="0"/>
                <a:cs typeface="Tahoma" pitchFamily="34" charset="0"/>
              </a:rPr>
              <a:t>ซึ่งทำให้โปรแกรมสามารถสำรอง </a:t>
            </a:r>
            <a:r>
              <a:rPr lang="en-US" sz="1800">
                <a:latin typeface="Tahoma" pitchFamily="34" charset="0"/>
                <a:ea typeface="Tahoma" pitchFamily="34" charset="0"/>
                <a:cs typeface="Tahoma" pitchFamily="34" charset="0"/>
              </a:rPr>
              <a:t>memory </a:t>
            </a:r>
            <a:r>
              <a:rPr lang="th-TH" sz="1800">
                <a:latin typeface="Tahoma" pitchFamily="34" charset="0"/>
                <a:ea typeface="Tahoma" pitchFamily="34" charset="0"/>
                <a:cs typeface="Tahoma" pitchFamily="34" charset="0"/>
              </a:rPr>
              <a:t>สำหรับ</a:t>
            </a:r>
            <a:r>
              <a:rPr lang="en-US" sz="1800">
                <a:latin typeface="Tahoma" pitchFamily="34" charset="0"/>
                <a:ea typeface="Tahoma" pitchFamily="34" charset="0"/>
                <a:cs typeface="Tahoma" pitchFamily="34" charset="0"/>
              </a:rPr>
              <a:t> variable  </a:t>
            </a:r>
            <a:r>
              <a:rPr lang="th-TH" sz="1800">
                <a:latin typeface="Tahoma" pitchFamily="34" charset="0"/>
                <a:ea typeface="Tahoma" pitchFamily="34" charset="0"/>
                <a:cs typeface="Tahoma" pitchFamily="34" charset="0"/>
              </a:rPr>
              <a:t>นั้น</a:t>
            </a:r>
            <a:r>
              <a:rPr lang="en-US" sz="180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th-TH" sz="1800">
                <a:latin typeface="Tahoma" pitchFamily="34" charset="0"/>
                <a:ea typeface="Tahoma" pitchFamily="34" charset="0"/>
                <a:cs typeface="Tahoma" pitchFamily="34" charset="0"/>
              </a:rPr>
              <a:t>ตามขนาด </a:t>
            </a:r>
            <a:r>
              <a:rPr lang="en-US" sz="1800">
                <a:latin typeface="Tahoma" pitchFamily="34" charset="0"/>
                <a:ea typeface="Tahoma" pitchFamily="34" charset="0"/>
                <a:cs typeface="Tahoma" pitchFamily="34" charset="0"/>
              </a:rPr>
              <a:t>type </a:t>
            </a:r>
            <a:r>
              <a:rPr lang="th-TH" sz="1800">
                <a:latin typeface="Tahoma" pitchFamily="34" charset="0"/>
                <a:ea typeface="Tahoma" pitchFamily="34" charset="0"/>
                <a:cs typeface="Tahoma" pitchFamily="34" charset="0"/>
              </a:rPr>
              <a:t>ที่ระบุ</a:t>
            </a:r>
            <a:endParaRPr lang="en-US" sz="18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</a:pPr>
            <a:endParaRPr lang="en-US" sz="18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1800"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en-US" sz="1800" err="1"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sz="1800">
                <a:latin typeface="Tahoma" pitchFamily="34" charset="0"/>
                <a:ea typeface="Tahoma" pitchFamily="34" charset="0"/>
                <a:cs typeface="Tahoma" pitchFamily="34" charset="0"/>
              </a:rPr>
              <a:t> x;</a:t>
            </a:r>
          </a:p>
          <a:p>
            <a:pPr>
              <a:lnSpc>
                <a:spcPct val="150000"/>
              </a:lnSpc>
              <a:buNone/>
            </a:pPr>
            <a:endParaRPr lang="en-US" sz="18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1800">
                <a:latin typeface="Tahoma" pitchFamily="34" charset="0"/>
                <a:ea typeface="Tahoma" pitchFamily="34" charset="0"/>
                <a:cs typeface="Tahoma" pitchFamily="34" charset="0"/>
              </a:rPr>
              <a:t>   		</a:t>
            </a:r>
            <a:r>
              <a:rPr lang="en-US" sz="1800" err="1"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sz="1800">
                <a:latin typeface="Tahoma" pitchFamily="34" charset="0"/>
                <a:ea typeface="Tahoma" pitchFamily="34" charset="0"/>
                <a:cs typeface="Tahoma" pitchFamily="34" charset="0"/>
              </a:rPr>
              <a:t> y; </a:t>
            </a:r>
          </a:p>
          <a:p>
            <a:pPr>
              <a:lnSpc>
                <a:spcPct val="150000"/>
              </a:lnSpc>
              <a:buNone/>
            </a:pPr>
            <a:endParaRPr lang="en-US" sz="18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en-US" sz="18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800">
                <a:latin typeface="Tahoma" pitchFamily="34" charset="0"/>
                <a:ea typeface="Tahoma" pitchFamily="34" charset="0"/>
                <a:cs typeface="Tahoma" pitchFamily="34" charset="0"/>
              </a:rPr>
              <a:t>variable </a:t>
            </a:r>
            <a:r>
              <a:rPr lang="th-TH" sz="1800">
                <a:latin typeface="Tahoma" pitchFamily="34" charset="0"/>
                <a:ea typeface="Tahoma" pitchFamily="34" charset="0"/>
                <a:cs typeface="Tahoma" pitchFamily="34" charset="0"/>
              </a:rPr>
              <a:t>จะต้องถูก </a:t>
            </a:r>
            <a:r>
              <a:rPr lang="en-US" sz="1800">
                <a:latin typeface="Tahoma" pitchFamily="34" charset="0"/>
                <a:ea typeface="Tahoma" pitchFamily="34" charset="0"/>
                <a:cs typeface="Tahoma" pitchFamily="34" charset="0"/>
              </a:rPr>
              <a:t>declare </a:t>
            </a:r>
            <a:r>
              <a:rPr lang="th-TH" sz="1800">
                <a:latin typeface="Tahoma" pitchFamily="34" charset="0"/>
                <a:ea typeface="Tahoma" pitchFamily="34" charset="0"/>
                <a:cs typeface="Tahoma" pitchFamily="34" charset="0"/>
              </a:rPr>
              <a:t>ก่อนใช้</a:t>
            </a:r>
          </a:p>
          <a:p>
            <a:pPr>
              <a:lnSpc>
                <a:spcPct val="150000"/>
              </a:lnSpc>
            </a:pPr>
            <a:r>
              <a:rPr lang="th-TH" sz="1800">
                <a:latin typeface="Tahoma" pitchFamily="34" charset="0"/>
                <a:ea typeface="Tahoma" pitchFamily="34" charset="0"/>
                <a:cs typeface="Tahoma" pitchFamily="34" charset="0"/>
              </a:rPr>
              <a:t>ชื่อ </a:t>
            </a:r>
            <a:r>
              <a:rPr lang="en-US" sz="1800">
                <a:latin typeface="Tahoma" pitchFamily="34" charset="0"/>
                <a:ea typeface="Tahoma" pitchFamily="34" charset="0"/>
                <a:cs typeface="Tahoma" pitchFamily="34" charset="0"/>
              </a:rPr>
              <a:t>variable </a:t>
            </a:r>
            <a:r>
              <a:rPr lang="th-TH" sz="1800">
                <a:latin typeface="Tahoma" pitchFamily="34" charset="0"/>
                <a:ea typeface="Tahoma" pitchFamily="34" charset="0"/>
                <a:cs typeface="Tahoma" pitchFamily="34" charset="0"/>
              </a:rPr>
              <a:t>ใช้แทนพื้นที่หน่วยความจำ </a:t>
            </a:r>
            <a:r>
              <a:rPr lang="en-US" sz="1800">
                <a:latin typeface="Tahoma" pitchFamily="34" charset="0"/>
                <a:ea typeface="Tahoma" pitchFamily="34" charset="0"/>
                <a:cs typeface="Tahoma" pitchFamily="34" charset="0"/>
              </a:rPr>
              <a:t>(memory location) </a:t>
            </a:r>
            <a:r>
              <a:rPr lang="th-TH" sz="1800">
                <a:latin typeface="Tahoma" pitchFamily="34" charset="0"/>
                <a:ea typeface="Tahoma" pitchFamily="34" charset="0"/>
                <a:cs typeface="Tahoma" pitchFamily="34" charset="0"/>
              </a:rPr>
              <a:t>ที่สำรองไว้  </a:t>
            </a:r>
            <a:br>
              <a:rPr lang="th-TH" sz="180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th-TH" sz="1800">
                <a:latin typeface="Tahoma" pitchFamily="34" charset="0"/>
                <a:ea typeface="Tahoma" pitchFamily="34" charset="0"/>
                <a:cs typeface="Tahoma" pitchFamily="34" charset="0"/>
              </a:rPr>
              <a:t>ดังนั้น </a:t>
            </a:r>
            <a:r>
              <a:rPr lang="en-US" sz="1800">
                <a:latin typeface="Tahoma" pitchFamily="34" charset="0"/>
                <a:ea typeface="Tahoma" pitchFamily="34" charset="0"/>
                <a:cs typeface="Tahoma" pitchFamily="34" charset="0"/>
              </a:rPr>
              <a:t>x = 42; y = 72; </a:t>
            </a:r>
            <a:r>
              <a:rPr lang="th-TH" sz="1800">
                <a:latin typeface="Tahoma" pitchFamily="34" charset="0"/>
                <a:ea typeface="Tahoma" pitchFamily="34" charset="0"/>
                <a:cs typeface="Tahoma" pitchFamily="34" charset="0"/>
              </a:rPr>
              <a:t>เป็นการเก็บค่า ลงใน </a:t>
            </a:r>
            <a:r>
              <a:rPr lang="en-US" sz="1800">
                <a:latin typeface="Tahoma" pitchFamily="34" charset="0"/>
                <a:ea typeface="Tahoma" pitchFamily="34" charset="0"/>
                <a:cs typeface="Tahoma" pitchFamily="34" charset="0"/>
              </a:rPr>
              <a:t>memory locations </a:t>
            </a:r>
            <a:r>
              <a:rPr lang="th-TH" sz="1800">
                <a:latin typeface="Tahoma" pitchFamily="34" charset="0"/>
                <a:ea typeface="Tahoma" pitchFamily="34" charset="0"/>
                <a:cs typeface="Tahoma" pitchFamily="34" charset="0"/>
              </a:rPr>
              <a:t>ดังรูป</a:t>
            </a:r>
            <a:endParaRPr lang="en-US" sz="18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1800">
                <a:latin typeface="Tahoma" pitchFamily="34" charset="0"/>
                <a:ea typeface="Tahoma" pitchFamily="34" charset="0"/>
                <a:cs typeface="Tahoma" pitchFamily="34" charset="0"/>
              </a:rPr>
              <a:t>		x = 42;</a:t>
            </a:r>
            <a:br>
              <a:rPr lang="en-US" sz="180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1800">
                <a:latin typeface="Tahoma" pitchFamily="34" charset="0"/>
                <a:ea typeface="Tahoma" pitchFamily="34" charset="0"/>
                <a:cs typeface="Tahoma" pitchFamily="34" charset="0"/>
              </a:rPr>
              <a:t>	y = 42; </a:t>
            </a:r>
          </a:p>
          <a:p>
            <a:pPr marL="901700" indent="0">
              <a:lnSpc>
                <a:spcPct val="150000"/>
              </a:lnSpc>
              <a:buNone/>
            </a:pPr>
            <a:r>
              <a:rPr lang="en-US" sz="1800">
                <a:latin typeface="Tahoma" pitchFamily="34" charset="0"/>
                <a:ea typeface="Tahoma" pitchFamily="34" charset="0"/>
                <a:cs typeface="Tahoma" pitchFamily="34" charset="0"/>
              </a:rPr>
              <a:t>y = 78;</a:t>
            </a:r>
          </a:p>
          <a:p>
            <a:pPr>
              <a:lnSpc>
                <a:spcPct val="150000"/>
              </a:lnSpc>
            </a:pPr>
            <a:endParaRPr lang="en-US" sz="18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132856"/>
            <a:ext cx="1296144" cy="1837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132856"/>
            <a:ext cx="1296144" cy="1840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13257" y="3297510"/>
            <a:ext cx="882679" cy="377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1644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CEC2F66D95744E907CE8D58F9CD093" ma:contentTypeVersion="6" ma:contentTypeDescription="Create a new document." ma:contentTypeScope="" ma:versionID="7c948c7343d77440b9cef41cc4a24096">
  <xsd:schema xmlns:xsd="http://www.w3.org/2001/XMLSchema" xmlns:xs="http://www.w3.org/2001/XMLSchema" xmlns:p="http://schemas.microsoft.com/office/2006/metadata/properties" xmlns:ns2="e35732c9-197f-48e7-998d-eb7542540243" targetNamespace="http://schemas.microsoft.com/office/2006/metadata/properties" ma:root="true" ma:fieldsID="b2fa7eb635a24759a2c3459d5d58faf2" ns2:_="">
    <xsd:import namespace="e35732c9-197f-48e7-998d-eb754254024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5732c9-197f-48e7-998d-eb75425402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33F6904-5FFF-4111-BFEC-A5D3C33DF01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3416927-CDEE-43AD-8FF4-8A0F077AD7BE}">
  <ds:schemaRefs>
    <ds:schemaRef ds:uri="e35732c9-197f-48e7-998d-eb7542540243"/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4BC1C4-D2A8-4F28-BFDC-BC2452E29031}">
  <ds:schemaRefs>
    <ds:schemaRef ds:uri="http://schemas.microsoft.com/office/2006/metadata/properties"/>
    <ds:schemaRef ds:uri="http://www.w3.org/2000/xmlns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72</Slides>
  <Notes>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3" baseType="lpstr">
      <vt:lpstr>Office Theme</vt:lpstr>
      <vt:lpstr>Quick Python</vt:lpstr>
      <vt:lpstr>Why Python ?</vt:lpstr>
      <vt:lpstr>Study by Yourself : many options</vt:lpstr>
      <vt:lpstr>Presentation Overview &amp; References</vt:lpstr>
      <vt:lpstr>Python Interpreter </vt:lpstr>
      <vt:lpstr>Interactive Mode   and   Script Mode</vt:lpstr>
      <vt:lpstr>Microsoft Visual Studio</vt:lpstr>
      <vt:lpstr>Variable</vt:lpstr>
      <vt:lpstr>C, C++, Java Variable</vt:lpstr>
      <vt:lpstr>Python Variable</vt:lpstr>
      <vt:lpstr>Python Variable</vt:lpstr>
      <vt:lpstr>Closer Look</vt:lpstr>
      <vt:lpstr>C   vs  Python</vt:lpstr>
      <vt:lpstr>Function Basic</vt:lpstr>
      <vt:lpstr>Parameter Passing</vt:lpstr>
      <vt:lpstr>Function names are like any variable</vt:lpstr>
      <vt:lpstr>Functons as Parameters</vt:lpstr>
      <vt:lpstr>return</vt:lpstr>
      <vt:lpstr>Built-in Types</vt:lpstr>
      <vt:lpstr>Immutable ?</vt:lpstr>
      <vt:lpstr>Passing Immutable Variable </vt:lpstr>
      <vt:lpstr>Passing Mutable variable</vt:lpstr>
      <vt:lpstr>Default Argument</vt:lpstr>
      <vt:lpstr>if</vt:lpstr>
      <vt:lpstr>PowerPoint Presentation</vt:lpstr>
      <vt:lpstr>while</vt:lpstr>
      <vt:lpstr>PowerPoint Presentation</vt:lpstr>
      <vt:lpstr>range class</vt:lpstr>
      <vt:lpstr>for, sequence : range()</vt:lpstr>
      <vt:lpstr>for,  list</vt:lpstr>
      <vt:lpstr>for  :  collection-controlled loop</vt:lpstr>
      <vt:lpstr>range()  testing</vt:lpstr>
      <vt:lpstr>PowerPoint Presentation</vt:lpstr>
      <vt:lpstr>break, else clauses on loops</vt:lpstr>
      <vt:lpstr>Continue statement</vt:lpstr>
      <vt:lpstr>PowerPoint Presentation</vt:lpstr>
      <vt:lpstr>Variable (Name, Identifier)</vt:lpstr>
      <vt:lpstr>Multiple Assignments</vt:lpstr>
      <vt:lpstr>Undefined Name</vt:lpstr>
      <vt:lpstr>print()</vt:lpstr>
      <vt:lpstr>input(), int()</vt:lpstr>
      <vt:lpstr>PowerPoint Presentation</vt:lpstr>
      <vt:lpstr>Arithmetic Operators</vt:lpstr>
      <vt:lpstr>import statement, module</vt:lpstr>
      <vt:lpstr>Arithmetic &amp; Bitwise Operators</vt:lpstr>
      <vt:lpstr>Arithmetic Operator Precedence</vt:lpstr>
      <vt:lpstr>Sequence classes</vt:lpstr>
      <vt:lpstr>string  Repetition &amp; Concatenation</vt:lpstr>
      <vt:lpstr>string Indexing  (subscript),   len()</vt:lpstr>
      <vt:lpstr>string slicing</vt:lpstr>
      <vt:lpstr>str : immutable</vt:lpstr>
      <vt:lpstr>list 1</vt:lpstr>
      <vt:lpstr>List : Modifying Content</vt:lpstr>
      <vt:lpstr>list : Repetition, Concatenation, len(), append(), nested lists</vt:lpstr>
      <vt:lpstr>Python List</vt:lpstr>
      <vt:lpstr>tuple  class</vt:lpstr>
      <vt:lpstr>Sequence Operators</vt:lpstr>
      <vt:lpstr>dict class</vt:lpstr>
      <vt:lpstr>set  class</vt:lpstr>
      <vt:lpstr>Set and Dictionary Operators</vt:lpstr>
      <vt:lpstr>Operators</vt:lpstr>
      <vt:lpstr>Operator Precedence</vt:lpstr>
      <vt:lpstr>PowerPoint Presentation</vt:lpstr>
      <vt:lpstr>Data Type Summary</vt:lpstr>
      <vt:lpstr>Data Type Summary</vt:lpstr>
      <vt:lpstr>pass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 Python</dc:title>
  <dc:creator>thit2</dc:creator>
  <cp:revision>1</cp:revision>
  <dcterms:created xsi:type="dcterms:W3CDTF">2018-08-07T15:51:14Z</dcterms:created>
  <dcterms:modified xsi:type="dcterms:W3CDTF">2020-08-04T07:37:44Z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0x010100BCCEC2F66D95744E907CE8D58F9CD093</vt:lpwstr>
  </property>
</Properties>
</file>