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8"/>
  </p:notesMasterIdLst>
  <p:handoutMasterIdLst>
    <p:handoutMasterId r:id="rId19"/>
  </p:handoutMasterIdLst>
  <p:sldIdLst>
    <p:sldId id="279" r:id="rId2"/>
    <p:sldId id="256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797675" cy="9928225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75492" autoAdjust="0"/>
  </p:normalViewPr>
  <p:slideViewPr>
    <p:cSldViewPr>
      <p:cViewPr varScale="1">
        <p:scale>
          <a:sx n="83" d="100"/>
          <a:sy n="83" d="100"/>
        </p:scale>
        <p:origin x="10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163DF32-712B-4CCD-A708-922A16EC09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3CB0A45-9A0D-4E6F-ACFB-E049F3643A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DA5A3262-3764-4A23-8FDE-2C0AA1C750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53FA0F2B-E014-4B2E-B51F-3F90D50576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01F3BF-8F74-499B-AE0B-E51EE41FE5A1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7A73DF4-0306-4697-A6D9-18D10CF8E6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1B4D46F-2333-4EE7-B84D-873AC109FC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D1C48FE-22C5-4F2A-AC15-E047278C23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C97F57B6-2586-4747-96D5-7DEB2B695D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11AC06D3-100B-4CF6-98D9-C3E3355A3A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84FAAC08-FE02-4FDD-8968-F3FA27183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EC5E04-EF21-429A-A654-D24970D3C79A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5pPr>
    <a:lvl6pPr marL="2285955" algn="l" defTabSz="9143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26" algn="l" defTabSz="9143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20">
            <a:extLst>
              <a:ext uri="{FF2B5EF4-FFF2-40B4-BE49-F238E27FC236}">
                <a16:creationId xmlns:a16="http://schemas.microsoft.com/office/drawing/2014/main" id="{F8EFE977-C7FD-4C39-AB15-6A0814D8C3E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  <p:sp>
        <p:nvSpPr>
          <p:cNvPr id="5123" name="Shape 21">
            <a:extLst>
              <a:ext uri="{FF2B5EF4-FFF2-40B4-BE49-F238E27FC236}">
                <a16:creationId xmlns:a16="http://schemas.microsoft.com/office/drawing/2014/main" id="{FD967C00-6932-40EC-8596-60F19541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03" tIns="86003" rIns="86003" bIns="86003"/>
          <a:lstStyle/>
          <a:p>
            <a:pPr>
              <a:spcBef>
                <a:spcPct val="0"/>
              </a:spcBef>
            </a:pPr>
            <a:endParaRPr lang="en-US" altLang="en-US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09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65760" y="274320"/>
            <a:ext cx="11460480" cy="822960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>
              <a:spcBef>
                <a:spcPts val="0"/>
              </a:spcBef>
              <a:buSzPct val="99224"/>
              <a:defRPr sz="3800"/>
            </a:lvl1pPr>
            <a:lvl2pPr lvl="1">
              <a:spcBef>
                <a:spcPts val="0"/>
              </a:spcBef>
              <a:buSzPct val="99224"/>
              <a:defRPr sz="3800"/>
            </a:lvl2pPr>
            <a:lvl3pPr lvl="2">
              <a:spcBef>
                <a:spcPts val="0"/>
              </a:spcBef>
              <a:buSzPct val="99224"/>
              <a:defRPr sz="3800"/>
            </a:lvl3pPr>
            <a:lvl4pPr lvl="3">
              <a:spcBef>
                <a:spcPts val="0"/>
              </a:spcBef>
              <a:buSzPct val="99224"/>
              <a:defRPr sz="3800"/>
            </a:lvl4pPr>
            <a:lvl5pPr lvl="4">
              <a:spcBef>
                <a:spcPts val="0"/>
              </a:spcBef>
              <a:buSzPct val="99224"/>
              <a:defRPr sz="3800"/>
            </a:lvl5pPr>
            <a:lvl6pPr lvl="5">
              <a:spcBef>
                <a:spcPts val="0"/>
              </a:spcBef>
              <a:buSzPct val="99224"/>
              <a:defRPr sz="3800"/>
            </a:lvl6pPr>
            <a:lvl7pPr lvl="6">
              <a:spcBef>
                <a:spcPts val="0"/>
              </a:spcBef>
              <a:buSzPct val="99224"/>
              <a:defRPr sz="3800"/>
            </a:lvl7pPr>
            <a:lvl8pPr lvl="7">
              <a:spcBef>
                <a:spcPts val="0"/>
              </a:spcBef>
              <a:buSzPct val="99224"/>
              <a:defRPr sz="3800"/>
            </a:lvl8pPr>
            <a:lvl9pPr lvl="8">
              <a:spcBef>
                <a:spcPts val="0"/>
              </a:spcBef>
              <a:buSzPct val="99224"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65760" y="1645922"/>
            <a:ext cx="11460480" cy="4937759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>
              <a:spcBef>
                <a:spcPts val="0"/>
              </a:spcBef>
              <a:buSzPct val="98765"/>
              <a:defRPr sz="2400"/>
            </a:lvl1pPr>
            <a:lvl2pPr lvl="1">
              <a:spcBef>
                <a:spcPts val="0"/>
              </a:spcBef>
              <a:buSzPct val="98765"/>
              <a:defRPr sz="2400"/>
            </a:lvl2pPr>
            <a:lvl3pPr lvl="2">
              <a:spcBef>
                <a:spcPts val="0"/>
              </a:spcBef>
              <a:buSzPct val="98765"/>
              <a:defRPr sz="2400"/>
            </a:lvl3pPr>
            <a:lvl4pPr lvl="3">
              <a:spcBef>
                <a:spcPts val="0"/>
              </a:spcBef>
              <a:buSzPct val="98765"/>
              <a:defRPr sz="2400"/>
            </a:lvl4pPr>
            <a:lvl5pPr lvl="4">
              <a:spcBef>
                <a:spcPts val="0"/>
              </a:spcBef>
              <a:buSzPct val="98765"/>
              <a:defRPr sz="2400"/>
            </a:lvl5pPr>
            <a:lvl6pPr lvl="5">
              <a:spcBef>
                <a:spcPts val="0"/>
              </a:spcBef>
              <a:buSzPct val="98765"/>
              <a:defRPr sz="2400"/>
            </a:lvl6pPr>
            <a:lvl7pPr lvl="6">
              <a:spcBef>
                <a:spcPts val="0"/>
              </a:spcBef>
              <a:buSzPct val="98765"/>
              <a:defRPr sz="2400"/>
            </a:lvl7pPr>
            <a:lvl8pPr lvl="7">
              <a:spcBef>
                <a:spcPts val="0"/>
              </a:spcBef>
              <a:buSzPct val="98765"/>
              <a:defRPr sz="2400"/>
            </a:lvl8pPr>
            <a:lvl9pPr lvl="8">
              <a:spcBef>
                <a:spcPts val="0"/>
              </a:spcBef>
              <a:buSzPct val="98765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7333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65760" y="274320"/>
            <a:ext cx="11460480" cy="822960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>
              <a:spcBef>
                <a:spcPts val="0"/>
              </a:spcBef>
              <a:buSzPct val="99224"/>
              <a:defRPr sz="3800"/>
            </a:lvl1pPr>
            <a:lvl2pPr lvl="1">
              <a:spcBef>
                <a:spcPts val="0"/>
              </a:spcBef>
              <a:buSzPct val="99224"/>
              <a:defRPr sz="3800"/>
            </a:lvl2pPr>
            <a:lvl3pPr lvl="2">
              <a:spcBef>
                <a:spcPts val="0"/>
              </a:spcBef>
              <a:buSzPct val="99224"/>
              <a:defRPr sz="3800"/>
            </a:lvl3pPr>
            <a:lvl4pPr lvl="3">
              <a:spcBef>
                <a:spcPts val="0"/>
              </a:spcBef>
              <a:buSzPct val="99224"/>
              <a:defRPr sz="3800"/>
            </a:lvl4pPr>
            <a:lvl5pPr lvl="4">
              <a:spcBef>
                <a:spcPts val="0"/>
              </a:spcBef>
              <a:buSzPct val="99224"/>
              <a:defRPr sz="3800"/>
            </a:lvl5pPr>
            <a:lvl6pPr lvl="5">
              <a:spcBef>
                <a:spcPts val="0"/>
              </a:spcBef>
              <a:buSzPct val="99224"/>
              <a:defRPr sz="3800"/>
            </a:lvl6pPr>
            <a:lvl7pPr lvl="6">
              <a:spcBef>
                <a:spcPts val="0"/>
              </a:spcBef>
              <a:buSzPct val="99224"/>
              <a:defRPr sz="3800"/>
            </a:lvl7pPr>
            <a:lvl8pPr lvl="7">
              <a:spcBef>
                <a:spcPts val="0"/>
              </a:spcBef>
              <a:buSzPct val="99224"/>
              <a:defRPr sz="3800"/>
            </a:lvl8pPr>
            <a:lvl9pPr lvl="8">
              <a:spcBef>
                <a:spcPts val="0"/>
              </a:spcBef>
              <a:buSzPct val="99224"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65762" y="1645922"/>
            <a:ext cx="5364479" cy="4937759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>
              <a:spcBef>
                <a:spcPts val="0"/>
              </a:spcBef>
              <a:buSzPct val="98765"/>
              <a:defRPr sz="2400"/>
            </a:lvl1pPr>
            <a:lvl2pPr lvl="1">
              <a:spcBef>
                <a:spcPts val="0"/>
              </a:spcBef>
              <a:buSzPct val="98765"/>
              <a:defRPr sz="2400"/>
            </a:lvl2pPr>
            <a:lvl3pPr lvl="2">
              <a:spcBef>
                <a:spcPts val="0"/>
              </a:spcBef>
              <a:buSzPct val="98765"/>
              <a:defRPr sz="2400"/>
            </a:lvl3pPr>
            <a:lvl4pPr lvl="3">
              <a:spcBef>
                <a:spcPts val="0"/>
              </a:spcBef>
              <a:buSzPct val="98765"/>
              <a:defRPr sz="2400"/>
            </a:lvl4pPr>
            <a:lvl5pPr lvl="4">
              <a:spcBef>
                <a:spcPts val="0"/>
              </a:spcBef>
              <a:buSzPct val="98765"/>
              <a:defRPr sz="2400"/>
            </a:lvl5pPr>
            <a:lvl6pPr lvl="5">
              <a:spcBef>
                <a:spcPts val="0"/>
              </a:spcBef>
              <a:buSzPct val="98765"/>
              <a:defRPr sz="2400"/>
            </a:lvl6pPr>
            <a:lvl7pPr lvl="6">
              <a:spcBef>
                <a:spcPts val="0"/>
              </a:spcBef>
              <a:buSzPct val="98765"/>
              <a:defRPr sz="2400"/>
            </a:lvl7pPr>
            <a:lvl8pPr lvl="7">
              <a:spcBef>
                <a:spcPts val="0"/>
              </a:spcBef>
              <a:buSzPct val="98765"/>
              <a:defRPr sz="2400"/>
            </a:lvl8pPr>
            <a:lvl9pPr lvl="8">
              <a:spcBef>
                <a:spcPts val="0"/>
              </a:spcBef>
              <a:buSzPct val="98765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6461762" y="1645922"/>
            <a:ext cx="5364479" cy="4937759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>
              <a:spcBef>
                <a:spcPts val="0"/>
              </a:spcBef>
              <a:buSzPct val="98765"/>
              <a:defRPr sz="2400"/>
            </a:lvl1pPr>
            <a:lvl2pPr lvl="1">
              <a:spcBef>
                <a:spcPts val="0"/>
              </a:spcBef>
              <a:buSzPct val="98765"/>
              <a:defRPr sz="2400"/>
            </a:lvl2pPr>
            <a:lvl3pPr lvl="2">
              <a:spcBef>
                <a:spcPts val="0"/>
              </a:spcBef>
              <a:buSzPct val="98765"/>
              <a:defRPr sz="2400"/>
            </a:lvl3pPr>
            <a:lvl4pPr lvl="3">
              <a:spcBef>
                <a:spcPts val="0"/>
              </a:spcBef>
              <a:buSzPct val="98765"/>
              <a:defRPr sz="2400"/>
            </a:lvl4pPr>
            <a:lvl5pPr lvl="4">
              <a:spcBef>
                <a:spcPts val="0"/>
              </a:spcBef>
              <a:buSzPct val="98765"/>
              <a:defRPr sz="2400"/>
            </a:lvl5pPr>
            <a:lvl6pPr lvl="5">
              <a:spcBef>
                <a:spcPts val="0"/>
              </a:spcBef>
              <a:buSzPct val="98765"/>
              <a:defRPr sz="2400"/>
            </a:lvl6pPr>
            <a:lvl7pPr lvl="6">
              <a:spcBef>
                <a:spcPts val="0"/>
              </a:spcBef>
              <a:buSzPct val="98765"/>
              <a:defRPr sz="2400"/>
            </a:lvl7pPr>
            <a:lvl8pPr lvl="7">
              <a:spcBef>
                <a:spcPts val="0"/>
              </a:spcBef>
              <a:buSzPct val="98765"/>
              <a:defRPr sz="2400"/>
            </a:lvl8pPr>
            <a:lvl9pPr lvl="8">
              <a:spcBef>
                <a:spcPts val="0"/>
              </a:spcBef>
              <a:buSzPct val="98765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1042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65760" y="6035042"/>
            <a:ext cx="11460480" cy="548639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 algn="ctr">
              <a:spcBef>
                <a:spcPts val="0"/>
              </a:spcBef>
              <a:buSzPct val="100000"/>
              <a:defRPr sz="2900"/>
            </a:lvl1pPr>
            <a:lvl2pPr lvl="1" algn="ctr">
              <a:spcBef>
                <a:spcPts val="0"/>
              </a:spcBef>
              <a:buSzPct val="100000"/>
              <a:defRPr sz="2900"/>
            </a:lvl2pPr>
            <a:lvl3pPr lvl="2" algn="ctr">
              <a:spcBef>
                <a:spcPts val="0"/>
              </a:spcBef>
              <a:buSzPct val="100000"/>
              <a:defRPr sz="2900"/>
            </a:lvl3pPr>
            <a:lvl4pPr lvl="3" algn="ctr">
              <a:spcBef>
                <a:spcPts val="0"/>
              </a:spcBef>
              <a:buSzPct val="100000"/>
              <a:defRPr sz="2900"/>
            </a:lvl4pPr>
            <a:lvl5pPr lvl="4" algn="ctr">
              <a:spcBef>
                <a:spcPts val="0"/>
              </a:spcBef>
              <a:buSzPct val="100000"/>
              <a:defRPr sz="2900"/>
            </a:lvl5pPr>
            <a:lvl6pPr lvl="5" algn="ctr">
              <a:spcBef>
                <a:spcPts val="0"/>
              </a:spcBef>
              <a:buSzPct val="100000"/>
              <a:defRPr sz="2900"/>
            </a:lvl6pPr>
            <a:lvl7pPr lvl="6" algn="ctr">
              <a:spcBef>
                <a:spcPts val="0"/>
              </a:spcBef>
              <a:buSzPct val="100000"/>
              <a:defRPr sz="2900"/>
            </a:lvl7pPr>
            <a:lvl8pPr lvl="7" algn="ctr">
              <a:spcBef>
                <a:spcPts val="0"/>
              </a:spcBef>
              <a:buSzPct val="100000"/>
              <a:defRPr sz="2900"/>
            </a:lvl8pPr>
            <a:lvl9pPr lvl="8" algn="ctr">
              <a:spcBef>
                <a:spcPts val="0"/>
              </a:spcBef>
              <a:buSzPct val="100000"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5799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5659-F624-4554-9BCE-A7AA33D1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844800" cy="27463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999A-F697-49CB-A3D7-4B70C979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0" y="6356350"/>
            <a:ext cx="4470400" cy="274638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1AEA-06EA-4172-B733-E4FE5626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150" y="6354763"/>
            <a:ext cx="776288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51F8EF9-6F5D-4E6F-8644-FC1A99EC6A27}" type="slidenum">
              <a:rPr lang="th-TH" altLang="en-US"/>
              <a:pPr>
                <a:defRPr/>
              </a:pPr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950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1097280" y="2743202"/>
            <a:ext cx="9997440" cy="1097279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2194562" y="4114800"/>
            <a:ext cx="7802879" cy="822960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t" anchorCtr="0"/>
          <a:lstStyle>
            <a:lvl1pPr lvl="0" algn="ctr">
              <a:spcBef>
                <a:spcPts val="0"/>
              </a:spcBef>
              <a:buSzPct val="100000"/>
              <a:defRPr sz="2900"/>
            </a:lvl1pPr>
            <a:lvl2pPr lvl="1" algn="ctr">
              <a:spcBef>
                <a:spcPts val="0"/>
              </a:spcBef>
              <a:buSzPct val="100000"/>
              <a:defRPr sz="2900"/>
            </a:lvl2pPr>
            <a:lvl3pPr lvl="2" algn="ctr">
              <a:spcBef>
                <a:spcPts val="0"/>
              </a:spcBef>
              <a:buSzPct val="100000"/>
              <a:defRPr sz="2900"/>
            </a:lvl3pPr>
            <a:lvl4pPr lvl="3" algn="ctr">
              <a:spcBef>
                <a:spcPts val="0"/>
              </a:spcBef>
              <a:buSzPct val="100000"/>
              <a:defRPr sz="2900"/>
            </a:lvl4pPr>
            <a:lvl5pPr lvl="4" algn="ctr">
              <a:spcBef>
                <a:spcPts val="0"/>
              </a:spcBef>
              <a:buSzPct val="100000"/>
              <a:defRPr sz="2900"/>
            </a:lvl5pPr>
            <a:lvl6pPr lvl="5" algn="ctr">
              <a:spcBef>
                <a:spcPts val="0"/>
              </a:spcBef>
              <a:buSzPct val="100000"/>
              <a:defRPr sz="2900"/>
            </a:lvl6pPr>
            <a:lvl7pPr lvl="6" algn="ctr">
              <a:spcBef>
                <a:spcPts val="0"/>
              </a:spcBef>
              <a:buSzPct val="100000"/>
              <a:defRPr sz="2900"/>
            </a:lvl7pPr>
            <a:lvl8pPr lvl="7" algn="ctr">
              <a:spcBef>
                <a:spcPts val="0"/>
              </a:spcBef>
              <a:buSzPct val="100000"/>
              <a:defRPr sz="2900"/>
            </a:lvl8pPr>
            <a:lvl9pPr lvl="8" algn="ctr">
              <a:spcBef>
                <a:spcPts val="0"/>
              </a:spcBef>
              <a:buSzPct val="100000"/>
              <a:defRPr sz="29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89966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6" r:id="rId5"/>
    <p:sldLayoutId id="21474837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3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Shape 23">
            <a:extLst>
              <a:ext uri="{FF2B5EF4-FFF2-40B4-BE49-F238E27FC236}">
                <a16:creationId xmlns:a16="http://schemas.microsoft.com/office/drawing/2014/main" id="{FCF26D54-3EC4-4AA2-AF25-6142BB0BB1F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Shape 24">
            <a:extLst>
              <a:ext uri="{FF2B5EF4-FFF2-40B4-BE49-F238E27FC236}">
                <a16:creationId xmlns:a16="http://schemas.microsoft.com/office/drawing/2014/main" id="{AB9EF84E-575A-48DF-A910-2CFD4F170BA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Shape 25">
            <a:extLst>
              <a:ext uri="{FF2B5EF4-FFF2-40B4-BE49-F238E27FC236}">
                <a16:creationId xmlns:a16="http://schemas.microsoft.com/office/drawing/2014/main" id="{CD292DDD-057D-4CE5-A4AE-46E83319CF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Shape 26">
            <a:extLst>
              <a:ext uri="{FF2B5EF4-FFF2-40B4-BE49-F238E27FC236}">
                <a16:creationId xmlns:a16="http://schemas.microsoft.com/office/drawing/2014/main" id="{A6FBD8A9-DAF5-4BD0-99C0-02AC3A009E4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10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</a:t>
            </a:r>
            <a:r>
              <a:rPr lang="en-GB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1B03A6E-0B7B-4B76-80A9-BAC7CCFC8CB2}"/>
              </a:ext>
            </a:extLst>
          </p:cNvPr>
          <p:cNvSpPr/>
          <p:nvPr/>
        </p:nvSpPr>
        <p:spPr>
          <a:xfrm>
            <a:off x="1451484" y="1904921"/>
            <a:ext cx="9289032" cy="3195736"/>
          </a:xfrm>
          <a:prstGeom prst="round2Diag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endParaRPr lang="en-US" sz="3600" b="1" dirty="0">
              <a:solidFill>
                <a:srgbClr val="C00000"/>
              </a:solidFill>
              <a:highlight>
                <a:srgbClr val="FF00FF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CA595-5813-4D7D-A9B4-7CC66A4ABD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60848"/>
            <a:ext cx="3352800" cy="312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30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11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</a:t>
            </a:r>
            <a:r>
              <a:rPr lang="en-GB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1451484" y="1904921"/>
            <a:ext cx="9289032" cy="3195736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ให้นักศึกษาทำการแก้ปัญหาการวิเคราะห์วงจรเพื่อหาคำตอบต่อไปนี้</a:t>
            </a:r>
          </a:p>
          <a:p>
            <a:pPr marL="566738" indent="-334963" algn="thaiDist">
              <a:buAutoNum type="arabicPeriod"/>
            </a:pP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VR6</a:t>
            </a:r>
          </a:p>
        </p:txBody>
      </p:sp>
    </p:spTree>
    <p:extLst>
      <p:ext uri="{BB962C8B-B14F-4D97-AF65-F5344CB8AC3E}">
        <p14:creationId xmlns:p14="http://schemas.microsoft.com/office/powerpoint/2010/main" val="30933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12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</a:t>
            </a:r>
            <a:r>
              <a:rPr lang="en-GB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1988840"/>
            <a:ext cx="7992888" cy="319573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โดยให้เลือกรูปแบบการวิเคราะห์วงจรไฟฟ้ามา 1 แบบ จาก </a:t>
            </a:r>
          </a:p>
          <a:p>
            <a:pPr marL="231775"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 กฏของเคอร์ชอฟฟ์ </a:t>
            </a:r>
          </a:p>
          <a:p>
            <a:pPr marL="231775"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1.2 เมสเคอร์เรนท์</a:t>
            </a:r>
          </a:p>
          <a:p>
            <a:pPr marL="231775"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1.3 โนดโวลต์เตจ 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67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13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ให้เหตุผลในการเลือกรูปแบบการวิเคราะห์วงจรไฟฟ้ามีข้อดี เสียอย่างไร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651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14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</a:t>
            </a:r>
            <a:r>
              <a:rPr lang="en-GB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 แสดงวิธีการแก้ปัญหาวิเคราะห์วงจรหาคำตอบอย่างละเอียด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586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15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</a:t>
            </a:r>
            <a:r>
              <a:rPr lang="en-GB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 นำสมการที่ได้จากวิธีการแก้ปัญหาวิเคราะห์วงจรมาหาคำตอบด้วย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MATLAB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ด้วยการแสดง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Code</a:t>
            </a:r>
            <a:r>
              <a:rPr lang="en-US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คำตอบ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923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16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</a:t>
            </a:r>
            <a:r>
              <a:rPr lang="en-GB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5. ทำการพิสูจน์คำตอบที่ได้จากการแก้ปัญหาวิเคราะห์วงจรจาก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MATLAB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ด้วยการจำลองการทำงานของวงจรด้วย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PSPICE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864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Shape 525">
            <a:extLst>
              <a:ext uri="{FF2B5EF4-FFF2-40B4-BE49-F238E27FC236}">
                <a16:creationId xmlns:a16="http://schemas.microsoft.com/office/drawing/2014/main" id="{49A946D0-CBE2-4650-9F11-AA5FFEE2F62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18">
            <a:extLst>
              <a:ext uri="{FF2B5EF4-FFF2-40B4-BE49-F238E27FC236}">
                <a16:creationId xmlns:a16="http://schemas.microsoft.com/office/drawing/2014/main" id="{195F1430-FF36-47B1-A04B-4E1411A23D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534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8" rIns="91438" bIns="45718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3D62012D-36DE-49FE-A262-5DDA7FB17393}" type="slidenum">
              <a:rPr lang="th-TH" altLang="th-TH" sz="1200">
                <a:latin typeface="Arial Black" panose="020B0A04020102020204" pitchFamily="34" charset="0"/>
              </a:rPr>
              <a:pPr eaLnBrk="1" hangingPunct="1"/>
              <a:t>2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31CA46F-5094-4462-ABDF-6776C4144B35}"/>
              </a:ext>
            </a:extLst>
          </p:cNvPr>
          <p:cNvSpPr/>
          <p:nvPr/>
        </p:nvSpPr>
        <p:spPr>
          <a:xfrm>
            <a:off x="1992312" y="947737"/>
            <a:ext cx="82073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en-GB" altLang="en-US" sz="4400" b="1" dirty="0"/>
              <a:t>01076003</a:t>
            </a:r>
            <a:r>
              <a:rPr lang="th-TH" altLang="en-US" sz="4400" b="1" dirty="0"/>
              <a:t> </a:t>
            </a:r>
            <a:endParaRPr lang="en-US" altLang="en-US" sz="4400" b="1" dirty="0"/>
          </a:p>
          <a:p>
            <a:pPr algn="ctr" eaLnBrk="1" hangingPunct="1"/>
            <a:r>
              <a:rPr lang="en-GB" altLang="en-US" sz="4400" b="1" dirty="0"/>
              <a:t>Circuits and Electronics</a:t>
            </a:r>
          </a:p>
          <a:p>
            <a:pPr algn="ctr" eaLnBrk="1" hangingPunct="1"/>
            <a:r>
              <a:rPr lang="en-GB" altLang="en-US" sz="4400" b="1" dirty="0"/>
              <a:t>(Laboratory)</a:t>
            </a:r>
            <a:endParaRPr lang="th-TH" altLang="en-US" sz="4400" b="1" dirty="0"/>
          </a:p>
          <a:p>
            <a:pPr algn="ctr" eaLnBrk="1" hangingPunct="1"/>
            <a:endParaRPr lang="th-TH" altLang="en-US" sz="4400" b="1" dirty="0"/>
          </a:p>
          <a:p>
            <a:pPr algn="ctr" eaLnBrk="1" hangingPunct="1"/>
            <a:endParaRPr lang="th-TH" altLang="en-US" sz="4400" b="1" dirty="0"/>
          </a:p>
          <a:p>
            <a:pPr algn="ctr" eaLnBrk="1" hangingPunct="1"/>
            <a:r>
              <a:rPr lang="th-TH" altLang="en-US" sz="6000" b="1" dirty="0"/>
              <a:t>การแก้ปัญหาการวิเคราะห์ไฟฟ้า 1</a:t>
            </a:r>
            <a:endParaRPr lang="th-TH" altLang="en-US" sz="23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3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1B03A6E-0B7B-4B76-80A9-BAC7CCFC8CB2}"/>
              </a:ext>
            </a:extLst>
          </p:cNvPr>
          <p:cNvSpPr/>
          <p:nvPr/>
        </p:nvSpPr>
        <p:spPr>
          <a:xfrm>
            <a:off x="1451484" y="1904921"/>
            <a:ext cx="9289032" cy="3195736"/>
          </a:xfrm>
          <a:prstGeom prst="round2Diag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endParaRPr lang="en-US" sz="3600" b="1" dirty="0">
              <a:solidFill>
                <a:srgbClr val="C00000"/>
              </a:solidFill>
              <a:highlight>
                <a:srgbClr val="FF00FF"/>
              </a:highligh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64293-0F2E-49A5-870C-F3CF3E99F7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2204864"/>
            <a:ext cx="5184576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08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4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1451484" y="1904921"/>
            <a:ext cx="9289032" cy="3195736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ให้นักศึกษาทำการแก้ปัญหาการวิเคราะห์วงจรเพื่อหาคำตอบต่อไปนี้</a:t>
            </a:r>
          </a:p>
          <a:p>
            <a:pPr marL="566738" indent="-334963" algn="thaiDist">
              <a:buAutoNum type="arabicPeriod"/>
            </a:pP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IR3</a:t>
            </a:r>
          </a:p>
          <a:p>
            <a:pPr marL="566738" indent="-334963" algn="thaiDist">
              <a:buAutoNum type="arabicPeriod"/>
            </a:pP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VR1</a:t>
            </a:r>
          </a:p>
          <a:p>
            <a:pPr marL="566738" indent="-334963" algn="thaiDist">
              <a:buAutoNum type="arabicPeriod"/>
            </a:pP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PR3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5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1988840"/>
            <a:ext cx="7992888" cy="319573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 โดยให้เลือกรูปแบบการวิเคราะห์วงจรไฟฟ้ามา 1 แบบ จาก </a:t>
            </a:r>
          </a:p>
          <a:p>
            <a:pPr marL="231775"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1.1 กฏของเคอร์ชอฟฟ์ </a:t>
            </a:r>
          </a:p>
          <a:p>
            <a:pPr marL="231775"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1.2 เมสเคอร์เรนท์</a:t>
            </a:r>
          </a:p>
          <a:p>
            <a:pPr marL="231775"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1.3 โนดโวลต์เตจ 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771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6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 ให้เหตุผลในการเลือกรูปแบบการวิเคราะห์วงจรไฟฟ้ามีข้อดี เสียอย่างไร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921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7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 แสดงวิธีการแก้ปัญหาวิเคราะห์วงจรหาคำตอบอย่างละเอียด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550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8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4. นำสมการที่ได้จากวิธีการแก้ปัญหาวิเคราะห์วงจรมาหาคำตอบด้วย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MATLAB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ด้วยการแสดง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Code</a:t>
            </a:r>
            <a:r>
              <a:rPr lang="en-US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คำตอบ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42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BE35EEE-1C87-46C4-8087-08FE435D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1363" indent="-28416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14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5986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5813" indent="-227013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10F40C23-CCB3-41F9-A945-A899D4AD4E8D}" type="slidenum">
              <a:rPr lang="th-TH" altLang="th-TH" sz="1200" smtClean="0">
                <a:latin typeface="Arial Black" panose="020B0A04020102020204" pitchFamily="34" charset="0"/>
              </a:rPr>
              <a:pPr/>
              <a:t>9</a:t>
            </a:fld>
            <a:endParaRPr lang="th-TH" altLang="th-TH" sz="1200">
              <a:latin typeface="Arial Black" panose="020B0A04020102020204" pitchFamily="34" charset="0"/>
            </a:endParaRPr>
          </a:p>
        </p:txBody>
      </p:sp>
      <p:pic>
        <p:nvPicPr>
          <p:cNvPr id="7171" name="Shape 525">
            <a:extLst>
              <a:ext uri="{FF2B5EF4-FFF2-40B4-BE49-F238E27FC236}">
                <a16:creationId xmlns:a16="http://schemas.microsoft.com/office/drawing/2014/main" id="{DA481881-AADA-4780-929F-5CB1E444951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8D826-36F5-4B4D-8117-D4AA8B011390}"/>
              </a:ext>
            </a:extLst>
          </p:cNvPr>
          <p:cNvSpPr/>
          <p:nvPr/>
        </p:nvSpPr>
        <p:spPr>
          <a:xfrm>
            <a:off x="839416" y="332656"/>
            <a:ext cx="10585176" cy="122413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en-US" sz="6000" b="1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 1 </a:t>
            </a:r>
            <a:r>
              <a:rPr lang="th-TH" alt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การแก้ปัญหาการวิเคราะห์ไฟฟ้า 1</a:t>
            </a:r>
            <a:endParaRPr lang="th-TH" alt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A16446B-E073-41DD-8899-C9037817D94B}"/>
              </a:ext>
            </a:extLst>
          </p:cNvPr>
          <p:cNvSpPr/>
          <p:nvPr/>
        </p:nvSpPr>
        <p:spPr>
          <a:xfrm>
            <a:off x="2135560" y="2420888"/>
            <a:ext cx="7560840" cy="252028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thaiDist"/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5. ทำการพิสูจน์คำตอบที่ได้จากการแก้ปัญหาวิเคราะห์วงจรจาก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MATLAB </a:t>
            </a:r>
            <a:r>
              <a:rPr lang="th-TH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ด้วยการจำลองการทำงานของวงจรด้วย </a:t>
            </a:r>
            <a:r>
              <a:rPr lang="en-GB" sz="3600" b="1" dirty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PSPICE</a:t>
            </a:r>
            <a:endParaRPr lang="en-US" sz="3600" b="1" dirty="0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098620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686</TotalTime>
  <Words>378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Angsana New</vt:lpstr>
      <vt:lpstr>Arial</vt:lpstr>
      <vt:lpstr>Arial Black</vt:lpstr>
      <vt:lpstr>Custom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</dc:title>
  <dc:creator>shannon</dc:creator>
  <cp:lastModifiedBy>FangBong</cp:lastModifiedBy>
  <cp:revision>41</cp:revision>
  <dcterms:created xsi:type="dcterms:W3CDTF">2003-09-14T16:57:05Z</dcterms:created>
  <dcterms:modified xsi:type="dcterms:W3CDTF">2021-02-16T05:19:41Z</dcterms:modified>
</cp:coreProperties>
</file>