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17"/>
  </p:notesMasterIdLst>
  <p:sldIdLst>
    <p:sldId id="310" r:id="rId2"/>
    <p:sldId id="307" r:id="rId3"/>
    <p:sldId id="306" r:id="rId4"/>
    <p:sldId id="305" r:id="rId5"/>
    <p:sldId id="304" r:id="rId6"/>
    <p:sldId id="284" r:id="rId7"/>
    <p:sldId id="299" r:id="rId8"/>
    <p:sldId id="296" r:id="rId9"/>
    <p:sldId id="303" r:id="rId10"/>
    <p:sldId id="297" r:id="rId11"/>
    <p:sldId id="298" r:id="rId12"/>
    <p:sldId id="311" r:id="rId13"/>
    <p:sldId id="312" r:id="rId14"/>
    <p:sldId id="313" r:id="rId15"/>
    <p:sldId id="314"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snapToObjects="1">
      <p:cViewPr varScale="1">
        <p:scale>
          <a:sx n="59" d="100"/>
          <a:sy n="59" d="100"/>
        </p:scale>
        <p:origin x="964" y="5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[Book2]Sheet6!PivotTable7</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Percentage</a:t>
            </a:r>
            <a:r>
              <a:rPr lang="en-US" b="1" baseline="0" dirty="0"/>
              <a:t> of infant mortality from Year 2000-2015</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Sheet6!$B$1</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D1C-42B8-A88B-12E65EA0F46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D1C-42B8-A88B-12E65EA0F46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D1C-42B8-A88B-12E65EA0F46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D1C-42B8-A88B-12E65EA0F46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D1C-42B8-A88B-12E65EA0F46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D1C-42B8-A88B-12E65EA0F46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D1C-42B8-A88B-12E65EA0F46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3D1C-42B8-A88B-12E65EA0F46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3D1C-42B8-A88B-12E65EA0F46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3D1C-42B8-A88B-12E65EA0F46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3D1C-42B8-A88B-12E65EA0F46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3D1C-42B8-A88B-12E65EA0F46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3D1C-42B8-A88B-12E65EA0F46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3D1C-42B8-A88B-12E65EA0F46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3D1C-42B8-A88B-12E65EA0F46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3D1C-42B8-A88B-12E65EA0F46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Sheet6!$A$2:$A$18</c:f>
              <c:strCach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strCache>
            </c:strRef>
          </c:cat>
          <c:val>
            <c:numRef>
              <c:f>Sheet6!$B$2:$B$18</c:f>
              <c:numCache>
                <c:formatCode>0.00%</c:formatCode>
                <c:ptCount val="16"/>
                <c:pt idx="0">
                  <c:v>2.391956837976688E-2</c:v>
                </c:pt>
                <c:pt idx="1">
                  <c:v>2.5005984495553059E-2</c:v>
                </c:pt>
                <c:pt idx="2">
                  <c:v>3.2058482331927741E-2</c:v>
                </c:pt>
                <c:pt idx="3">
                  <c:v>4.4727199071942843E-2</c:v>
                </c:pt>
                <c:pt idx="4">
                  <c:v>7.4355055517704896E-2</c:v>
                </c:pt>
                <c:pt idx="5">
                  <c:v>8.4409008046844786E-2</c:v>
                </c:pt>
                <c:pt idx="6">
                  <c:v>8.4132800559780507E-2</c:v>
                </c:pt>
                <c:pt idx="7">
                  <c:v>8.6673909440771912E-2</c:v>
                </c:pt>
                <c:pt idx="8">
                  <c:v>8.4501077209199554E-2</c:v>
                </c:pt>
                <c:pt idx="9">
                  <c:v>8.3911834570129087E-2</c:v>
                </c:pt>
                <c:pt idx="10">
                  <c:v>8.0505275563002923E-2</c:v>
                </c:pt>
                <c:pt idx="11">
                  <c:v>7.7006647393522018E-2</c:v>
                </c:pt>
                <c:pt idx="12">
                  <c:v>7.5423057801020127E-2</c:v>
                </c:pt>
                <c:pt idx="13">
                  <c:v>7.2237464783545396E-2</c:v>
                </c:pt>
                <c:pt idx="14">
                  <c:v>6.9990977222089232E-2</c:v>
                </c:pt>
                <c:pt idx="15">
                  <c:v>1.1416576131990351E-3</c:v>
                </c:pt>
              </c:numCache>
            </c:numRef>
          </c:val>
          <c:extLst>
            <c:ext xmlns:c16="http://schemas.microsoft.com/office/drawing/2014/chart" uri="{C3380CC4-5D6E-409C-BE32-E72D297353CC}">
              <c16:uniqueId val="{00000020-3D1C-42B8-A88B-12E65EA0F46F}"/>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Freeform: Shape 7">
            <a:extLst>
              <a:ext uri="{FF2B5EF4-FFF2-40B4-BE49-F238E27FC236}">
                <a16:creationId xmlns:a16="http://schemas.microsoft.com/office/drawing/2014/main" id="{621E511B-7274-6AE4-FAAF-C6033808DB46}"/>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78ED22C-4088-DDD4-9B50-21B0A5835D07}"/>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5435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3524407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17456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2289252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405940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568031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8115437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9909550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7004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0264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3325935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93F9C960-269B-4830-730D-FF81F0AA0D24}"/>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67DFD0AA-A0A6-90CE-CB3D-B4AB04A9E2DB}"/>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7FDCC70-4D0E-B16B-BAF7-07005A5E3AD8}"/>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6FF3598-34E9-03E1-72CC-2E27E0E9496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EBA45E0-E2E5-C576-3E46-81ABE8B661EE}"/>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BBD083C-4087-3268-3F03-D805F9207B4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46262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3/26/2023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6277983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A286D9D7-9C0E-23D7-A459-B73F3B885E56}"/>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4780EC8-72A5-2EFF-48DD-EA4A0F94F4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FEC9A56E-9DA1-6D81-8757-FE293E2899F5}"/>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77CDFC86-E371-6B04-491E-C0E99511B727}"/>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71674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DBDBC4AE-2F68-7A3A-07F4-373A054EAFB0}"/>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E3672E3-F3A3-D46A-8171-8597394CF93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7040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CA3FC1FB-288D-7F96-3CBD-48A21D0F622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BD3BD1DD-E238-5806-EE5E-E77097EAF74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4609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3/26/2023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B4726EB6-4028-6F01-A52C-EF487145689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4184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2C5D27E0-E8EC-30D0-A6A4-2AF0323437B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142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5896972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2" r:id="rId17"/>
    <p:sldLayoutId id="2147483803" r:id="rId18"/>
    <p:sldLayoutId id="2147483668" r:id="rId19"/>
    <p:sldLayoutId id="2147483669" r:id="rId20"/>
    <p:sldLayoutId id="2147483673" r:id="rId21"/>
    <p:sldLayoutId id="2147483670" r:id="rId22"/>
    <p:sldLayoutId id="2147483671" r:id="rId23"/>
    <p:sldLayoutId id="2147483655" r:id="rId24"/>
    <p:sldLayoutId id="2147483674" r:id="rId25"/>
    <p:sldLayoutId id="2147483654" r:id="rId2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5" Type="http://schemas.openxmlformats.org/officeDocument/2006/relationships/hyperlink" Target="https://creativecommons.org/licenses/by/3.0/" TargetMode="External"/><Relationship Id="rId4" Type="http://schemas.openxmlformats.org/officeDocument/2006/relationships/hyperlink" Target="https://www.diggita.it/story.php?title=Che_cosa_e_la_capacita_di_problem_solving_e_perche_e_importante_coltivarla-"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hummzie27" TargetMode="External"/><Relationship Id="rId2" Type="http://schemas.openxmlformats.org/officeDocument/2006/relationships/hyperlink" Target="https://www.linkedin.com/in/funmi-aregbesola-aca-acca-dipifrs-34700865/" TargetMode="Externa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hyperlink" Target="https://creativecommons.org/licenses/by-nc/3.0/" TargetMode="External"/><Relationship Id="rId4" Type="http://schemas.openxmlformats.org/officeDocument/2006/relationships/image" Target="../media/image11.png"/><Relationship Id="rId9" Type="http://schemas.openxmlformats.org/officeDocument/2006/relationships/hyperlink" Target="https://freepngimg.com/png/27071-exce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roaringelephant.org/2016/03/08/episode-9-sql-in-hadoop/" TargetMode="External"/><Relationship Id="rId7" Type="http://schemas.openxmlformats.org/officeDocument/2006/relationships/image" Target="../media/image20.png"/><Relationship Id="rId2" Type="http://schemas.openxmlformats.org/officeDocument/2006/relationships/image" Target="../media/image16.jp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2.png"/><Relationship Id="rId7" Type="http://schemas.openxmlformats.org/officeDocument/2006/relationships/hyperlink" Target="https://roaringelephant.org/2016/03/08/episode-9-sql-in-hadoop/" TargetMode="Externa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7F51-0884-4782-650A-F288C10E9587}"/>
              </a:ext>
            </a:extLst>
          </p:cNvPr>
          <p:cNvSpPr>
            <a:spLocks noGrp="1"/>
          </p:cNvSpPr>
          <p:nvPr>
            <p:ph type="ctrTitle"/>
          </p:nvPr>
        </p:nvSpPr>
        <p:spPr>
          <a:xfrm>
            <a:off x="1507067" y="206828"/>
            <a:ext cx="8039704" cy="3537857"/>
          </a:xfrm>
        </p:spPr>
        <p:txBody>
          <a:bodyPr/>
          <a:lstStyle/>
          <a:p>
            <a:pPr algn="l"/>
            <a:r>
              <a:rPr lang="en-US" b="1" dirty="0"/>
              <a:t>W.H.O. Life Expectancy: Determining the mortality rate across the world.</a:t>
            </a:r>
          </a:p>
        </p:txBody>
      </p:sp>
      <p:sp>
        <p:nvSpPr>
          <p:cNvPr id="3" name="Subtitle 2">
            <a:extLst>
              <a:ext uri="{FF2B5EF4-FFF2-40B4-BE49-F238E27FC236}">
                <a16:creationId xmlns:a16="http://schemas.microsoft.com/office/drawing/2014/main" id="{456FAA2C-BCBA-3FBE-655E-1953098B4D1B}"/>
              </a:ext>
            </a:extLst>
          </p:cNvPr>
          <p:cNvSpPr>
            <a:spLocks noGrp="1"/>
          </p:cNvSpPr>
          <p:nvPr>
            <p:ph type="subTitle" idx="1"/>
          </p:nvPr>
        </p:nvSpPr>
        <p:spPr>
          <a:xfrm>
            <a:off x="1507067" y="4050833"/>
            <a:ext cx="7766936" cy="1096899"/>
          </a:xfrm>
        </p:spPr>
        <p:txBody>
          <a:bodyPr>
            <a:normAutofit/>
          </a:bodyPr>
          <a:lstStyle/>
          <a:p>
            <a:pPr algn="ctr"/>
            <a:r>
              <a:rPr lang="en-US" sz="2400" b="1" dirty="0">
                <a:solidFill>
                  <a:schemeClr val="tx1"/>
                </a:solidFill>
              </a:rPr>
              <a:t>Final project for data analysis and project management Bootcamp</a:t>
            </a:r>
          </a:p>
        </p:txBody>
      </p:sp>
      <p:sp>
        <p:nvSpPr>
          <p:cNvPr id="4" name="Footer Placeholder 3">
            <a:extLst>
              <a:ext uri="{FF2B5EF4-FFF2-40B4-BE49-F238E27FC236}">
                <a16:creationId xmlns:a16="http://schemas.microsoft.com/office/drawing/2014/main" id="{5CEE723F-C03E-98FE-F6CE-EE01C6F35CF7}"/>
              </a:ext>
            </a:extLst>
          </p:cNvPr>
          <p:cNvSpPr>
            <a:spLocks noGrp="1"/>
          </p:cNvSpPr>
          <p:nvPr>
            <p:ph type="ftr" sz="quarter" idx="11"/>
          </p:nvPr>
        </p:nvSpPr>
        <p:spPr>
          <a:xfrm>
            <a:off x="1507067" y="5147732"/>
            <a:ext cx="6937201" cy="866775"/>
          </a:xfrm>
        </p:spPr>
        <p:txBody>
          <a:bodyPr/>
          <a:lstStyle/>
          <a:p>
            <a:pPr algn="ctr"/>
            <a:r>
              <a:rPr lang="en-US" sz="2800" b="1" dirty="0">
                <a:solidFill>
                  <a:schemeClr val="tx1"/>
                </a:solidFill>
              </a:rPr>
              <a:t>OLUFUNMILAYO AREGBESOLA</a:t>
            </a:r>
          </a:p>
        </p:txBody>
      </p:sp>
      <p:sp>
        <p:nvSpPr>
          <p:cNvPr id="5" name="Slide Number Placeholder 4">
            <a:extLst>
              <a:ext uri="{FF2B5EF4-FFF2-40B4-BE49-F238E27FC236}">
                <a16:creationId xmlns:a16="http://schemas.microsoft.com/office/drawing/2014/main" id="{85C6C5C2-8C32-14DE-90BA-B0E34D293E19}"/>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11" name="Google Shape;151;g1784ed9920d_0_21">
            <a:extLst>
              <a:ext uri="{FF2B5EF4-FFF2-40B4-BE49-F238E27FC236}">
                <a16:creationId xmlns:a16="http://schemas.microsoft.com/office/drawing/2014/main" id="{DA71F00C-8795-CA80-36E2-65F68134FE59}"/>
              </a:ext>
            </a:extLst>
          </p:cNvPr>
          <p:cNvPicPr preferRelativeResize="0"/>
          <p:nvPr/>
        </p:nvPicPr>
        <p:blipFill>
          <a:blip r:embed="rId2">
            <a:alphaModFix/>
          </a:blip>
          <a:stretch>
            <a:fillRect/>
          </a:stretch>
        </p:blipFill>
        <p:spPr>
          <a:xfrm>
            <a:off x="3047999" y="6041362"/>
            <a:ext cx="9144001" cy="866775"/>
          </a:xfrm>
          <a:prstGeom prst="rect">
            <a:avLst/>
          </a:prstGeom>
          <a:noFill/>
          <a:ln>
            <a:noFill/>
          </a:ln>
        </p:spPr>
      </p:pic>
    </p:spTree>
    <p:extLst>
      <p:ext uri="{BB962C8B-B14F-4D97-AF65-F5344CB8AC3E}">
        <p14:creationId xmlns:p14="http://schemas.microsoft.com/office/powerpoint/2010/main" val="13230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41D1-AA8D-07B4-C605-DA8BAA28234E}"/>
              </a:ext>
            </a:extLst>
          </p:cNvPr>
          <p:cNvSpPr>
            <a:spLocks noGrp="1"/>
          </p:cNvSpPr>
          <p:nvPr>
            <p:ph type="title"/>
          </p:nvPr>
        </p:nvSpPr>
        <p:spPr>
          <a:xfrm>
            <a:off x="2383971" y="457201"/>
            <a:ext cx="8806544" cy="620486"/>
          </a:xfrm>
        </p:spPr>
        <p:txBody>
          <a:bodyPr/>
          <a:lstStyle/>
          <a:p>
            <a:r>
              <a:rPr lang="en-US" sz="2800" b="1" dirty="0">
                <a:solidFill>
                  <a:schemeClr val="tx1"/>
                </a:solidFill>
              </a:rPr>
              <a:t>Data visualization using Power BI</a:t>
            </a:r>
          </a:p>
        </p:txBody>
      </p:sp>
      <p:sp>
        <p:nvSpPr>
          <p:cNvPr id="3" name="Content Placeholder 2">
            <a:extLst>
              <a:ext uri="{FF2B5EF4-FFF2-40B4-BE49-F238E27FC236}">
                <a16:creationId xmlns:a16="http://schemas.microsoft.com/office/drawing/2014/main" id="{62E26671-F1A2-2CAE-FE83-D2FE7FAD913E}"/>
              </a:ext>
            </a:extLst>
          </p:cNvPr>
          <p:cNvSpPr>
            <a:spLocks noGrp="1"/>
          </p:cNvSpPr>
          <p:nvPr>
            <p:ph sz="half" idx="1"/>
          </p:nvPr>
        </p:nvSpPr>
        <p:spPr>
          <a:xfrm>
            <a:off x="539496" y="1828800"/>
            <a:ext cx="10792759" cy="4709160"/>
          </a:xfrm>
        </p:spPr>
        <p:txBody>
          <a:bodyPr/>
          <a:lstStyle/>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C0106BA-E8A5-B246-A3D5-4F468F5A7835}"/>
              </a:ext>
            </a:extLst>
          </p:cNvPr>
          <p:cNvSpPr>
            <a:spLocks noGrp="1"/>
          </p:cNvSpPr>
          <p:nvPr>
            <p:ph type="ftr" sz="quarter" idx="11"/>
          </p:nvPr>
        </p:nvSpPr>
        <p:spPr/>
        <p:txBody>
          <a:bodyPr/>
          <a:lstStyle/>
          <a:p>
            <a:r>
              <a:rPr lang="en-US" dirty="0"/>
              <a:t>W.H.O Life Expectancy Analysis</a:t>
            </a:r>
          </a:p>
        </p:txBody>
      </p:sp>
      <p:sp>
        <p:nvSpPr>
          <p:cNvPr id="5" name="Slide Number Placeholder 4">
            <a:extLst>
              <a:ext uri="{FF2B5EF4-FFF2-40B4-BE49-F238E27FC236}">
                <a16:creationId xmlns:a16="http://schemas.microsoft.com/office/drawing/2014/main" id="{B8C40B3C-D215-010E-6960-4964D81DC7C9}"/>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1" name="Picture 10">
            <a:extLst>
              <a:ext uri="{FF2B5EF4-FFF2-40B4-BE49-F238E27FC236}">
                <a16:creationId xmlns:a16="http://schemas.microsoft.com/office/drawing/2014/main" id="{1BAAADE5-7FC8-A06B-9553-9A584894AA27}"/>
              </a:ext>
            </a:extLst>
          </p:cNvPr>
          <p:cNvPicPr>
            <a:picLocks noChangeAspect="1"/>
          </p:cNvPicPr>
          <p:nvPr/>
        </p:nvPicPr>
        <p:blipFill>
          <a:blip r:embed="rId2"/>
          <a:stretch>
            <a:fillRect/>
          </a:stretch>
        </p:blipFill>
        <p:spPr>
          <a:xfrm>
            <a:off x="979715" y="1197429"/>
            <a:ext cx="10179816" cy="5486400"/>
          </a:xfrm>
          <a:prstGeom prst="rect">
            <a:avLst/>
          </a:prstGeom>
        </p:spPr>
      </p:pic>
      <p:pic>
        <p:nvPicPr>
          <p:cNvPr id="13" name="Picture 12" descr="Icon&#10;&#10;Description automatically generated">
            <a:extLst>
              <a:ext uri="{FF2B5EF4-FFF2-40B4-BE49-F238E27FC236}">
                <a16:creationId xmlns:a16="http://schemas.microsoft.com/office/drawing/2014/main" id="{F6260186-841C-B809-4BD4-89B8CA23348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024258" y="341025"/>
            <a:ext cx="2307998" cy="856404"/>
          </a:xfrm>
          <a:prstGeom prst="rect">
            <a:avLst/>
          </a:prstGeom>
        </p:spPr>
      </p:pic>
      <p:sp>
        <p:nvSpPr>
          <p:cNvPr id="14" name="TextBox 13">
            <a:extLst>
              <a:ext uri="{FF2B5EF4-FFF2-40B4-BE49-F238E27FC236}">
                <a16:creationId xmlns:a16="http://schemas.microsoft.com/office/drawing/2014/main" id="{38D8141F-E5D2-EAED-FF4A-36146BA144BE}"/>
              </a:ext>
            </a:extLst>
          </p:cNvPr>
          <p:cNvSpPr txBox="1"/>
          <p:nvPr/>
        </p:nvSpPr>
        <p:spPr>
          <a:xfrm>
            <a:off x="8610981" y="2245787"/>
            <a:ext cx="3047619" cy="230832"/>
          </a:xfrm>
          <a:prstGeom prst="rect">
            <a:avLst/>
          </a:prstGeom>
          <a:noFill/>
        </p:spPr>
        <p:txBody>
          <a:bodyPr wrap="square" rtlCol="0">
            <a:spAutoFit/>
          </a:bodyPr>
          <a:lstStyle/>
          <a:p>
            <a:r>
              <a:rPr lang="en-US" sz="900">
                <a:hlinkClick r:id="rId4" tooltip="https://www.diggita.it/story.php?title=Che_cosa_e_la_capacita_di_problem_solving_e_perche_e_importante_coltivarla-"/>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194570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8A4B-F1C2-C8AD-9BD1-6A5E4ABF6565}"/>
              </a:ext>
            </a:extLst>
          </p:cNvPr>
          <p:cNvSpPr>
            <a:spLocks noGrp="1"/>
          </p:cNvSpPr>
          <p:nvPr>
            <p:ph type="title"/>
          </p:nvPr>
        </p:nvSpPr>
        <p:spPr>
          <a:xfrm>
            <a:off x="758952" y="731520"/>
            <a:ext cx="10671048" cy="1280160"/>
          </a:xfrm>
        </p:spPr>
        <p:txBody>
          <a:bodyPr/>
          <a:lstStyle/>
          <a:p>
            <a:r>
              <a:rPr lang="en-US" b="1" dirty="0">
                <a:solidFill>
                  <a:schemeClr val="tx1"/>
                </a:solidFill>
              </a:rPr>
              <a:t>RECOMMENDATIONS, INSIGHTS, AND CHALLENGES</a:t>
            </a:r>
          </a:p>
        </p:txBody>
      </p:sp>
      <p:sp>
        <p:nvSpPr>
          <p:cNvPr id="3" name="Content Placeholder 2">
            <a:extLst>
              <a:ext uri="{FF2B5EF4-FFF2-40B4-BE49-F238E27FC236}">
                <a16:creationId xmlns:a16="http://schemas.microsoft.com/office/drawing/2014/main" id="{76F8F455-A3A1-7343-1CF9-C50702A40C74}"/>
              </a:ext>
            </a:extLst>
          </p:cNvPr>
          <p:cNvSpPr>
            <a:spLocks noGrp="1"/>
          </p:cNvSpPr>
          <p:nvPr>
            <p:ph sz="half" idx="1"/>
          </p:nvPr>
        </p:nvSpPr>
        <p:spPr>
          <a:xfrm>
            <a:off x="539496" y="1534886"/>
            <a:ext cx="11119104" cy="5003074"/>
          </a:xfrm>
        </p:spPr>
        <p:txBody>
          <a:bodyPr/>
          <a:lstStyle/>
          <a:p>
            <a:pPr>
              <a:buFont typeface="Wingdings" panose="05000000000000000000" pitchFamily="2" charset="2"/>
              <a:buChar char="q"/>
            </a:pPr>
            <a:r>
              <a:rPr lang="en-US" dirty="0"/>
              <a:t> </a:t>
            </a:r>
            <a:r>
              <a:rPr lang="en-US" b="1" u="sng" dirty="0"/>
              <a:t>INSIGHTS</a:t>
            </a:r>
          </a:p>
          <a:p>
            <a:pPr algn="l"/>
            <a:r>
              <a:rPr lang="en-US" b="0" dirty="0">
                <a:solidFill>
                  <a:schemeClr val="tx1"/>
                </a:solidFill>
                <a:effectLst/>
                <a:latin typeface="+mj-lt"/>
              </a:rPr>
              <a:t>Adult Mortality rate is 92.7% in developing countries compare to developed countries with 7.29% rate of adult mortality</a:t>
            </a:r>
            <a:r>
              <a:rPr lang="en-US" dirty="0">
                <a:solidFill>
                  <a:schemeClr val="tx1"/>
                </a:solidFill>
                <a:latin typeface="+mj-lt"/>
              </a:rPr>
              <a:t> </a:t>
            </a:r>
            <a:r>
              <a:rPr lang="en-US" b="0" dirty="0">
                <a:solidFill>
                  <a:schemeClr val="tx1"/>
                </a:solidFill>
                <a:effectLst/>
                <a:latin typeface="+mj-lt"/>
              </a:rPr>
              <a:t>with highest concentration in Africa.</a:t>
            </a:r>
          </a:p>
          <a:p>
            <a:pPr algn="l"/>
            <a:r>
              <a:rPr lang="en-US" b="0" dirty="0">
                <a:solidFill>
                  <a:schemeClr val="tx1"/>
                </a:solidFill>
                <a:effectLst/>
                <a:latin typeface="+mj-lt"/>
              </a:rPr>
              <a:t>Luxemburg has the highest gross domestic product of 850,912.39 and Haiti having the lowest gross domestic product of 164.38.</a:t>
            </a:r>
          </a:p>
          <a:p>
            <a:pPr algn="l"/>
            <a:r>
              <a:rPr lang="en-US" b="0" dirty="0">
                <a:solidFill>
                  <a:schemeClr val="tx1"/>
                </a:solidFill>
                <a:effectLst/>
                <a:latin typeface="+mj-lt"/>
              </a:rPr>
              <a:t>The highest infant deaths was in the year 2007 with 8.69% of infants and The lowest number was recorded in year 2000 with 2.39% infant deaths recorded.</a:t>
            </a:r>
          </a:p>
          <a:p>
            <a:pPr algn="l"/>
            <a:r>
              <a:rPr lang="en-US" b="0" dirty="0">
                <a:solidFill>
                  <a:schemeClr val="tx1"/>
                </a:solidFill>
                <a:effectLst/>
                <a:latin typeface="+mj-lt"/>
              </a:rPr>
              <a:t>India is the most populated country during the period 2000-2015 with 6,538,258,930.</a:t>
            </a:r>
          </a:p>
          <a:p>
            <a:pPr marL="0" indent="0">
              <a:buNone/>
            </a:pPr>
            <a:endParaRPr lang="en-US" u="sng" dirty="0"/>
          </a:p>
          <a:p>
            <a:pPr>
              <a:buFont typeface="Wingdings" panose="05000000000000000000" pitchFamily="2" charset="2"/>
              <a:buChar char="q"/>
            </a:pPr>
            <a:r>
              <a:rPr lang="en-US" b="1" u="sng" dirty="0"/>
              <a:t>RECOMMENDATIONS</a:t>
            </a:r>
          </a:p>
          <a:p>
            <a:pPr>
              <a:buFont typeface="Wingdings" panose="05000000000000000000" pitchFamily="2" charset="2"/>
              <a:buChar char="Ø"/>
            </a:pPr>
            <a:r>
              <a:rPr lang="en-US" i="0" dirty="0">
                <a:solidFill>
                  <a:srgbClr val="202124"/>
                </a:solidFill>
                <a:effectLst/>
                <a:latin typeface="Trebuchet MS (body)"/>
              </a:rPr>
              <a:t>Infant and child mortality can be reduced dramatically through breast-feeding, adequate nutrition, safe water, health and population education, immunization programs, oral rehydration therapy and birth spacing.</a:t>
            </a:r>
            <a:endParaRPr lang="en-US" u="sng" dirty="0">
              <a:latin typeface="Trebuchet MS (body)"/>
            </a:endParaRPr>
          </a:p>
        </p:txBody>
      </p:sp>
      <p:sp>
        <p:nvSpPr>
          <p:cNvPr id="5" name="Slide Number Placeholder 4">
            <a:extLst>
              <a:ext uri="{FF2B5EF4-FFF2-40B4-BE49-F238E27FC236}">
                <a16:creationId xmlns:a16="http://schemas.microsoft.com/office/drawing/2014/main" id="{0111A69E-A9F7-F225-8C1B-7CD9DD0A084B}"/>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 name="Google Shape;151;g1784ed9920d_0_21">
            <a:extLst>
              <a:ext uri="{FF2B5EF4-FFF2-40B4-BE49-F238E27FC236}">
                <a16:creationId xmlns:a16="http://schemas.microsoft.com/office/drawing/2014/main" id="{A1F53BF5-63D0-0845-C22B-235BDC54754F}"/>
              </a:ext>
            </a:extLst>
          </p:cNvPr>
          <p:cNvPicPr preferRelativeResize="0"/>
          <p:nvPr/>
        </p:nvPicPr>
        <p:blipFill>
          <a:blip r:embed="rId2">
            <a:alphaModFix/>
          </a:blip>
          <a:stretch>
            <a:fillRect/>
          </a:stretch>
        </p:blipFill>
        <p:spPr>
          <a:xfrm>
            <a:off x="3472814" y="6064717"/>
            <a:ext cx="8719186" cy="815014"/>
          </a:xfrm>
          <a:prstGeom prst="rect">
            <a:avLst/>
          </a:prstGeom>
          <a:noFill/>
          <a:ln>
            <a:noFill/>
          </a:ln>
        </p:spPr>
      </p:pic>
    </p:spTree>
    <p:extLst>
      <p:ext uri="{BB962C8B-B14F-4D97-AF65-F5344CB8AC3E}">
        <p14:creationId xmlns:p14="http://schemas.microsoft.com/office/powerpoint/2010/main" val="169927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4814B2-E9A5-337E-58D0-27BA008A025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5" name="TextBox 4">
            <a:extLst>
              <a:ext uri="{FF2B5EF4-FFF2-40B4-BE49-F238E27FC236}">
                <a16:creationId xmlns:a16="http://schemas.microsoft.com/office/drawing/2014/main" id="{9D67A08A-6957-494A-890D-59C2F6D48B1C}"/>
              </a:ext>
            </a:extLst>
          </p:cNvPr>
          <p:cNvSpPr txBox="1"/>
          <p:nvPr/>
        </p:nvSpPr>
        <p:spPr>
          <a:xfrm>
            <a:off x="925285" y="283028"/>
            <a:ext cx="8719457" cy="5078313"/>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202124"/>
                </a:solidFill>
                <a:latin typeface="Trebuchet MS (body)"/>
              </a:rPr>
              <a:t>Based on the analysis, the rate of mortality in developing country is higher than developed countries </a:t>
            </a:r>
            <a:r>
              <a:rPr lang="en-US" i="0" dirty="0">
                <a:solidFill>
                  <a:srgbClr val="202124"/>
                </a:solidFill>
                <a:effectLst/>
                <a:latin typeface="Trebuchet MS (body)"/>
              </a:rPr>
              <a:t>which can be argued to be achieved through higher standards of living, more effective health systems, and more resources invested in determinants of health (e.g. sanitation, housing, education). It is suggested that if more allocation can be given to basic amenities in the developing countries, the life expectancy </a:t>
            </a:r>
            <a:r>
              <a:rPr lang="en-US" dirty="0">
                <a:solidFill>
                  <a:srgbClr val="202124"/>
                </a:solidFill>
                <a:latin typeface="Trebuchet MS (body)"/>
              </a:rPr>
              <a:t>will increase.</a:t>
            </a: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pPr marL="285750" indent="-285750">
              <a:buFont typeface="Wingdings" panose="05000000000000000000" pitchFamily="2" charset="2"/>
              <a:buChar char="q"/>
            </a:pPr>
            <a:r>
              <a:rPr lang="en-US" b="1" u="sng" dirty="0">
                <a:solidFill>
                  <a:srgbClr val="202124"/>
                </a:solidFill>
                <a:latin typeface="Trebuchet MS (body)"/>
              </a:rPr>
              <a:t>CHALLENGES</a:t>
            </a:r>
          </a:p>
          <a:p>
            <a:pPr algn="ctr"/>
            <a:endParaRPr lang="en-US" dirty="0">
              <a:solidFill>
                <a:srgbClr val="202124"/>
              </a:solidFill>
              <a:latin typeface="arial" panose="020B0604020202020204" pitchFamily="34" charset="0"/>
            </a:endParaRPr>
          </a:p>
          <a:p>
            <a:pPr algn="ctr"/>
            <a:endParaRPr lang="en-US" dirty="0">
              <a:solidFill>
                <a:srgbClr val="202124"/>
              </a:solidFill>
              <a:latin typeface="arial" panose="020B0604020202020204" pitchFamily="34" charset="0"/>
            </a:endParaRPr>
          </a:p>
          <a:p>
            <a:pPr marL="285750" indent="-285750">
              <a:buFont typeface="Wingdings" panose="05000000000000000000" pitchFamily="2" charset="2"/>
              <a:buChar char="Ø"/>
            </a:pPr>
            <a:r>
              <a:rPr lang="en-US" dirty="0">
                <a:solidFill>
                  <a:srgbClr val="202124"/>
                </a:solidFill>
                <a:latin typeface="Trebuchet MS (body)"/>
              </a:rPr>
              <a:t>Cleaning of data and transforming was time-consuming and tedious.</a:t>
            </a:r>
          </a:p>
          <a:p>
            <a:pPr marL="285750" indent="-285750">
              <a:buFont typeface="Wingdings" panose="05000000000000000000" pitchFamily="2" charset="2"/>
              <a:buChar char="Ø"/>
            </a:pPr>
            <a:r>
              <a:rPr lang="en-US" dirty="0">
                <a:solidFill>
                  <a:srgbClr val="202124"/>
                </a:solidFill>
                <a:latin typeface="Trebuchet MS (body)"/>
              </a:rPr>
              <a:t>Generating the main objectives to work with required a lot of mental reasoning</a:t>
            </a:r>
          </a:p>
          <a:p>
            <a:pPr marL="285750" indent="-285750">
              <a:buFont typeface="Wingdings" panose="05000000000000000000" pitchFamily="2" charset="2"/>
              <a:buChar char="Ø"/>
            </a:pPr>
            <a:r>
              <a:rPr lang="en-US" dirty="0">
                <a:solidFill>
                  <a:srgbClr val="202124"/>
                </a:solidFill>
                <a:latin typeface="Trebuchet MS (body)"/>
              </a:rPr>
              <a:t>A lot of error came up while writing SQL code as a result of missing out codes before running</a:t>
            </a:r>
          </a:p>
          <a:p>
            <a:pPr marL="285750" indent="-285750">
              <a:buFont typeface="Wingdings" panose="05000000000000000000" pitchFamily="2" charset="2"/>
              <a:buChar char="Ø"/>
            </a:pPr>
            <a:endParaRPr lang="en-US" dirty="0">
              <a:solidFill>
                <a:srgbClr val="202124"/>
              </a:solidFill>
              <a:latin typeface="arial" panose="020B0604020202020204" pitchFamily="34" charset="0"/>
            </a:endParaRPr>
          </a:p>
          <a:p>
            <a:endParaRPr lang="en-US" dirty="0"/>
          </a:p>
        </p:txBody>
      </p:sp>
      <p:pic>
        <p:nvPicPr>
          <p:cNvPr id="6" name="Google Shape;151;g1784ed9920d_0_21">
            <a:extLst>
              <a:ext uri="{FF2B5EF4-FFF2-40B4-BE49-F238E27FC236}">
                <a16:creationId xmlns:a16="http://schemas.microsoft.com/office/drawing/2014/main" id="{53BC2B87-D40F-2169-B332-974B47F707B2}"/>
              </a:ext>
            </a:extLst>
          </p:cNvPr>
          <p:cNvPicPr preferRelativeResize="0"/>
          <p:nvPr/>
        </p:nvPicPr>
        <p:blipFill>
          <a:blip r:embed="rId2">
            <a:alphaModFix/>
          </a:blip>
          <a:stretch>
            <a:fillRect/>
          </a:stretch>
        </p:blipFill>
        <p:spPr>
          <a:xfrm>
            <a:off x="3472814" y="6064717"/>
            <a:ext cx="8719186" cy="815014"/>
          </a:xfrm>
          <a:prstGeom prst="rect">
            <a:avLst/>
          </a:prstGeom>
          <a:noFill/>
          <a:ln>
            <a:noFill/>
          </a:ln>
        </p:spPr>
      </p:pic>
    </p:spTree>
    <p:extLst>
      <p:ext uri="{BB962C8B-B14F-4D97-AF65-F5344CB8AC3E}">
        <p14:creationId xmlns:p14="http://schemas.microsoft.com/office/powerpoint/2010/main" val="49337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735871-18FF-3136-C7FA-B218A53EB580}"/>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5" name="TextBox 4">
            <a:extLst>
              <a:ext uri="{FF2B5EF4-FFF2-40B4-BE49-F238E27FC236}">
                <a16:creationId xmlns:a16="http://schemas.microsoft.com/office/drawing/2014/main" id="{0B0F0A7E-B6CA-EF32-7FF0-11581FCAF9FF}"/>
              </a:ext>
            </a:extLst>
          </p:cNvPr>
          <p:cNvSpPr txBox="1"/>
          <p:nvPr/>
        </p:nvSpPr>
        <p:spPr>
          <a:xfrm>
            <a:off x="315686" y="544286"/>
            <a:ext cx="10189029" cy="5232202"/>
          </a:xfrm>
          <a:prstGeom prst="rect">
            <a:avLst/>
          </a:prstGeom>
          <a:noFill/>
        </p:spPr>
        <p:txBody>
          <a:bodyPr wrap="square">
            <a:spAutoFit/>
          </a:bodyPr>
          <a:lstStyle/>
          <a:p>
            <a:r>
              <a:rPr lang="en-US" sz="2800" b="1" i="0" dirty="0">
                <a:solidFill>
                  <a:srgbClr val="202124"/>
                </a:solidFill>
                <a:effectLst/>
                <a:latin typeface="Trebuchet MS (body)"/>
              </a:rPr>
              <a:t>REFLECTION- CONCLUSION AND KEY LEARNINGS</a:t>
            </a:r>
          </a:p>
          <a:p>
            <a:endParaRPr lang="en-US" b="0" i="0" dirty="0">
              <a:solidFill>
                <a:srgbClr val="202124"/>
              </a:solidFill>
              <a:effectLst/>
              <a:latin typeface="Trebuchet MS (body)"/>
            </a:endParaRPr>
          </a:p>
          <a:p>
            <a:r>
              <a:rPr lang="en-US" b="0" i="0" dirty="0">
                <a:solidFill>
                  <a:srgbClr val="202124"/>
                </a:solidFill>
                <a:effectLst/>
                <a:latin typeface="Trebuchet MS (body)"/>
              </a:rPr>
              <a:t>The major key learnings for me about the bootcamp are:</a:t>
            </a:r>
          </a:p>
          <a:p>
            <a:pPr marL="285750" indent="-285750">
              <a:buFont typeface="Wingdings" panose="05000000000000000000" pitchFamily="2" charset="2"/>
              <a:buChar char="v"/>
            </a:pPr>
            <a:r>
              <a:rPr lang="en-US" dirty="0">
                <a:solidFill>
                  <a:srgbClr val="202124"/>
                </a:solidFill>
                <a:latin typeface="Trebuchet MS (body)"/>
              </a:rPr>
              <a:t>Determination and being resilient is the key to success</a:t>
            </a:r>
          </a:p>
          <a:p>
            <a:pPr marL="285750" indent="-285750">
              <a:buFont typeface="Wingdings" panose="05000000000000000000" pitchFamily="2" charset="2"/>
              <a:buChar char="v"/>
            </a:pPr>
            <a:r>
              <a:rPr lang="en-US" dirty="0">
                <a:solidFill>
                  <a:srgbClr val="202124"/>
                </a:solidFill>
                <a:latin typeface="Trebuchet MS (body)"/>
              </a:rPr>
              <a:t>Writing codes and visualizing data is the highlight for me on this program.</a:t>
            </a:r>
          </a:p>
          <a:p>
            <a:pPr marL="285750" indent="-285750">
              <a:buFont typeface="Wingdings" panose="05000000000000000000" pitchFamily="2" charset="2"/>
              <a:buChar char="v"/>
            </a:pPr>
            <a:r>
              <a:rPr lang="en-US" dirty="0">
                <a:solidFill>
                  <a:srgbClr val="202124"/>
                </a:solidFill>
                <a:latin typeface="Trebuchet MS (body)"/>
              </a:rPr>
              <a:t>I have gained so much confidence in analyzing data using tools such as Excel, Tableau and Power BI which was my main reason of applying for the bootcamp.</a:t>
            </a:r>
          </a:p>
          <a:p>
            <a:endParaRPr lang="en-US" dirty="0">
              <a:solidFill>
                <a:srgbClr val="202124"/>
              </a:solidFill>
              <a:latin typeface="Trebuchet MS (body)"/>
            </a:endParaRPr>
          </a:p>
          <a:p>
            <a:pPr marL="285750" indent="-285750">
              <a:buFont typeface="Wingdings" panose="05000000000000000000" pitchFamily="2" charset="2"/>
              <a:buChar char="q"/>
            </a:pPr>
            <a:r>
              <a:rPr lang="en-US" dirty="0" err="1">
                <a:solidFill>
                  <a:srgbClr val="202124"/>
                </a:solidFill>
                <a:latin typeface="Trebuchet MS (body)"/>
              </a:rPr>
              <a:t>Niyo</a:t>
            </a:r>
            <a:r>
              <a:rPr lang="en-US" dirty="0">
                <a:solidFill>
                  <a:srgbClr val="202124"/>
                </a:solidFill>
                <a:latin typeface="Trebuchet MS (body)"/>
              </a:rPr>
              <a:t> Bootcamp for me is a program that encompasses a lot of things outside data analysis and project management. The mentoring program I was opportune to be part of (Capgemini) really changed my thinking and boost my confidence attending interviews. All the people I encountered on this journey from the facilitators, HR support, the CEO and the program coordinator were all supportive and always willing to help when requested. I always look forward to the classes despite my tight schedule joggling between school and childcare because is always engaging and insightful.</a:t>
            </a:r>
          </a:p>
          <a:p>
            <a:endParaRPr lang="en-US" dirty="0">
              <a:solidFill>
                <a:srgbClr val="202124"/>
              </a:solidFill>
              <a:latin typeface="Trebuchet MS (body)"/>
            </a:endParaRPr>
          </a:p>
          <a:p>
            <a:pPr marL="285750" indent="-285750">
              <a:buFont typeface="Wingdings" panose="05000000000000000000" pitchFamily="2" charset="2"/>
              <a:buChar char="q"/>
            </a:pPr>
            <a:r>
              <a:rPr lang="en-US" dirty="0">
                <a:solidFill>
                  <a:srgbClr val="202124"/>
                </a:solidFill>
                <a:latin typeface="Trebuchet MS (body)"/>
              </a:rPr>
              <a:t>I am currently open to work with a consultancy firm and to learn more on big data manipulation and analysis</a:t>
            </a:r>
            <a:r>
              <a:rPr lang="en-US" dirty="0">
                <a:solidFill>
                  <a:srgbClr val="202124"/>
                </a:solidFill>
                <a:latin typeface="arial" panose="020B0604020202020204" pitchFamily="34" charset="0"/>
              </a:rPr>
              <a:t>.</a:t>
            </a:r>
            <a:endParaRPr lang="en-US" dirty="0"/>
          </a:p>
        </p:txBody>
      </p:sp>
      <p:pic>
        <p:nvPicPr>
          <p:cNvPr id="6" name="Google Shape;151;g1784ed9920d_0_21">
            <a:extLst>
              <a:ext uri="{FF2B5EF4-FFF2-40B4-BE49-F238E27FC236}">
                <a16:creationId xmlns:a16="http://schemas.microsoft.com/office/drawing/2014/main" id="{884D3CA6-4147-DC61-5B44-51E6BDE7D417}"/>
              </a:ext>
            </a:extLst>
          </p:cNvPr>
          <p:cNvPicPr preferRelativeResize="0"/>
          <p:nvPr/>
        </p:nvPicPr>
        <p:blipFill>
          <a:blip r:embed="rId2">
            <a:alphaModFix/>
          </a:blip>
          <a:stretch>
            <a:fillRect/>
          </a:stretch>
        </p:blipFill>
        <p:spPr>
          <a:xfrm>
            <a:off x="3472814" y="6064717"/>
            <a:ext cx="8719186" cy="815014"/>
          </a:xfrm>
          <a:prstGeom prst="rect">
            <a:avLst/>
          </a:prstGeom>
          <a:noFill/>
          <a:ln>
            <a:noFill/>
          </a:ln>
        </p:spPr>
      </p:pic>
    </p:spTree>
    <p:extLst>
      <p:ext uri="{BB962C8B-B14F-4D97-AF65-F5344CB8AC3E}">
        <p14:creationId xmlns:p14="http://schemas.microsoft.com/office/powerpoint/2010/main" val="176499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B4A1-694F-9D8A-E5C8-1403A5585CBE}"/>
              </a:ext>
            </a:extLst>
          </p:cNvPr>
          <p:cNvSpPr>
            <a:spLocks noGrp="1"/>
          </p:cNvSpPr>
          <p:nvPr>
            <p:ph type="title"/>
          </p:nvPr>
        </p:nvSpPr>
        <p:spPr/>
        <p:txBody>
          <a:bodyPr>
            <a:normAutofit/>
          </a:bodyPr>
          <a:lstStyle/>
          <a:p>
            <a:pPr algn="ctr"/>
            <a:r>
              <a:rPr lang="en-US" sz="6000" b="1" dirty="0">
                <a:solidFill>
                  <a:schemeClr val="tx1"/>
                </a:solidFill>
                <a:cs typeface="Sabon Next LT" panose="02000500000000000000" pitchFamily="2" charset="0"/>
              </a:rPr>
              <a:t>THANK YOU</a:t>
            </a:r>
          </a:p>
        </p:txBody>
      </p:sp>
      <p:sp>
        <p:nvSpPr>
          <p:cNvPr id="3" name="Text Placeholder 2">
            <a:extLst>
              <a:ext uri="{FF2B5EF4-FFF2-40B4-BE49-F238E27FC236}">
                <a16:creationId xmlns:a16="http://schemas.microsoft.com/office/drawing/2014/main" id="{4D1DACDC-A9AF-8880-2CEC-C1DA2A833582}"/>
              </a:ext>
            </a:extLst>
          </p:cNvPr>
          <p:cNvSpPr>
            <a:spLocks noGrp="1"/>
          </p:cNvSpPr>
          <p:nvPr>
            <p:ph type="body" sz="quarter" idx="13"/>
          </p:nvPr>
        </p:nvSpPr>
        <p:spPr>
          <a:xfrm>
            <a:off x="1366139" y="4310743"/>
            <a:ext cx="7224524" cy="859971"/>
          </a:xfrm>
        </p:spPr>
        <p:txBody>
          <a:bodyPr/>
          <a:lstStyle/>
          <a:p>
            <a:r>
              <a:rPr lang="en-GB" sz="1800" b="1" dirty="0">
                <a:solidFill>
                  <a:schemeClr val="tx1"/>
                </a:solidFill>
                <a:effectLst/>
                <a:ea typeface="Cambria" panose="02040503050406030204" pitchFamily="18" charset="0"/>
                <a:cs typeface="Cambria" panose="02040503050406030204" pitchFamily="18" charset="0"/>
              </a:rPr>
              <a:t>LinkedIn: </a:t>
            </a:r>
            <a:r>
              <a:rPr lang="en-GB" sz="1800" b="1" u="sng" dirty="0">
                <a:solidFill>
                  <a:schemeClr val="tx1"/>
                </a:solidFill>
                <a:effectLst/>
                <a:ea typeface="Calibri" panose="020F0502020204030204" pitchFamily="34" charset="0"/>
                <a:hlinkClick r:id="rId2">
                  <a:extLst>
                    <a:ext uri="{A12FA001-AC4F-418D-AE19-62706E023703}">
                      <ahyp:hlinkClr xmlns:ahyp="http://schemas.microsoft.com/office/drawing/2018/hyperlinkcolor" val="tx"/>
                    </a:ext>
                  </a:extLst>
                </a:hlinkClick>
              </a:rPr>
              <a:t>linkedin.com/in/</a:t>
            </a:r>
            <a:r>
              <a:rPr lang="en-GB" sz="1800" b="1" u="sng" dirty="0" err="1">
                <a:solidFill>
                  <a:schemeClr val="tx1"/>
                </a:solidFill>
                <a:effectLst/>
                <a:ea typeface="Calibri" panose="020F0502020204030204" pitchFamily="34" charset="0"/>
                <a:hlinkClick r:id="rId2">
                  <a:extLst>
                    <a:ext uri="{A12FA001-AC4F-418D-AE19-62706E023703}">
                      <ahyp:hlinkClr xmlns:ahyp="http://schemas.microsoft.com/office/drawing/2018/hyperlinkcolor" val="tx"/>
                    </a:ext>
                  </a:extLst>
                </a:hlinkClick>
              </a:rPr>
              <a:t>funmi-aregbesola</a:t>
            </a:r>
            <a:r>
              <a:rPr lang="en-GB" sz="1800" b="1" dirty="0">
                <a:solidFill>
                  <a:schemeClr val="tx1"/>
                </a:solidFill>
                <a:effectLst/>
                <a:ea typeface="Cambria" panose="02040503050406030204" pitchFamily="18" charset="0"/>
                <a:cs typeface="Cambria" panose="02040503050406030204" pitchFamily="18" charset="0"/>
              </a:rPr>
              <a:t> </a:t>
            </a:r>
          </a:p>
          <a:p>
            <a:r>
              <a:rPr lang="en-GB" sz="1800" b="1" dirty="0">
                <a:solidFill>
                  <a:schemeClr val="tx1"/>
                </a:solidFill>
                <a:effectLst/>
                <a:ea typeface="Cambria" panose="02040503050406030204" pitchFamily="18" charset="0"/>
                <a:cs typeface="Cambria" panose="02040503050406030204" pitchFamily="18" charset="0"/>
              </a:rPr>
              <a:t>| GitHub: </a:t>
            </a:r>
            <a:r>
              <a:rPr lang="en-GB" sz="1800" b="1" u="sng" dirty="0">
                <a:solidFill>
                  <a:schemeClr val="tx1"/>
                </a:solidFill>
                <a:effectLst/>
                <a:ea typeface="Cambria" panose="02040503050406030204" pitchFamily="18" charset="0"/>
                <a:cs typeface="Cambria" panose="02040503050406030204" pitchFamily="18" charset="0"/>
                <a:hlinkClick r:id="rId3">
                  <a:extLst>
                    <a:ext uri="{A12FA001-AC4F-418D-AE19-62706E023703}">
                      <ahyp:hlinkClr xmlns:ahyp="http://schemas.microsoft.com/office/drawing/2018/hyperlinkcolor" val="tx"/>
                    </a:ext>
                  </a:extLst>
                </a:hlinkClick>
              </a:rPr>
              <a:t>github.com/Phummzie27</a:t>
            </a:r>
            <a:endParaRPr lang="en-US" sz="1800" b="1" dirty="0">
              <a:solidFill>
                <a:schemeClr val="tx1"/>
              </a:solidFill>
              <a:effectLst/>
              <a:ea typeface="Calibri" panose="020F0502020204030204" pitchFamily="34" charset="0"/>
            </a:endParaRPr>
          </a:p>
          <a:p>
            <a:endParaRPr lang="en-US" dirty="0"/>
          </a:p>
        </p:txBody>
      </p:sp>
      <p:sp>
        <p:nvSpPr>
          <p:cNvPr id="6" name="Slide Number Placeholder 5">
            <a:extLst>
              <a:ext uri="{FF2B5EF4-FFF2-40B4-BE49-F238E27FC236}">
                <a16:creationId xmlns:a16="http://schemas.microsoft.com/office/drawing/2014/main" id="{CBC10733-1364-76AD-B31F-EB9C0F66354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7" name="Google Shape;151;g1784ed9920d_0_21">
            <a:extLst>
              <a:ext uri="{FF2B5EF4-FFF2-40B4-BE49-F238E27FC236}">
                <a16:creationId xmlns:a16="http://schemas.microsoft.com/office/drawing/2014/main" id="{F28A843F-6114-4006-4CB2-371BEC29AE5E}"/>
              </a:ext>
            </a:extLst>
          </p:cNvPr>
          <p:cNvPicPr preferRelativeResize="0"/>
          <p:nvPr/>
        </p:nvPicPr>
        <p:blipFill>
          <a:blip r:embed="rId4">
            <a:alphaModFix/>
          </a:blip>
          <a:stretch>
            <a:fillRect/>
          </a:stretch>
        </p:blipFill>
        <p:spPr>
          <a:xfrm>
            <a:off x="3472814" y="6064717"/>
            <a:ext cx="8719186" cy="815014"/>
          </a:xfrm>
          <a:prstGeom prst="rect">
            <a:avLst/>
          </a:prstGeom>
          <a:noFill/>
          <a:ln>
            <a:noFill/>
          </a:ln>
        </p:spPr>
      </p:pic>
    </p:spTree>
    <p:extLst>
      <p:ext uri="{BB962C8B-B14F-4D97-AF65-F5344CB8AC3E}">
        <p14:creationId xmlns:p14="http://schemas.microsoft.com/office/powerpoint/2010/main" val="324672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F78A18-C8FC-5A2E-2308-2708436C4AE9}"/>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5" name="TextBox 4">
            <a:extLst>
              <a:ext uri="{FF2B5EF4-FFF2-40B4-BE49-F238E27FC236}">
                <a16:creationId xmlns:a16="http://schemas.microsoft.com/office/drawing/2014/main" id="{5C931BCD-A524-1F3A-5F0F-B1DAA58001B6}"/>
              </a:ext>
            </a:extLst>
          </p:cNvPr>
          <p:cNvSpPr txBox="1"/>
          <p:nvPr/>
        </p:nvSpPr>
        <p:spPr>
          <a:xfrm>
            <a:off x="2955397" y="2491379"/>
            <a:ext cx="6101442" cy="1107996"/>
          </a:xfrm>
          <a:prstGeom prst="rect">
            <a:avLst/>
          </a:prstGeom>
          <a:noFill/>
        </p:spPr>
        <p:txBody>
          <a:bodyPr wrap="square">
            <a:spAutoFit/>
          </a:bodyPr>
          <a:lstStyle/>
          <a:p>
            <a:r>
              <a:rPr lang="en-US" sz="6600" b="1" i="0" dirty="0">
                <a:solidFill>
                  <a:srgbClr val="202124"/>
                </a:solidFill>
                <a:effectLst/>
                <a:latin typeface="+mj-lt"/>
              </a:rPr>
              <a:t>QUESTIONS</a:t>
            </a:r>
            <a:endParaRPr lang="en-US" sz="6600" b="1" dirty="0">
              <a:latin typeface="+mj-lt"/>
            </a:endParaRPr>
          </a:p>
        </p:txBody>
      </p:sp>
      <p:pic>
        <p:nvPicPr>
          <p:cNvPr id="6" name="Google Shape;151;g1784ed9920d_0_21">
            <a:extLst>
              <a:ext uri="{FF2B5EF4-FFF2-40B4-BE49-F238E27FC236}">
                <a16:creationId xmlns:a16="http://schemas.microsoft.com/office/drawing/2014/main" id="{DCA405CF-1A30-D877-372A-9431389D305C}"/>
              </a:ext>
            </a:extLst>
          </p:cNvPr>
          <p:cNvPicPr preferRelativeResize="0"/>
          <p:nvPr/>
        </p:nvPicPr>
        <p:blipFill>
          <a:blip r:embed="rId2">
            <a:alphaModFix/>
          </a:blip>
          <a:stretch>
            <a:fillRect/>
          </a:stretch>
        </p:blipFill>
        <p:spPr>
          <a:xfrm>
            <a:off x="3472814" y="6064717"/>
            <a:ext cx="8719186" cy="815014"/>
          </a:xfrm>
          <a:prstGeom prst="rect">
            <a:avLst/>
          </a:prstGeom>
          <a:noFill/>
          <a:ln>
            <a:noFill/>
          </a:ln>
        </p:spPr>
      </p:pic>
    </p:spTree>
    <p:extLst>
      <p:ext uri="{BB962C8B-B14F-4D97-AF65-F5344CB8AC3E}">
        <p14:creationId xmlns:p14="http://schemas.microsoft.com/office/powerpoint/2010/main" val="248349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BB3F59-2145-9600-FD11-A6C3A5637D53}"/>
              </a:ext>
            </a:extLst>
          </p:cNvPr>
          <p:cNvSpPr>
            <a:spLocks noGrp="1"/>
          </p:cNvSpPr>
          <p:nvPr>
            <p:ph type="sldNum" sz="quarter" idx="12"/>
          </p:nvPr>
        </p:nvSpPr>
        <p:spPr>
          <a:xfrm>
            <a:off x="6096000" y="4262100"/>
            <a:ext cx="683339" cy="365125"/>
          </a:xfrm>
        </p:spPr>
        <p:txBody>
          <a:bodyPr/>
          <a:lstStyle/>
          <a:p>
            <a:fld id="{48F63A3B-78C7-47BE-AE5E-E10140E04643}" type="slidenum">
              <a:rPr lang="en-US" smtClean="0"/>
              <a:t>2</a:t>
            </a:fld>
            <a:endParaRPr lang="en-US" dirty="0"/>
          </a:p>
        </p:txBody>
      </p:sp>
      <p:sp>
        <p:nvSpPr>
          <p:cNvPr id="5" name="TextBox 4">
            <a:extLst>
              <a:ext uri="{FF2B5EF4-FFF2-40B4-BE49-F238E27FC236}">
                <a16:creationId xmlns:a16="http://schemas.microsoft.com/office/drawing/2014/main" id="{F219341A-1866-89EB-B583-F8DC165C7E19}"/>
              </a:ext>
            </a:extLst>
          </p:cNvPr>
          <p:cNvSpPr txBox="1"/>
          <p:nvPr/>
        </p:nvSpPr>
        <p:spPr>
          <a:xfrm>
            <a:off x="2449287" y="239485"/>
            <a:ext cx="6702878" cy="4733475"/>
          </a:xfrm>
          <a:prstGeom prst="rect">
            <a:avLst/>
          </a:prstGeom>
          <a:noFill/>
        </p:spPr>
        <p:txBody>
          <a:bodyPr wrap="square">
            <a:spAutoFit/>
          </a:bodyPr>
          <a:lstStyle/>
          <a:p>
            <a:pPr algn="ctr">
              <a:lnSpc>
                <a:spcPct val="150000"/>
              </a:lnSpc>
            </a:pPr>
            <a:r>
              <a:rPr lang="en-US" sz="3600" b="1" u="sng" dirty="0"/>
              <a:t>AGENDA</a:t>
            </a:r>
          </a:p>
          <a:p>
            <a:pPr marL="285750" indent="-285750">
              <a:lnSpc>
                <a:spcPct val="150000"/>
              </a:lnSpc>
              <a:buFont typeface="Arial" panose="020B0604020202020204" pitchFamily="34" charset="0"/>
              <a:buChar char="•"/>
            </a:pPr>
            <a:r>
              <a:rPr lang="en-US" sz="2400" dirty="0"/>
              <a:t>About Me</a:t>
            </a:r>
          </a:p>
          <a:p>
            <a:pPr marL="285750" indent="-285750">
              <a:lnSpc>
                <a:spcPct val="150000"/>
              </a:lnSpc>
              <a:buFont typeface="Arial" panose="020B0604020202020204" pitchFamily="34" charset="0"/>
              <a:buChar char="•"/>
            </a:pPr>
            <a:r>
              <a:rPr lang="en-US" sz="2400" dirty="0"/>
              <a:t>Objectives</a:t>
            </a:r>
          </a:p>
          <a:p>
            <a:pPr marL="285750" indent="-285750">
              <a:lnSpc>
                <a:spcPct val="150000"/>
              </a:lnSpc>
              <a:buFont typeface="Arial" panose="020B0604020202020204" pitchFamily="34" charset="0"/>
              <a:buChar char="•"/>
            </a:pPr>
            <a:r>
              <a:rPr lang="en-US" sz="2400" dirty="0"/>
              <a:t>​Excel Findings</a:t>
            </a:r>
          </a:p>
          <a:p>
            <a:pPr marL="285750" indent="-285750">
              <a:lnSpc>
                <a:spcPct val="150000"/>
              </a:lnSpc>
              <a:buFont typeface="Arial" panose="020B0604020202020204" pitchFamily="34" charset="0"/>
              <a:buChar char="•"/>
            </a:pPr>
            <a:r>
              <a:rPr lang="en-US" sz="2400" dirty="0"/>
              <a:t>SQL Analyses</a:t>
            </a:r>
          </a:p>
          <a:p>
            <a:pPr marL="285750" indent="-285750">
              <a:lnSpc>
                <a:spcPct val="150000"/>
              </a:lnSpc>
              <a:buFont typeface="Arial" panose="020B0604020202020204" pitchFamily="34" charset="0"/>
              <a:buChar char="•"/>
            </a:pPr>
            <a:r>
              <a:rPr lang="en-US" sz="2400" dirty="0"/>
              <a:t>​Dash-Board</a:t>
            </a:r>
          </a:p>
          <a:p>
            <a:pPr marL="285750" indent="-285750">
              <a:lnSpc>
                <a:spcPct val="150000"/>
              </a:lnSpc>
              <a:buFont typeface="Arial" panose="020B0604020202020204" pitchFamily="34" charset="0"/>
              <a:buChar char="•"/>
            </a:pPr>
            <a:r>
              <a:rPr lang="en-US" sz="2400" dirty="0"/>
              <a:t>Recommendations, Insight, and Challenges</a:t>
            </a:r>
          </a:p>
          <a:p>
            <a:pPr marL="285750" indent="-285750">
              <a:lnSpc>
                <a:spcPct val="150000"/>
              </a:lnSpc>
              <a:buFont typeface="Arial" panose="020B0604020202020204" pitchFamily="34" charset="0"/>
              <a:buChar char="•"/>
            </a:pPr>
            <a:r>
              <a:rPr lang="en-US" sz="2400" dirty="0"/>
              <a:t>Conclusions and Key Learnings</a:t>
            </a:r>
          </a:p>
        </p:txBody>
      </p:sp>
      <p:pic>
        <p:nvPicPr>
          <p:cNvPr id="7" name="Google Shape;151;g1784ed9920d_0_21">
            <a:extLst>
              <a:ext uri="{FF2B5EF4-FFF2-40B4-BE49-F238E27FC236}">
                <a16:creationId xmlns:a16="http://schemas.microsoft.com/office/drawing/2014/main" id="{2D06D5E9-BD64-DC9A-8EC6-98805D72856E}"/>
              </a:ext>
            </a:extLst>
          </p:cNvPr>
          <p:cNvPicPr preferRelativeResize="0"/>
          <p:nvPr/>
        </p:nvPicPr>
        <p:blipFill>
          <a:blip r:embed="rId2">
            <a:alphaModFix/>
          </a:blip>
          <a:stretch>
            <a:fillRect/>
          </a:stretch>
        </p:blipFill>
        <p:spPr>
          <a:xfrm>
            <a:off x="1110344" y="5958569"/>
            <a:ext cx="9144001" cy="866775"/>
          </a:xfrm>
          <a:prstGeom prst="rect">
            <a:avLst/>
          </a:prstGeom>
          <a:noFill/>
          <a:ln>
            <a:noFill/>
          </a:ln>
        </p:spPr>
      </p:pic>
    </p:spTree>
    <p:extLst>
      <p:ext uri="{BB962C8B-B14F-4D97-AF65-F5344CB8AC3E}">
        <p14:creationId xmlns:p14="http://schemas.microsoft.com/office/powerpoint/2010/main" val="193549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B94F97-C6D3-2838-F1BE-B7B467E5AD85}"/>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descr="A person smiling for the camera&#10;&#10;Description automatically generated with medium confidence">
            <a:extLst>
              <a:ext uri="{FF2B5EF4-FFF2-40B4-BE49-F238E27FC236}">
                <a16:creationId xmlns:a16="http://schemas.microsoft.com/office/drawing/2014/main" id="{B5FC5AF4-14A0-E7E6-678E-36692D2DAED5}"/>
              </a:ext>
            </a:extLst>
          </p:cNvPr>
          <p:cNvPicPr>
            <a:picLocks noChangeAspect="1"/>
          </p:cNvPicPr>
          <p:nvPr/>
        </p:nvPicPr>
        <p:blipFill>
          <a:blip r:embed="rId2"/>
          <a:stretch>
            <a:fillRect/>
          </a:stretch>
        </p:blipFill>
        <p:spPr>
          <a:xfrm>
            <a:off x="83057" y="-1"/>
            <a:ext cx="3302399" cy="3762937"/>
          </a:xfrm>
          <a:prstGeom prst="rect">
            <a:avLst/>
          </a:prstGeom>
        </p:spPr>
      </p:pic>
      <p:sp>
        <p:nvSpPr>
          <p:cNvPr id="6" name="TextBox 5">
            <a:extLst>
              <a:ext uri="{FF2B5EF4-FFF2-40B4-BE49-F238E27FC236}">
                <a16:creationId xmlns:a16="http://schemas.microsoft.com/office/drawing/2014/main" id="{3E1F5EC7-6C66-B889-5729-71BD0F9F62FA}"/>
              </a:ext>
            </a:extLst>
          </p:cNvPr>
          <p:cNvSpPr txBox="1"/>
          <p:nvPr/>
        </p:nvSpPr>
        <p:spPr>
          <a:xfrm>
            <a:off x="3679371" y="217714"/>
            <a:ext cx="7554686" cy="5970865"/>
          </a:xfrm>
          <a:prstGeom prst="rect">
            <a:avLst/>
          </a:prstGeom>
          <a:noFill/>
        </p:spPr>
        <p:txBody>
          <a:bodyPr wrap="square">
            <a:spAutoFit/>
          </a:bodyPr>
          <a:lstStyle/>
          <a:p>
            <a:pPr marL="285750" indent="-285750">
              <a:buFont typeface="Wingdings" panose="05000000000000000000" pitchFamily="2" charset="2"/>
              <a:buChar char="v"/>
            </a:pPr>
            <a:endParaRPr lang="en-US" sz="1800" dirty="0"/>
          </a:p>
          <a:p>
            <a:pPr algn="ctr"/>
            <a:r>
              <a:rPr lang="en-US" sz="4000" b="1" dirty="0"/>
              <a:t>ABOUT ME</a:t>
            </a:r>
            <a:endParaRPr lang="en-US" sz="1800"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sz="1800" dirty="0"/>
              <a:t>I </a:t>
            </a:r>
            <a:r>
              <a:rPr lang="en-US" sz="2400" dirty="0"/>
              <a:t>had a career break in 2022 to move to the UK  for my Masters degree in Accounting and Finance.</a:t>
            </a:r>
          </a:p>
          <a:p>
            <a:endParaRPr lang="en-US" sz="2400" dirty="0"/>
          </a:p>
          <a:p>
            <a:pPr marL="285750" indent="-285750">
              <a:buFont typeface="Wingdings" panose="05000000000000000000" pitchFamily="2" charset="2"/>
              <a:buChar char="v"/>
            </a:pPr>
            <a:r>
              <a:rPr lang="en-US" sz="2400" dirty="0"/>
              <a:t>I am a Finance expert and Accountant with 10+ Experience across, Fintech, Telecoms and emerging markets.</a:t>
            </a:r>
          </a:p>
          <a:p>
            <a:pPr marL="285750" indent="-285750">
              <a:buFont typeface="Wingdings" panose="05000000000000000000" pitchFamily="2" charset="2"/>
              <a:buChar char="v"/>
            </a:pPr>
            <a:r>
              <a:rPr lang="en-US" sz="2400" dirty="0"/>
              <a:t>My analytical mind motivated me to research more on how I can manipulate and analyze data for business decision- making. With Fintech being the new face of Finance I decide to up my skill in tech to add value to myself and incorporate the skill in actualizing my long-term career goal.</a:t>
            </a:r>
          </a:p>
          <a:p>
            <a:endParaRPr lang="en-US" dirty="0"/>
          </a:p>
        </p:txBody>
      </p:sp>
      <p:pic>
        <p:nvPicPr>
          <p:cNvPr id="8" name="Google Shape;151;g1784ed9920d_0_21">
            <a:extLst>
              <a:ext uri="{FF2B5EF4-FFF2-40B4-BE49-F238E27FC236}">
                <a16:creationId xmlns:a16="http://schemas.microsoft.com/office/drawing/2014/main" id="{6A0B289E-7755-436C-ED1E-F2FA4FBA6E01}"/>
              </a:ext>
            </a:extLst>
          </p:cNvPr>
          <p:cNvPicPr preferRelativeResize="0"/>
          <p:nvPr/>
        </p:nvPicPr>
        <p:blipFill>
          <a:blip r:embed="rId3">
            <a:alphaModFix/>
          </a:blip>
          <a:stretch>
            <a:fillRect/>
          </a:stretch>
        </p:blipFill>
        <p:spPr>
          <a:xfrm>
            <a:off x="3047999" y="5973099"/>
            <a:ext cx="9144001" cy="866775"/>
          </a:xfrm>
          <a:prstGeom prst="rect">
            <a:avLst/>
          </a:prstGeom>
          <a:noFill/>
          <a:ln>
            <a:noFill/>
          </a:ln>
        </p:spPr>
      </p:pic>
    </p:spTree>
    <p:extLst>
      <p:ext uri="{BB962C8B-B14F-4D97-AF65-F5344CB8AC3E}">
        <p14:creationId xmlns:p14="http://schemas.microsoft.com/office/powerpoint/2010/main" val="58472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383C03-7FBA-139C-2321-3B7C472A66AA}"/>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5" name="TextBox 4">
            <a:extLst>
              <a:ext uri="{FF2B5EF4-FFF2-40B4-BE49-F238E27FC236}">
                <a16:creationId xmlns:a16="http://schemas.microsoft.com/office/drawing/2014/main" id="{FF478E47-B2EA-8629-BEE4-8E68C7E97B2C}"/>
              </a:ext>
            </a:extLst>
          </p:cNvPr>
          <p:cNvSpPr txBox="1"/>
          <p:nvPr/>
        </p:nvSpPr>
        <p:spPr>
          <a:xfrm>
            <a:off x="762000" y="326571"/>
            <a:ext cx="10613571" cy="5509200"/>
          </a:xfrm>
          <a:prstGeom prst="rect">
            <a:avLst/>
          </a:prstGeom>
          <a:noFill/>
        </p:spPr>
        <p:txBody>
          <a:bodyPr wrap="square">
            <a:spAutoFit/>
          </a:bodyPr>
          <a:lstStyle/>
          <a:p>
            <a:pPr algn="ctr"/>
            <a:r>
              <a:rPr lang="en-US" sz="4000" b="1" dirty="0">
                <a:cs typeface="Sabon Next LT" panose="02000500000000000000" pitchFamily="2" charset="0"/>
              </a:rPr>
              <a:t>OBJECTIVE</a:t>
            </a:r>
          </a:p>
          <a:p>
            <a:pPr algn="l"/>
            <a:r>
              <a:rPr lang="en-US" sz="2400" dirty="0">
                <a:cs typeface="Sabon Next LT" panose="02000500000000000000" pitchFamily="2" charset="0"/>
              </a:rPr>
              <a:t>I am working with a dataset on world health organisation life expectancy across the world, given different causes of mortality in the countries with the gross domestic product and population between year 2000 – 2015.</a:t>
            </a:r>
          </a:p>
          <a:p>
            <a:pPr algn="l"/>
            <a:endParaRPr lang="en-US" sz="2400" dirty="0">
              <a:cs typeface="Sabon Next LT" panose="02000500000000000000" pitchFamily="2" charset="0"/>
            </a:endParaRPr>
          </a:p>
          <a:p>
            <a:pPr marL="342900" indent="-342900" algn="l">
              <a:buFont typeface="Wingdings" panose="05000000000000000000" pitchFamily="2" charset="2"/>
              <a:buChar char="q"/>
            </a:pPr>
            <a:r>
              <a:rPr lang="en-US" sz="2400" dirty="0">
                <a:cs typeface="Sabon Next LT" panose="02000500000000000000" pitchFamily="2" charset="0"/>
              </a:rPr>
              <a:t>To determine the country with the highest lowest adult mortality rate.</a:t>
            </a:r>
          </a:p>
          <a:p>
            <a:pPr algn="l"/>
            <a:endParaRPr lang="en-US" sz="2400" dirty="0">
              <a:cs typeface="Sabon Next LT" panose="02000500000000000000" pitchFamily="2" charset="0"/>
            </a:endParaRPr>
          </a:p>
          <a:p>
            <a:pPr marL="342900" indent="-342900" algn="l">
              <a:buFont typeface="Wingdings" panose="05000000000000000000" pitchFamily="2" charset="2"/>
              <a:buChar char="q"/>
            </a:pPr>
            <a:r>
              <a:rPr lang="en-US" sz="2400" dirty="0">
                <a:cs typeface="Sabon Next LT" panose="02000500000000000000" pitchFamily="2" charset="0"/>
              </a:rPr>
              <a:t>To determine the year with the highest Infant deaths.</a:t>
            </a:r>
          </a:p>
          <a:p>
            <a:pPr algn="l"/>
            <a:endParaRPr lang="en-US" sz="2400" dirty="0">
              <a:cs typeface="Sabon Next LT" panose="02000500000000000000" pitchFamily="2" charset="0"/>
            </a:endParaRPr>
          </a:p>
          <a:p>
            <a:pPr marL="342900" indent="-342900" algn="l">
              <a:buFont typeface="Wingdings" panose="05000000000000000000" pitchFamily="2" charset="2"/>
              <a:buChar char="q"/>
            </a:pPr>
            <a:r>
              <a:rPr lang="en-US" sz="2400" dirty="0">
                <a:cs typeface="Sabon Next LT" panose="02000500000000000000" pitchFamily="2" charset="0"/>
              </a:rPr>
              <a:t>To determine then trend of the total expenditure incurred by W.H.O to reduce mortality over the year reviewed.</a:t>
            </a:r>
          </a:p>
          <a:p>
            <a:pPr algn="l"/>
            <a:endParaRPr lang="en-US" sz="2400" dirty="0">
              <a:cs typeface="Sabon Next LT" panose="02000500000000000000" pitchFamily="2" charset="0"/>
            </a:endParaRPr>
          </a:p>
          <a:p>
            <a:pPr marL="342900" indent="-342900" algn="l">
              <a:buFont typeface="Wingdings" panose="05000000000000000000" pitchFamily="2" charset="2"/>
              <a:buChar char="q"/>
            </a:pPr>
            <a:r>
              <a:rPr lang="en-US" sz="2400" dirty="0">
                <a:cs typeface="Sabon Next LT" panose="02000500000000000000" pitchFamily="2" charset="0"/>
              </a:rPr>
              <a:t>To find out the country with the highest population for the period and compare the rate of mortality to population.</a:t>
            </a:r>
          </a:p>
        </p:txBody>
      </p:sp>
      <p:pic>
        <p:nvPicPr>
          <p:cNvPr id="7" name="Google Shape;151;g1784ed9920d_0_21">
            <a:extLst>
              <a:ext uri="{FF2B5EF4-FFF2-40B4-BE49-F238E27FC236}">
                <a16:creationId xmlns:a16="http://schemas.microsoft.com/office/drawing/2014/main" id="{E88FB27B-C6FD-3490-C5BC-43FE92FE1A40}"/>
              </a:ext>
            </a:extLst>
          </p:cNvPr>
          <p:cNvPicPr preferRelativeResize="0"/>
          <p:nvPr/>
        </p:nvPicPr>
        <p:blipFill>
          <a:blip r:embed="rId2">
            <a:alphaModFix/>
          </a:blip>
          <a:stretch>
            <a:fillRect/>
          </a:stretch>
        </p:blipFill>
        <p:spPr>
          <a:xfrm>
            <a:off x="3047999" y="6041362"/>
            <a:ext cx="9144001" cy="866775"/>
          </a:xfrm>
          <a:prstGeom prst="rect">
            <a:avLst/>
          </a:prstGeom>
          <a:noFill/>
          <a:ln>
            <a:noFill/>
          </a:ln>
        </p:spPr>
      </p:pic>
    </p:spTree>
    <p:extLst>
      <p:ext uri="{BB962C8B-B14F-4D97-AF65-F5344CB8AC3E}">
        <p14:creationId xmlns:p14="http://schemas.microsoft.com/office/powerpoint/2010/main" val="98416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9EAC55-3DA1-A2D9-FF71-EB3EC6ED5BFE}"/>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Box 4">
            <a:extLst>
              <a:ext uri="{FF2B5EF4-FFF2-40B4-BE49-F238E27FC236}">
                <a16:creationId xmlns:a16="http://schemas.microsoft.com/office/drawing/2014/main" id="{781F8168-D6A0-66E9-4EA2-ADEBBA2F3E03}"/>
              </a:ext>
            </a:extLst>
          </p:cNvPr>
          <p:cNvSpPr txBox="1"/>
          <p:nvPr/>
        </p:nvSpPr>
        <p:spPr>
          <a:xfrm>
            <a:off x="859971" y="326573"/>
            <a:ext cx="10330543" cy="5509200"/>
          </a:xfrm>
          <a:prstGeom prst="rect">
            <a:avLst/>
          </a:prstGeom>
          <a:noFill/>
        </p:spPr>
        <p:txBody>
          <a:bodyPr wrap="square">
            <a:spAutoFit/>
          </a:bodyPr>
          <a:lstStyle/>
          <a:p>
            <a:pPr algn="ctr"/>
            <a:r>
              <a:rPr lang="en-US" sz="4000" b="1" dirty="0"/>
              <a:t>EXCEL FINDINGS</a:t>
            </a:r>
            <a:endParaRPr lang="en-US" sz="2400" dirty="0"/>
          </a:p>
          <a:p>
            <a:pPr marL="342900" indent="-342900" algn="l">
              <a:buFont typeface="Wingdings" panose="05000000000000000000" pitchFamily="2" charset="2"/>
              <a:buChar char="Ø"/>
            </a:pPr>
            <a:r>
              <a:rPr lang="en-US" sz="2400" dirty="0"/>
              <a:t>IF function was used to put life expectancy age for each country into a bracket such as “Ripe Age”, “Aged” and “Early deaths”.</a:t>
            </a:r>
          </a:p>
          <a:p>
            <a:pPr marL="342900" indent="-342900" algn="l">
              <a:buFont typeface="Wingdings" panose="05000000000000000000" pitchFamily="2" charset="2"/>
              <a:buChar char="Ø"/>
            </a:pPr>
            <a:endParaRPr lang="en-US" sz="2400" dirty="0"/>
          </a:p>
          <a:p>
            <a:pPr marL="342900" indent="-342900" algn="l">
              <a:buFont typeface="Wingdings" panose="05000000000000000000" pitchFamily="2" charset="2"/>
              <a:buChar char="Ø"/>
            </a:pPr>
            <a:r>
              <a:rPr lang="en-US" sz="2400" dirty="0"/>
              <a:t>SUMIF function was used to determine the total adult mortality for each country.</a:t>
            </a:r>
          </a:p>
          <a:p>
            <a:pPr marL="342900" indent="-342900" algn="l">
              <a:buFont typeface="Wingdings" panose="05000000000000000000" pitchFamily="2" charset="2"/>
              <a:buChar char="Ø"/>
            </a:pPr>
            <a:endParaRPr lang="en-US" sz="2400" dirty="0"/>
          </a:p>
          <a:p>
            <a:pPr marL="342900" indent="-342900" algn="l">
              <a:buFont typeface="Wingdings" panose="05000000000000000000" pitchFamily="2" charset="2"/>
              <a:buChar char="Ø"/>
            </a:pPr>
            <a:r>
              <a:rPr lang="en-US" sz="2400" dirty="0"/>
              <a:t>Pivot table was used to determine the percentage of infant deaths between year 2000 and 2015 to get the year that has the highest value of infant death.</a:t>
            </a:r>
          </a:p>
          <a:p>
            <a:pPr marL="342900" indent="-342900" algn="l">
              <a:buFont typeface="Wingdings" panose="05000000000000000000" pitchFamily="2" charset="2"/>
              <a:buChar char="Ø"/>
            </a:pPr>
            <a:endParaRPr lang="en-US" sz="2400" dirty="0"/>
          </a:p>
          <a:p>
            <a:pPr marL="342900" indent="-342900" algn="l">
              <a:buFont typeface="Wingdings" panose="05000000000000000000" pitchFamily="2" charset="2"/>
              <a:buChar char="Ø"/>
            </a:pPr>
            <a:r>
              <a:rPr lang="en-US" sz="2400" dirty="0"/>
              <a:t>MAX and MIN function was used to know the country with highest number of adult mortality and the lowest number of mortality between year 2000 and 2015.</a:t>
            </a:r>
          </a:p>
        </p:txBody>
      </p:sp>
      <p:pic>
        <p:nvPicPr>
          <p:cNvPr id="7" name="Google Shape;151;g1784ed9920d_0_21">
            <a:extLst>
              <a:ext uri="{FF2B5EF4-FFF2-40B4-BE49-F238E27FC236}">
                <a16:creationId xmlns:a16="http://schemas.microsoft.com/office/drawing/2014/main" id="{887A1BB4-4509-19D8-387C-A563C2942500}"/>
              </a:ext>
            </a:extLst>
          </p:cNvPr>
          <p:cNvPicPr preferRelativeResize="0"/>
          <p:nvPr/>
        </p:nvPicPr>
        <p:blipFill>
          <a:blip r:embed="rId2">
            <a:alphaModFix/>
          </a:blip>
          <a:stretch>
            <a:fillRect/>
          </a:stretch>
        </p:blipFill>
        <p:spPr>
          <a:xfrm>
            <a:off x="3047999" y="5973099"/>
            <a:ext cx="9144001" cy="866775"/>
          </a:xfrm>
          <a:prstGeom prst="rect">
            <a:avLst/>
          </a:prstGeom>
          <a:noFill/>
          <a:ln>
            <a:noFill/>
          </a:ln>
        </p:spPr>
      </p:pic>
    </p:spTree>
    <p:extLst>
      <p:ext uri="{BB962C8B-B14F-4D97-AF65-F5344CB8AC3E}">
        <p14:creationId xmlns:p14="http://schemas.microsoft.com/office/powerpoint/2010/main" val="168873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334" y="783772"/>
            <a:ext cx="10671048" cy="674914"/>
          </a:xfrm>
        </p:spPr>
        <p:txBody>
          <a:bodyPr/>
          <a:lstStyle/>
          <a:p>
            <a:r>
              <a:rPr lang="en-US" altLang="zh-CN" sz="4000" b="1" dirty="0">
                <a:solidFill>
                  <a:schemeClr val="tx1"/>
                </a:solidFill>
                <a:cs typeface="Arial Black" panose="020B0604020202020204" pitchFamily="34" charset="0"/>
              </a:rPr>
              <a:t>EXCEL VISUALISATION USING PIVOT</a:t>
            </a:r>
            <a:endParaRPr lang="en-US" sz="4000" b="1" dirty="0">
              <a:solidFill>
                <a:schemeClr val="tx1"/>
              </a:solidFill>
              <a:cs typeface="Arial Black" panose="020B0604020202020204" pitchFamily="34" charset="0"/>
            </a:endParaRPr>
          </a:p>
        </p:txBody>
      </p:sp>
      <p:graphicFrame>
        <p:nvGraphicFramePr>
          <p:cNvPr id="5" name="Content Placeholder 4">
            <a:extLst>
              <a:ext uri="{FF2B5EF4-FFF2-40B4-BE49-F238E27FC236}">
                <a16:creationId xmlns:a16="http://schemas.microsoft.com/office/drawing/2014/main" id="{204F0BF9-0690-67EB-B148-9E5CBF9D0753}"/>
              </a:ext>
            </a:extLst>
          </p:cNvPr>
          <p:cNvGraphicFramePr>
            <a:graphicFrameLocks noGrp="1"/>
          </p:cNvGraphicFramePr>
          <p:nvPr>
            <p:ph sz="half" idx="1"/>
            <p:extLst>
              <p:ext uri="{D42A27DB-BD31-4B8C-83A1-F6EECF244321}">
                <p14:modId xmlns:p14="http://schemas.microsoft.com/office/powerpoint/2010/main" val="1656309661"/>
              </p:ext>
            </p:extLst>
          </p:nvPr>
        </p:nvGraphicFramePr>
        <p:xfrm>
          <a:off x="755650" y="1534886"/>
          <a:ext cx="10184493" cy="4136571"/>
        </p:xfrm>
        <a:graphic>
          <a:graphicData uri="http://schemas.openxmlformats.org/drawingml/2006/chart">
            <c:chart xmlns:c="http://schemas.openxmlformats.org/drawingml/2006/chart" xmlns:r="http://schemas.openxmlformats.org/officeDocument/2006/relationships" r:id="rId2"/>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0" name="Google Shape;151;g1784ed9920d_0_21">
            <a:extLst>
              <a:ext uri="{FF2B5EF4-FFF2-40B4-BE49-F238E27FC236}">
                <a16:creationId xmlns:a16="http://schemas.microsoft.com/office/drawing/2014/main" id="{A1F53BF5-63D0-0845-C22B-235BDC54754F}"/>
              </a:ext>
            </a:extLst>
          </p:cNvPr>
          <p:cNvPicPr preferRelativeResize="0"/>
          <p:nvPr/>
        </p:nvPicPr>
        <p:blipFill>
          <a:blip r:embed="rId3">
            <a:alphaModFix/>
          </a:blip>
          <a:stretch>
            <a:fillRect/>
          </a:stretch>
        </p:blipFill>
        <p:spPr>
          <a:xfrm>
            <a:off x="3601338" y="6074228"/>
            <a:ext cx="8719186" cy="815014"/>
          </a:xfrm>
          <a:prstGeom prst="rect">
            <a:avLst/>
          </a:prstGeom>
          <a:noFill/>
          <a:ln>
            <a:noFill/>
          </a:ln>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A2608D-8504-DF4D-97D7-8897CCFE2681}"/>
              </a:ext>
            </a:extLst>
          </p:cNvPr>
          <p:cNvSpPr>
            <a:spLocks noGrp="1"/>
          </p:cNvSpPr>
          <p:nvPr>
            <p:ph type="ftr" sz="quarter" idx="11"/>
          </p:nvPr>
        </p:nvSpPr>
        <p:spPr>
          <a:xfrm>
            <a:off x="621792" y="152399"/>
            <a:ext cx="9523694" cy="426721"/>
          </a:xfrm>
        </p:spPr>
        <p:txBody>
          <a:bodyPr/>
          <a:lstStyle/>
          <a:p>
            <a:pPr algn="ctr"/>
            <a:r>
              <a:rPr lang="en-US" sz="2800" b="1" dirty="0">
                <a:solidFill>
                  <a:schemeClr val="tx1"/>
                </a:solidFill>
              </a:rPr>
              <a:t>EXCEL ANALYSIS</a:t>
            </a:r>
          </a:p>
        </p:txBody>
      </p:sp>
      <p:sp>
        <p:nvSpPr>
          <p:cNvPr id="3" name="Slide Number Placeholder 2">
            <a:extLst>
              <a:ext uri="{FF2B5EF4-FFF2-40B4-BE49-F238E27FC236}">
                <a16:creationId xmlns:a16="http://schemas.microsoft.com/office/drawing/2014/main" id="{565517B3-06D4-A927-241B-ECD42077136F}"/>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Picture 4">
            <a:extLst>
              <a:ext uri="{FF2B5EF4-FFF2-40B4-BE49-F238E27FC236}">
                <a16:creationId xmlns:a16="http://schemas.microsoft.com/office/drawing/2014/main" id="{259913DD-B439-E7A7-E2AF-224CC2882B33}"/>
              </a:ext>
            </a:extLst>
          </p:cNvPr>
          <p:cNvPicPr>
            <a:picLocks noChangeAspect="1"/>
          </p:cNvPicPr>
          <p:nvPr/>
        </p:nvPicPr>
        <p:blipFill>
          <a:blip r:embed="rId2"/>
          <a:stretch>
            <a:fillRect/>
          </a:stretch>
        </p:blipFill>
        <p:spPr>
          <a:xfrm>
            <a:off x="259080" y="600892"/>
            <a:ext cx="6555377" cy="1739537"/>
          </a:xfrm>
          <a:prstGeom prst="rect">
            <a:avLst/>
          </a:prstGeom>
        </p:spPr>
      </p:pic>
      <p:pic>
        <p:nvPicPr>
          <p:cNvPr id="7" name="Picture 6">
            <a:extLst>
              <a:ext uri="{FF2B5EF4-FFF2-40B4-BE49-F238E27FC236}">
                <a16:creationId xmlns:a16="http://schemas.microsoft.com/office/drawing/2014/main" id="{45EBCB3F-D7D7-9D1A-6DD9-ED62B5DE5299}"/>
              </a:ext>
            </a:extLst>
          </p:cNvPr>
          <p:cNvPicPr>
            <a:picLocks noChangeAspect="1"/>
          </p:cNvPicPr>
          <p:nvPr/>
        </p:nvPicPr>
        <p:blipFill>
          <a:blip r:embed="rId3"/>
          <a:stretch>
            <a:fillRect/>
          </a:stretch>
        </p:blipFill>
        <p:spPr>
          <a:xfrm>
            <a:off x="6814457" y="600893"/>
            <a:ext cx="3820886" cy="1739536"/>
          </a:xfrm>
          <a:prstGeom prst="rect">
            <a:avLst/>
          </a:prstGeom>
        </p:spPr>
      </p:pic>
      <p:pic>
        <p:nvPicPr>
          <p:cNvPr id="9" name="Picture 8">
            <a:extLst>
              <a:ext uri="{FF2B5EF4-FFF2-40B4-BE49-F238E27FC236}">
                <a16:creationId xmlns:a16="http://schemas.microsoft.com/office/drawing/2014/main" id="{5B74385B-1813-CF02-B0F0-8FF3DF7DDAB2}"/>
              </a:ext>
            </a:extLst>
          </p:cNvPr>
          <p:cNvPicPr>
            <a:picLocks noChangeAspect="1"/>
          </p:cNvPicPr>
          <p:nvPr/>
        </p:nvPicPr>
        <p:blipFill>
          <a:blip r:embed="rId4"/>
          <a:stretch>
            <a:fillRect/>
          </a:stretch>
        </p:blipFill>
        <p:spPr>
          <a:xfrm>
            <a:off x="6814457" y="2340429"/>
            <a:ext cx="3820886" cy="1839685"/>
          </a:xfrm>
          <a:prstGeom prst="rect">
            <a:avLst/>
          </a:prstGeom>
        </p:spPr>
      </p:pic>
      <p:pic>
        <p:nvPicPr>
          <p:cNvPr id="11" name="Picture 10">
            <a:extLst>
              <a:ext uri="{FF2B5EF4-FFF2-40B4-BE49-F238E27FC236}">
                <a16:creationId xmlns:a16="http://schemas.microsoft.com/office/drawing/2014/main" id="{A61E07C4-7C70-D682-7357-98EAEFD9ED6C}"/>
              </a:ext>
            </a:extLst>
          </p:cNvPr>
          <p:cNvPicPr>
            <a:picLocks noChangeAspect="1"/>
          </p:cNvPicPr>
          <p:nvPr/>
        </p:nvPicPr>
        <p:blipFill>
          <a:blip r:embed="rId5"/>
          <a:stretch>
            <a:fillRect/>
          </a:stretch>
        </p:blipFill>
        <p:spPr>
          <a:xfrm>
            <a:off x="317152" y="2340429"/>
            <a:ext cx="6439231" cy="2035628"/>
          </a:xfrm>
          <a:prstGeom prst="rect">
            <a:avLst/>
          </a:prstGeom>
        </p:spPr>
      </p:pic>
      <p:pic>
        <p:nvPicPr>
          <p:cNvPr id="13" name="Picture 12">
            <a:extLst>
              <a:ext uri="{FF2B5EF4-FFF2-40B4-BE49-F238E27FC236}">
                <a16:creationId xmlns:a16="http://schemas.microsoft.com/office/drawing/2014/main" id="{40431834-F663-2043-9F78-64993BA560F9}"/>
              </a:ext>
            </a:extLst>
          </p:cNvPr>
          <p:cNvPicPr>
            <a:picLocks noChangeAspect="1"/>
          </p:cNvPicPr>
          <p:nvPr/>
        </p:nvPicPr>
        <p:blipFill>
          <a:blip r:embed="rId6"/>
          <a:stretch>
            <a:fillRect/>
          </a:stretch>
        </p:blipFill>
        <p:spPr>
          <a:xfrm>
            <a:off x="259080" y="4376058"/>
            <a:ext cx="6801200" cy="2373085"/>
          </a:xfrm>
          <a:prstGeom prst="rect">
            <a:avLst/>
          </a:prstGeom>
        </p:spPr>
      </p:pic>
      <p:pic>
        <p:nvPicPr>
          <p:cNvPr id="15" name="Picture 14">
            <a:extLst>
              <a:ext uri="{FF2B5EF4-FFF2-40B4-BE49-F238E27FC236}">
                <a16:creationId xmlns:a16="http://schemas.microsoft.com/office/drawing/2014/main" id="{DDB77204-F169-2402-F494-BB513CE36328}"/>
              </a:ext>
            </a:extLst>
          </p:cNvPr>
          <p:cNvPicPr>
            <a:picLocks noChangeAspect="1"/>
          </p:cNvPicPr>
          <p:nvPr/>
        </p:nvPicPr>
        <p:blipFill>
          <a:blip r:embed="rId7"/>
          <a:stretch>
            <a:fillRect/>
          </a:stretch>
        </p:blipFill>
        <p:spPr>
          <a:xfrm>
            <a:off x="7268393" y="4316698"/>
            <a:ext cx="3511730" cy="2373085"/>
          </a:xfrm>
          <a:prstGeom prst="rect">
            <a:avLst/>
          </a:prstGeom>
        </p:spPr>
      </p:pic>
      <p:pic>
        <p:nvPicPr>
          <p:cNvPr id="17" name="Picture 16" descr="A picture containing icon&#10;&#10;Description automatically generated">
            <a:extLst>
              <a:ext uri="{FF2B5EF4-FFF2-40B4-BE49-F238E27FC236}">
                <a16:creationId xmlns:a16="http://schemas.microsoft.com/office/drawing/2014/main" id="{F0009AA4-96B4-FF77-01C9-09FC9BAAE66E}"/>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10635343" y="65314"/>
            <a:ext cx="1303350" cy="600893"/>
          </a:xfrm>
          <a:prstGeom prst="rect">
            <a:avLst/>
          </a:prstGeom>
        </p:spPr>
      </p:pic>
      <p:sp>
        <p:nvSpPr>
          <p:cNvPr id="18" name="TextBox 17">
            <a:extLst>
              <a:ext uri="{FF2B5EF4-FFF2-40B4-BE49-F238E27FC236}">
                <a16:creationId xmlns:a16="http://schemas.microsoft.com/office/drawing/2014/main" id="{EFFC0668-5631-B27C-595C-4616A18F4239}"/>
              </a:ext>
            </a:extLst>
          </p:cNvPr>
          <p:cNvSpPr txBox="1"/>
          <p:nvPr/>
        </p:nvSpPr>
        <p:spPr>
          <a:xfrm>
            <a:off x="6281057" y="6627168"/>
            <a:ext cx="6858000" cy="230832"/>
          </a:xfrm>
          <a:prstGeom prst="rect">
            <a:avLst/>
          </a:prstGeom>
          <a:noFill/>
        </p:spPr>
        <p:txBody>
          <a:bodyPr wrap="square" rtlCol="0">
            <a:spAutoFit/>
          </a:bodyPr>
          <a:lstStyle/>
          <a:p>
            <a:r>
              <a:rPr lang="en-US" sz="900">
                <a:hlinkClick r:id="rId9" tooltip="https://freepngimg.com/png/27071-excel"/>
              </a:rPr>
              <a:t>This Photo</a:t>
            </a:r>
            <a:r>
              <a:rPr lang="en-US" sz="900"/>
              <a:t> by Unknown Author is licensed under </a:t>
            </a:r>
            <a:r>
              <a:rPr lang="en-US" sz="900">
                <a:hlinkClick r:id="rId10" tooltip="https://creativecommons.org/licenses/by-nc/3.0/"/>
              </a:rPr>
              <a:t>CC BY-NC</a:t>
            </a:r>
            <a:endParaRPr lang="en-US" sz="900"/>
          </a:p>
        </p:txBody>
      </p:sp>
    </p:spTree>
    <p:extLst>
      <p:ext uri="{BB962C8B-B14F-4D97-AF65-F5344CB8AC3E}">
        <p14:creationId xmlns:p14="http://schemas.microsoft.com/office/powerpoint/2010/main" val="42069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E4FA-9939-9B94-5466-0EEECE1F3F69}"/>
              </a:ext>
            </a:extLst>
          </p:cNvPr>
          <p:cNvSpPr>
            <a:spLocks noGrp="1"/>
          </p:cNvSpPr>
          <p:nvPr>
            <p:ph type="title"/>
          </p:nvPr>
        </p:nvSpPr>
        <p:spPr>
          <a:xfrm>
            <a:off x="1600200" y="284480"/>
            <a:ext cx="8839201" cy="530499"/>
          </a:xfrm>
        </p:spPr>
        <p:txBody>
          <a:bodyPr/>
          <a:lstStyle/>
          <a:p>
            <a:pPr algn="ctr"/>
            <a:r>
              <a:rPr lang="en-US" sz="2800" b="1" dirty="0">
                <a:solidFill>
                  <a:schemeClr val="tx1"/>
                </a:solidFill>
              </a:rPr>
              <a:t>SQL ANALYSIS</a:t>
            </a:r>
          </a:p>
        </p:txBody>
      </p:sp>
      <p:sp>
        <p:nvSpPr>
          <p:cNvPr id="4" name="Footer Placeholder 3">
            <a:extLst>
              <a:ext uri="{FF2B5EF4-FFF2-40B4-BE49-F238E27FC236}">
                <a16:creationId xmlns:a16="http://schemas.microsoft.com/office/drawing/2014/main" id="{8F21FDFA-1AD1-B0BD-3E12-9B082452B7F4}"/>
              </a:ext>
            </a:extLst>
          </p:cNvPr>
          <p:cNvSpPr>
            <a:spLocks noGrp="1"/>
          </p:cNvSpPr>
          <p:nvPr>
            <p:ph type="ftr" sz="quarter" idx="11"/>
          </p:nvPr>
        </p:nvSpPr>
        <p:spPr/>
        <p:txBody>
          <a:bodyPr/>
          <a:lstStyle/>
          <a:p>
            <a:r>
              <a:rPr lang="en-US" dirty="0"/>
              <a:t>W.H.O Life Expectancy Analysis</a:t>
            </a:r>
          </a:p>
        </p:txBody>
      </p:sp>
      <p:sp>
        <p:nvSpPr>
          <p:cNvPr id="5" name="Slide Number Placeholder 4">
            <a:extLst>
              <a:ext uri="{FF2B5EF4-FFF2-40B4-BE49-F238E27FC236}">
                <a16:creationId xmlns:a16="http://schemas.microsoft.com/office/drawing/2014/main" id="{B4709494-6ACC-F076-7F93-4A64DA4EE472}"/>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descr="A picture containing logo&#10;&#10;Description automatically generated">
            <a:extLst>
              <a:ext uri="{FF2B5EF4-FFF2-40B4-BE49-F238E27FC236}">
                <a16:creationId xmlns:a16="http://schemas.microsoft.com/office/drawing/2014/main" id="{80DF17EF-25E7-0EFC-AEC9-958F8EA774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884920" y="185057"/>
            <a:ext cx="3048000" cy="629921"/>
          </a:xfrm>
          <a:prstGeom prst="rect">
            <a:avLst/>
          </a:prstGeom>
        </p:spPr>
      </p:pic>
      <p:pic>
        <p:nvPicPr>
          <p:cNvPr id="12" name="Content Placeholder 11">
            <a:extLst>
              <a:ext uri="{FF2B5EF4-FFF2-40B4-BE49-F238E27FC236}">
                <a16:creationId xmlns:a16="http://schemas.microsoft.com/office/drawing/2014/main" id="{7A1948D6-44A1-D857-A725-3C63262879D8}"/>
              </a:ext>
            </a:extLst>
          </p:cNvPr>
          <p:cNvPicPr>
            <a:picLocks noGrp="1" noChangeAspect="1"/>
          </p:cNvPicPr>
          <p:nvPr>
            <p:ph sz="half" idx="1"/>
          </p:nvPr>
        </p:nvPicPr>
        <p:blipFill>
          <a:blip r:embed="rId4"/>
          <a:stretch>
            <a:fillRect/>
          </a:stretch>
        </p:blipFill>
        <p:spPr>
          <a:xfrm>
            <a:off x="399144" y="814979"/>
            <a:ext cx="5315856" cy="3005908"/>
          </a:xfrm>
          <a:prstGeom prst="rect">
            <a:avLst/>
          </a:prstGeom>
        </p:spPr>
      </p:pic>
      <p:pic>
        <p:nvPicPr>
          <p:cNvPr id="13" name="Picture 12">
            <a:extLst>
              <a:ext uri="{FF2B5EF4-FFF2-40B4-BE49-F238E27FC236}">
                <a16:creationId xmlns:a16="http://schemas.microsoft.com/office/drawing/2014/main" id="{2D1E48A0-4071-9BA6-C674-F023170C2CB8}"/>
              </a:ext>
            </a:extLst>
          </p:cNvPr>
          <p:cNvPicPr>
            <a:picLocks noChangeAspect="1"/>
          </p:cNvPicPr>
          <p:nvPr/>
        </p:nvPicPr>
        <p:blipFill>
          <a:blip r:embed="rId5"/>
          <a:stretch>
            <a:fillRect/>
          </a:stretch>
        </p:blipFill>
        <p:spPr>
          <a:xfrm>
            <a:off x="315686" y="3779152"/>
            <a:ext cx="5399314" cy="2262209"/>
          </a:xfrm>
          <a:prstGeom prst="rect">
            <a:avLst/>
          </a:prstGeom>
        </p:spPr>
      </p:pic>
      <p:pic>
        <p:nvPicPr>
          <p:cNvPr id="14" name="Picture 13">
            <a:extLst>
              <a:ext uri="{FF2B5EF4-FFF2-40B4-BE49-F238E27FC236}">
                <a16:creationId xmlns:a16="http://schemas.microsoft.com/office/drawing/2014/main" id="{D32F3F59-D712-E916-0329-5A3E61C74F04}"/>
              </a:ext>
            </a:extLst>
          </p:cNvPr>
          <p:cNvPicPr>
            <a:picLocks noChangeAspect="1"/>
          </p:cNvPicPr>
          <p:nvPr/>
        </p:nvPicPr>
        <p:blipFill>
          <a:blip r:embed="rId6"/>
          <a:stretch>
            <a:fillRect/>
          </a:stretch>
        </p:blipFill>
        <p:spPr>
          <a:xfrm>
            <a:off x="5687559" y="841240"/>
            <a:ext cx="5315856" cy="2838490"/>
          </a:xfrm>
          <a:prstGeom prst="rect">
            <a:avLst/>
          </a:prstGeom>
        </p:spPr>
      </p:pic>
      <p:pic>
        <p:nvPicPr>
          <p:cNvPr id="15" name="Picture 14">
            <a:extLst>
              <a:ext uri="{FF2B5EF4-FFF2-40B4-BE49-F238E27FC236}">
                <a16:creationId xmlns:a16="http://schemas.microsoft.com/office/drawing/2014/main" id="{EE5D85C7-770F-708C-FAD0-6D9E3FB320A4}"/>
              </a:ext>
            </a:extLst>
          </p:cNvPr>
          <p:cNvPicPr>
            <a:picLocks noChangeAspect="1"/>
          </p:cNvPicPr>
          <p:nvPr/>
        </p:nvPicPr>
        <p:blipFill>
          <a:blip r:embed="rId7"/>
          <a:stretch>
            <a:fillRect/>
          </a:stretch>
        </p:blipFill>
        <p:spPr>
          <a:xfrm>
            <a:off x="5687560" y="3603171"/>
            <a:ext cx="5315856" cy="2438190"/>
          </a:xfrm>
          <a:prstGeom prst="rect">
            <a:avLst/>
          </a:prstGeom>
        </p:spPr>
      </p:pic>
      <p:pic>
        <p:nvPicPr>
          <p:cNvPr id="17" name="Google Shape;151;g1784ed9920d_0_21">
            <a:extLst>
              <a:ext uri="{FF2B5EF4-FFF2-40B4-BE49-F238E27FC236}">
                <a16:creationId xmlns:a16="http://schemas.microsoft.com/office/drawing/2014/main" id="{A1F53BF5-63D0-0845-C22B-235BDC54754F}"/>
              </a:ext>
            </a:extLst>
          </p:cNvPr>
          <p:cNvPicPr preferRelativeResize="0"/>
          <p:nvPr/>
        </p:nvPicPr>
        <p:blipFill>
          <a:blip r:embed="rId8">
            <a:alphaModFix/>
          </a:blip>
          <a:stretch>
            <a:fillRect/>
          </a:stretch>
        </p:blipFill>
        <p:spPr>
          <a:xfrm>
            <a:off x="3472814" y="6042986"/>
            <a:ext cx="8719186" cy="815014"/>
          </a:xfrm>
          <a:prstGeom prst="rect">
            <a:avLst/>
          </a:prstGeom>
          <a:noFill/>
          <a:ln>
            <a:noFill/>
          </a:ln>
        </p:spPr>
      </p:pic>
    </p:spTree>
    <p:extLst>
      <p:ext uri="{BB962C8B-B14F-4D97-AF65-F5344CB8AC3E}">
        <p14:creationId xmlns:p14="http://schemas.microsoft.com/office/powerpoint/2010/main" val="151892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F289FC-C859-3E98-95AB-F253B8300211}"/>
              </a:ext>
            </a:extLst>
          </p:cNvPr>
          <p:cNvSpPr>
            <a:spLocks noGrp="1"/>
          </p:cNvSpPr>
          <p:nvPr>
            <p:ph type="ftr" sz="quarter" idx="11"/>
          </p:nvPr>
        </p:nvSpPr>
        <p:spPr>
          <a:xfrm>
            <a:off x="621792" y="391886"/>
            <a:ext cx="3200400" cy="274320"/>
          </a:xfrm>
        </p:spPr>
        <p:txBody>
          <a:bodyPr/>
          <a:lstStyle/>
          <a:p>
            <a:r>
              <a:rPr lang="en-US" dirty="0"/>
              <a:t>W.H.O Life Expectancy Analysis</a:t>
            </a:r>
          </a:p>
        </p:txBody>
      </p:sp>
      <p:sp>
        <p:nvSpPr>
          <p:cNvPr id="3" name="Slide Number Placeholder 2">
            <a:extLst>
              <a:ext uri="{FF2B5EF4-FFF2-40B4-BE49-F238E27FC236}">
                <a16:creationId xmlns:a16="http://schemas.microsoft.com/office/drawing/2014/main" id="{FC52C99F-2D4D-0E56-1D89-9542463091B4}"/>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CFD0FC6B-03CF-BFE3-A2D5-FD3ECE2EBE29}"/>
              </a:ext>
            </a:extLst>
          </p:cNvPr>
          <p:cNvPicPr>
            <a:picLocks noChangeAspect="1"/>
          </p:cNvPicPr>
          <p:nvPr/>
        </p:nvPicPr>
        <p:blipFill>
          <a:blip r:embed="rId2"/>
          <a:stretch>
            <a:fillRect/>
          </a:stretch>
        </p:blipFill>
        <p:spPr>
          <a:xfrm>
            <a:off x="379060" y="850422"/>
            <a:ext cx="5956426" cy="2121378"/>
          </a:xfrm>
          <a:prstGeom prst="rect">
            <a:avLst/>
          </a:prstGeom>
        </p:spPr>
      </p:pic>
      <p:pic>
        <p:nvPicPr>
          <p:cNvPr id="7" name="Picture 6">
            <a:extLst>
              <a:ext uri="{FF2B5EF4-FFF2-40B4-BE49-F238E27FC236}">
                <a16:creationId xmlns:a16="http://schemas.microsoft.com/office/drawing/2014/main" id="{AB5CD8EB-A081-005F-1E9D-5B20B9CE24D9}"/>
              </a:ext>
            </a:extLst>
          </p:cNvPr>
          <p:cNvPicPr>
            <a:picLocks noChangeAspect="1"/>
          </p:cNvPicPr>
          <p:nvPr/>
        </p:nvPicPr>
        <p:blipFill>
          <a:blip r:embed="rId3"/>
          <a:stretch>
            <a:fillRect/>
          </a:stretch>
        </p:blipFill>
        <p:spPr>
          <a:xfrm>
            <a:off x="379060" y="2971800"/>
            <a:ext cx="5956426" cy="3145971"/>
          </a:xfrm>
          <a:prstGeom prst="rect">
            <a:avLst/>
          </a:prstGeom>
        </p:spPr>
      </p:pic>
      <p:pic>
        <p:nvPicPr>
          <p:cNvPr id="9" name="Picture 8">
            <a:extLst>
              <a:ext uri="{FF2B5EF4-FFF2-40B4-BE49-F238E27FC236}">
                <a16:creationId xmlns:a16="http://schemas.microsoft.com/office/drawing/2014/main" id="{6CFD1D22-D269-A3BC-3AB5-96FCA1F9DE0E}"/>
              </a:ext>
            </a:extLst>
          </p:cNvPr>
          <p:cNvPicPr>
            <a:picLocks noChangeAspect="1"/>
          </p:cNvPicPr>
          <p:nvPr/>
        </p:nvPicPr>
        <p:blipFill>
          <a:blip r:embed="rId4"/>
          <a:stretch>
            <a:fillRect/>
          </a:stretch>
        </p:blipFill>
        <p:spPr>
          <a:xfrm>
            <a:off x="6335487" y="850422"/>
            <a:ext cx="4412608" cy="2121378"/>
          </a:xfrm>
          <a:prstGeom prst="rect">
            <a:avLst/>
          </a:prstGeom>
        </p:spPr>
      </p:pic>
      <p:pic>
        <p:nvPicPr>
          <p:cNvPr id="13" name="Picture 12">
            <a:extLst>
              <a:ext uri="{FF2B5EF4-FFF2-40B4-BE49-F238E27FC236}">
                <a16:creationId xmlns:a16="http://schemas.microsoft.com/office/drawing/2014/main" id="{6E77187C-7275-D507-A78C-0E51DADD7CF4}"/>
              </a:ext>
            </a:extLst>
          </p:cNvPr>
          <p:cNvPicPr>
            <a:picLocks noChangeAspect="1"/>
          </p:cNvPicPr>
          <p:nvPr/>
        </p:nvPicPr>
        <p:blipFill>
          <a:blip r:embed="rId5"/>
          <a:stretch>
            <a:fillRect/>
          </a:stretch>
        </p:blipFill>
        <p:spPr>
          <a:xfrm>
            <a:off x="6342479" y="2971800"/>
            <a:ext cx="4412607" cy="3145971"/>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EFFE9253-66D5-ADD5-1BBA-8DE96E61597E}"/>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884920" y="1"/>
            <a:ext cx="3048000" cy="814978"/>
          </a:xfrm>
          <a:prstGeom prst="rect">
            <a:avLst/>
          </a:prstGeom>
        </p:spPr>
      </p:pic>
      <p:pic>
        <p:nvPicPr>
          <p:cNvPr id="16" name="Google Shape;151;g1784ed9920d_0_21">
            <a:extLst>
              <a:ext uri="{FF2B5EF4-FFF2-40B4-BE49-F238E27FC236}">
                <a16:creationId xmlns:a16="http://schemas.microsoft.com/office/drawing/2014/main" id="{A1F53BF5-63D0-0845-C22B-235BDC54754F}"/>
              </a:ext>
            </a:extLst>
          </p:cNvPr>
          <p:cNvPicPr preferRelativeResize="0"/>
          <p:nvPr/>
        </p:nvPicPr>
        <p:blipFill>
          <a:blip r:embed="rId8">
            <a:alphaModFix/>
          </a:blip>
          <a:stretch>
            <a:fillRect/>
          </a:stretch>
        </p:blipFill>
        <p:spPr>
          <a:xfrm>
            <a:off x="3472814" y="6117771"/>
            <a:ext cx="8719186" cy="815014"/>
          </a:xfrm>
          <a:prstGeom prst="rect">
            <a:avLst/>
          </a:prstGeom>
          <a:noFill/>
          <a:ln>
            <a:noFill/>
          </a:ln>
        </p:spPr>
      </p:pic>
    </p:spTree>
    <p:extLst>
      <p:ext uri="{BB962C8B-B14F-4D97-AF65-F5344CB8AC3E}">
        <p14:creationId xmlns:p14="http://schemas.microsoft.com/office/powerpoint/2010/main" val="1539820154"/>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13359</TotalTime>
  <Words>890</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vt:lpstr>
      <vt:lpstr>Trebuchet MS</vt:lpstr>
      <vt:lpstr>Trebuchet MS (body)</vt:lpstr>
      <vt:lpstr>Wingdings</vt:lpstr>
      <vt:lpstr>Wingdings 3</vt:lpstr>
      <vt:lpstr>Facet</vt:lpstr>
      <vt:lpstr>W.H.O. Life Expectancy: Determining the mortality rate across the world.</vt:lpstr>
      <vt:lpstr>PowerPoint Presentation</vt:lpstr>
      <vt:lpstr>PowerPoint Presentation</vt:lpstr>
      <vt:lpstr>PowerPoint Presentation</vt:lpstr>
      <vt:lpstr>PowerPoint Presentation</vt:lpstr>
      <vt:lpstr>EXCEL VISUALISATION USING PIVOT</vt:lpstr>
      <vt:lpstr>PowerPoint Presentation</vt:lpstr>
      <vt:lpstr>SQL ANALYSIS</vt:lpstr>
      <vt:lpstr>PowerPoint Presentation</vt:lpstr>
      <vt:lpstr>Data visualization using Power BI</vt:lpstr>
      <vt:lpstr>RECOMMENDATIONS, INSIGHTS, AND CHALLENGES</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Life EXPECTANCY ANALYSIS </dc:title>
  <dc:subject/>
  <dc:creator>Olufunmilayo Olaitan Aregbesola</dc:creator>
  <cp:lastModifiedBy>Olufunmilayo Olaitan Aregbesola</cp:lastModifiedBy>
  <cp:revision>17</cp:revision>
  <dcterms:created xsi:type="dcterms:W3CDTF">2023-03-17T17:33:29Z</dcterms:created>
  <dcterms:modified xsi:type="dcterms:W3CDTF">2023-03-27T00:12:57Z</dcterms:modified>
</cp:coreProperties>
</file>