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200" d="100"/>
          <a:sy n="200" d="100"/>
        </p:scale>
        <p:origin x="-3768" y="-5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382260" y="88265"/>
            <a:ext cx="270256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 số co giãn E là....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 % thay đổi của Q khi x thay đổi 1% .</a:t>
            </a:r>
          </a:p>
        </p:txBody>
      </p:sp>
      <p:sp>
        <p:nvSpPr>
          <p:cNvPr id="5" name="Rectangles 4"/>
          <p:cNvSpPr/>
          <p:nvPr/>
        </p:nvSpPr>
        <p:spPr>
          <a:xfrm>
            <a:off x="2760345" y="831850"/>
            <a:ext cx="2555240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 số co giãn của cầu E(D) 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 % thay đổi của... khi x thay đổi 1%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 x là: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1.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2.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3.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Nếu độ co giãn của cầu theo giá Ed(P)=-2 nghĩa là khi P tăng ...% thì....thay đổi (.....tăng/giảm).....%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814060" y="831850"/>
            <a:ext cx="229425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**Công thức tính: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Tổng quát: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Điểm: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Khoảng</a:t>
            </a:r>
          </a:p>
          <a:p>
            <a:pPr algn="l"/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  Khi so sánh E với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là so sánh mức độ co giãn ít co giãn nhiều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0</a:t>
            </a:r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là so sánh chiều hướng tác động, cùng hay nghịch chiều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02945" y="45720"/>
            <a:ext cx="1634740" cy="3012440"/>
            <a:chOff x="14949" y="3633"/>
            <a:chExt cx="4292" cy="7205"/>
          </a:xfrm>
        </p:grpSpPr>
        <p:grpSp>
          <p:nvGrpSpPr>
            <p:cNvPr id="22" name="Group 21"/>
            <p:cNvGrpSpPr/>
            <p:nvPr/>
          </p:nvGrpSpPr>
          <p:grpSpPr>
            <a:xfrm rot="16200000">
              <a:off x="14675" y="6271"/>
              <a:ext cx="7205" cy="1928"/>
              <a:chOff x="5480" y="3009"/>
              <a:chExt cx="12380" cy="4616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5480" y="5990"/>
                <a:ext cx="12380" cy="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7580" y="5810"/>
                <a:ext cx="400" cy="4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240" y="5810"/>
                <a:ext cx="400" cy="4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Rectangles 26"/>
              <p:cNvSpPr/>
              <p:nvPr/>
            </p:nvSpPr>
            <p:spPr>
              <a:xfrm rot="5400000">
                <a:off x="6810" y="4687"/>
                <a:ext cx="1941" cy="1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28" name="Rectangles 27"/>
              <p:cNvSpPr/>
              <p:nvPr/>
            </p:nvSpPr>
            <p:spPr>
              <a:xfrm rot="5400000">
                <a:off x="10132" y="4687"/>
                <a:ext cx="4616" cy="1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  <p:sp>
          <p:nvSpPr>
            <p:cNvPr id="30" name="Rectangles 29"/>
            <p:cNvSpPr/>
            <p:nvPr/>
          </p:nvSpPr>
          <p:spPr>
            <a:xfrm>
              <a:off x="14949" y="8973"/>
              <a:ext cx="3328" cy="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r>
                <a:rPr lang="en-US" altLang="zh-CN" sz="1400" b="1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hoàn toàn </a:t>
              </a:r>
              <a:r>
                <a:rPr lang="en-US" altLang="zh-CN" sz="1400" b="1" baseline="-250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.....</a:t>
              </a:r>
              <a:endPara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4949" y="6028"/>
              <a:ext cx="3231" cy="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r>
                <a:rPr lang="en-US" altLang="zh-CN" sz="1400" b="1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co giãn ...</a:t>
              </a:r>
              <a:endPara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15363" y="3948"/>
              <a:ext cx="2818" cy="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1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en-US" altLang="zh-CN" sz="1400" b="1" baseline="-25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co giãn ....</a:t>
              </a:r>
              <a:endParaRPr lang="en-US" altLang="zh-CN" sz="1400" b="1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050" y="7513"/>
              <a:ext cx="3031" cy="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en-US" altLang="zh-CN" sz="1400" b="1" baseline="-250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co giãn ....</a:t>
              </a:r>
              <a:endParaRPr lang="en-US" altLang="zh-CN" sz="1400" b="1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s 8"/>
          <p:cNvSpPr/>
          <p:nvPr/>
        </p:nvSpPr>
        <p:spPr>
          <a:xfrm>
            <a:off x="205105" y="3057525"/>
            <a:ext cx="2555240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 số co giãn của cầu theo giá P E</a:t>
            </a:r>
            <a:r>
              <a:rPr lang="en-US" altLang="zh-CN" sz="1200" b="1" baseline="30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dP</a:t>
            </a:r>
            <a:r>
              <a:rPr lang="en-US" altLang="zh-CN" sz="12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Công thức:.....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Ứng dụng: dùng Ed để tối đa dthu: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.Khi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dP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không co giãn, nếu giá tăng thì doanh thu sẽ....Điều này là do ∆DThu+ do...(&gt; hay &lt;) ∆DThu- do...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.Khi  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dP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 giãn, nếu giá tăng thì doanh thu sẽ....Điều này là do ∆DThu+ do...(&gt; hay &lt;) ∆DThu- do...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0425" y="45085"/>
            <a:ext cx="1201420" cy="546100"/>
            <a:chOff x="9466" y="4734"/>
            <a:chExt cx="1892" cy="12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483" y="4734"/>
              <a:ext cx="0" cy="1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466" y="5880"/>
              <a:ext cx="1893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60425" y="673100"/>
            <a:ext cx="1201420" cy="769620"/>
            <a:chOff x="9466" y="4734"/>
            <a:chExt cx="1892" cy="121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483" y="4734"/>
              <a:ext cx="0" cy="1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466" y="5880"/>
              <a:ext cx="1893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60425" y="1550670"/>
            <a:ext cx="1201420" cy="621665"/>
            <a:chOff x="9466" y="4734"/>
            <a:chExt cx="1892" cy="121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83" y="4734"/>
              <a:ext cx="0" cy="1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466" y="5880"/>
              <a:ext cx="1893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49630" y="2287270"/>
            <a:ext cx="1201420" cy="579120"/>
            <a:chOff x="9466" y="4734"/>
            <a:chExt cx="1892" cy="121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483" y="4734"/>
              <a:ext cx="0" cy="1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9466" y="5880"/>
              <a:ext cx="1893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22"/>
          <p:cNvSpPr txBox="1"/>
          <p:nvPr/>
        </p:nvSpPr>
        <p:spPr>
          <a:xfrm>
            <a:off x="56515" y="358775"/>
            <a:ext cx="9080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vẽ hình dạng của E tương ứng với từng trường hợp</a:t>
            </a:r>
          </a:p>
        </p:txBody>
      </p:sp>
      <p:sp>
        <p:nvSpPr>
          <p:cNvPr id="29" name="Rectangles 28"/>
          <p:cNvSpPr/>
          <p:nvPr/>
        </p:nvSpPr>
        <p:spPr>
          <a:xfrm>
            <a:off x="205105" y="4925695"/>
            <a:ext cx="255524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Những yếu tố ảnh hưởng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dP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</a:p>
        </p:txBody>
      </p:sp>
      <p:sp>
        <p:nvSpPr>
          <p:cNvPr id="31" name="Rectangles 30"/>
          <p:cNvSpPr/>
          <p:nvPr/>
        </p:nvSpPr>
        <p:spPr>
          <a:xfrm>
            <a:off x="205105" y="6047105"/>
            <a:ext cx="255524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dP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dọc theo đường cầu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dP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càng ... khi đi dọc xuống phía dưới của đường cầu.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2919730" y="3058160"/>
            <a:ext cx="2734310" cy="1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Hệ số co giãn của cầu theo thu nhập I E</a:t>
            </a:r>
            <a:r>
              <a:rPr lang="en-US" altLang="zh-CN" sz="1200" b="1" baseline="30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</a:t>
            </a:r>
            <a:endParaRPr lang="en-US" altLang="zh-CN" sz="1200" b="1" baseline="30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Công thức:...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Đối với hàng thông thường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 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........: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. Hàng thiết yếu: 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 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........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. Hàng xa xỉ: 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 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........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Đối với hàng cấp thấp, E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 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........</a:t>
            </a:r>
            <a:endParaRPr lang="en-US" altLang="zh-CN" sz="1200" b="1" baseline="30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14060" y="3058160"/>
            <a:ext cx="279781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Hệ số co giãn chéo Exy</a:t>
            </a:r>
            <a:endParaRPr lang="en-US" altLang="zh-CN" sz="1200" b="1" baseline="30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Công thức:.....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Đối với hàng bổ sung Exy</a:t>
            </a:r>
            <a:r>
              <a:rPr lang="en-US" altLang="zh-CN" sz="1200" b="1" baseline="30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........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Đối với hàng thay thế Exy.....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Đối với hàng ko liên quan Exy........</a:t>
            </a:r>
            <a:endParaRPr lang="en-US" altLang="zh-CN" sz="1200" b="1" baseline="30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Connector 36"/>
          <p:cNvCxnSpPr>
            <a:stCxn id="5" idx="2"/>
          </p:cNvCxnSpPr>
          <p:nvPr/>
        </p:nvCxnSpPr>
        <p:spPr>
          <a:xfrm>
            <a:off x="4037965" y="2646680"/>
            <a:ext cx="10795" cy="38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24430" y="2646680"/>
            <a:ext cx="1624330" cy="45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28440" y="2646680"/>
            <a:ext cx="1976120" cy="38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2"/>
          </p:cNvCxnSpPr>
          <p:nvPr/>
        </p:nvCxnSpPr>
        <p:spPr>
          <a:xfrm flipH="1">
            <a:off x="4555490" y="548640"/>
            <a:ext cx="217805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2"/>
          </p:cNvCxnSpPr>
          <p:nvPr/>
        </p:nvCxnSpPr>
        <p:spPr>
          <a:xfrm>
            <a:off x="6733540" y="548640"/>
            <a:ext cx="8255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</p:cNvCxnSpPr>
          <p:nvPr/>
        </p:nvCxnSpPr>
        <p:spPr>
          <a:xfrm>
            <a:off x="6733540" y="548640"/>
            <a:ext cx="2757805" cy="26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8688070" y="831850"/>
            <a:ext cx="2555240" cy="1445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 số co giãn của cung E(s)</a:t>
            </a:r>
            <a:r>
              <a:rPr lang="en-US" altLang="zh-CN"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 % thay đổi của... khi x thay đổi 1%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 x là: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l"/>
            <a:r>
              <a:rPr lang="en-US" altLang="zh-CN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Nếu độ co giãn của cung theo giá ES(P)=2 nghĩa là khi P tăng ...% thì....thay đổi (.....tăng/giảm).....%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>
            <a:off x="9955530" y="2277110"/>
            <a:ext cx="10160" cy="86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s 45"/>
          <p:cNvSpPr/>
          <p:nvPr/>
        </p:nvSpPr>
        <p:spPr>
          <a:xfrm>
            <a:off x="9244965" y="3048635"/>
            <a:ext cx="215455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 thức tính: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Yếu tố ảnh hưởng:....</a:t>
            </a:r>
          </a:p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 dài hạn ....ESP ngắn hạn</a:t>
            </a: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382260" y="88265"/>
            <a:ext cx="190119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Chính sách của Chính phủ đv thị trường hàng hóa.</a:t>
            </a:r>
          </a:p>
        </p:txBody>
      </p:sp>
      <p:sp>
        <p:nvSpPr>
          <p:cNvPr id="5" name="Rectangles 4"/>
          <p:cNvSpPr/>
          <p:nvPr/>
        </p:nvSpPr>
        <p:spPr>
          <a:xfrm>
            <a:off x="217805" y="1484630"/>
            <a:ext cx="237363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 trần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Là mức giá tối...... theo quy định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P max .... P cân bằng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Tạo ra sự .... do Qs....Qd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Pmax bị vô hiệu hóa khi....</a:t>
            </a:r>
          </a:p>
        </p:txBody>
      </p:sp>
      <p:sp>
        <p:nvSpPr>
          <p:cNvPr id="6" name="Rectangles 5"/>
          <p:cNvSpPr/>
          <p:nvPr/>
        </p:nvSpPr>
        <p:spPr>
          <a:xfrm>
            <a:off x="3305175" y="1484630"/>
            <a:ext cx="2374265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 sàn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Là mức giá tối...... theo quy định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P min .... P cân bằng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Tạo ra sự .... do Qs....Qd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Pmin bị vô hiệu hóa khi....</a:t>
            </a:r>
          </a:p>
        </p:txBody>
      </p:sp>
      <p:sp>
        <p:nvSpPr>
          <p:cNvPr id="9" name="Rectangles 8"/>
          <p:cNvSpPr/>
          <p:nvPr/>
        </p:nvSpPr>
        <p:spPr>
          <a:xfrm>
            <a:off x="5759450" y="1484630"/>
            <a:ext cx="3333750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Thuế</a:t>
            </a:r>
            <a:endParaRPr lang="en-US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-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Lúc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đầu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thị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trường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cân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bằng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tại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giá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=40đ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và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sản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lượng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600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sp</a:t>
            </a:r>
            <a:endParaRPr lang="en-US" altLang="zh-CN" sz="12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- Khi CP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đánh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một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khoản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thuế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5đ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lên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nhà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sx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đường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cung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...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một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đoạn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...sang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phía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...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Mức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giá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mới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=43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và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sản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lượng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500.</a:t>
            </a: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-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Vẽ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đồ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thị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sau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khi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thuế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được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áp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dụng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chỉ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ra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trên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đồ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thị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:</a:t>
            </a: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     .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đoạn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người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mua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chịu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     .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đoạn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người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bán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chịu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-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luận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: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Thuế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làm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thị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trường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...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vì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lượng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hàng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hóa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trên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thị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trường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....</a:t>
            </a:r>
          </a:p>
          <a:p>
            <a:pPr algn="l"/>
            <a:r>
              <a:rPr lang="en-US" altLang="zh-CN" sz="1200" dirty="0">
                <a:solidFill>
                  <a:schemeClr val="tx1"/>
                </a:solidFill>
                <a:effectLst/>
              </a:rPr>
              <a:t>-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Sự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san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sẻ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gánh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nặng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thuế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giữa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bên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mua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và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bán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phụ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thuộc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effectLst/>
              </a:rPr>
              <a:t>vào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10" name="Rectangles 9"/>
          <p:cNvSpPr/>
          <p:nvPr/>
        </p:nvSpPr>
        <p:spPr>
          <a:xfrm>
            <a:off x="9173210" y="1484630"/>
            <a:ext cx="225361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Trợ cấp</a:t>
            </a:r>
          </a:p>
          <a:p>
            <a:pPr algn="l"/>
            <a:r>
              <a:rPr lang="en-US" altLang="zh-CN" sz="1200">
                <a:effectLst/>
                <a:sym typeface="+mn-ea"/>
              </a:rPr>
              <a:t>- Khi CP có một khoản thuế Tr lên nhà sx, đường cung... một đoạn...sang phía...</a:t>
            </a:r>
            <a:endParaRPr lang="en-US" altLang="zh-CN" sz="12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1200">
                <a:effectLst/>
                <a:sym typeface="+mn-ea"/>
              </a:rPr>
              <a:t>- Vẽ đồ thị sau khi Tr được áp dụng, chỉ ra trên đồ thị:</a:t>
            </a:r>
            <a:endParaRPr lang="en-US" altLang="zh-CN" sz="12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1200">
                <a:effectLst/>
                <a:sym typeface="+mn-ea"/>
              </a:rPr>
              <a:t>     . đoạn người mua hưởngTr</a:t>
            </a:r>
            <a:endParaRPr lang="en-US" altLang="zh-CN" sz="12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1200">
                <a:effectLst/>
                <a:sym typeface="+mn-ea"/>
              </a:rPr>
              <a:t>     . đoạn người bán hưởng Tr</a:t>
            </a:r>
            <a:endParaRPr lang="en-US" altLang="zh-CN" sz="12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1200">
                <a:effectLst/>
                <a:sym typeface="+mn-ea"/>
              </a:rPr>
              <a:t>- Kết luận: Tr làm thị trường... vì lượng hàng hóa trên thị trường....</a:t>
            </a:r>
            <a:endParaRPr lang="en-US" altLang="zh-CN" sz="12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1200">
                <a:effectLst/>
                <a:sym typeface="+mn-ea"/>
              </a:rPr>
              <a:t>- Trợ cấp được xem như một khoản thuế ....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6064885" y="4161155"/>
            <a:ext cx="2221230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Thuế</a:t>
            </a: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6332855" y="548640"/>
            <a:ext cx="2540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431290" y="895985"/>
            <a:ext cx="89757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0"/>
          </p:cNvCxnSpPr>
          <p:nvPr/>
        </p:nvCxnSpPr>
        <p:spPr>
          <a:xfrm flipH="1">
            <a:off x="1404620" y="906780"/>
            <a:ext cx="15875" cy="57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4770" y="906780"/>
            <a:ext cx="3810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407015" y="895985"/>
            <a:ext cx="3810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79640" y="906780"/>
            <a:ext cx="3810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691765" y="554355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trực tiếp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8054975" y="457200"/>
            <a:ext cx="162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gián tiếp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598285" y="5530849"/>
            <a:ext cx="1560195" cy="65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587490" y="4758372"/>
            <a:ext cx="1677670" cy="1869440"/>
            <a:chOff x="10230" y="6056"/>
            <a:chExt cx="2642" cy="294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247" y="6056"/>
              <a:ext cx="0" cy="2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230" y="8984"/>
              <a:ext cx="2642" cy="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482" y="7015"/>
              <a:ext cx="1986" cy="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H="1">
              <a:off x="10230" y="7789"/>
              <a:ext cx="1194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1424" y="7803"/>
              <a:ext cx="0" cy="1164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s 1"/>
          <p:cNvSpPr/>
          <p:nvPr/>
        </p:nvSpPr>
        <p:spPr>
          <a:xfrm>
            <a:off x="3123565" y="3791585"/>
            <a:ext cx="2555875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 mua: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Lúc đầu mua giá ...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Sau thuế mua giá...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Vậy người mua phải trả nhiều hơn... so với lúc chưa thuế.</a:t>
            </a:r>
          </a:p>
        </p:txBody>
      </p:sp>
      <p:sp>
        <p:nvSpPr>
          <p:cNvPr id="3" name="Rectangles 2"/>
          <p:cNvSpPr/>
          <p:nvPr/>
        </p:nvSpPr>
        <p:spPr>
          <a:xfrm>
            <a:off x="3123565" y="5009515"/>
            <a:ext cx="255587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 bán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Lúc đầu bán giá....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Sau thuế bán giá...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NSX phải đóng thuế..... /1sp cho CP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- Sau khi đóng thuế, thực chất người bán thu được.... cho 1đv sp.</a:t>
            </a: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Vậy so với mức giá chưa thuế, doanh thu cho 1 sp sau thuế là... thấp hơn... so với ban đầu.</a:t>
            </a:r>
          </a:p>
        </p:txBody>
      </p:sp>
      <p:cxnSp>
        <p:nvCxnSpPr>
          <p:cNvPr id="8" name="Straight Connector 7"/>
          <p:cNvCxnSpPr>
            <a:stCxn id="2" idx="3"/>
            <a:endCxn id="11" idx="1"/>
          </p:cNvCxnSpPr>
          <p:nvPr/>
        </p:nvCxnSpPr>
        <p:spPr>
          <a:xfrm>
            <a:off x="5679440" y="4298950"/>
            <a:ext cx="385445" cy="120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3"/>
            <a:endCxn id="11" idx="1"/>
          </p:cNvCxnSpPr>
          <p:nvPr/>
        </p:nvCxnSpPr>
        <p:spPr>
          <a:xfrm flipV="1">
            <a:off x="5679440" y="5499735"/>
            <a:ext cx="385445" cy="38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807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Lê Minh Phụng</cp:lastModifiedBy>
  <cp:revision>42</cp:revision>
  <dcterms:created xsi:type="dcterms:W3CDTF">2021-03-04T05:09:00Z</dcterms:created>
  <dcterms:modified xsi:type="dcterms:W3CDTF">2021-03-22T14:24:59Z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